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066E1-5E80-48B5-B2C3-0067F50A77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0367A-5981-4833-A9A2-54C9038DB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1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 bullets associated with specific</a:t>
            </a:r>
            <a:r>
              <a:rPr lang="en-US" baseline="0" dirty="0"/>
              <a:t> months?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5ABC2-EC95-47DB-855A-79BD96AC1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8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 bullets associated with specific</a:t>
            </a:r>
            <a:r>
              <a:rPr lang="en-US" baseline="0" dirty="0"/>
              <a:t> months?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5ABC2-EC95-47DB-855A-79BD96AC1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301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47519-28D0-4C91-8A8A-4D72FE013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E5203-3AB2-4516-A58A-0F28DEA01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BCCC3-7A7C-4FC0-B827-8424F681B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B40E9-6B82-4A4D-8343-1F04EE03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6611D-7000-4D8E-8B24-5D1F3C58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7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34AF-711F-456D-BBAD-3843AF647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D127B-782E-433E-95DF-A78498E69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C7209-89D5-4641-9CA4-C9D2C6D4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DC1E7-9263-4AFC-A3A3-B24F62C3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F4118-42CA-4621-B8A8-56E96A0C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4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58ABE4-5F72-4F77-8824-085C0F246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D7006-E79F-40A4-B630-ED97743CE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A9B74-F517-4C00-99DD-0CFB28A4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C697D-2DDB-4C3E-A246-2546B701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37269-F143-44C7-9AAD-C97BAD76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09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036" y="479392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74239" y="1211580"/>
            <a:ext cx="10267951" cy="5012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593185" y="6464687"/>
            <a:ext cx="578907" cy="361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70244827-F8C3-2840-93E3-08E2C570A0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74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972800" cy="8683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lnSpc>
                <a:spcPts val="2400"/>
              </a:lnSpc>
              <a:defRPr lang="en-US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617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J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Manual Input 3"/>
          <p:cNvSpPr/>
          <p:nvPr userDrawn="1"/>
        </p:nvSpPr>
        <p:spPr>
          <a:xfrm>
            <a:off x="-9524" y="6248402"/>
            <a:ext cx="12202744" cy="609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4460 h 10000"/>
              <a:gd name="connsiteX1" fmla="*/ 10018 w 10018"/>
              <a:gd name="connsiteY1" fmla="*/ 0 h 10000"/>
              <a:gd name="connsiteX2" fmla="*/ 10018 w 10018"/>
              <a:gd name="connsiteY2" fmla="*/ 10000 h 10000"/>
              <a:gd name="connsiteX3" fmla="*/ 18 w 10018"/>
              <a:gd name="connsiteY3" fmla="*/ 10000 h 10000"/>
              <a:gd name="connsiteX4" fmla="*/ 0 w 10018"/>
              <a:gd name="connsiteY4" fmla="*/ 4460 h 10000"/>
              <a:gd name="connsiteX0" fmla="*/ 0 w 10018"/>
              <a:gd name="connsiteY0" fmla="*/ 5531 h 11071"/>
              <a:gd name="connsiteX1" fmla="*/ 10000 w 10018"/>
              <a:gd name="connsiteY1" fmla="*/ 0 h 11071"/>
              <a:gd name="connsiteX2" fmla="*/ 10018 w 10018"/>
              <a:gd name="connsiteY2" fmla="*/ 11071 h 11071"/>
              <a:gd name="connsiteX3" fmla="*/ 18 w 10018"/>
              <a:gd name="connsiteY3" fmla="*/ 11071 h 11071"/>
              <a:gd name="connsiteX4" fmla="*/ 0 w 10018"/>
              <a:gd name="connsiteY4" fmla="*/ 5531 h 11071"/>
              <a:gd name="connsiteX0" fmla="*/ 7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7 w 10002"/>
              <a:gd name="connsiteY4" fmla="*/ 5531 h 11071"/>
              <a:gd name="connsiteX0" fmla="*/ 13 w 10002"/>
              <a:gd name="connsiteY0" fmla="*/ 5531 h 11071"/>
              <a:gd name="connsiteX1" fmla="*/ 9984 w 10002"/>
              <a:gd name="connsiteY1" fmla="*/ 0 h 11071"/>
              <a:gd name="connsiteX2" fmla="*/ 10002 w 10002"/>
              <a:gd name="connsiteY2" fmla="*/ 11071 h 11071"/>
              <a:gd name="connsiteX3" fmla="*/ 2 w 10002"/>
              <a:gd name="connsiteY3" fmla="*/ 11071 h 11071"/>
              <a:gd name="connsiteX4" fmla="*/ 13 w 10002"/>
              <a:gd name="connsiteY4" fmla="*/ 5531 h 11071"/>
              <a:gd name="connsiteX0" fmla="*/ 1 w 9990"/>
              <a:gd name="connsiteY0" fmla="*/ 5531 h 11071"/>
              <a:gd name="connsiteX1" fmla="*/ 9972 w 9990"/>
              <a:gd name="connsiteY1" fmla="*/ 0 h 11071"/>
              <a:gd name="connsiteX2" fmla="*/ 9990 w 9990"/>
              <a:gd name="connsiteY2" fmla="*/ 11071 h 11071"/>
              <a:gd name="connsiteX3" fmla="*/ 2 w 9990"/>
              <a:gd name="connsiteY3" fmla="*/ 11071 h 11071"/>
              <a:gd name="connsiteX4" fmla="*/ 1 w 9990"/>
              <a:gd name="connsiteY4" fmla="*/ 5531 h 11071"/>
              <a:gd name="connsiteX0" fmla="*/ 1 w 10000"/>
              <a:gd name="connsiteY0" fmla="*/ 4996 h 10000"/>
              <a:gd name="connsiteX1" fmla="*/ 9994 w 10000"/>
              <a:gd name="connsiteY1" fmla="*/ 0 h 10000"/>
              <a:gd name="connsiteX2" fmla="*/ 10000 w 10000"/>
              <a:gd name="connsiteY2" fmla="*/ 10000 h 10000"/>
              <a:gd name="connsiteX3" fmla="*/ 2 w 10000"/>
              <a:gd name="connsiteY3" fmla="*/ 10000 h 10000"/>
              <a:gd name="connsiteX4" fmla="*/ 1 w 10000"/>
              <a:gd name="connsiteY4" fmla="*/ 4996 h 10000"/>
              <a:gd name="connsiteX0" fmla="*/ 1 w 10001"/>
              <a:gd name="connsiteY0" fmla="*/ 5052 h 10056"/>
              <a:gd name="connsiteX1" fmla="*/ 10000 w 10001"/>
              <a:gd name="connsiteY1" fmla="*/ 0 h 10056"/>
              <a:gd name="connsiteX2" fmla="*/ 10000 w 10001"/>
              <a:gd name="connsiteY2" fmla="*/ 10056 h 10056"/>
              <a:gd name="connsiteX3" fmla="*/ 2 w 10001"/>
              <a:gd name="connsiteY3" fmla="*/ 10056 h 10056"/>
              <a:gd name="connsiteX4" fmla="*/ 1 w 10001"/>
              <a:gd name="connsiteY4" fmla="*/ 5052 h 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56">
                <a:moveTo>
                  <a:pt x="1" y="5052"/>
                </a:moveTo>
                <a:lnTo>
                  <a:pt x="10000" y="0"/>
                </a:lnTo>
                <a:cubicBezTo>
                  <a:pt x="10006" y="3333"/>
                  <a:pt x="9994" y="6723"/>
                  <a:pt x="10000" y="10056"/>
                </a:cubicBezTo>
                <a:lnTo>
                  <a:pt x="2" y="10056"/>
                </a:lnTo>
                <a:cubicBezTo>
                  <a:pt x="-4" y="8388"/>
                  <a:pt x="7" y="6720"/>
                  <a:pt x="1" y="5052"/>
                </a:cubicBezTo>
                <a:close/>
              </a:path>
            </a:pathLst>
          </a:custGeom>
          <a:solidFill>
            <a:srgbClr val="B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"/>
            <a:ext cx="12192000" cy="1610372"/>
          </a:xfrm>
          <a:prstGeom prst="rect">
            <a:avLst/>
          </a:prstGeom>
          <a:solidFill>
            <a:srgbClr val="345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>
                  <a:lumMod val="9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42901" y="365126"/>
            <a:ext cx="11010900" cy="1139825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ts val="4000"/>
              </a:lnSpc>
              <a:defRPr lang="en-US" sz="4000" b="1" kern="1200" cap="none" baseline="0" dirty="0" smtClean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This Master Has Slide #S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42901" y="1738284"/>
            <a:ext cx="11010900" cy="4948268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08" y="6395862"/>
            <a:ext cx="1553937" cy="320798"/>
          </a:xfrm>
          <a:prstGeom prst="rect">
            <a:avLst/>
          </a:prstGeom>
        </p:spPr>
      </p:pic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92876"/>
            <a:ext cx="27432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Slide </a:t>
            </a:r>
            <a:fld id="{0AB40DA4-FA10-48ED-9ACF-0ECC4D4604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1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4320" y="6439647"/>
            <a:ext cx="407002" cy="412003"/>
          </a:xfr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36EAB187-7E39-1E4B-8767-A47ADC6C83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03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New NAVCEN Logo Worki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71450"/>
            <a:ext cx="1117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 descr="DHS_for_ppt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668" y="6032503"/>
            <a:ext cx="2948517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8892117" y="6110288"/>
          <a:ext cx="2421467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icture" r:id="rId5" imgW="2200656" imgH="690372" progId="Word.Picture.8">
                  <p:embed/>
                </p:oleObj>
              </mc:Choice>
              <mc:Fallback>
                <p:oleObj name="Picture" r:id="rId5" imgW="2200656" imgH="690372" progId="Word.Picture.8">
                  <p:embed/>
                  <p:pic>
                    <p:nvPicPr>
                      <p:cNvPr id="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2117" y="6110288"/>
                        <a:ext cx="2421467" cy="569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839200" y="6356353"/>
            <a:ext cx="2844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6170674-BBFF-48EE-9561-C3FD3B32E3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463040" y="182880"/>
            <a:ext cx="9753600" cy="914400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43840" y="1160462"/>
            <a:ext cx="11704320" cy="469169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93669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8819-954F-489E-83A1-E9229932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32F09-A090-4B88-AE4C-46D0BC68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B35A5-DBC6-41BD-AF69-554E2676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B0611-5FBC-4453-9F93-5E1B731D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04127-F8E3-437A-ABDC-57859934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5F469-D4BF-4A92-AA33-A24C5A30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B0318-5FDC-4835-8466-A17A7F96E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023C7-68A2-45FB-B463-C68036BDB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4D33B-72F3-4F80-BCED-A44FCCC5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379A8-098E-4F9A-B36D-B1027B09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7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56AC9-E548-44B3-9558-3EF2994D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6634F-ADDB-40DD-86BA-90C6F9193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380AA-AA77-4918-B21D-D4E7BCFA9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A710D-0F6C-44D2-B9A0-B5D9F2FE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90FDF-1D51-4AB5-A8A3-C7F62A05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0F49D-9450-4DF0-ABE1-35492C5AF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1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5C19-F468-49CB-ACFE-DF86F0E3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D5B59-7744-4F5C-BE99-95F37AEE6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26B3F-2312-4E2D-9F2A-503D8FC1A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BC0FC-5BCB-432D-ACDB-FE61B8F79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1A955C-5994-407C-9C3F-5575AEA5E8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854176-A96B-4841-B672-EC1445367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ECD056-2A73-4A44-94B6-E688C383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3813D-A4B0-49B2-B933-C31B22CD1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4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C44A9-B41B-4703-BCBA-419C9676E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04830-F373-47B5-AC9D-2C2B9867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E8232-1029-4237-B8C6-C61C1D16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4FA60-A1FE-4A16-836D-BF9EAF0A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53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26BF83-C05C-4629-A65D-2599E615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BF946-596A-4148-94C3-33475E93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7CF86-6413-4FB7-8578-B94E0E73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3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D599-38E1-4D49-A2FD-54F41BE8B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E635-807E-4FA5-A83F-DBDD7CA35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4DA64-C7DF-4FD6-8126-FBA391B13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6C2D4-C88B-4289-B290-8953AF4D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26320-4255-4344-8561-B7170B07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F67F5-FEC1-4DCD-A242-57F7AB7A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7706-C10C-496D-A042-699692B04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B1FF10-3A39-45C5-A5B1-9A081E9226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8D32E-DE6E-435F-879D-42C6D80B3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BB33B-8BC2-40E6-B85E-0BF73490E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4ED88-54BF-4AA9-9587-F4EABBF9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E0EF8-7AB4-4289-9FF9-93B77B15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7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2980E-815F-492E-AECD-362C8893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582DC-D252-427B-8B0B-15BFA401D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01C26-ABAE-4998-A1E7-61503B4C9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C5A3A-36F1-4D42-9486-A347693D4CFE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D89A-BFC7-4C43-B299-54985F1C9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28A0A-159F-4B83-819D-2CB2DC95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B6DCC-1724-4399-86D0-44BD5911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6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6199632"/>
            <a:ext cx="12191999" cy="734568"/>
            <a:chOff x="1" y="6199632"/>
            <a:chExt cx="12191999" cy="734568"/>
          </a:xfrm>
        </p:grpSpPr>
        <p:sp>
          <p:nvSpPr>
            <p:cNvPr id="19" name="Rectangle 18"/>
            <p:cNvSpPr/>
            <p:nvPr/>
          </p:nvSpPr>
          <p:spPr>
            <a:xfrm>
              <a:off x="1" y="6199632"/>
              <a:ext cx="12191999" cy="658368"/>
            </a:xfrm>
            <a:prstGeom prst="rect">
              <a:avLst/>
            </a:prstGeom>
            <a:solidFill>
              <a:srgbClr val="0A1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t="4885" r="85790" b="-11007"/>
            <a:stretch/>
          </p:blipFill>
          <p:spPr>
            <a:xfrm>
              <a:off x="2" y="6199632"/>
              <a:ext cx="643300" cy="734568"/>
            </a:xfrm>
            <a:prstGeom prst="rect">
              <a:avLst/>
            </a:prstGeom>
          </p:spPr>
        </p:pic>
      </p:grpSp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383583" y="0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What happens when PNT is denied, disrupted, or manipulated in a maritime environment 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286A7-9A46-4FA6-B13B-FF138F5C6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9722" y="1325563"/>
            <a:ext cx="11350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81A12F4-4919-4A9F-BC0A-D9974171F78D}"/>
              </a:ext>
            </a:extLst>
          </p:cNvPr>
          <p:cNvSpPr/>
          <p:nvPr/>
        </p:nvSpPr>
        <p:spPr>
          <a:xfrm>
            <a:off x="643301" y="6325215"/>
            <a:ext cx="11411918" cy="40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U.S. Department of Transportation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567BC-692B-465F-8540-C14814649A25}"/>
              </a:ext>
            </a:extLst>
          </p:cNvPr>
          <p:cNvSpPr/>
          <p:nvPr/>
        </p:nvSpPr>
        <p:spPr>
          <a:xfrm>
            <a:off x="383583" y="2514600"/>
            <a:ext cx="10987247" cy="8617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Captain William Westrem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084513" marR="0" lvl="0" indent="-6286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 Maritime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 Eisenhower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08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6199632"/>
            <a:ext cx="12191999" cy="734568"/>
            <a:chOff x="1" y="6199632"/>
            <a:chExt cx="12191999" cy="734568"/>
          </a:xfrm>
        </p:grpSpPr>
        <p:sp>
          <p:nvSpPr>
            <p:cNvPr id="19" name="Rectangle 18"/>
            <p:cNvSpPr/>
            <p:nvPr/>
          </p:nvSpPr>
          <p:spPr>
            <a:xfrm>
              <a:off x="1" y="6199632"/>
              <a:ext cx="12191999" cy="658368"/>
            </a:xfrm>
            <a:prstGeom prst="rect">
              <a:avLst/>
            </a:prstGeom>
            <a:solidFill>
              <a:srgbClr val="0A1F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/>
            <a:srcRect t="4885" r="85790" b="-11007"/>
            <a:stretch/>
          </p:blipFill>
          <p:spPr>
            <a:xfrm>
              <a:off x="2" y="6199632"/>
              <a:ext cx="643300" cy="734568"/>
            </a:xfrm>
            <a:prstGeom prst="rect">
              <a:avLst/>
            </a:prstGeom>
          </p:spPr>
        </p:pic>
      </p:grpSp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383583" y="0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What happens when PNT is denied, disrupted, or manipulated in a maritime environment 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286A7-9A46-4FA6-B13B-FF138F5C611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9722" y="1325563"/>
            <a:ext cx="11350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81A12F4-4919-4A9F-BC0A-D9974171F78D}"/>
              </a:ext>
            </a:extLst>
          </p:cNvPr>
          <p:cNvSpPr/>
          <p:nvPr/>
        </p:nvSpPr>
        <p:spPr>
          <a:xfrm>
            <a:off x="643301" y="6325215"/>
            <a:ext cx="11411918" cy="40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U.S. Department of Transportation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567BC-692B-465F-8540-C14814649A25}"/>
              </a:ext>
            </a:extLst>
          </p:cNvPr>
          <p:cNvSpPr/>
          <p:nvPr/>
        </p:nvSpPr>
        <p:spPr>
          <a:xfrm>
            <a:off x="383583" y="1451146"/>
            <a:ext cx="10987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Captain William Westrem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 Maritime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 Eisenhower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G_08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8168" y="1451146"/>
            <a:ext cx="7661702" cy="430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2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99</Words>
  <Application>Microsoft Office PowerPoint</Application>
  <PresentationFormat>Widescreen</PresentationFormat>
  <Paragraphs>14</Paragraphs>
  <Slides>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Gill Sans MT</vt:lpstr>
      <vt:lpstr>Times New Roman</vt:lpstr>
      <vt:lpstr>1_Office Theme</vt:lpstr>
      <vt:lpstr>Picture</vt:lpstr>
      <vt:lpstr>    What happens when PNT is denied, disrupted, or manipulated in a maritime environment      </vt:lpstr>
      <vt:lpstr>    What happens when PNT is denied, disrupted, or manipulated in a maritime environment      </vt:lpstr>
    </vt:vector>
  </TitlesOfParts>
  <Company>USDOT-Volpe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Baskerville, Elliott (Volpe)</dc:creator>
  <cp:lastModifiedBy>Baskerville, Elliott (Volpe)</cp:lastModifiedBy>
  <cp:revision>4</cp:revision>
  <dcterms:created xsi:type="dcterms:W3CDTF">2020-12-08T00:20:35Z</dcterms:created>
  <dcterms:modified xsi:type="dcterms:W3CDTF">2020-12-08T01:03:42Z</dcterms:modified>
</cp:coreProperties>
</file>