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9"/>
  </p:notesMasterIdLst>
  <p:handoutMasterIdLst>
    <p:handoutMasterId r:id="rId40"/>
  </p:handoutMasterIdLst>
  <p:sldIdLst>
    <p:sldId id="299" r:id="rId2"/>
    <p:sldId id="284" r:id="rId3"/>
    <p:sldId id="634" r:id="rId4"/>
    <p:sldId id="554" r:id="rId5"/>
    <p:sldId id="546" r:id="rId6"/>
    <p:sldId id="635" r:id="rId7"/>
    <p:sldId id="636" r:id="rId8"/>
    <p:sldId id="637" r:id="rId9"/>
    <p:sldId id="638" r:id="rId10"/>
    <p:sldId id="666" r:id="rId11"/>
    <p:sldId id="639" r:id="rId12"/>
    <p:sldId id="640" r:id="rId13"/>
    <p:sldId id="641" r:id="rId14"/>
    <p:sldId id="642" r:id="rId15"/>
    <p:sldId id="643" r:id="rId16"/>
    <p:sldId id="644" r:id="rId17"/>
    <p:sldId id="645" r:id="rId18"/>
    <p:sldId id="646" r:id="rId19"/>
    <p:sldId id="647" r:id="rId20"/>
    <p:sldId id="648" r:id="rId21"/>
    <p:sldId id="649" r:id="rId22"/>
    <p:sldId id="650" r:id="rId23"/>
    <p:sldId id="651" r:id="rId24"/>
    <p:sldId id="652" r:id="rId25"/>
    <p:sldId id="653" r:id="rId26"/>
    <p:sldId id="654" r:id="rId27"/>
    <p:sldId id="655" r:id="rId28"/>
    <p:sldId id="656" r:id="rId29"/>
    <p:sldId id="658" r:id="rId30"/>
    <p:sldId id="659" r:id="rId31"/>
    <p:sldId id="660" r:id="rId32"/>
    <p:sldId id="661" r:id="rId33"/>
    <p:sldId id="662" r:id="rId34"/>
    <p:sldId id="663" r:id="rId35"/>
    <p:sldId id="664" r:id="rId36"/>
    <p:sldId id="665" r:id="rId37"/>
    <p:sldId id="306" r:id="rId38"/>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4926" autoAdjust="0"/>
  </p:normalViewPr>
  <p:slideViewPr>
    <p:cSldViewPr>
      <p:cViewPr varScale="1">
        <p:scale>
          <a:sx n="98" d="100"/>
          <a:sy n="98" d="100"/>
        </p:scale>
        <p:origin x="726" y="7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02.05.2018</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02.05.2018</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1531417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905775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32748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71408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63934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40103844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60970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800680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092173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937627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925533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00740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40350349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5883417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8534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12558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0112587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8694245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3685798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1406445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8433290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45666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2395462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8003190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4366090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11280072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089159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5540386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393164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0343612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37</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01452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47173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979245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30990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101176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818827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354913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Betriebstechnik/Vorschriften BV-10</a:t>
            </a:r>
          </a:p>
          <a:p>
            <a:endParaRPr lang="de-DE" b="1" dirty="0" smtClean="0"/>
          </a:p>
          <a:p>
            <a:r>
              <a:rPr lang="de-DE" b="1" dirty="0" smtClean="0"/>
              <a:t>Betriebstechnik Kurzwelle, Funksport, </a:t>
            </a:r>
            <a:r>
              <a:rPr lang="de-DE" b="1" dirty="0" err="1" smtClean="0"/>
              <a:t>Notfunk</a:t>
            </a:r>
            <a:endParaRPr lang="de-DE" b="1" dirty="0" smtClean="0"/>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10</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nvPr>
        </p:nvGraphicFramePr>
        <p:xfrm>
          <a:off x="611560" y="1839823"/>
          <a:ext cx="7920880" cy="410146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BF101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Das 80-m-Amateurfunkband ist unter anderem dem Amateurfunk-dienst und dem Seefunkdienst auf primärer Basis zugewiesen. Unter welchen Umständen dürfen Sie in einer Amateurfunk-verbindung fortfahren, wenn Sie erst nach Betriebsaufnahme bemerken, dass Ihre benutzte Frequenz auch von einer Küstenfunkstelle benutzt wird?</a:t>
                      </a:r>
                      <a:endParaRPr lang="de-DE" sz="14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Sie dürfen die begonnene Funkverbindung mit Ihrer Gegenfunkstelle solange fortführen, bis Sie von der Küstenfunkstelle zum Frequenzwechsel aufgefordert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Sie dürfen die Frequenz weiter benutzen, wenn aus der dauernd wiederholten, automatisch ablaufenden Morseaussendung klar hervorgeht, dass die Küstenfunkstelle keinen zweiseitigen Funkverkehr abwickelt, sondern offenbar nur die Frequenz belegt.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Sie dürfen die Frequenz weiter benutzen, wenn der Standort Ihrer Amateurfunkstelle mehr als 200 km von einer Meeresküste entfernt ist, und Sie weniger als 100 Watt Sendeleistung anwenden.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Sie dürfen die Frequenz unter keinen Umständen weiterbenutzen (außer im echten Notfall), da der Küstenfunkstelle eine feste Frequenz zugeteilt ist, die sie nicht verändern kann.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33201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40493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48096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54804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402655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330647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479135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5453070"/>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5516720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Gezielter CQ-Ruf</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dirty="0"/>
          </a:p>
        </p:txBody>
      </p:sp>
      <p:sp>
        <p:nvSpPr>
          <p:cNvPr id="9" name="Textfeld 8"/>
          <p:cNvSpPr txBox="1"/>
          <p:nvPr/>
        </p:nvSpPr>
        <p:spPr>
          <a:xfrm>
            <a:off x="655901" y="1196752"/>
            <a:ext cx="7732524" cy="472950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Sie können auch einen so genannten gezielten CQ-Ruf starten. Sie haben beispielsweise aus der Ausbreitungsvorhersage entnommen, dass zurzeit gute Funkbedingungen nach Südamerika sein sollen. Sie möchten dies ausprobieren. Dann gestalten Sie Ihren gezielten Anruf beispielsweise so: „CQ South </a:t>
            </a:r>
            <a:r>
              <a:rPr lang="de-DE" sz="1600" dirty="0" err="1">
                <a:latin typeface="Verdana" panose="020B0604030504040204" pitchFamily="34" charset="0"/>
                <a:ea typeface="Verdana" panose="020B0604030504040204" pitchFamily="34" charset="0"/>
                <a:cs typeface="Verdana" panose="020B0604030504040204" pitchFamily="34" charset="0"/>
              </a:rPr>
              <a:t>America</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this</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is</a:t>
            </a:r>
            <a:r>
              <a:rPr lang="de-DE" sz="1600" dirty="0">
                <a:latin typeface="Verdana" panose="020B0604030504040204" pitchFamily="34" charset="0"/>
                <a:ea typeface="Verdana" panose="020B0604030504040204" pitchFamily="34" charset="0"/>
                <a:cs typeface="Verdana" panose="020B0604030504040204" pitchFamily="34" charset="0"/>
              </a:rPr>
              <a:t> Delta </a:t>
            </a:r>
            <a:r>
              <a:rPr lang="de-DE" sz="1600" dirty="0" err="1">
                <a:latin typeface="Verdana" panose="020B0604030504040204" pitchFamily="34" charset="0"/>
                <a:ea typeface="Verdana" panose="020B0604030504040204" pitchFamily="34" charset="0"/>
                <a:cs typeface="Verdana" panose="020B0604030504040204" pitchFamily="34" charset="0"/>
              </a:rPr>
              <a:t>Juliett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four</a:t>
            </a:r>
            <a:r>
              <a:rPr lang="de-DE" sz="1600" dirty="0">
                <a:latin typeface="Verdana" panose="020B0604030504040204" pitchFamily="34" charset="0"/>
                <a:ea typeface="Verdana" panose="020B0604030504040204" pitchFamily="34" charset="0"/>
                <a:cs typeface="Verdana" panose="020B0604030504040204" pitchFamily="34" charset="0"/>
              </a:rPr>
              <a:t> Uniform Foxtrott </a:t>
            </a:r>
            <a:r>
              <a:rPr lang="de-DE" sz="1600" dirty="0" err="1">
                <a:latin typeface="Verdana" panose="020B0604030504040204" pitchFamily="34" charset="0"/>
                <a:ea typeface="Verdana" panose="020B0604030504040204" pitchFamily="34" charset="0"/>
                <a:cs typeface="Verdana" panose="020B0604030504040204" pitchFamily="34" charset="0"/>
              </a:rPr>
              <a:t>calling</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you</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Dann </a:t>
            </a:r>
            <a:r>
              <a:rPr lang="de-DE" sz="1600" dirty="0">
                <a:latin typeface="Verdana" panose="020B0604030504040204" pitchFamily="34" charset="0"/>
                <a:ea typeface="Verdana" panose="020B0604030504040204" pitchFamily="34" charset="0"/>
                <a:cs typeface="Verdana" panose="020B0604030504040204" pitchFamily="34" charset="0"/>
              </a:rPr>
              <a:t>sollten sich eigentlich nur Stationen aus Südamerika melden. Meldet sich aber zum Beispiel eine Station aus Europa, antworten Sie: „Sorry, </a:t>
            </a:r>
            <a:r>
              <a:rPr lang="de-DE" sz="1600" dirty="0" err="1">
                <a:latin typeface="Verdana" panose="020B0604030504040204" pitchFamily="34" charset="0"/>
                <a:ea typeface="Verdana" panose="020B0604030504040204" pitchFamily="34" charset="0"/>
                <a:cs typeface="Verdana" panose="020B0604030504040204" pitchFamily="34" charset="0"/>
              </a:rPr>
              <a:t>I’m</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calling</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for</a:t>
            </a:r>
            <a:r>
              <a:rPr lang="de-DE" sz="1600" dirty="0">
                <a:latin typeface="Verdana" panose="020B0604030504040204" pitchFamily="34" charset="0"/>
                <a:ea typeface="Verdana" panose="020B0604030504040204" pitchFamily="34" charset="0"/>
                <a:cs typeface="Verdana" panose="020B0604030504040204" pitchFamily="34" charset="0"/>
              </a:rPr>
              <a:t> South </a:t>
            </a:r>
            <a:r>
              <a:rPr lang="de-DE" sz="1600" dirty="0" err="1">
                <a:latin typeface="Verdana" panose="020B0604030504040204" pitchFamily="34" charset="0"/>
                <a:ea typeface="Verdana" panose="020B0604030504040204" pitchFamily="34" charset="0"/>
                <a:cs typeface="Verdana" panose="020B0604030504040204" pitchFamily="34" charset="0"/>
              </a:rPr>
              <a:t>America</a:t>
            </a:r>
            <a:r>
              <a:rPr lang="de-DE" sz="1600" dirty="0">
                <a:latin typeface="Verdana" panose="020B0604030504040204" pitchFamily="34" charset="0"/>
                <a:ea typeface="Verdana" panose="020B0604030504040204" pitchFamily="34" charset="0"/>
                <a:cs typeface="Verdana" panose="020B0604030504040204" pitchFamily="34" charset="0"/>
              </a:rPr>
              <a:t>“ und setzen Ihren CQ-Ruf nach Südamerika fort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Umgekehrt bedeutet dies natürlich, dass Sie einem gezielten Anruf nicht antworten dürfen, wenn die CQ rufende Station beispielsweise CQ DX ruft und die Station aus Europa ist. Für Kurzwelle gilt: DX ist außerhalb Europa. Für Ultrakurzwelle (VHF/UHF) gilt: DX ist ungefähr 300 bis 500 Kilometer. Wenn allerdings eine im VHF/UHF Bereich CQ rufende Station nach mehrfachem Ruf keine Antwort bekommt, rufen Sie die Station etwa so an: „Ist Aachen JO30 auch DX für Sie? Es ruft Sie DJ4UF aus JO30BR.</a:t>
            </a:r>
          </a:p>
        </p:txBody>
      </p:sp>
      <p:sp>
        <p:nvSpPr>
          <p:cNvPr id="2" name="Rechteck 1"/>
          <p:cNvSpPr/>
          <p:nvPr/>
        </p:nvSpPr>
        <p:spPr>
          <a:xfrm>
            <a:off x="2505939" y="5926252"/>
            <a:ext cx="4032448" cy="52708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KW</a:t>
            </a:r>
            <a:r>
              <a:rPr lang="de-DE" sz="1600" dirty="0">
                <a:solidFill>
                  <a:schemeClr val="tx1"/>
                </a:solidFill>
                <a:latin typeface="Verdana" panose="020B0604030504040204" pitchFamily="34" charset="0"/>
                <a:ea typeface="Verdana" panose="020B0604030504040204" pitchFamily="34" charset="0"/>
                <a:cs typeface="Verdana" panose="020B0604030504040204" pitchFamily="34" charset="0"/>
              </a:rPr>
              <a:t>: DX ist außerhalb Europas</a:t>
            </a:r>
          </a:p>
          <a:p>
            <a:r>
              <a:rPr lang="de-DE"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VHF</a:t>
            </a:r>
            <a:r>
              <a:rPr lang="de-DE" sz="1600" dirty="0">
                <a:solidFill>
                  <a:schemeClr val="tx1"/>
                </a:solidFill>
                <a:latin typeface="Verdana" panose="020B0604030504040204" pitchFamily="34" charset="0"/>
                <a:ea typeface="Verdana" panose="020B0604030504040204" pitchFamily="34" charset="0"/>
                <a:cs typeface="Verdana" panose="020B0604030504040204" pitchFamily="34" charset="0"/>
              </a:rPr>
              <a:t>: DX ist mehr als zirka 300 </a:t>
            </a:r>
            <a:r>
              <a:rPr lang="de-DE"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km </a:t>
            </a:r>
            <a:endParaRPr lang="de-DE" sz="16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8180702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12</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1504364933"/>
              </p:ext>
            </p:extLst>
          </p:nvPr>
        </p:nvGraphicFramePr>
        <p:xfrm>
          <a:off x="611560" y="1268760"/>
          <a:ext cx="7920880" cy="246239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BE106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gestalten Sie Ihren allgemeinen Anruf in Telefonie, wenn Sie eine Verbindung mit einer australischen Amateurfunkstelle suchen?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CQ Australien hier ist DL7RBI (etwa 3mal wiederholen) and DL7RBI is listed (internationales Buchstabieralphabet beim Rufzeichen benutzen).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CQ Australia this is DL7RBI calling (etwa 3mal wiederholen) and DL7RBI is listening (internationales Buchstabieralphabet beim Rufzeichen benutzen).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Australia, Australia, Australia (etwa 3mal wiederholen) here is DL7RBI listening (internationales Buchstabieralphabet beim Rufzeichen benutzen).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CQ </a:t>
                      </a:r>
                      <a:r>
                        <a:rPr lang="de-DE" sz="1400" b="0" i="0" u="none" strike="noStrike" dirty="0" err="1">
                          <a:solidFill>
                            <a:srgbClr val="273D5E"/>
                          </a:solidFill>
                          <a:effectLst/>
                          <a:latin typeface="Verdana" panose="020B0604030504040204" pitchFamily="34" charset="0"/>
                        </a:rPr>
                        <a:t>this</a:t>
                      </a:r>
                      <a:r>
                        <a:rPr lang="de-DE" sz="1400" b="0" i="0" u="none" strike="noStrike" dirty="0">
                          <a:solidFill>
                            <a:srgbClr val="273D5E"/>
                          </a:solidFill>
                          <a:effectLst/>
                          <a:latin typeface="Verdana" panose="020B0604030504040204" pitchFamily="34" charset="0"/>
                        </a:rPr>
                        <a:t> </a:t>
                      </a:r>
                      <a:r>
                        <a:rPr lang="de-DE" sz="1400" b="0" i="0" u="none" strike="noStrike" dirty="0" err="1">
                          <a:solidFill>
                            <a:srgbClr val="273D5E"/>
                          </a:solidFill>
                          <a:effectLst/>
                          <a:latin typeface="Verdana" panose="020B0604030504040204" pitchFamily="34" charset="0"/>
                        </a:rPr>
                        <a:t>is</a:t>
                      </a:r>
                      <a:r>
                        <a:rPr lang="de-DE" sz="1400" b="0" i="0" u="none" strike="noStrike" dirty="0">
                          <a:solidFill>
                            <a:srgbClr val="273D5E"/>
                          </a:solidFill>
                          <a:effectLst/>
                          <a:latin typeface="Verdana" panose="020B0604030504040204" pitchFamily="34" charset="0"/>
                        </a:rPr>
                        <a:t> DL7RBI </a:t>
                      </a:r>
                      <a:r>
                        <a:rPr lang="de-DE" sz="1400" b="0" i="0" u="none" strike="noStrike" dirty="0" err="1">
                          <a:solidFill>
                            <a:srgbClr val="273D5E"/>
                          </a:solidFill>
                          <a:effectLst/>
                          <a:latin typeface="Verdana" panose="020B0604030504040204" pitchFamily="34" charset="0"/>
                        </a:rPr>
                        <a:t>Australia</a:t>
                      </a:r>
                      <a:r>
                        <a:rPr lang="de-DE" sz="1400" b="0" i="0" u="none" strike="noStrike" dirty="0">
                          <a:solidFill>
                            <a:srgbClr val="273D5E"/>
                          </a:solidFill>
                          <a:effectLst/>
                          <a:latin typeface="Verdana" panose="020B0604030504040204" pitchFamily="34" charset="0"/>
                        </a:rPr>
                        <a:t> </a:t>
                      </a:r>
                      <a:r>
                        <a:rPr lang="de-DE" sz="1400" b="0" i="0" u="none" strike="noStrike" dirty="0" err="1">
                          <a:solidFill>
                            <a:srgbClr val="273D5E"/>
                          </a:solidFill>
                          <a:effectLst/>
                          <a:latin typeface="Verdana" panose="020B0604030504040204" pitchFamily="34" charset="0"/>
                        </a:rPr>
                        <a:t>calling</a:t>
                      </a:r>
                      <a:r>
                        <a:rPr lang="de-DE" sz="1400" b="0" i="0" u="none" strike="noStrike" dirty="0">
                          <a:solidFill>
                            <a:srgbClr val="273D5E"/>
                          </a:solidFill>
                          <a:effectLst/>
                          <a:latin typeface="Verdana" panose="020B0604030504040204" pitchFamily="34" charset="0"/>
                        </a:rPr>
                        <a:t> (etwa 3mal wiederholen) </a:t>
                      </a:r>
                      <a:r>
                        <a:rPr lang="de-DE" sz="1400" b="0" i="0" u="none" strike="noStrike" dirty="0" err="1">
                          <a:solidFill>
                            <a:srgbClr val="273D5E"/>
                          </a:solidFill>
                          <a:effectLst/>
                          <a:latin typeface="Verdana" panose="020B0604030504040204" pitchFamily="34" charset="0"/>
                        </a:rPr>
                        <a:t>and</a:t>
                      </a:r>
                      <a:r>
                        <a:rPr lang="de-DE" sz="1400" b="0" i="0" u="none" strike="noStrike" dirty="0">
                          <a:solidFill>
                            <a:srgbClr val="273D5E"/>
                          </a:solidFill>
                          <a:effectLst/>
                          <a:latin typeface="Verdana" panose="020B0604030504040204" pitchFamily="34" charset="0"/>
                        </a:rPr>
                        <a:t> DL7RBI </a:t>
                      </a:r>
                      <a:r>
                        <a:rPr lang="de-DE" sz="1400" b="0" i="0" u="none" strike="noStrike" dirty="0" err="1">
                          <a:solidFill>
                            <a:srgbClr val="273D5E"/>
                          </a:solidFill>
                          <a:effectLst/>
                          <a:latin typeface="Verdana" panose="020B0604030504040204" pitchFamily="34" charset="0"/>
                        </a:rPr>
                        <a:t>is</a:t>
                      </a:r>
                      <a:r>
                        <a:rPr lang="de-DE" sz="1400" b="0" i="0" u="none" strike="noStrike" dirty="0">
                          <a:solidFill>
                            <a:srgbClr val="273D5E"/>
                          </a:solidFill>
                          <a:effectLst/>
                          <a:latin typeface="Verdana" panose="020B0604030504040204" pitchFamily="34" charset="0"/>
                        </a:rPr>
                        <a:t> </a:t>
                      </a:r>
                      <a:r>
                        <a:rPr lang="de-DE" sz="1400" b="0" i="0" u="none" strike="noStrike" dirty="0" err="1">
                          <a:solidFill>
                            <a:srgbClr val="273D5E"/>
                          </a:solidFill>
                          <a:effectLst/>
                          <a:latin typeface="Verdana" panose="020B0604030504040204" pitchFamily="34" charset="0"/>
                        </a:rPr>
                        <a:t>listening</a:t>
                      </a:r>
                      <a:r>
                        <a:rPr lang="de-DE" sz="1400" b="0" i="0" u="none" strike="noStrike" dirty="0">
                          <a:solidFill>
                            <a:srgbClr val="273D5E"/>
                          </a:solidFill>
                          <a:effectLst/>
                          <a:latin typeface="Verdana" panose="020B0604030504040204" pitchFamily="34" charset="0"/>
                        </a:rPr>
                        <a:t> </a:t>
                      </a:r>
                      <a:r>
                        <a:rPr lang="de-DE" sz="1400" b="0" i="0" u="none" strike="noStrike" dirty="0" err="1">
                          <a:solidFill>
                            <a:srgbClr val="273D5E"/>
                          </a:solidFill>
                          <a:effectLst/>
                          <a:latin typeface="Verdana" panose="020B0604030504040204" pitchFamily="34" charset="0"/>
                        </a:rPr>
                        <a:t>to</a:t>
                      </a:r>
                      <a:r>
                        <a:rPr lang="de-DE" sz="1400" b="0" i="0" u="none" strike="noStrike" dirty="0">
                          <a:solidFill>
                            <a:srgbClr val="273D5E"/>
                          </a:solidFill>
                          <a:effectLst/>
                          <a:latin typeface="Verdana" panose="020B0604030504040204" pitchFamily="34" charset="0"/>
                        </a:rPr>
                        <a:t> </a:t>
                      </a:r>
                      <a:r>
                        <a:rPr lang="de-DE" sz="1400" b="0" i="0" u="none" strike="noStrike" dirty="0" err="1">
                          <a:solidFill>
                            <a:srgbClr val="273D5E"/>
                          </a:solidFill>
                          <a:effectLst/>
                          <a:latin typeface="Verdana" panose="020B0604030504040204" pitchFamily="34" charset="0"/>
                        </a:rPr>
                        <a:t>Australia</a:t>
                      </a:r>
                      <a:r>
                        <a:rPr lang="de-DE" sz="1400" b="0" i="0" u="none" strike="noStrike" dirty="0">
                          <a:solidFill>
                            <a:srgbClr val="273D5E"/>
                          </a:solidFill>
                          <a:effectLst/>
                          <a:latin typeface="Verdana" panose="020B0604030504040204" pitchFamily="34" charset="0"/>
                        </a:rPr>
                        <a:t> (internationales Buchstabieralphabet beim Rufzeichen benutzen).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371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78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253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26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55534"/>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2348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70703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23446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3159373341"/>
              </p:ext>
            </p:extLst>
          </p:nvPr>
        </p:nvGraphicFramePr>
        <p:xfrm>
          <a:off x="611560" y="4005064"/>
          <a:ext cx="7920880" cy="211582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bedeutet der im 20-m-Band gesendete Anruf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"CQ </a:t>
                      </a:r>
                      <a:r>
                        <a:rPr lang="de-DE" sz="1400" b="1" i="0" u="none" strike="noStrike" dirty="0" err="1" smtClean="0">
                          <a:solidFill>
                            <a:srgbClr val="FFFFFF"/>
                          </a:solidFill>
                          <a:effectLst/>
                          <a:latin typeface="Verdana" panose="020B0604030504040204" pitchFamily="34" charset="0"/>
                        </a:rPr>
                        <a:t>CQ</a:t>
                      </a:r>
                      <a:r>
                        <a:rPr lang="de-DE" sz="1400" b="1" i="0" u="none" strike="noStrike" dirty="0" smtClean="0">
                          <a:solidFill>
                            <a:srgbClr val="FFFFFF"/>
                          </a:solidFill>
                          <a:effectLst/>
                          <a:latin typeface="Verdana" panose="020B0604030504040204" pitchFamily="34" charset="0"/>
                        </a:rPr>
                        <a:t> </a:t>
                      </a:r>
                      <a:r>
                        <a:rPr lang="de-DE" sz="1400" b="1" i="0" u="none" strike="noStrike" dirty="0" err="1" smtClean="0">
                          <a:solidFill>
                            <a:srgbClr val="FFFFFF"/>
                          </a:solidFill>
                          <a:effectLst/>
                          <a:latin typeface="Verdana" panose="020B0604030504040204" pitchFamily="34" charset="0"/>
                        </a:rPr>
                        <a:t>CQ</a:t>
                      </a:r>
                      <a:r>
                        <a:rPr lang="de-DE" sz="1400" b="1" i="0" u="none" strike="noStrike" dirty="0" smtClean="0">
                          <a:solidFill>
                            <a:srgbClr val="FFFFFF"/>
                          </a:solidFill>
                          <a:effectLst/>
                          <a:latin typeface="Verdana" panose="020B0604030504040204" pitchFamily="34" charset="0"/>
                        </a:rPr>
                        <a:t> DX de HB9AFN"?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HB9AFN sucht eine Verbindung über 500 km und sollte durch Funkamateure aus einer geringeren Entfernung als 500 km nicht angerufen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HB9AFN sucht eine Verbindung mit dem Ausland und sollte durch andere Funkamateure nicht angerufen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HB9AFN sucht eine Überseeverbindung und sollte durch europäische Funkamateure nicht angerufen werden.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HB9AFN sucht eine Verbindung mit Stationen von den Philippinen.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187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9476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3930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7897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92374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49751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361606"/>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764470"/>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1816384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13</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1120124629"/>
              </p:ext>
            </p:extLst>
          </p:nvPr>
        </p:nvGraphicFramePr>
        <p:xfrm>
          <a:off x="611560" y="1268760"/>
          <a:ext cx="7920880" cy="224903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BE113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Eine Station ruft auf VHF/UHF "CQ" mit dem Zusatz "DX".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Wann sollten Sie antworten?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Nur wenn es sich bei der anrufenden Station um eine außereuropäische Station handelt.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Nur wenn die Entfernung zwischen beiden Stationen höchstens 500 km beträgt und sonst niemand auf den Anruf antwortet.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Nur wenn ich als hörende Station die rufende Station mit guter Lautstärke empfange.</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Nur bei Stationen, die erkennbar einige hundert Kilometer entfernt sind, ggf., wenn nach mehrmaligen erfolglosen Anrufen niemand antwortet.</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371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78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253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1450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5553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2348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70703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117600"/>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546602748"/>
              </p:ext>
            </p:extLst>
          </p:nvPr>
        </p:nvGraphicFramePr>
        <p:xfrm>
          <a:off x="611560" y="4005064"/>
          <a:ext cx="7920880" cy="213296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BE110</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hören 4U1ITU in Telefonie rufen: "CQ VK/ZL </a:t>
                      </a:r>
                      <a:r>
                        <a:rPr lang="de-DE" sz="1400" b="1" i="0" u="none" strike="noStrike" dirty="0" err="1" smtClean="0">
                          <a:solidFill>
                            <a:srgbClr val="FFFFFF"/>
                          </a:solidFill>
                          <a:effectLst/>
                          <a:latin typeface="Verdana" panose="020B0604030504040204" pitchFamily="34" charset="0"/>
                        </a:rPr>
                        <a:t>this</a:t>
                      </a:r>
                      <a:r>
                        <a:rPr lang="de-DE" sz="1400" b="1" i="0" u="none" strike="noStrike" dirty="0" smtClean="0">
                          <a:solidFill>
                            <a:srgbClr val="FFFFFF"/>
                          </a:solidFill>
                          <a:effectLst/>
                          <a:latin typeface="Verdana" panose="020B0604030504040204" pitchFamily="34" charset="0"/>
                        </a:rPr>
                        <a:t> </a:t>
                      </a:r>
                      <a:r>
                        <a:rPr lang="de-DE" sz="1400" b="1" i="0" u="none" strike="noStrike" dirty="0" err="1" smtClean="0">
                          <a:solidFill>
                            <a:srgbClr val="FFFFFF"/>
                          </a:solidFill>
                          <a:effectLst/>
                          <a:latin typeface="Verdana" panose="020B0604030504040204" pitchFamily="34" charset="0"/>
                        </a:rPr>
                        <a:t>is</a:t>
                      </a:r>
                      <a:r>
                        <a:rPr lang="de-DE" sz="1400" b="1" i="0" u="none" strike="noStrike" dirty="0" smtClean="0">
                          <a:solidFill>
                            <a:srgbClr val="FFFFFF"/>
                          </a:solidFill>
                          <a:effectLst/>
                          <a:latin typeface="Verdana" panose="020B0604030504040204" pitchFamily="34" charset="0"/>
                        </a:rPr>
                        <a:t> 4U1ITU". Sollten Sie 4U1ITU anrufen, wenn Sie gerne ein QSO mit ihm führen würden?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Ja! 4U1ITU in Australien/Neuseeland sucht eine Verbindung.</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Nein! 4U1ITU sucht eine Verbindung mit Australien oder Neuseeland.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Ja! Aber nur wenn Sie geborener Australier oder Neuseeländer sind.</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Nein! 4U1ITU sucht nur Verbindungen mit Indien oder Südafrika.</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938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0644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4416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7897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04047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67261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1024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764470"/>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669367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endParaRPr lang="de-DE" altLang="en-US" dirty="0" smtClean="0"/>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14</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2895272682"/>
              </p:ext>
            </p:extLst>
          </p:nvPr>
        </p:nvGraphicFramePr>
        <p:xfrm>
          <a:off x="611560" y="2685529"/>
          <a:ext cx="7920880" cy="2183631"/>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BE108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hören KA2WEU in Morsetelegrafie rufen: "CQ DL CQ DL de KA2WEU </a:t>
                      </a:r>
                      <a:r>
                        <a:rPr lang="de-DE" sz="1400" b="1" i="0" u="none" strike="noStrike" dirty="0" err="1" smtClean="0">
                          <a:solidFill>
                            <a:srgbClr val="FFFFFF"/>
                          </a:solidFill>
                          <a:effectLst/>
                          <a:latin typeface="Verdana" panose="020B0604030504040204" pitchFamily="34" charset="0"/>
                        </a:rPr>
                        <a:t>pse</a:t>
                      </a:r>
                      <a:r>
                        <a:rPr lang="de-DE" sz="1400" b="1" i="0" u="none" strike="noStrike" dirty="0" smtClean="0">
                          <a:solidFill>
                            <a:srgbClr val="FFFFFF"/>
                          </a:solidFill>
                          <a:effectLst/>
                          <a:latin typeface="Verdana" panose="020B0604030504040204" pitchFamily="34" charset="0"/>
                        </a:rPr>
                        <a:t> k". Was beabsichtigt KA2WEU mit diesem Anruf?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KA2WEU sucht eine Verbindung mit Stationen, die an einem deutschen Wettbewerb teilnehmen.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Der amerikanische Funkamateur KA2WEU sucht Verbindungen mit Funkamateuren, die weit entfernt sind.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KA2WEU sucht nur Verbindungen mit deutschen Funkamateuren deren Rufzeichenpräfix DL ist.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KA2WEU sucht eine Verbindung mit einem Funkamateur aus Deutschland.</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32539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36950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41323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45520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3672303"/>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3240255"/>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4114079"/>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4524641"/>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4503883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DX-</a:t>
            </a:r>
            <a:r>
              <a:rPr lang="de-DE" altLang="en-US" dirty="0" err="1"/>
              <a:t>p</a:t>
            </a:r>
            <a:r>
              <a:rPr lang="de-DE" altLang="en-US" dirty="0" err="1" smtClean="0"/>
              <a:t>edition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dirty="0"/>
          </a:p>
        </p:txBody>
      </p:sp>
      <p:sp>
        <p:nvSpPr>
          <p:cNvPr id="9" name="Textfeld 8"/>
          <p:cNvSpPr txBox="1"/>
          <p:nvPr/>
        </p:nvSpPr>
        <p:spPr>
          <a:xfrm>
            <a:off x="4980777" y="1268760"/>
            <a:ext cx="3570413" cy="306280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 „seltene“ Länder oder eine Insel, auf der kein Funkamateur wohnt, funktechnisch zu aktivieren, werden so genannte DX-Expedi­tionen oder abgekürzt </a:t>
            </a:r>
            <a:r>
              <a:rPr lang="de-DE" sz="1600" dirty="0" err="1">
                <a:latin typeface="Verdana" panose="020B0604030504040204" pitchFamily="34" charset="0"/>
                <a:ea typeface="Verdana" panose="020B0604030504040204" pitchFamily="34" charset="0"/>
                <a:cs typeface="Verdana" panose="020B0604030504040204" pitchFamily="34" charset="0"/>
              </a:rPr>
              <a:t>DXpeditionen</a:t>
            </a:r>
            <a:r>
              <a:rPr lang="de-DE" sz="1600" dirty="0">
                <a:latin typeface="Verdana" panose="020B0604030504040204" pitchFamily="34" charset="0"/>
                <a:ea typeface="Verdana" panose="020B0604030504040204" pitchFamily="34" charset="0"/>
                <a:cs typeface="Verdana" panose="020B0604030504040204" pitchFamily="34" charset="0"/>
              </a:rPr>
              <a:t> durch­geführt. Eine Gruppe von Funkamateuren organisiert solch ein „Funk-Event“ und zieht mit Funkausrüstung eventuell Zelt und Verpflegung in das ferne Land oder auf die einsame Insel</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sp>
        <p:nvSpPr>
          <p:cNvPr id="6" name="Textfeld 5"/>
          <p:cNvSpPr txBox="1"/>
          <p:nvPr/>
        </p:nvSpPr>
        <p:spPr>
          <a:xfrm>
            <a:off x="685800" y="4343546"/>
            <a:ext cx="7890893" cy="2062103"/>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Dementsprechend </a:t>
            </a:r>
            <a:r>
              <a:rPr lang="de-DE" sz="1600" dirty="0">
                <a:latin typeface="Verdana" panose="020B0604030504040204" pitchFamily="34" charset="0"/>
                <a:ea typeface="Verdana" panose="020B0604030504040204" pitchFamily="34" charset="0"/>
                <a:cs typeface="Verdana" panose="020B0604030504040204" pitchFamily="34" charset="0"/>
              </a:rPr>
              <a:t>ist auf der anderen Seite die „Nachfrage“ recht groß. Oft Hunderte von Funkamateuren rufen diese Sonderstation manchmal gleichzeitig an. Dann entsteht auf der Frequenz ein solches „Chaos“, dass niemand mehr weiß, wann die seltene Station denn nun eigentlich antwortet. Solch eine Situation nennt man ein „Pile-</a:t>
            </a:r>
            <a:r>
              <a:rPr lang="de-DE" sz="1600" dirty="0" err="1">
                <a:latin typeface="Verdana" panose="020B0604030504040204" pitchFamily="34" charset="0"/>
                <a:ea typeface="Verdana" panose="020B0604030504040204" pitchFamily="34" charset="0"/>
                <a:cs typeface="Verdana" panose="020B0604030504040204" pitchFamily="34" charset="0"/>
              </a:rPr>
              <a:t>up</a:t>
            </a:r>
            <a:r>
              <a:rPr lang="de-DE" sz="1600" dirty="0">
                <a:latin typeface="Verdana" panose="020B0604030504040204" pitchFamily="34" charset="0"/>
                <a:ea typeface="Verdana" panose="020B0604030504040204" pitchFamily="34" charset="0"/>
                <a:cs typeface="Verdana" panose="020B0604030504040204" pitchFamily="34" charset="0"/>
              </a:rPr>
              <a:t>“. Um bei solch einer Situation doch noch einen einigermaßen geordneten Betrieb durchführen zu können, haben sich verschiedene Möglichkeiten herausgebildet, die im Folgenden erläutert werden sollen.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6032" y="1455792"/>
            <a:ext cx="4064000" cy="2621280"/>
          </a:xfrm>
          <a:prstGeom prst="rect">
            <a:avLst/>
          </a:prstGeom>
        </p:spPr>
      </p:pic>
    </p:spTree>
    <p:extLst>
      <p:ext uri="{BB962C8B-B14F-4D97-AF65-F5344CB8AC3E}">
        <p14:creationId xmlns:p14="http://schemas.microsoft.com/office/powerpoint/2010/main" val="407947333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16</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802589553"/>
              </p:ext>
            </p:extLst>
          </p:nvPr>
        </p:nvGraphicFramePr>
        <p:xfrm>
          <a:off x="611560" y="1268760"/>
          <a:ext cx="7920880" cy="2052821"/>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BE201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verstehen Sie unter dem Begriff "DX-</a:t>
                      </a:r>
                      <a:r>
                        <a:rPr lang="de-DE" sz="1400" b="1" i="0" u="none" strike="noStrike" dirty="0" err="1" smtClean="0">
                          <a:solidFill>
                            <a:srgbClr val="FFFFFF"/>
                          </a:solidFill>
                          <a:effectLst/>
                          <a:latin typeface="Verdana" panose="020B0604030504040204" pitchFamily="34" charset="0"/>
                        </a:rPr>
                        <a:t>Pedition</a:t>
                      </a:r>
                      <a:r>
                        <a:rPr lang="de-DE" sz="1400" b="1" i="0" u="none" strike="noStrike" dirty="0" smtClean="0">
                          <a:solidFill>
                            <a:srgbClr val="FFFFFF"/>
                          </a:solidFill>
                          <a:effectLst/>
                          <a:latin typeface="Verdana" panose="020B0604030504040204" pitchFamily="34" charset="0"/>
                        </a:rPr>
                        <a:t>"? Es ist</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eine Zusammenstellung aller noch von Funkamateuren begehrten Länder.</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eine weltweite Aktivitätswoche.</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ein internationaler Funkwettbewerb.</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eine Amateurfunkexpedition zu Ländern oder Inseln, die selten im Amateurfunk zu hören sind.</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079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1848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5500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29601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16204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79430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53180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2932769"/>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2633169317"/>
              </p:ext>
            </p:extLst>
          </p:nvPr>
        </p:nvGraphicFramePr>
        <p:xfrm>
          <a:off x="611560" y="3861048"/>
          <a:ext cx="7920880" cy="198501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BE202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mit dem Begriff "</a:t>
                      </a:r>
                      <a:r>
                        <a:rPr lang="de-DE" sz="1400" b="1" i="0" u="none" strike="noStrike" dirty="0" err="1" smtClean="0">
                          <a:solidFill>
                            <a:srgbClr val="FFFFFF"/>
                          </a:solidFill>
                          <a:effectLst/>
                          <a:latin typeface="Verdana" panose="020B0604030504040204" pitchFamily="34" charset="0"/>
                        </a:rPr>
                        <a:t>pile</a:t>
                      </a:r>
                      <a:r>
                        <a:rPr lang="de-DE" sz="1400" b="1" i="0" u="none" strike="noStrike" dirty="0" smtClean="0">
                          <a:solidFill>
                            <a:srgbClr val="FFFFFF"/>
                          </a:solidFill>
                          <a:effectLst/>
                          <a:latin typeface="Verdana" panose="020B0604030504040204" pitchFamily="34" charset="0"/>
                        </a:rPr>
                        <a:t> </a:t>
                      </a:r>
                      <a:r>
                        <a:rPr lang="de-DE" sz="1400" b="1" i="0" u="none" strike="noStrike" dirty="0" err="1" smtClean="0">
                          <a:solidFill>
                            <a:srgbClr val="FFFFFF"/>
                          </a:solidFill>
                          <a:effectLst/>
                          <a:latin typeface="Verdana" panose="020B0604030504040204" pitchFamily="34" charset="0"/>
                        </a:rPr>
                        <a:t>up</a:t>
                      </a:r>
                      <a:r>
                        <a:rPr lang="de-DE" sz="1400" b="1" i="0" u="none" strike="noStrike" dirty="0" smtClean="0">
                          <a:solidFill>
                            <a:srgbClr val="FFFFFF"/>
                          </a:solidFill>
                          <a:effectLst/>
                          <a:latin typeface="Verdana" panose="020B0604030504040204" pitchFamily="34" charset="0"/>
                        </a:rPr>
                        <a:t>" gemeint? Man meint damit das gleichzeitige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Anrufen einer selten zu hörenden Station durch viele Amateurfunkstellen.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Senden einer Station auf mehreren Amateurfunkfrequenzen in einem Kontest.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Senden einer Station mit mehreren Antennen bei einem Kontest.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Hören einer Station mit mehreren Empfängern bei einem </a:t>
                      </a:r>
                      <a:r>
                        <a:rPr lang="de-DE" sz="1400" b="0" i="0" u="none" strike="noStrike" dirty="0" err="1">
                          <a:solidFill>
                            <a:schemeClr val="tx1"/>
                          </a:solidFill>
                          <a:effectLst/>
                          <a:latin typeface="Verdana" panose="020B0604030504040204" pitchFamily="34" charset="0"/>
                        </a:rPr>
                        <a:t>Kontest</a:t>
                      </a:r>
                      <a:r>
                        <a:rPr lang="de-DE" sz="1400" b="0" i="0" u="none" strike="noStrike" dirty="0">
                          <a:solidFill>
                            <a:schemeClr val="tx1"/>
                          </a:solidFill>
                          <a:effectLst/>
                          <a:latin typeface="Verdana" panose="020B0604030504040204" pitchFamily="34" charset="0"/>
                        </a:rPr>
                        <a: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668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7413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1517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5114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71744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34564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12031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486166"/>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9473809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Pile-</a:t>
            </a:r>
            <a:r>
              <a:rPr lang="de-DE" altLang="en-US" dirty="0" err="1" smtClean="0"/>
              <a:t>Up</a:t>
            </a:r>
            <a:r>
              <a:rPr lang="de-DE" altLang="en-US" dirty="0" smtClean="0"/>
              <a:t> / Split-Betrieb</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dirty="0"/>
          </a:p>
        </p:txBody>
      </p:sp>
      <p:sp>
        <p:nvSpPr>
          <p:cNvPr id="9" name="Textfeld 8"/>
          <p:cNvSpPr txBox="1"/>
          <p:nvPr/>
        </p:nvSpPr>
        <p:spPr>
          <a:xfrm>
            <a:off x="3923928" y="1134616"/>
            <a:ext cx="4536504" cy="231315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den geordneten Funkbetrieb in einem solchen Pile-</a:t>
            </a:r>
            <a:r>
              <a:rPr lang="de-DE" sz="1600" dirty="0" err="1">
                <a:latin typeface="Verdana" panose="020B0604030504040204" pitchFamily="34" charset="0"/>
                <a:ea typeface="Verdana" panose="020B0604030504040204" pitchFamily="34" charset="0"/>
                <a:cs typeface="Verdana" panose="020B0604030504040204" pitchFamily="34" charset="0"/>
              </a:rPr>
              <a:t>upgibt</a:t>
            </a:r>
            <a:r>
              <a:rPr lang="de-DE" sz="1600" dirty="0">
                <a:latin typeface="Verdana" panose="020B0604030504040204" pitchFamily="34" charset="0"/>
                <a:ea typeface="Verdana" panose="020B0604030504040204" pitchFamily="34" charset="0"/>
                <a:cs typeface="Verdana" panose="020B0604030504040204" pitchFamily="34" charset="0"/>
              </a:rPr>
              <a:t> es verschiedene Regeln. In Telegrafie sendet die CQ rufende DX-Station beispielsweise „3 </a:t>
            </a:r>
            <a:r>
              <a:rPr lang="de-DE" sz="1600" dirty="0" err="1">
                <a:latin typeface="Verdana" panose="020B0604030504040204" pitchFamily="34" charset="0"/>
                <a:ea typeface="Verdana" panose="020B0604030504040204" pitchFamily="34" charset="0"/>
                <a:cs typeface="Verdana" panose="020B0604030504040204" pitchFamily="34" charset="0"/>
              </a:rPr>
              <a:t>up</a:t>
            </a:r>
            <a:r>
              <a:rPr lang="de-DE" sz="1600" dirty="0">
                <a:latin typeface="Verdana" panose="020B0604030504040204" pitchFamily="34" charset="0"/>
                <a:ea typeface="Verdana" panose="020B0604030504040204" pitchFamily="34" charset="0"/>
                <a:cs typeface="Verdana" panose="020B0604030504040204" pitchFamily="34" charset="0"/>
              </a:rPr>
              <a:t>“. Dies bedeutet, dass die anrufenden Stationen drei Kilohertz oberhalb der Frequenz anrufen sollen. Andernfalls nämlich hört man vor lauter Anrufern gar nicht, wenn die Station </a:t>
            </a:r>
            <a:r>
              <a:rPr lang="de-DE" sz="1600" dirty="0" smtClean="0">
                <a:latin typeface="Verdana" panose="020B0604030504040204" pitchFamily="34" charset="0"/>
                <a:ea typeface="Verdana" panose="020B0604030504040204" pitchFamily="34" charset="0"/>
                <a:cs typeface="Verdana" panose="020B0604030504040204" pitchFamily="34" charset="0"/>
              </a:rPr>
              <a:t>antwortet.</a:t>
            </a:r>
          </a:p>
        </p:txBody>
      </p:sp>
      <p:sp>
        <p:nvSpPr>
          <p:cNvPr id="6" name="Textfeld 5"/>
          <p:cNvSpPr txBox="1"/>
          <p:nvPr/>
        </p:nvSpPr>
        <p:spPr>
          <a:xfrm>
            <a:off x="655900" y="3447772"/>
            <a:ext cx="7804531" cy="314958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Funkexpeditionen in der Betriebsart SSB wird häufig </a:t>
            </a:r>
            <a:r>
              <a:rPr lang="de-DE" sz="1600" dirty="0" smtClean="0">
                <a:latin typeface="Verdana" panose="020B0604030504040204" pitchFamily="34" charset="0"/>
                <a:ea typeface="Verdana" panose="020B0604030504040204" pitchFamily="34" charset="0"/>
                <a:cs typeface="Verdana" panose="020B0604030504040204" pitchFamily="34" charset="0"/>
              </a:rPr>
              <a:t>auch ein </a:t>
            </a:r>
            <a:r>
              <a:rPr lang="de-DE" sz="1600" dirty="0">
                <a:latin typeface="Verdana" panose="020B0604030504040204" pitchFamily="34" charset="0"/>
                <a:ea typeface="Verdana" panose="020B0604030504040204" pitchFamily="34" charset="0"/>
                <a:cs typeface="Verdana" panose="020B0604030504040204" pitchFamily="34" charset="0"/>
              </a:rPr>
              <a:t>ganzer Frequenzbereich genannt, wo die Stationen anrufen sollen, beispielsweise im 20-m-Band „</a:t>
            </a:r>
            <a:r>
              <a:rPr lang="de-DE" sz="1600" dirty="0" err="1">
                <a:latin typeface="Verdana" panose="020B0604030504040204" pitchFamily="34" charset="0"/>
                <a:ea typeface="Verdana" panose="020B0604030504040204" pitchFamily="34" charset="0"/>
                <a:cs typeface="Verdana" panose="020B0604030504040204" pitchFamily="34" charset="0"/>
              </a:rPr>
              <a:t>tuning</a:t>
            </a:r>
            <a:r>
              <a:rPr lang="de-DE" sz="1600" dirty="0">
                <a:latin typeface="Verdana" panose="020B0604030504040204" pitchFamily="34" charset="0"/>
                <a:ea typeface="Verdana" panose="020B0604030504040204" pitchFamily="34" charset="0"/>
                <a:cs typeface="Verdana" panose="020B0604030504040204" pitchFamily="34" charset="0"/>
              </a:rPr>
              <a:t> 290 </a:t>
            </a:r>
            <a:r>
              <a:rPr lang="de-DE" sz="1600" dirty="0" err="1">
                <a:latin typeface="Verdana" panose="020B0604030504040204" pitchFamily="34" charset="0"/>
                <a:ea typeface="Verdana" panose="020B0604030504040204" pitchFamily="34" charset="0"/>
                <a:cs typeface="Verdana" panose="020B0604030504040204" pitchFamily="34" charset="0"/>
              </a:rPr>
              <a:t>up</a:t>
            </a:r>
            <a:r>
              <a:rPr lang="de-DE" sz="1600" dirty="0">
                <a:latin typeface="Verdana" panose="020B0604030504040204" pitchFamily="34" charset="0"/>
                <a:ea typeface="Verdana" panose="020B0604030504040204" pitchFamily="34" charset="0"/>
                <a:cs typeface="Verdana" panose="020B0604030504040204" pitchFamily="34" charset="0"/>
              </a:rPr>
              <a:t>“, was bedeutet, dass die DX-Station den Frequenzbereich oberhalb von 14290 kHz nach anrufenden Stationen absucht. Oder die Station ruft: „</a:t>
            </a:r>
            <a:r>
              <a:rPr lang="de-DE" sz="1600" dirty="0" err="1">
                <a:latin typeface="Verdana" panose="020B0604030504040204" pitchFamily="34" charset="0"/>
                <a:ea typeface="Verdana" panose="020B0604030504040204" pitchFamily="34" charset="0"/>
                <a:cs typeface="Verdana" panose="020B0604030504040204" pitchFamily="34" charset="0"/>
              </a:rPr>
              <a:t>split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up</a:t>
            </a:r>
            <a:r>
              <a:rPr lang="de-DE" sz="1600" dirty="0">
                <a:latin typeface="Verdana" panose="020B0604030504040204" pitchFamily="34" charset="0"/>
                <a:ea typeface="Verdana" panose="020B0604030504040204" pitchFamily="34" charset="0"/>
                <a:cs typeface="Verdana" panose="020B0604030504040204" pitchFamily="34" charset="0"/>
              </a:rPr>
              <a:t> 250 </a:t>
            </a:r>
            <a:r>
              <a:rPr lang="de-DE" sz="1600" dirty="0" err="1">
                <a:latin typeface="Verdana" panose="020B0604030504040204" pitchFamily="34" charset="0"/>
                <a:ea typeface="Verdana" panose="020B0604030504040204" pitchFamily="34" charset="0"/>
                <a:cs typeface="Verdana" panose="020B0604030504040204" pitchFamily="34" charset="0"/>
              </a:rPr>
              <a:t>to</a:t>
            </a:r>
            <a:r>
              <a:rPr lang="de-DE" sz="1600" dirty="0">
                <a:latin typeface="Verdana" panose="020B0604030504040204" pitchFamily="34" charset="0"/>
                <a:ea typeface="Verdana" panose="020B0604030504040204" pitchFamily="34" charset="0"/>
                <a:cs typeface="Verdana" panose="020B0604030504040204" pitchFamily="34" charset="0"/>
              </a:rPr>
              <a:t> 280“, was bedeutet, dass die Station zwischen 14250 und 14280 kHz hört. In diesem Bereich müssen Sie also anrufen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 der vielen anrufenden Stationen Herr zu werden, rufen die DX-Stationen manchmal einzelne Länder auf oder sie begrenzen die Anzahl dadurch, dass sie nacheinander die Ziffer im Rufzeichen als Auswahlkriterium nennen. Folgende Prüfungsfragen sollen als Beispiele dienen.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371" y="1186693"/>
            <a:ext cx="3598168" cy="2209002"/>
          </a:xfrm>
          <a:prstGeom prst="rect">
            <a:avLst/>
          </a:prstGeom>
        </p:spPr>
      </p:pic>
    </p:spTree>
    <p:extLst>
      <p:ext uri="{BB962C8B-B14F-4D97-AF65-F5344CB8AC3E}">
        <p14:creationId xmlns:p14="http://schemas.microsoft.com/office/powerpoint/2010/main" val="2600033677"/>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18</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1395622434"/>
              </p:ext>
            </p:extLst>
          </p:nvPr>
        </p:nvGraphicFramePr>
        <p:xfrm>
          <a:off x="611560" y="1268760"/>
          <a:ext cx="7920880" cy="267575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BE206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Eine Station gibt am Ende ihres CQ-Rufes "5 </a:t>
                      </a:r>
                      <a:r>
                        <a:rPr lang="de-DE" sz="1400" b="1" i="0" u="none" strike="noStrike" dirty="0" err="1" smtClean="0">
                          <a:solidFill>
                            <a:srgbClr val="FFFFFF"/>
                          </a:solidFill>
                          <a:effectLst/>
                          <a:latin typeface="Verdana" panose="020B0604030504040204" pitchFamily="34" charset="0"/>
                        </a:rPr>
                        <a:t>up</a:t>
                      </a:r>
                      <a:r>
                        <a:rPr lang="de-DE" sz="1400" b="1" i="0" u="none" strike="noStrike" dirty="0" smtClean="0">
                          <a:solidFill>
                            <a:srgbClr val="FFFFFF"/>
                          </a:solidFill>
                          <a:effectLst/>
                          <a:latin typeface="Verdana" panose="020B0604030504040204" pitchFamily="34" charset="0"/>
                        </a:rPr>
                        <a:t>".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Was bedeutet diese Angabe und was ist zu beachten?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Die rufende Station hört 5 Minuten später auf ihrer eigenen Sendefrequenz. Ich muss also bei meinem Anruf 5 Minuten später senden und vorher prüfen, ob die Frequenz frei ist.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Die rufende Station hört 5 kHz oberhalb ihrer eigenen Sendefrequenz. Ich muss also bei meinem Anruf 5 kHz höher senden.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Die rufende Station sendet 5 kHz oberhalb ihrer eigenen Sendefrequenz. Ich muss also bei meinem Anruf 5 kHz höher empfangen und vorher prüfen, ob die Frequenz frei ist.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Die rufende Station behandelt meinen Anruf an 5ter Stelle. Ich muss also bei meinem Anruf 5 andere Funkverbindungen abwarten.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325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4982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30269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5809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475470"/>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1886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300871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55356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518552018"/>
              </p:ext>
            </p:extLst>
          </p:nvPr>
        </p:nvGraphicFramePr>
        <p:xfrm>
          <a:off x="611560" y="4110950"/>
          <a:ext cx="7920880" cy="213296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BE205</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Eine "seltene" Station, die auf 14205 kHz "CQ" gerufen hat, sagt am Ende ihres CQ-Rufes "</a:t>
                      </a:r>
                      <a:r>
                        <a:rPr lang="de-DE" sz="1400" b="1" i="0" u="none" strike="noStrike" dirty="0" err="1" smtClean="0">
                          <a:solidFill>
                            <a:srgbClr val="FFFFFF"/>
                          </a:solidFill>
                          <a:effectLst/>
                          <a:latin typeface="Verdana" panose="020B0604030504040204" pitchFamily="34" charset="0"/>
                        </a:rPr>
                        <a:t>tuning</a:t>
                      </a:r>
                      <a:r>
                        <a:rPr lang="de-DE" sz="1400" b="1" i="0" u="none" strike="noStrike" dirty="0" smtClean="0">
                          <a:solidFill>
                            <a:srgbClr val="FFFFFF"/>
                          </a:solidFill>
                          <a:effectLst/>
                          <a:latin typeface="Verdana" panose="020B0604030504040204" pitchFamily="34" charset="0"/>
                        </a:rPr>
                        <a:t> 290-300 </a:t>
                      </a:r>
                      <a:r>
                        <a:rPr lang="de-DE" sz="1400" b="1" i="0" u="none" strike="noStrike" dirty="0" err="1" smtClean="0">
                          <a:solidFill>
                            <a:srgbClr val="FFFFFF"/>
                          </a:solidFill>
                          <a:effectLst/>
                          <a:latin typeface="Verdana" panose="020B0604030504040204" pitchFamily="34" charset="0"/>
                        </a:rPr>
                        <a:t>up</a:t>
                      </a:r>
                      <a:r>
                        <a:rPr lang="de-DE" sz="1400" b="1" i="0" u="none" strike="noStrike" dirty="0" smtClean="0">
                          <a:solidFill>
                            <a:srgbClr val="FFFFFF"/>
                          </a:solidFill>
                          <a:effectLst/>
                          <a:latin typeface="Verdana" panose="020B0604030504040204" pitchFamily="34" charset="0"/>
                        </a:rPr>
                        <a:t>". Was tun Sie, wenn Sie diese Station anrufen wollen?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muss auf 14290 kHz oder darüber hören.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sende auf 14205 kHz und höre auf 14290 kHz.</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 Funkstelle stimmt auf 14290 kHz ab.</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muss zwischen 14290 und 14300 kHz rufen.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7988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1734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5545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9142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14949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77769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52317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89030"/>
            <a:ext cx="809837" cy="338554"/>
          </a:xfrm>
          <a:prstGeom prst="rect">
            <a:avLst/>
          </a:prstGeom>
          <a:solidFill>
            <a:srgbClr val="92D050"/>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8513276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19</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3551969460"/>
              </p:ext>
            </p:extLst>
          </p:nvPr>
        </p:nvGraphicFramePr>
        <p:xfrm>
          <a:off x="611560" y="1268760"/>
          <a:ext cx="7920880" cy="267575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BE208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versteht man unter "Split-Verkehr"?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Wegen örtlicher Funkstörprobleme benutzen beide Funkamateure bei ihrer Funkverbindung unterschiedliche Betriebsarten, z. B. Morsen und Sprechfunk.</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Zwei Relaisfunkstellen, die sich im gleichen Versorgungsgebiet die gleiche Frequenz zeitlich teilen müssen.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Senden und Empfangen erfolgt nicht wie sonst üblich auf der gleichen Frequenz, sondern auf verschiedenen Frequenzen des gleichen Amateurfunkbandes.</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Senden und Empfangen erfolgt in zwei unterschiedlichen Amateurfunkgeräten.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325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4982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30269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5809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47547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1886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3008710"/>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55356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2418208824"/>
              </p:ext>
            </p:extLst>
          </p:nvPr>
        </p:nvGraphicFramePr>
        <p:xfrm>
          <a:off x="611560" y="4110950"/>
          <a:ext cx="7920880" cy="211582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BE204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smtClean="0">
                          <a:solidFill>
                            <a:srgbClr val="FFFFFF"/>
                          </a:solidFill>
                          <a:effectLst/>
                          <a:latin typeface="Verdana" panose="020B0604030504040204" pitchFamily="34" charset="0"/>
                        </a:rPr>
                        <a:t>Was ist gemeint, wenn die Gegenstation sagt: </a:t>
                      </a:r>
                      <a:br>
                        <a:rPr lang="de-DE" sz="1400" b="1" i="0" u="none" strike="noStrike" smtClean="0">
                          <a:solidFill>
                            <a:srgbClr val="FFFFFF"/>
                          </a:solidFill>
                          <a:effectLst/>
                          <a:latin typeface="Verdana" panose="020B0604030504040204" pitchFamily="34" charset="0"/>
                        </a:rPr>
                      </a:br>
                      <a:r>
                        <a:rPr lang="de-DE" sz="1400" b="1" i="0" u="none" strike="noStrike" smtClean="0">
                          <a:solidFill>
                            <a:srgbClr val="FFFFFF"/>
                          </a:solidFill>
                          <a:effectLst/>
                          <a:latin typeface="Verdana" panose="020B0604030504040204" pitchFamily="34" charset="0"/>
                        </a:rPr>
                        <a:t>"split up 14250 to 14280"?	</a:t>
                      </a:r>
                      <a:endParaRPr lang="de-DE" sz="14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seltene Station bitte anrufende Stationen in dem angegebenen Bereich CW zu verwenden.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seltene Station kündigt einen Frequenzwechsel in den angegebenen Bereich an.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seltene Station hört oberhalb ihrer Sendefrequenz in dem angegebenen Bereich.</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seltene Station nimmt in dem angegebenen Bereich eine Liste auf.</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217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0662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4960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9045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04236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60058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64680"/>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79302"/>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8661202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Betriebsabwicklung auf Kurzwelle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374461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Der internationale Amateurfunkverkehr unterliegt gewissen Regeln, den „IARU-Regeln“, an die sich die Funkamateure halten, damit es nicht zu gegenseitigen Beeinträchtigungen kommt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Der internationale Funkverkehr auf Kurzwelle unterscheidet sich sehr von den lokalen Gesprächsrunden auf den FM-Kanälen auf Ultrakurzwelle. Während man in den lockeren Gesprächsrunden auf UKW kaum sein Rufzeichen nennt und auch keine „Rapporte verteilt“, gibt es auf Kurzwelle je nach Betriebsart einige Regeln, die beachtet werden müssen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Es gibt zwei Arten, eine Funkverbindung auf Kurzwelle aufzunehmen. Einerseits kann man sich selbst eine leere Frequenz suchen und einen allgemeinen Anruf (CQ - deutsch: </a:t>
            </a:r>
            <a:r>
              <a:rPr lang="de-DE" sz="1600" dirty="0" err="1">
                <a:latin typeface="Verdana" panose="020B0604030504040204" pitchFamily="34" charset="0"/>
                <a:ea typeface="Verdana" panose="020B0604030504040204" pitchFamily="34" charset="0"/>
                <a:cs typeface="Verdana" panose="020B0604030504040204" pitchFamily="34" charset="0"/>
              </a:rPr>
              <a:t>zeh</a:t>
            </a:r>
            <a:r>
              <a:rPr lang="de-DE" sz="1600" dirty="0">
                <a:latin typeface="Verdana" panose="020B0604030504040204" pitchFamily="34" charset="0"/>
                <a:ea typeface="Verdana" panose="020B0604030504040204" pitchFamily="34" charset="0"/>
                <a:cs typeface="Verdana" panose="020B0604030504040204" pitchFamily="34" charset="0"/>
              </a:rPr>
              <a:t>-kuh oder englisch: si-</a:t>
            </a:r>
            <a:r>
              <a:rPr lang="de-DE" sz="1600" dirty="0" err="1">
                <a:latin typeface="Verdana" panose="020B0604030504040204" pitchFamily="34" charset="0"/>
                <a:ea typeface="Verdana" panose="020B0604030504040204" pitchFamily="34" charset="0"/>
                <a:cs typeface="Verdana" panose="020B0604030504040204" pitchFamily="34" charset="0"/>
              </a:rPr>
              <a:t>kju</a:t>
            </a:r>
            <a:r>
              <a:rPr lang="de-DE" sz="1600" dirty="0">
                <a:latin typeface="Verdana" panose="020B0604030504040204" pitchFamily="34" charset="0"/>
                <a:ea typeface="Verdana" panose="020B0604030504040204" pitchFamily="34" charset="0"/>
                <a:cs typeface="Verdana" panose="020B0604030504040204" pitchFamily="34" charset="0"/>
              </a:rPr>
              <a:t>) starten oder man antwortet auf einen CQ-Ruf oder steigt in eine laufende Runde ein. Beginnen wir mit dem eigenen CQ-Ruf</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20</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2730823640"/>
              </p:ext>
            </p:extLst>
          </p:nvPr>
        </p:nvGraphicFramePr>
        <p:xfrm>
          <a:off x="611560" y="1268760"/>
          <a:ext cx="7920880" cy="211822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BE207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Eine seltene Station ruft in SSB "only </a:t>
                      </a:r>
                      <a:r>
                        <a:rPr lang="de-DE" sz="1400" b="1" i="0" u="none" strike="noStrike" dirty="0" err="1" smtClean="0">
                          <a:solidFill>
                            <a:srgbClr val="FFFFFF"/>
                          </a:solidFill>
                          <a:effectLst/>
                          <a:latin typeface="Verdana" panose="020B0604030504040204" pitchFamily="34" charset="0"/>
                        </a:rPr>
                        <a:t>number</a:t>
                      </a:r>
                      <a:r>
                        <a:rPr lang="de-DE" sz="1400" b="1" i="0" u="none" strike="noStrike" dirty="0" smtClean="0">
                          <a:solidFill>
                            <a:srgbClr val="FFFFFF"/>
                          </a:solidFill>
                          <a:effectLst/>
                          <a:latin typeface="Verdana" panose="020B0604030504040204" pitchFamily="34" charset="0"/>
                        </a:rPr>
                        <a:t> 3, only </a:t>
                      </a:r>
                      <a:r>
                        <a:rPr lang="de-DE" sz="1400" b="1" i="0" u="none" strike="noStrike" dirty="0" err="1" smtClean="0">
                          <a:solidFill>
                            <a:srgbClr val="FFFFFF"/>
                          </a:solidFill>
                          <a:effectLst/>
                          <a:latin typeface="Verdana" panose="020B0604030504040204" pitchFamily="34" charset="0"/>
                        </a:rPr>
                        <a:t>suffix</a:t>
                      </a:r>
                      <a:r>
                        <a:rPr lang="de-DE" sz="1400" b="1" i="0" u="none" strike="noStrike" dirty="0" smtClean="0">
                          <a:solidFill>
                            <a:srgbClr val="FFFFFF"/>
                          </a:solidFill>
                          <a:effectLst/>
                          <a:latin typeface="Verdana" panose="020B0604030504040204" pitchFamily="34" charset="0"/>
                        </a:rPr>
                        <a:t>".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Was ist damit gemeint?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 Station möchte, dass anrufende Stationen dreimal nur ihr Suffix durchgeben.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 Station möchte jeweils drei rufende Stationen in eine Liste aufnehmen.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 Station möchte nur Stationen mit dreistelligem Suffix aufrufen.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Station möchte nur Anrufe von Stationen mit der Ziffer "3" im Rufzeichen und bittet, nur mit den Buchstaben des Suffixes zu rufen.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390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510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6162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0243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2823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2536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59800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2996952"/>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2274753737"/>
              </p:ext>
            </p:extLst>
          </p:nvPr>
        </p:nvGraphicFramePr>
        <p:xfrm>
          <a:off x="611560" y="3842727"/>
          <a:ext cx="7920880" cy="23945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BE203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verstehen Sie bei einer seltenen Station unter der Aufforderung zu "Listenbetrieb"?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Eine gut hörbare andere Station schickt per Internet Listen anrufender Stationen an die seltene Station.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Eine gut hörbare andere Station nimmt anrufenden Stationen in eine Liste und ruft später diese Stationen zur Aufnahme einer Funkverbindung mit der seltenen Station auf.</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 seltene Station ruft Stationen nach einer Liste der Landeskenner alphabetisch auf.</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seltene Station oder ihr QSL-Manager veröffentlicht eine Liste der gearbeiteten Stationen in den Amateurfunkzeitschriften.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531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8833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4553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88510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859432"/>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33200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2388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59846"/>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523511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Listenbetrieb / Tuning / CW-Speed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655900" y="1340768"/>
            <a:ext cx="7890893" cy="4688463"/>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Eine weitere Möglichkeit, ein großes Pile-</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up</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zu vermeiden, besteht beim so genannten Listenbetrieb. Eine für alle gut hörbare Station, die die DX-Station auch sehr gut hören kann, weil sie vielleicht näher daran gelegen ist, notiert anrufende Stationen in einer Liste und ruft später diese Stationen zur Aufnahme einer Funkverbindung mit der seltenen Station auf</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lvl="0">
              <a:spcBef>
                <a:spcPts val="800"/>
              </a:spcBef>
            </a:pPr>
            <a:endPar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Eine Unart ist es, kurz vor dem Anruf bei einem Pile-</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up</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direkt auf der Frequenz nochmals seinen Sender neu abzustimmen, um möglichst viel Leistung herauszuholen. Die Abstimmung des Senders soll mit einer künstlichen Antenne (Dummy Load) oder die Anpassung der Antenne auf einer unbenutzten anderen Frequenz erfolgen.</a:t>
            </a:r>
          </a:p>
          <a:p>
            <a:pPr lvl="0">
              <a:spcBef>
                <a:spcPts val="800"/>
              </a:spcBef>
            </a:pP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Bei Morsetelegrafie ist es üblich, mit der Gebegeschwindigkeit zu antworten, mit der die Station CQ gerufen hat. Wenn Sie von einem offensichtlichen Anfänger in niedrigem Morsetempo angerufen werden, passen Sie sich bitte seiner Gebegeschwindigkeit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an.</a:t>
            </a:r>
            <a:endParaRPr kumimoji="0" lang="de-DE" sz="16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4522517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22</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2192665514"/>
              </p:ext>
            </p:extLst>
          </p:nvPr>
        </p:nvGraphicFramePr>
        <p:xfrm>
          <a:off x="611560" y="1268760"/>
          <a:ext cx="7920880" cy="211822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BE119</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Mit welcher Tastgeschwindigkeit würden Sie einen CQ-Ruf in Telegrafie beantworten? Ich würde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mit meiner gewohnten Geschwindigkeit antworten.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mit der gleichen Geschwindigkeit des empfangenen Signals antworten.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mit einer solch hohen Geschwindigkeit antworten, wie ich sie auch aufnehmen könnte.</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 Geschwindigkeit der eingestellten automatischen Morsetaste nicht ändern, sondern immer mit dieser Geschwindigkeit antworten.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098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1926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5870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0243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169864"/>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79618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568816"/>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299695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1452176844"/>
              </p:ext>
            </p:extLst>
          </p:nvPr>
        </p:nvGraphicFramePr>
        <p:xfrm>
          <a:off x="611560" y="3842727"/>
          <a:ext cx="7920880" cy="198501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beim Morsetelegrafie-Funkverkehr mit einem offensichtlichen Anfänger zu beachten?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führe nur eine kurze Verbindung um ihn nicht zu sehr zu belasten.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passe mich bei der Verkehrsabwicklung dem Gebetempo des Anfängers an.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gebe alle Zeichen doppelt.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wiederhole alle Angaben dreimal mit langsamem Gebetempo.</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240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7159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1302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4919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69204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30282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09882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466688"/>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6554659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804831428"/>
              </p:ext>
            </p:extLst>
          </p:nvPr>
        </p:nvGraphicFramePr>
        <p:xfrm>
          <a:off x="611560" y="1839823"/>
          <a:ext cx="7920880" cy="303466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Die deutsche Amateurfunkstelle DC8WV ruft auf dem 80-m-Band oberhalb 3700 kHz in Morsetelegrafie "CQ de DC8WV </a:t>
                      </a:r>
                      <a:r>
                        <a:rPr lang="de-DE" sz="1400" b="1" i="0" u="none" strike="noStrike" dirty="0" err="1" smtClean="0">
                          <a:solidFill>
                            <a:srgbClr val="FFFFFF"/>
                          </a:solidFill>
                          <a:effectLst/>
                          <a:latin typeface="Verdana" panose="020B0604030504040204" pitchFamily="34" charset="0"/>
                        </a:rPr>
                        <a:t>pse</a:t>
                      </a:r>
                      <a:r>
                        <a:rPr lang="de-DE" sz="1400" b="1" i="0" u="none" strike="noStrike" dirty="0" smtClean="0">
                          <a:solidFill>
                            <a:srgbClr val="FFFFFF"/>
                          </a:solidFill>
                          <a:effectLst/>
                          <a:latin typeface="Verdana" panose="020B0604030504040204" pitchFamily="34" charset="0"/>
                        </a:rPr>
                        <a:t> k".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Dürfen Sie auf diesen allgemeinen Anruf auch in der Betriebsart SSB-Telefonie antworten?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Ja. Es ist allerdings die Regel, zunächst nur in der gleichen Betriebsart zu antworten, in der der Anruf der anderen Station erfolgte.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Nein. Es ist nur eine nationale Regel, zunächst in der gleichen Sendeart zu antworten, in der der Anruf der anderen Station erfolgte.</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Ja, weil die Betriebsfrequenz in einem Frequenzbereich liegt, in dem auch die Sendeart Telefonie benutzt werden darf, und weil DC8WV mit dem angehängten "k" zum Ausdruck bringt, dass er für die Sendeart einer Antwort keine Beschränkung festlegt.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Ja, da oberhalb 3700 kHz keine Morsetelegrafie angewendet werden darf, und ich DC8WV in Telefonie darauf aufmerksam machen sollte.</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7635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32123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38598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45134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31896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274986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645724" y="384159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448606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45066836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err="1" smtClean="0"/>
              <a:t>Kontest</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24</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655900" y="1340768"/>
            <a:ext cx="7890893" cy="5221942"/>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Eine besondere Art des Funkbetriebs erfordert der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Solche Funkwettbewerbe werden von den verschiedenen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Amateurfunk-organisationen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ausgerichtet. Es gibt weltweite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Kurzwellenkonteste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oder lokale UKW-</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Gemeinsames Ziel aller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ist, in einer bestimmten Zeit möglichst viele Funkkontakte unter bestimmten Bedingungen zu erzielen. Die Ausschreibungen der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finden Sie in den Amateurfunk-Zeitschriften oder im Internet</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Für alle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gilt: Nur Verbindungen in den für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festgelegten Frequenzbereichen (s. IARU-Bandpläne Lektion 5!) zählen. Für Nicht-</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Kontestteilnehmer</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gilt: An den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Kontesttagen</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haben die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-Stationen Vorrang auf den dafür ausgewiesenen Frequenzen. Weichen Sie als Nichtteilnehmer auf andere Bandbereiche aus!</a:t>
            </a: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Bei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Kontesten</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wird der Funkbetrieb sehr kurz gehalten. Meistens werden nur der Rapport und eine laufende QSO-Nummer ausgetauscht. Bei UKW-</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Kontesten</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wird noch der Locator (siehe Lektion 7 Seite 72) angegeben, da meistens die erzielte Entfernung als Abrechnungsmodus gilt. Die Logs (QSO-Aufzeichnungen) werden danach zur Auswertung meistens per E-Mail oder auch per Brief als Ausdruck an den Veranstalter geschickt. Es wird selbstverständlich Ehrlichkeit vorausgesetzt, dass nur wirklich getätigte Funkverbindungen abgerechnet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werden.</a:t>
            </a:r>
            <a:endParaRPr kumimoji="0" lang="de-DE" sz="16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21410941"/>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err="1" smtClean="0"/>
              <a:t>Fieldday</a:t>
            </a:r>
            <a:r>
              <a:rPr lang="de-DE" altLang="en-US" dirty="0" smtClean="0"/>
              <a:t> / Mobilwettbewerb</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25</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655900" y="1340768"/>
            <a:ext cx="7890893" cy="4196020"/>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Ein besonderer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ist der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Fieldday</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in Telegrafie abgekürzt durch "FD". Hierbei ziehen Gruppen von Funkamateuren ins Freie und haben die Aufgabe, unabhängig vom Stromnetz innerhalb von 24 Stunden mit möglichst vielen anderen Stationen Funkkontakt aufzunehmen</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lvl="0">
              <a:spcBef>
                <a:spcPts val="800"/>
              </a:spcBef>
            </a:pP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Mobilwettbewerbe sind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Konteste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bei denen Funkbetrieb von einem Fahrzeug (Auto, Motorrad, Fahrrad) gemacht wird. Meistens werden Mobilwettbewerbe im Zusammenhang mit dem Besuch einer überregionalen Veranstaltung, ausgeschrieben.</a:t>
            </a:r>
          </a:p>
          <a:p>
            <a:pPr lvl="0">
              <a:spcBef>
                <a:spcPts val="800"/>
              </a:spcBef>
            </a:pP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Bei einem fahrenden Auto muss immer nur der Beifahrer den Funkbetrieb durchführen. Es geht dabei nie um motorsportliche Aktivitäten, sondern immer nur um den Funkbetrieb. Entfernung und Geschwindigkeit spielen keine Rolle. Man darf auch von einem stehenden Fahrzeug teilnehmen. Häufig sind dies so genannte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Anfahrtwettbewerbe</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zu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Veranstaltungen.</a:t>
            </a:r>
            <a:endParaRPr kumimoji="0" lang="de-DE" sz="16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02480404"/>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26</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707361291"/>
              </p:ext>
            </p:extLst>
          </p:nvPr>
        </p:nvGraphicFramePr>
        <p:xfrm>
          <a:off x="611560" y="1268760"/>
          <a:ext cx="7920880" cy="246239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BE117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smtClean="0">
                          <a:solidFill>
                            <a:srgbClr val="FFFFFF"/>
                          </a:solidFill>
                          <a:effectLst/>
                          <a:latin typeface="Verdana" panose="020B0604030504040204" pitchFamily="34" charset="0"/>
                        </a:rPr>
                        <a:t>Welche Betriebsbedingungen sollten Sie für die Teilnahme an einem internationalen KW-Wettbewerb unbedingt einhalten?	</a:t>
                      </a:r>
                      <a:endParaRPr lang="de-DE" sz="14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lese vorher die Ausschreibungsbedingungen in den Fachzeitschriften und notiere mir die geforderten Angaben.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nenne mein Rufzeichen nur in größeren Abständen, um die QSO-Anzahl hoch zu halten.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arbeite nur in den Frequenzbereichen, die nach dem internationalen Kurzwellenbandplan und der jeweiligen Kontestauschreibung für diesen Wettbewerb vorgesehen sind.</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überhole meine Antenneneinrichtungen, stimme die Endstufe sorgfältig ab und optimiere meine Logbuchtechnik.</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371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78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8206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3727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5553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2348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802414"/>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34538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3556148930"/>
              </p:ext>
            </p:extLst>
          </p:nvPr>
        </p:nvGraphicFramePr>
        <p:xfrm>
          <a:off x="611560" y="3914735"/>
          <a:ext cx="7920880" cy="23945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BE107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hören DH8DAP/p in Morsetelegrafie rufen: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"CQ FD CQ FD de DH8DAP/p". Was bedeutet das?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DH8DAP/p sucht Verbindungen mit Stationen aus dem Autokennzeichenbezirk Fulda.</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DH8DAP/p sucht Verbindungen mit Stationen aus französischen Überseegebieten (French Departements).</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DH8DAP/p nimmt an einem Fieldday-Kontest teil und sucht vornehmlich Verbindungen mit Stationen, die sich ebenfalls an diesem Kontest beteiligen.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DH8DAP/p sucht Verbindungen mit Stationen aus französischen Überseegebieten (French Departements), die für den Portabel-</a:t>
                      </a:r>
                      <a:r>
                        <a:rPr lang="de-DE" sz="1400" b="0" i="0" u="none" strike="noStrike" dirty="0" err="1">
                          <a:solidFill>
                            <a:schemeClr val="tx1"/>
                          </a:solidFill>
                          <a:effectLst/>
                          <a:latin typeface="Verdana" panose="020B0604030504040204" pitchFamily="34" charset="0"/>
                        </a:rPr>
                        <a:t>Kontest</a:t>
                      </a:r>
                      <a:r>
                        <a:rPr lang="de-DE" sz="1400" b="0" i="0" u="none" strike="noStrike" dirty="0">
                          <a:solidFill>
                            <a:schemeClr val="tx1"/>
                          </a:solidFill>
                          <a:effectLst/>
                          <a:latin typeface="Verdana" panose="020B0604030504040204" pitchFamily="34" charset="0"/>
                        </a:rPr>
                        <a:t> gewertet werden können.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4205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8631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3124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8258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839229"/>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399335"/>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281005"/>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00603"/>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5721732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ARDF / Fuchsjagd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27</a:t>
            </a:fld>
            <a:endParaRPr lang="de-DE" altLang="en-US" dirty="0"/>
          </a:p>
        </p:txBody>
      </p:sp>
      <p:sp>
        <p:nvSpPr>
          <p:cNvPr id="9" name="Textfeld 8"/>
          <p:cNvSpPr txBox="1"/>
          <p:nvPr/>
        </p:nvSpPr>
        <p:spPr>
          <a:xfrm>
            <a:off x="4139952" y="1134616"/>
            <a:ext cx="4320480" cy="280076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anderer Funkbetrieb im Freien ist der „Funkorientierungslauf“ oder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A R D F“ (</a:t>
            </a:r>
            <a:r>
              <a:rPr lang="de-DE" sz="1600" dirty="0" err="1">
                <a:latin typeface="Verdana" panose="020B0604030504040204" pitchFamily="34" charset="0"/>
                <a:ea typeface="Verdana" panose="020B0604030504040204" pitchFamily="34" charset="0"/>
                <a:cs typeface="Verdana" panose="020B0604030504040204" pitchFamily="34" charset="0"/>
              </a:rPr>
              <a:t>amateur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radio</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direction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finding</a:t>
            </a:r>
            <a:r>
              <a:rPr lang="de-DE" sz="1600" dirty="0">
                <a:latin typeface="Verdana" panose="020B0604030504040204" pitchFamily="34" charset="0"/>
                <a:ea typeface="Verdana" panose="020B0604030504040204" pitchFamily="34" charset="0"/>
                <a:cs typeface="Verdana" panose="020B0604030504040204" pitchFamily="34" charset="0"/>
              </a:rPr>
              <a:t>), der im Amateurfunk „Fuchsjagd“ genannt wird. Zu diesem Zweck werden in einem Waldgebiet kleine, batteriebetriebene Sender versteckt, die von den Teilnehmern mit Hilfe von Peilempfängern in einer bestimmten Zeit aufgefunden werden sollen.</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6" name="Textfeld 5"/>
          <p:cNvSpPr txBox="1"/>
          <p:nvPr/>
        </p:nvSpPr>
        <p:spPr>
          <a:xfrm>
            <a:off x="655900" y="3970412"/>
            <a:ext cx="7804531" cy="241091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Fuchsjagden werden bis zu fünf Sender versteckt, die jeweils entweder nacheinander eine Minute lang eine Kennung ausstrahlen und dann vier Minuten Pause machen. Der Fuchs 1 mit der Kennung MOE läuft in der ersten Minute eines 5-Minu­tenzyklus, Fuchs 2 mit der Kennung MOI in der zweiten Minute und so weiter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Oder beim „</a:t>
            </a:r>
            <a:r>
              <a:rPr lang="de-DE" sz="1600" dirty="0" err="1">
                <a:latin typeface="Verdana" panose="020B0604030504040204" pitchFamily="34" charset="0"/>
                <a:ea typeface="Verdana" panose="020B0604030504040204" pitchFamily="34" charset="0"/>
                <a:cs typeface="Verdana" panose="020B0604030504040204" pitchFamily="34" charset="0"/>
              </a:rPr>
              <a:t>Foxering</a:t>
            </a:r>
            <a:r>
              <a:rPr lang="de-DE" sz="1600" dirty="0">
                <a:latin typeface="Verdana" panose="020B0604030504040204" pitchFamily="34" charset="0"/>
                <a:ea typeface="Verdana" panose="020B0604030504040204" pitchFamily="34" charset="0"/>
                <a:cs typeface="Verdana" panose="020B0604030504040204" pitchFamily="34" charset="0"/>
              </a:rPr>
              <a:t>“ werden 16 sehr leistungsschwache Sender versteckt, deren Positionen in einer Laufkarte eingetragen sind. Man läuft nach der Karte bis ungefähr zum Fuchs und peilt dann die letzten Meter aus.</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65" y="1154551"/>
            <a:ext cx="3031747" cy="2736152"/>
          </a:xfrm>
          <a:prstGeom prst="rect">
            <a:avLst/>
          </a:prstGeom>
        </p:spPr>
      </p:pic>
    </p:spTree>
    <p:extLst>
      <p:ext uri="{BB962C8B-B14F-4D97-AF65-F5344CB8AC3E}">
        <p14:creationId xmlns:p14="http://schemas.microsoft.com/office/powerpoint/2010/main" val="109124679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7004950"/>
              </p:ext>
            </p:extLst>
          </p:nvPr>
        </p:nvGraphicFramePr>
        <p:xfrm>
          <a:off x="611560" y="1839823"/>
          <a:ext cx="7920880" cy="38881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BE215</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verstehen Funkamateure unter einer "Fuchsjagd"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(ARDF = Amateur Radio </a:t>
                      </a:r>
                      <a:r>
                        <a:rPr lang="de-DE" sz="1400" b="1" i="0" u="none" strike="noStrike" dirty="0" err="1" smtClean="0">
                          <a:solidFill>
                            <a:srgbClr val="FFFFFF"/>
                          </a:solidFill>
                          <a:effectLst/>
                          <a:latin typeface="Verdana" panose="020B0604030504040204" pitchFamily="34" charset="0"/>
                        </a:rPr>
                        <a:t>Direction</a:t>
                      </a:r>
                      <a:r>
                        <a:rPr lang="de-DE" sz="1400" b="1" i="0" u="none" strike="noStrike" dirty="0" smtClean="0">
                          <a:solidFill>
                            <a:srgbClr val="FFFFFF"/>
                          </a:solidFill>
                          <a:effectLst/>
                          <a:latin typeface="Verdana" panose="020B0604030504040204" pitchFamily="34" charset="0"/>
                        </a:rPr>
                        <a:t> </a:t>
                      </a:r>
                      <a:r>
                        <a:rPr lang="de-DE" sz="1400" b="1" i="0" u="none" strike="noStrike" dirty="0" err="1" smtClean="0">
                          <a:solidFill>
                            <a:srgbClr val="FFFFFF"/>
                          </a:solidFill>
                          <a:effectLst/>
                          <a:latin typeface="Verdana" panose="020B0604030504040204" pitchFamily="34" charset="0"/>
                        </a:rPr>
                        <a:t>Finding</a:t>
                      </a:r>
                      <a:r>
                        <a:rPr lang="de-DE" sz="1400" b="1" i="0" u="none" strike="noStrike" dirty="0" smtClean="0">
                          <a:solidFill>
                            <a:srgbClr val="FFFFFF"/>
                          </a:solidFill>
                          <a:effectLst/>
                          <a:latin typeface="Verdana" panose="020B0604030504040204" pitchFamily="34" charset="0"/>
                        </a:rPr>
                        <a: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Es ist ein Funkpeilwettbewerb, wobei versucht wird, in einer vorgegebenen Zeit von meistens 24 Stunden, auf einem Amateurfunkband mit möglichst vielen Ländern aus verschiedenen Richtungen Funkverbindungen herzustellen.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Es ist ein Funkpeilwettbewerb, wobei mit Hilfe von tragbaren Peilempfängern versteckte Kleinsender im KW- oder UKW-Bereich, die nur kurzzeitig senden, aufzufinden sind.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Bei einer Fuchsjagd versuchen kleine Mannschaften von zwei oder drei Funkamateuren von verschiedenen Standorten aus durch Kreuzpeilungen versteckte Peilsender aufzufinden. Dabei übermitteln sich die Funkamateure die Peilergebnisse gegenseitig per Funk.</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Es ist ein Funkpeilwettbewerb, der von Funkamateuren ausschließlich für SWL (</a:t>
                      </a:r>
                      <a:r>
                        <a:rPr lang="de-DE" sz="1400" b="0" i="0" u="none" strike="noStrike" dirty="0" err="1">
                          <a:solidFill>
                            <a:schemeClr val="tx1"/>
                          </a:solidFill>
                          <a:effectLst/>
                          <a:latin typeface="Verdana" panose="020B0604030504040204" pitchFamily="34" charset="0"/>
                        </a:rPr>
                        <a:t>short</a:t>
                      </a:r>
                      <a:r>
                        <a:rPr lang="de-DE" sz="1400" b="0" i="0" u="none" strike="noStrike" dirty="0">
                          <a:solidFill>
                            <a:schemeClr val="tx1"/>
                          </a:solidFill>
                          <a:effectLst/>
                          <a:latin typeface="Verdana" panose="020B0604030504040204" pitchFamily="34" charset="0"/>
                        </a:rPr>
                        <a:t> </a:t>
                      </a:r>
                      <a:r>
                        <a:rPr lang="de-DE" sz="1400" b="0" i="0" u="none" strike="noStrike" dirty="0" err="1">
                          <a:solidFill>
                            <a:schemeClr val="tx1"/>
                          </a:solidFill>
                          <a:effectLst/>
                          <a:latin typeface="Verdana" panose="020B0604030504040204" pitchFamily="34" charset="0"/>
                        </a:rPr>
                        <a:t>wave</a:t>
                      </a:r>
                      <a:r>
                        <a:rPr lang="de-DE" sz="1400" b="0" i="0" u="none" strike="noStrike" dirty="0">
                          <a:solidFill>
                            <a:schemeClr val="tx1"/>
                          </a:solidFill>
                          <a:effectLst/>
                          <a:latin typeface="Verdana" panose="020B0604030504040204" pitchFamily="34" charset="0"/>
                        </a:rPr>
                        <a:t> </a:t>
                      </a:r>
                      <a:r>
                        <a:rPr lang="de-DE" sz="1400" b="0" i="0" u="none" strike="noStrike" dirty="0" err="1">
                          <a:solidFill>
                            <a:schemeClr val="tx1"/>
                          </a:solidFill>
                          <a:effectLst/>
                          <a:latin typeface="Verdana" panose="020B0604030504040204" pitchFamily="34" charset="0"/>
                        </a:rPr>
                        <a:t>listener</a:t>
                      </a:r>
                      <a:r>
                        <a:rPr lang="de-DE" sz="1400" b="0" i="0" u="none" strike="noStrike" dirty="0">
                          <a:solidFill>
                            <a:schemeClr val="tx1"/>
                          </a:solidFill>
                          <a:effectLst/>
                          <a:latin typeface="Verdana" panose="020B0604030504040204" pitchFamily="34" charset="0"/>
                        </a:rPr>
                        <a:t>) veranstaltet wird. Da diese Höramateure noch keine eigenen Sender betreiben dürfen, ist die Aufgabe, so schnell wie möglich versteckte Kleinsender mit Hilfe von tragbaren Peilempfängern aufzufinden.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5785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33292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40233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50328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330647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645724" y="25649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400506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500547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43669386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IARU </a:t>
            </a:r>
            <a:r>
              <a:rPr lang="de-DE" altLang="en-US" dirty="0" err="1"/>
              <a:t>Bakensystem</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29</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685800" y="1134616"/>
            <a:ext cx="7774632" cy="1815882"/>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Die International Amateur Radio Union (IARU) betreibt ein weltweites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Bakensendersystem</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im Kurzwellenbereich. Das Projekt umfasst 18 Stationen, die in Intervallen von drei Minuten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senden</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Die Sendung beginnt jeweils mit dem Rufzeichen, gefolgt von vier Dauerstrichen, wobei die Senderleistung im Sekundentakt von 100 auf 10, dann auf 1 und zuletzt auf 0,1 Watt reduziert wird. Dadurch ist jederzeit eine Beurteilung der weltweiten Ausbreitungsbedingungen möglich.</a:t>
            </a:r>
          </a:p>
        </p:txBody>
      </p:sp>
      <p:sp>
        <p:nvSpPr>
          <p:cNvPr id="6" name="Textfeld 5"/>
          <p:cNvSpPr txBox="1"/>
          <p:nvPr/>
        </p:nvSpPr>
        <p:spPr>
          <a:xfrm>
            <a:off x="3707905" y="3070850"/>
            <a:ext cx="4608512" cy="3293209"/>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In der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Tabelle links sind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die 18 Stationen mit dem Sendeplan für die drei Minuten aufgeführt. Der Sendeplan ist folgendermaßen zu lesen. In der Minute 00 (jede drei Minuten neu) startet 4U1UN auf 14100 kHz. Nach zehn Sekunden (00:10) wechselt 4U1UN auf 18110 kHz und es kommt VE8AT auf die Frequenz, auf der zuvor 4U1UN gesendet hat und so weiter. Man beobachtet also auf einer Frequenz diese 18 Stationen. Alle drei Minuten beginnt auf einer Frequenz der Durchlauf von Neuem.</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996952"/>
            <a:ext cx="2664296" cy="3602552"/>
          </a:xfrm>
          <a:prstGeom prst="rect">
            <a:avLst/>
          </a:prstGeom>
        </p:spPr>
      </p:pic>
    </p:spTree>
    <p:extLst>
      <p:ext uri="{BB962C8B-B14F-4D97-AF65-F5344CB8AC3E}">
        <p14:creationId xmlns:p14="http://schemas.microsoft.com/office/powerpoint/2010/main" val="24174888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Die „Tote Zone“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9" name="Textfeld 8"/>
          <p:cNvSpPr txBox="1"/>
          <p:nvPr/>
        </p:nvSpPr>
        <p:spPr>
          <a:xfrm>
            <a:off x="683568" y="1268760"/>
            <a:ext cx="7776864" cy="5098832"/>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Durch </a:t>
            </a:r>
            <a:r>
              <a:rPr lang="de-DE" sz="1600" dirty="0">
                <a:latin typeface="Verdana" panose="020B0604030504040204" pitchFamily="34" charset="0"/>
                <a:ea typeface="Verdana" panose="020B0604030504040204" pitchFamily="34" charset="0"/>
                <a:cs typeface="Verdana" panose="020B0604030504040204" pitchFamily="34" charset="0"/>
              </a:rPr>
              <a:t>intensives Hören suchen Sie sich zunächst nach dem </a:t>
            </a:r>
            <a:r>
              <a:rPr lang="de-DE" sz="1600" dirty="0" err="1">
                <a:latin typeface="Verdana" panose="020B0604030504040204" pitchFamily="34" charset="0"/>
                <a:ea typeface="Verdana" panose="020B0604030504040204" pitchFamily="34" charset="0"/>
                <a:cs typeface="Verdana" panose="020B0604030504040204" pitchFamily="34" charset="0"/>
              </a:rPr>
              <a:t>Bandplan</a:t>
            </a:r>
            <a:r>
              <a:rPr lang="de-DE" sz="1600" dirty="0">
                <a:latin typeface="Verdana" panose="020B0604030504040204" pitchFamily="34" charset="0"/>
                <a:ea typeface="Verdana" panose="020B0604030504040204" pitchFamily="34" charset="0"/>
                <a:cs typeface="Verdana" panose="020B0604030504040204" pitchFamily="34" charset="0"/>
              </a:rPr>
              <a:t> eine freie Frequenz. Aber: Sie kennen sicher aus dem Buch Technik das Phänomen der toten Zone. Das heißt, auch wenn Sie gerade nichts hören, kann trotzdem eine Funkverbindung auf der ausgewählten Frequenz laufen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Deshalb sollten Sie also etwas länger hineinhören. Bevor Sie den CQ-Ruf beginnen, vergewissern Sie sich dennoch erst einmal durch Fragen, ob die Frequenz frei ist: „</a:t>
            </a:r>
            <a:r>
              <a:rPr lang="de-DE" sz="1600" dirty="0" err="1">
                <a:latin typeface="Verdana" panose="020B0604030504040204" pitchFamily="34" charset="0"/>
                <a:ea typeface="Verdana" panose="020B0604030504040204" pitchFamily="34" charset="0"/>
                <a:cs typeface="Verdana" panose="020B0604030504040204" pitchFamily="34" charset="0"/>
              </a:rPr>
              <a:t>Is</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this</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frequency</a:t>
            </a:r>
            <a:r>
              <a:rPr lang="de-DE" sz="1600" dirty="0">
                <a:latin typeface="Verdana" panose="020B0604030504040204" pitchFamily="34" charset="0"/>
                <a:ea typeface="Verdana" panose="020B0604030504040204" pitchFamily="34" charset="0"/>
                <a:cs typeface="Verdana" panose="020B0604030504040204" pitchFamily="34" charset="0"/>
              </a:rPr>
              <a:t> in </a:t>
            </a:r>
            <a:r>
              <a:rPr lang="de-DE" sz="1600" dirty="0" err="1">
                <a:latin typeface="Verdana" panose="020B0604030504040204" pitchFamily="34" charset="0"/>
                <a:ea typeface="Verdana" panose="020B0604030504040204" pitchFamily="34" charset="0"/>
                <a:cs typeface="Verdana" panose="020B0604030504040204" pitchFamily="34" charset="0"/>
              </a:rPr>
              <a:t>use</a:t>
            </a:r>
            <a:r>
              <a:rPr lang="de-DE" sz="1600" dirty="0">
                <a:latin typeface="Verdana" panose="020B0604030504040204" pitchFamily="34" charset="0"/>
                <a:ea typeface="Verdana" panose="020B0604030504040204" pitchFamily="34" charset="0"/>
                <a:cs typeface="Verdana" panose="020B0604030504040204" pitchFamily="34" charset="0"/>
              </a:rPr>
              <a:t>?“ – „Ist diese Frequenz besetzt?“ Erst wenn niemand antwortet, starten Sie Ihren allgemeinen Anruf.</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2708920"/>
            <a:ext cx="3914775" cy="1981200"/>
          </a:xfrm>
          <a:prstGeom prst="rect">
            <a:avLst/>
          </a:prstGeom>
        </p:spPr>
      </p:pic>
    </p:spTree>
    <p:extLst>
      <p:ext uri="{BB962C8B-B14F-4D97-AF65-F5344CB8AC3E}">
        <p14:creationId xmlns:p14="http://schemas.microsoft.com/office/powerpoint/2010/main" val="3967323965"/>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609814875"/>
              </p:ext>
            </p:extLst>
          </p:nvPr>
        </p:nvGraphicFramePr>
        <p:xfrm>
          <a:off x="611560" y="1839823"/>
          <a:ext cx="7920880" cy="324802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BE409</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Weshalb sind die Frequenzen 14099-14101, 18109-18111, 21149-21151, 24929-24931 und 28190-28225 kHz freizuhalten?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Diese Frequenzen sind nach der IARU-Empfehlung besonders für DX-Verkehr vorgesehen und sollen möglichst für Funkverkehr bei "DX-Expeditionen" genutzt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Diese Frequenzbereiche sind nach der IARU-Empfehlung für Packet Radio vorgesehen und sollen für die Beobachtung dieser Sendungen freigehalten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Diese Frequenzen sind nach der IARU-Empfehlung für das Internationale Bakenprojekt (IBP) vorgesehen und sind für die Beobachtung der Ausbreitungsbedingungen anhand von Bakensignalen freizuhalten.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Diese Frequenzbereiche sind nach Empfehlung der Radio </a:t>
                      </a:r>
                      <a:r>
                        <a:rPr lang="de-DE" sz="1400" b="0" i="0" u="none" strike="noStrike" dirty="0" err="1">
                          <a:solidFill>
                            <a:schemeClr val="tx1"/>
                          </a:solidFill>
                          <a:effectLst/>
                          <a:latin typeface="Verdana" panose="020B0604030504040204" pitchFamily="34" charset="0"/>
                        </a:rPr>
                        <a:t>Regulations</a:t>
                      </a:r>
                      <a:r>
                        <a:rPr lang="de-DE" sz="1400" b="0" i="0" u="none" strike="noStrike" dirty="0">
                          <a:solidFill>
                            <a:schemeClr val="tx1"/>
                          </a:solidFill>
                          <a:effectLst/>
                          <a:latin typeface="Verdana" panose="020B0604030504040204" pitchFamily="34" charset="0"/>
                        </a:rPr>
                        <a:t> (VO Funk) für besondere Amateurfunk-Zeitzeichen- und Normalfrequenzaussendungen vorgesehen und sollen möglichst freigehalten werden.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4345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30917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37353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44645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306896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24208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3717032"/>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645724" y="44371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82341304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err="1" smtClean="0"/>
              <a:t>Notfunk</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31</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3851920" y="1340768"/>
            <a:ext cx="4694873" cy="5078313"/>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Die internationalen Not-, Dringlichkeits- und Sicherheitszeichensollte ein Funkamateur kennen, damit man gegebenenfalls helfen kann, indem man die Notfunkmeldung beispielsweise an eine Hilfeleistungsorganisation weiterleitet. </a:t>
            </a:r>
            <a:r>
              <a:rPr lang="de-DE" sz="1600" u="sng" dirty="0">
                <a:solidFill>
                  <a:srgbClr val="000000"/>
                </a:solidFill>
                <a:latin typeface="Verdana" panose="020B0604030504040204" pitchFamily="34" charset="0"/>
                <a:ea typeface="Verdana" panose="020B0604030504040204" pitchFamily="34" charset="0"/>
                <a:cs typeface="Verdana" panose="020B0604030504040204" pitchFamily="34" charset="0"/>
              </a:rPr>
              <a:t>Selber darf er diese Notzeichen nicht gebrauchen</a:t>
            </a:r>
            <a:r>
              <a:rPr lang="de-DE" sz="1600" u="sng"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u="sng"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Das Notzeichenzeigt an, dass ein See- oder Luftfahrzeug von ernster und unmittelbar bevorstehender Gefahr bedroht ist</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Das Dringlichkeitszeichenkündigt an, dass die rufende Funkstelle eine sehr dringende Meldung zu senden hat, die die Sicherheit eines See- oder Luftfahrzeugs oder einer Person betrifft</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Das Sicherheitszeichenkündigt an, dass die rufende Funkstelle eine wichtige nautische Warnung zu senden hat</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hteck 1"/>
          <p:cNvSpPr/>
          <p:nvPr/>
        </p:nvSpPr>
        <p:spPr>
          <a:xfrm>
            <a:off x="395536" y="1412776"/>
            <a:ext cx="3312368" cy="93610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u="sng" dirty="0" smtClean="0">
                <a:solidFill>
                  <a:schemeClr val="tx1"/>
                </a:solidFill>
              </a:rPr>
              <a:t>Notzeichen:</a:t>
            </a:r>
          </a:p>
          <a:p>
            <a:r>
              <a:rPr lang="de-DE" sz="1800" b="1" dirty="0" smtClean="0">
                <a:solidFill>
                  <a:schemeClr val="tx1"/>
                </a:solidFill>
              </a:rPr>
              <a:t>SOS</a:t>
            </a:r>
            <a:r>
              <a:rPr lang="de-DE" sz="1800" dirty="0" smtClean="0">
                <a:solidFill>
                  <a:schemeClr val="tx1"/>
                </a:solidFill>
              </a:rPr>
              <a:t> in Telegraphie</a:t>
            </a:r>
          </a:p>
          <a:p>
            <a:r>
              <a:rPr lang="de-DE" sz="1800" b="1" dirty="0" smtClean="0">
                <a:solidFill>
                  <a:schemeClr val="tx1"/>
                </a:solidFill>
              </a:rPr>
              <a:t>Mayday</a:t>
            </a:r>
            <a:r>
              <a:rPr lang="de-DE" sz="1800" dirty="0" smtClean="0">
                <a:solidFill>
                  <a:schemeClr val="tx1"/>
                </a:solidFill>
              </a:rPr>
              <a:t> in Telefonie</a:t>
            </a:r>
          </a:p>
        </p:txBody>
      </p:sp>
      <p:sp>
        <p:nvSpPr>
          <p:cNvPr id="6" name="Rechteck 5"/>
          <p:cNvSpPr/>
          <p:nvPr/>
        </p:nvSpPr>
        <p:spPr>
          <a:xfrm>
            <a:off x="395536" y="2708920"/>
            <a:ext cx="3312368" cy="1152128"/>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u="sng" dirty="0" smtClean="0">
                <a:solidFill>
                  <a:schemeClr val="tx1"/>
                </a:solidFill>
              </a:rPr>
              <a:t>Weitergeleitetes Notzeichen:</a:t>
            </a:r>
          </a:p>
          <a:p>
            <a:pPr algn="ctr"/>
            <a:r>
              <a:rPr lang="de-DE" sz="1600" dirty="0" smtClean="0">
                <a:solidFill>
                  <a:schemeClr val="tx1"/>
                </a:solidFill>
              </a:rPr>
              <a:t>(Sendende Station ist nicht in Not)</a:t>
            </a:r>
          </a:p>
          <a:p>
            <a:r>
              <a:rPr lang="de-DE" sz="1800" b="1" dirty="0" smtClean="0">
                <a:solidFill>
                  <a:schemeClr val="tx1"/>
                </a:solidFill>
              </a:rPr>
              <a:t>DDD SOS</a:t>
            </a:r>
            <a:r>
              <a:rPr lang="de-DE" sz="1800" dirty="0" smtClean="0">
                <a:solidFill>
                  <a:schemeClr val="tx1"/>
                </a:solidFill>
              </a:rPr>
              <a:t> in Telegraphie</a:t>
            </a:r>
          </a:p>
          <a:p>
            <a:r>
              <a:rPr lang="de-DE" sz="1800" b="1" dirty="0" smtClean="0">
                <a:solidFill>
                  <a:schemeClr val="tx1"/>
                </a:solidFill>
              </a:rPr>
              <a:t>Mayday Relay</a:t>
            </a:r>
            <a:r>
              <a:rPr lang="de-DE" sz="1800" dirty="0" smtClean="0">
                <a:solidFill>
                  <a:schemeClr val="tx1"/>
                </a:solidFill>
              </a:rPr>
              <a:t> in Telefonie</a:t>
            </a:r>
          </a:p>
        </p:txBody>
      </p:sp>
      <p:sp>
        <p:nvSpPr>
          <p:cNvPr id="7" name="Rechteck 6"/>
          <p:cNvSpPr/>
          <p:nvPr/>
        </p:nvSpPr>
        <p:spPr>
          <a:xfrm>
            <a:off x="395536" y="4293096"/>
            <a:ext cx="3312368" cy="93610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u="sng" dirty="0" smtClean="0">
                <a:solidFill>
                  <a:schemeClr val="tx1"/>
                </a:solidFill>
              </a:rPr>
              <a:t>Dringlichkeitszeichen:</a:t>
            </a:r>
          </a:p>
          <a:p>
            <a:r>
              <a:rPr lang="de-DE" sz="1800" b="1" dirty="0" smtClean="0">
                <a:solidFill>
                  <a:schemeClr val="tx1"/>
                </a:solidFill>
              </a:rPr>
              <a:t>XXX</a:t>
            </a:r>
            <a:r>
              <a:rPr lang="de-DE" sz="1800" dirty="0" smtClean="0">
                <a:solidFill>
                  <a:schemeClr val="tx1"/>
                </a:solidFill>
              </a:rPr>
              <a:t> in Telegraphie</a:t>
            </a:r>
          </a:p>
          <a:p>
            <a:r>
              <a:rPr lang="de-DE" sz="1800" b="1" dirty="0" smtClean="0">
                <a:solidFill>
                  <a:schemeClr val="tx1"/>
                </a:solidFill>
              </a:rPr>
              <a:t>Pan</a:t>
            </a:r>
            <a:r>
              <a:rPr lang="de-DE" sz="1800" dirty="0" smtClean="0">
                <a:solidFill>
                  <a:schemeClr val="tx1"/>
                </a:solidFill>
              </a:rPr>
              <a:t> in Telefonie</a:t>
            </a:r>
          </a:p>
        </p:txBody>
      </p:sp>
      <p:sp>
        <p:nvSpPr>
          <p:cNvPr id="8" name="Rechteck 7"/>
          <p:cNvSpPr/>
          <p:nvPr/>
        </p:nvSpPr>
        <p:spPr>
          <a:xfrm>
            <a:off x="395536" y="5540896"/>
            <a:ext cx="3312368" cy="93610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800" b="1" u="sng" dirty="0" smtClean="0">
                <a:solidFill>
                  <a:schemeClr val="tx1"/>
                </a:solidFill>
              </a:rPr>
              <a:t>Sicherheitszeichen:</a:t>
            </a:r>
          </a:p>
          <a:p>
            <a:r>
              <a:rPr lang="de-DE" sz="1800" b="1" dirty="0" smtClean="0">
                <a:solidFill>
                  <a:schemeClr val="tx1"/>
                </a:solidFill>
              </a:rPr>
              <a:t>TTT</a:t>
            </a:r>
            <a:r>
              <a:rPr lang="de-DE" sz="1800" dirty="0" smtClean="0">
                <a:solidFill>
                  <a:schemeClr val="tx1"/>
                </a:solidFill>
              </a:rPr>
              <a:t> in Telegraphie</a:t>
            </a:r>
          </a:p>
          <a:p>
            <a:r>
              <a:rPr lang="de-DE" sz="1800" b="1" dirty="0" err="1" smtClean="0">
                <a:solidFill>
                  <a:schemeClr val="tx1"/>
                </a:solidFill>
              </a:rPr>
              <a:t>Securite</a:t>
            </a:r>
            <a:r>
              <a:rPr lang="de-DE" sz="1800" dirty="0" smtClean="0">
                <a:solidFill>
                  <a:schemeClr val="tx1"/>
                </a:solidFill>
              </a:rPr>
              <a:t> in Telefonie</a:t>
            </a:r>
          </a:p>
        </p:txBody>
      </p:sp>
    </p:spTree>
    <p:extLst>
      <p:ext uri="{BB962C8B-B14F-4D97-AF65-F5344CB8AC3E}">
        <p14:creationId xmlns:p14="http://schemas.microsoft.com/office/powerpoint/2010/main" val="374977006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32</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1210364284"/>
              </p:ext>
            </p:extLst>
          </p:nvPr>
        </p:nvGraphicFramePr>
        <p:xfrm>
          <a:off x="611560" y="1268760"/>
          <a:ext cx="7920880" cy="198741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BF102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heißt das internationale Notzeichen im Sprechfunk?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Mayday</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Securité</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dirty="0" err="1">
                          <a:solidFill>
                            <a:schemeClr val="tx1"/>
                          </a:solidFill>
                          <a:effectLst/>
                          <a:latin typeface="Verdana" panose="020B0604030504040204" pitchFamily="34" charset="0"/>
                        </a:rPr>
                        <a:t>Distresse</a:t>
                      </a:r>
                      <a:endParaRPr lang="de-DE" sz="1400" b="0" i="0" u="none" strike="noStrike" dirty="0">
                        <a:solidFill>
                          <a:schemeClr val="tx1"/>
                        </a:solidFill>
                        <a:effectLst/>
                        <a:latin typeface="Verdana" panose="020B0604030504040204" pitchFamily="34" charset="0"/>
                      </a:endParaRP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Prudence</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176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1790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5442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29329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15622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04030"/>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52599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290548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86783464"/>
              </p:ext>
            </p:extLst>
          </p:nvPr>
        </p:nvGraphicFramePr>
        <p:xfrm>
          <a:off x="611560" y="3914735"/>
          <a:ext cx="7920880" cy="185420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BF103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Notzeichen werden in der Telefonie verwendet?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XXX, TTT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Mayday</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Distresse</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DDD, SOS</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240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6965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0776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4315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672592"/>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30282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04627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406312"/>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76210628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Funkamateure im Notfunkeinsatz</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33</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666578" y="3462199"/>
            <a:ext cx="7860993" cy="3395801"/>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Bei Naturkatastrophen, bei Unfällen oder bei Havarien von Booten können Funkamateure durch ihre häufig netzunabhängig betriebenen Funkstationen nachrichtendienstlich helfen. Aber wie? Beobachten Sie die Frequenz! Achten Sie darauf, ob die Notmeldung bereits von einer Rettungsorganisation beantwortet wird. Wenn nicht, nehmen Sie mit der Station Funkkontakt auf und fragen Sie zunächst nach dem Standort, bei einem Segelboot als Längen- und Breitengrad. Danach informieren Sie die Polizei und bitten Sie diese um Weitergabe der Information an die zuständigen Rettungsorganisationen. Nehmen Sie wieder Funkkontakt auf mit der in Not befindlichen Station und bestätigen Sie die Weitergabe der Notfunkmeldung. Der Funkamateur selbst darf die Not- und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Sicherheits-zeichen niemals gebrauchen</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a:t>
            </a:r>
          </a:p>
          <a:p>
            <a:pPr marL="0" marR="0" lvl="0" indent="0" algn="l" defTabSz="914400" rtl="0" eaLnBrk="1" fontAlgn="base" latinLnBrk="0" hangingPunct="1">
              <a:lnSpc>
                <a:spcPct val="100000"/>
              </a:lnSpc>
              <a:spcBef>
                <a:spcPts val="800"/>
              </a:spcBef>
              <a:spcAft>
                <a:spcPct val="0"/>
              </a:spcAft>
              <a:buClrTx/>
              <a:buSzTx/>
              <a:buFontTx/>
              <a:buNone/>
              <a:tabLst/>
              <a:defRPr/>
            </a:pPr>
            <a:endParaRPr kumimoji="0" lang="de-DE" sz="16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11760" y="1196752"/>
            <a:ext cx="4176464" cy="2088232"/>
          </a:xfrm>
          <a:prstGeom prst="rect">
            <a:avLst/>
          </a:prstGeom>
        </p:spPr>
      </p:pic>
    </p:spTree>
    <p:extLst>
      <p:ext uri="{BB962C8B-B14F-4D97-AF65-F5344CB8AC3E}">
        <p14:creationId xmlns:p14="http://schemas.microsoft.com/office/powerpoint/2010/main" val="3946648078"/>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34</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693003003"/>
              </p:ext>
            </p:extLst>
          </p:nvPr>
        </p:nvGraphicFramePr>
        <p:xfrm>
          <a:off x="611560" y="1268760"/>
          <a:ext cx="7920880" cy="198741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BF104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Dürfen Sie im Notfall eines der Notzeichen SOS oder Mayday gebrauchen?	</a:t>
                      </a:r>
                      <a:endParaRPr lang="de-DE" sz="14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SOS nicht, aber Mayday im Notfall</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Unter Umständen schon, wenn ich beispielsweise ein Schiff untergehen sehe</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Ja, aber nicht auf der internationalen Notruffrequenz</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Nein, niemals</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176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1790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5442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29329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15622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0403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52599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2905488"/>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2176382354"/>
              </p:ext>
            </p:extLst>
          </p:nvPr>
        </p:nvGraphicFramePr>
        <p:xfrm>
          <a:off x="611560" y="3645024"/>
          <a:ext cx="7920880" cy="219837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BF106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haben auf einer Amateurfunkfrequenz eine Notmeldung von einem Schiff in Seenot empfangen. Wie verhalten Sie sich?	</a:t>
                      </a:r>
                      <a:endParaRPr lang="de-DE" sz="14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wiederhole umgehend die Notmeldung auf der gleichen Frequenz.</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rufe die Station sofort an und biete meine Hilfe an.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Da es sich nicht um Amateurfunkverkehr handelt verlasse ich die Frequenz.</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beobachte die Frequenz und achte darauf, ob die Notmeldung von einer Rettungsorganisation bestätigt wird. Wenn dies innerhalb einer kurzen Zeit nicht geschieht, rufe ich die Station an und biete meine Hilfe an.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1158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4883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48695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3692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46441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09464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483809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344032"/>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5589122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35</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3175866481"/>
              </p:ext>
            </p:extLst>
          </p:nvPr>
        </p:nvGraphicFramePr>
        <p:xfrm>
          <a:off x="611560" y="1124744"/>
          <a:ext cx="7920880" cy="267575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BF107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empfangen einen Notruf einer havarierten privaten Segelyacht auf 14320 kHz. Wie verhalten Sie sich?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Ich nehme Kontakt mit der Segelyacht auf, um die Position zu erfahren. Danach informiere ich die Polizei und bitte um Weitergabe der Information an die zuständigen Rettungs­organisationen.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Ich nehme Kontakt mit anderen Amateurfunkstationen auf, um gemeinsam eine Rettung zu organisieren.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Ich beobachte die Frequenz weiter, um festzustellen ob sich Stationen melden, die sich näher am Standort des Havaristen befinden.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Ich nehme Kontakt mit der Segelyacht auf, um die Position zu erfahren. Danach verständige ich die örtliche Presse und das Lokalradio und bitte um Mithilfe.</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7787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3503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875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3047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32754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76511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76931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277286"/>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596688491"/>
              </p:ext>
            </p:extLst>
          </p:nvPr>
        </p:nvGraphicFramePr>
        <p:xfrm>
          <a:off x="611560" y="3933056"/>
          <a:ext cx="7920880" cy="24072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BF105</a:t>
                      </a:r>
                      <a:endParaRPr lang="en-US" dirty="0">
                        <a:solidFill>
                          <a:schemeClr val="tx1"/>
                        </a:solidFill>
                      </a:endParaRPr>
                    </a:p>
                  </a:txBody>
                  <a:tcPr>
                    <a:solidFill>
                      <a:schemeClr val="bg1">
                        <a:lumMod val="65000"/>
                      </a:schemeClr>
                    </a:solidFill>
                  </a:tcPr>
                </a:tc>
                <a:tc>
                  <a:txBody>
                    <a:bodyPr/>
                    <a:lstStyle/>
                    <a:p>
                      <a:pPr algn="l" fontAlgn="ctr"/>
                      <a:r>
                        <a:rPr lang="de-DE" sz="1200" b="1" i="0" u="none" strike="noStrike" dirty="0" smtClean="0">
                          <a:solidFill>
                            <a:srgbClr val="FFFFFF"/>
                          </a:solidFill>
                          <a:effectLst/>
                          <a:latin typeface="Verdana" panose="020B0604030504040204" pitchFamily="34" charset="0"/>
                        </a:rPr>
                        <a:t>Sie haben am 16. August (Ortsdatum) um 20:00 Uhr mitteleuropäischer Sommerzeit (MESZ) von 9J2NG eine Notfunkmeldung aufgenommen und an eine Hilfeleistungsorganisation per Telefon weitergemeldet. Die Amateurfunkstelle 9J2NG hat Sie gebeten, um 23:00 Uhr UTC erneut mit ihr in Verbindung zu treten. Welcher Zeitpunkt ist dies in Deutschland?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22:00 MESZ am 16. August (Ortsdatum)</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21:00 MESZ am 16. August (Ortsdatum)</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01:00 MESZ am 17. August (Ortsdatum)</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00:00 MESZ am 18. August (Ortsdatum)</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8942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2648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6421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60057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24095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87309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610726"/>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980494"/>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1648483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36</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1984320861"/>
              </p:ext>
            </p:extLst>
          </p:nvPr>
        </p:nvGraphicFramePr>
        <p:xfrm>
          <a:off x="611560" y="1124744"/>
          <a:ext cx="7920880" cy="2610351"/>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BF108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haben auf der Ausgabefrequenz einer Relaisfunkstelle eine Not-meldung von einem Fahrzeug empfangen. Wie verhalten Sie sich?</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versuche Kontakt mit der Funkstelle aufzunehmen, um den Standort zu erfahren. Danach informiere ich die Polizei und bitte um Weitergabe der Information an die zuständigen Rettungsorganisationen.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versuche Kontakt mit der Funkstelle aufzunehmen, um den Standort zu erfahren. Danach informiere ich den ADAC oder biete eigene Abschlepphilfe an.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versuche Kontakt mit der Polizei aufzunehmen, um den Standort zu erfahren. Danach informiere ich die Funkstelle und beruhige den Betreiber.</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wiederhole umgehend die Notmeldung auf der Relaiseingabefrequenz.</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7787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4534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9880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4077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43061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76511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96979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38036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3694943353"/>
              </p:ext>
            </p:extLst>
          </p:nvPr>
        </p:nvGraphicFramePr>
        <p:xfrm>
          <a:off x="611560" y="3933056"/>
          <a:ext cx="7920880" cy="228346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BF110</a:t>
                      </a:r>
                      <a:endParaRPr lang="en-US" dirty="0">
                        <a:solidFill>
                          <a:schemeClr val="tx1"/>
                        </a:solidFill>
                      </a:endParaRPr>
                    </a:p>
                  </a:txBody>
                  <a:tcPr>
                    <a:solidFill>
                      <a:schemeClr val="bg1">
                        <a:lumMod val="65000"/>
                      </a:schemeClr>
                    </a:solidFill>
                  </a:tcPr>
                </a:tc>
                <a:tc>
                  <a:txBody>
                    <a:bodyPr/>
                    <a:lstStyle/>
                    <a:p>
                      <a:pPr algn="l" fontAlgn="ctr"/>
                      <a:r>
                        <a:rPr lang="de-DE" sz="1300" b="1" i="0" u="none" strike="noStrike" dirty="0" smtClean="0">
                          <a:solidFill>
                            <a:srgbClr val="FFFFFF"/>
                          </a:solidFill>
                          <a:effectLst/>
                          <a:latin typeface="Verdana" panose="020B0604030504040204" pitchFamily="34" charset="0"/>
                        </a:rPr>
                        <a:t>Nach den Empfehlungen der International Amateur Radio Union gibt es bei 14300, 18160 und 21360 kHz so genannte Aktivitätszentren für Notfunkverkehr. Was ist das besondere an diesen Frequenzen?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Sie dürfen nur für den Notfunk innerhalb der IARU-Region 1 verwendet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Sie dürfen nur für den Notfunkverkehr innerhalb der eigenen Landesgrenze benutzt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Sie dürfen weltweit für den Notfunkverkehr im Amateurfunk benutzt werden.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Sie haben keine besondere Bedeutung.</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023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0565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4883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892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03263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58112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56982"/>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67544"/>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6392251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smtClean="0"/>
              <a:t>Kurze Pause, dann Technik.</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37</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78624345"/>
              </p:ext>
            </p:extLst>
          </p:nvPr>
        </p:nvGraphicFramePr>
        <p:xfrm>
          <a:off x="611560" y="1268760"/>
          <a:ext cx="7920880" cy="239458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Warum erscheint Ihnen auf den höheren Frequenzbändern der Kurzwelle eine Frequenz als frei, obwohl sie sich anschließend als besetzt herausstellt?</a:t>
                      </a:r>
                      <a:endParaRPr lang="de-DE" sz="1400" b="1" i="0" u="none" strike="noStrike" dirty="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Die auf dieser Frequenz sendende Station wurde durch den </a:t>
                      </a:r>
                      <a:r>
                        <a:rPr lang="de-DE" sz="1400" b="0" i="0" u="none" strike="noStrike" kern="1200" dirty="0" err="1">
                          <a:solidFill>
                            <a:schemeClr val="tx1"/>
                          </a:solidFill>
                          <a:effectLst/>
                          <a:latin typeface="Verdana" panose="020B0604030504040204" pitchFamily="34" charset="0"/>
                          <a:ea typeface="+mn-ea"/>
                          <a:cs typeface="+mn-cs"/>
                        </a:rPr>
                        <a:t>Mögel</a:t>
                      </a:r>
                      <a:r>
                        <a:rPr lang="de-DE" sz="1400" b="0" i="0" u="none" strike="noStrike" kern="1200" dirty="0">
                          <a:solidFill>
                            <a:schemeClr val="tx1"/>
                          </a:solidFill>
                          <a:effectLst/>
                          <a:latin typeface="Verdana" panose="020B0604030504040204" pitchFamily="34" charset="0"/>
                          <a:ea typeface="+mn-ea"/>
                          <a:cs typeface="+mn-cs"/>
                        </a:rPr>
                        <a:t>-</a:t>
                      </a:r>
                      <a:r>
                        <a:rPr lang="de-DE" sz="1400" b="0" i="0" u="none" strike="noStrike" kern="1200" dirty="0" err="1">
                          <a:solidFill>
                            <a:schemeClr val="tx1"/>
                          </a:solidFill>
                          <a:effectLst/>
                          <a:latin typeface="Verdana" panose="020B0604030504040204" pitchFamily="34" charset="0"/>
                          <a:ea typeface="+mn-ea"/>
                          <a:cs typeface="+mn-cs"/>
                        </a:rPr>
                        <a:t>Dellinger</a:t>
                      </a:r>
                      <a:r>
                        <a:rPr lang="de-DE" sz="1400" b="0" i="0" u="none" strike="noStrike" kern="1200" dirty="0">
                          <a:solidFill>
                            <a:schemeClr val="tx1"/>
                          </a:solidFill>
                          <a:effectLst/>
                          <a:latin typeface="Verdana" panose="020B0604030504040204" pitchFamily="34" charset="0"/>
                          <a:ea typeface="+mn-ea"/>
                          <a:cs typeface="+mn-cs"/>
                        </a:rPr>
                        <a:t>-Effekt kurzfristig unterbrochen.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Die auf dieser Frequenz sendenden Stationen haben eine zu geringe Sendeleistung.</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Für die auf dieser Frequenz sendenden Stationen sind die Ausbreitungsbedingungen zu schlecht.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Die auf dieser Frequenz sendende Station liegt innerhalb der toten Zone und konnte daher von mir nicht gehört werden.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830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4211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8751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3146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3984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196938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85689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28728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3227235921"/>
              </p:ext>
            </p:extLst>
          </p:nvPr>
        </p:nvGraphicFramePr>
        <p:xfrm>
          <a:off x="611560" y="3861048"/>
          <a:ext cx="7920880" cy="236410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BE115</a:t>
                      </a:r>
                      <a:endParaRPr lang="en-US" dirty="0">
                        <a:solidFill>
                          <a:schemeClr val="tx1"/>
                        </a:solidFill>
                      </a:endParaRPr>
                    </a:p>
                  </a:txBody>
                  <a:tcPr>
                    <a:solidFill>
                      <a:schemeClr val="bg1">
                        <a:lumMod val="65000"/>
                      </a:schemeClr>
                    </a:solidFill>
                  </a:tcPr>
                </a:tc>
                <a:tc>
                  <a:txBody>
                    <a:bodyPr/>
                    <a:lstStyle/>
                    <a:p>
                      <a:pPr algn="l" fontAlgn="ctr"/>
                      <a:r>
                        <a:rPr lang="de-DE" sz="1300" b="1" i="0" u="none" strike="noStrike" dirty="0" smtClean="0">
                          <a:solidFill>
                            <a:srgbClr val="FFFFFF"/>
                          </a:solidFill>
                          <a:effectLst/>
                          <a:latin typeface="Verdana" panose="020B0604030504040204" pitchFamily="34" charset="0"/>
                        </a:rPr>
                        <a:t>Sie möchten im 20-m-Band einen allgemeinen Anruf starten. Sie finden eine Frequenz die offensichtlich nicht belegt ist. Wie gehen Sie vor?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Da ich auf der Frequenz kein Signal höre kann ich mit meinem CQ-Ruf beginnen.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warte und beobachte die Frequenz für einige Sekunden. Höre ich nichts, so kann ich mit meinem CQ-Ruf beginnen.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beobachte die Frequenz und frage dann etwa zwei bis dreimal ob die Frequenz besetzt ist. Erfolgt keine Antwort, kann ich davon ausgehen, dass die Frequenz frei ist und dort CQ rufen.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stimme meinen Sender auf der Frequenz ab und starte dann meinen CQ-Ruf.</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434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7731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3326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8597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7491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32228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530120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684086" y="58344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42172352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Regeln in der Betriebsführung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dirty="0"/>
          </a:p>
        </p:txBody>
      </p:sp>
      <p:sp>
        <p:nvSpPr>
          <p:cNvPr id="9" name="Textfeld 8"/>
          <p:cNvSpPr txBox="1"/>
          <p:nvPr/>
        </p:nvSpPr>
        <p:spPr>
          <a:xfrm>
            <a:off x="655900" y="1340768"/>
            <a:ext cx="7890893" cy="4585871"/>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Wer </a:t>
            </a:r>
            <a:r>
              <a:rPr lang="de-DE" sz="1600" dirty="0">
                <a:latin typeface="Verdana" panose="020B0604030504040204" pitchFamily="34" charset="0"/>
                <a:ea typeface="Verdana" panose="020B0604030504040204" pitchFamily="34" charset="0"/>
                <a:cs typeface="Verdana" panose="020B0604030504040204" pitchFamily="34" charset="0"/>
              </a:rPr>
              <a:t>zuerst auf einer Frequenz war, dem „gehört“ die Frequenz. Sie können dort so lange Funkbetrieb machen, wie Sie wollen. Niemand kann sich eine Frequenz reservieren. Wenn Sie sich also mit einem anderen Funkamateur für eine bestimmte Zeit auf einer Frequenz verabreden, könnte diese besetzt sein. Dann müssen Sie ausweichen (QSY machen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allgemeiner Anruf beginnt mit CQ gefolgt vom eigenen Rufzeichen. In Telegrafie wird CQ dreimal gesendet und dann zwei- bis dreimal das eigene Rufzeichen angehängt, wie man es in folgender Prüfungsfrage erkennen kann. In Telefonie genügt einmal CQ und auch ein- oder zweimal das eigene Rufzeichen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 steht für "</a:t>
            </a:r>
            <a:r>
              <a:rPr lang="de-DE" sz="1600" dirty="0" err="1">
                <a:latin typeface="Verdana" panose="020B0604030504040204" pitchFamily="34" charset="0"/>
                <a:ea typeface="Verdana" panose="020B0604030504040204" pitchFamily="34" charset="0"/>
                <a:cs typeface="Verdana" panose="020B0604030504040204" pitchFamily="34" charset="0"/>
              </a:rPr>
              <a:t>by</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from</a:t>
            </a:r>
            <a:r>
              <a:rPr lang="de-DE" sz="1600" dirty="0">
                <a:latin typeface="Verdana" panose="020B0604030504040204" pitchFamily="34" charset="0"/>
                <a:ea typeface="Verdana" panose="020B0604030504040204" pitchFamily="34" charset="0"/>
                <a:cs typeface="Verdana" panose="020B0604030504040204" pitchFamily="34" charset="0"/>
              </a:rPr>
              <a:t>" oder "von".</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Wenn Sie selbst CQ gerufen haben, dürfen Sie nach Beendigung der Funkverbindung auf dieser Frequenz wieder CQ rufen. Wenn aber eine andere Station Ihren Funkpartner anruft, dann lassen Sie den beiden Stationen Zeit, sich zu verständigen, damit diese auf eine andere Frequenz wechseln können. Ansonsten können Sie Ihrem Funkpartner natürlich die Frequenz auch überlassen und selber die Frequenz wechseln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66098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endParaRPr lang="de-DE" altLang="en-US" dirty="0" smtClean="0"/>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74957990"/>
              </p:ext>
            </p:extLst>
          </p:nvPr>
        </p:nvGraphicFramePr>
        <p:xfrm>
          <a:off x="611560" y="1839823"/>
          <a:ext cx="7920880" cy="346138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Auf welche Arten können Sie eine Amateurfunkverbindung zum Beispiel beginnen?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Durch Benutzen der internationalen Betriebsabkürzung "CQ", bzw. mit einem allgemeinen Anruf; mit einem gezielten Anruf an eine bestimmte Station oder mit einer Antwort auf einen allgemeinen Anruf, jeweils mit Nennung des eigenen Rufzeichens.</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Durch wiederholtes Aussenden der internationalen Q-Gruppe "QRZ?" mit angehängtem eigenen Rufzeichen und dem Abhören der Frequenz in den Sendepausen. Durch einen gezielten Anruf an eine bestimmte Station oder mit einer Antwort auf einen an die eigene Station gerichteten Anruf.</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rgbClr val="273D5E"/>
                          </a:solidFill>
                          <a:effectLst/>
                          <a:latin typeface="Verdana" panose="020B0604030504040204" pitchFamily="34" charset="0"/>
                        </a:rPr>
                        <a:t>Durch mehrmaliges, bei schlechten Ausbreitungsbedingungen häufiges Aussenden der Abkürzung "CQ", des eigenen Rufzeichens und der Q-Gruppe "QTH" mit Zwischenhören.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rgbClr val="273D5E"/>
                          </a:solidFill>
                          <a:effectLst/>
                          <a:latin typeface="Verdana" panose="020B0604030504040204" pitchFamily="34" charset="0"/>
                        </a:rPr>
                        <a:t>Durch das Aussenden Ihres Rufzeichens und des in der IARU festgelegten </a:t>
                      </a:r>
                      <a:r>
                        <a:rPr lang="de-DE" sz="1400" b="0" i="0" u="none" strike="noStrike" dirty="0" err="1">
                          <a:solidFill>
                            <a:srgbClr val="273D5E"/>
                          </a:solidFill>
                          <a:effectLst/>
                          <a:latin typeface="Verdana" panose="020B0604030504040204" pitchFamily="34" charset="0"/>
                        </a:rPr>
                        <a:t>Auftast</a:t>
                      </a:r>
                      <a:r>
                        <a:rPr lang="de-DE" sz="1400" b="0" i="0" u="none" strike="noStrike" dirty="0">
                          <a:solidFill>
                            <a:srgbClr val="273D5E"/>
                          </a:solidFill>
                          <a:effectLst/>
                          <a:latin typeface="Verdana" panose="020B0604030504040204" pitchFamily="34" charset="0"/>
                        </a:rPr>
                        <a:t>-Tones von 1750 Hz, durch den die abhörenden Stationen Ihren Verbindungswunsch erkennen.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5283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34042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41597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48133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33814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251469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645724" y="414150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478598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0204288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117089281"/>
              </p:ext>
            </p:extLst>
          </p:nvPr>
        </p:nvGraphicFramePr>
        <p:xfrm>
          <a:off x="611560" y="1437387"/>
          <a:ext cx="7920880" cy="19196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BB110</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gestalten Sie als DO1LEN einen allgemeinen Anruf in Telegrafie?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en-GB" sz="1400" b="0" i="0" u="none" strike="noStrike">
                          <a:solidFill>
                            <a:schemeClr val="tx1"/>
                          </a:solidFill>
                          <a:effectLst/>
                          <a:latin typeface="Verdana" panose="020B0604030504040204" pitchFamily="34" charset="0"/>
                        </a:rPr>
                        <a:t>CQ CQ CQ CQ CQ CQ DE DO1LEN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pt-BR" sz="1400" b="0" i="0" u="none" strike="noStrike">
                          <a:solidFill>
                            <a:schemeClr val="tx1"/>
                          </a:solidFill>
                          <a:effectLst/>
                          <a:latin typeface="Verdana" panose="020B0604030504040204" pitchFamily="34" charset="0"/>
                        </a:rPr>
                        <a:t>CQ CQ CQ DE DO1LEN DO1LEN DO1LEN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pt-BR" sz="1400" b="0" i="0" u="none" strike="noStrike">
                          <a:solidFill>
                            <a:schemeClr val="tx1"/>
                          </a:solidFill>
                          <a:effectLst/>
                          <a:latin typeface="Verdana" panose="020B0604030504040204" pitchFamily="34" charset="0"/>
                        </a:rPr>
                        <a:t>QRZ QRZ QRZ DE DO1LEN DO1LEN DO1LEN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pt-BR" sz="1400" b="0" i="0" u="none" strike="noStrike" dirty="0">
                          <a:solidFill>
                            <a:schemeClr val="tx1"/>
                          </a:solidFill>
                          <a:effectLst/>
                          <a:latin typeface="Verdana" panose="020B0604030504040204" pitchFamily="34" charset="0"/>
                        </a:rPr>
                        <a:t>CQ QRZ CQ QRZ DE DO1LEN DO1LEN DO1LEN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025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2823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6487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0299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25955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645724" y="18888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63047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00250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764646472"/>
              </p:ext>
            </p:extLst>
          </p:nvPr>
        </p:nvGraphicFramePr>
        <p:xfrm>
          <a:off x="611560" y="3717032"/>
          <a:ext cx="7920880" cy="23945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Sie haben eine Funkverbindung mit einer vorher "CQ" rufenden Station beendet. Anschließend werden Sie von einer anderen Station gerufen. Wie verhalten Sie sich?</a:t>
                      </a:r>
                      <a:r>
                        <a:rPr lang="de-DE" sz="1300" b="1" i="0" u="none" strike="noStrike" dirty="0" smtClean="0">
                          <a:solidFill>
                            <a:srgbClr val="FFFFFF"/>
                          </a:solidFill>
                          <a:effectLst/>
                          <a:latin typeface="Verdana" panose="020B0604030504040204" pitchFamily="34" charset="0"/>
                        </a:rPr>
                        <a: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Nach entsprechender Verständigung mit der neuen Gegenstation nehme ich die neue Verbindung mit ihr auf einer anderen, freien Frequenz auf.</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bleibe auf der Frequenz und tätige ein QSO mit der neu rufenden Station.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gehe etwa 1 kHz neben die Frequenz und rufe dort die anrufende Station.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reagiere nicht auf den Anruf, weil die Frequenz der Station gehört, die CQ gerufen hat.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43292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8625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3287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7546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83862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41173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672865" y="52972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7293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6822979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78482604"/>
              </p:ext>
            </p:extLst>
          </p:nvPr>
        </p:nvGraphicFramePr>
        <p:xfrm>
          <a:off x="611560" y="1467867"/>
          <a:ext cx="7920880" cy="232918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würden Sie antworten, wenn jemand "CQ" ruft?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nenne das Rufzeichen der rufenden Station mindestens fünfmal und anschließend sage ich mindestens einmal "Hier ist {eigenes Rufzeichen}".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nenne das Rufzeichen der rufenden Station einmal, anschließend sage ich einmal: "Hier ist {eigenes Rufzeichen buchstabieren}, bitte kommen".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rufe ebenfalls CQ und nenne das Rufzeichen der rufenden Station mindestens dreimal, anschließend sage ich mindestens fünfmal "Hier ist {eigenes Rufzeichen buchstabieren}".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nenne mein Rufzeichen und fordere die rufende Station auf, auf einer anderen Frequenz weiter zu rufen.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135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3420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8737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4317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31921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645724" y="189991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85551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40438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3070473931"/>
              </p:ext>
            </p:extLst>
          </p:nvPr>
        </p:nvGraphicFramePr>
        <p:xfrm>
          <a:off x="611560" y="3988147"/>
          <a:ext cx="7920880" cy="191960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BE118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EA3JQ ruft in englischer Sprache CQ. Wie gestalten Sie Ihren Anruf, wenn Sie mit ihm ein QSO führen möchten?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EA3JQ, es ruft Sie DH8DAP, bitte kommen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en-US" sz="1400" b="0" i="0" u="none" strike="noStrike">
                          <a:solidFill>
                            <a:schemeClr val="tx1"/>
                          </a:solidFill>
                          <a:effectLst/>
                          <a:latin typeface="Verdana" panose="020B0604030504040204" pitchFamily="34" charset="0"/>
                        </a:rPr>
                        <a:t>CQ CQ CQ de DH8DAP for EA3JQ, please go ahead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en-US" sz="1400" b="0" i="0" u="none" strike="noStrike">
                          <a:solidFill>
                            <a:schemeClr val="tx1"/>
                          </a:solidFill>
                          <a:effectLst/>
                          <a:latin typeface="Verdana" panose="020B0604030504040204" pitchFamily="34" charset="0"/>
                        </a:rPr>
                        <a:t>EA3JQ, this is DH8DAP calling you</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en-GB" sz="1400" b="0" i="0" u="none" strike="noStrike" dirty="0">
                          <a:solidFill>
                            <a:schemeClr val="tx1"/>
                          </a:solidFill>
                          <a:effectLst/>
                          <a:latin typeface="Verdana" panose="020B0604030504040204" pitchFamily="34" charset="0"/>
                        </a:rPr>
                        <a:t>QRZ EA3JQ from DH8DAP, over</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4608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8321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2107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5782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8081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43965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517929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684086" y="555297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2243021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75498812"/>
              </p:ext>
            </p:extLst>
          </p:nvPr>
        </p:nvGraphicFramePr>
        <p:xfrm>
          <a:off x="611560" y="1268760"/>
          <a:ext cx="7920880" cy="19196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BE109</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Ihr Rufzeichen sei DH7RW. Sie hören in Telefonie unvollständig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 7 Romeo Whiskey". Wie reagieren Sie?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antworte: "QRZ, wurde ich gerufen?"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frage: "Wer hat mich gerufen?"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Ich frage erneut: "QRZ?"</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Ich antworte: "Hier ist DH7RW, wurde ich gerufen?"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7378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1176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4819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28550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0948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17241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4637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282766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1968407405"/>
              </p:ext>
            </p:extLst>
          </p:nvPr>
        </p:nvGraphicFramePr>
        <p:xfrm>
          <a:off x="611560" y="3356992"/>
          <a:ext cx="7920880" cy="185420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BE105</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Sollten Sie einen allgemeinen Anruf mit QRZ beginnen?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Nein, weil QRZ nur für einen gezielten Anruf benutzt wird.</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Ja, weil QRZ? bedeutet: Wer möchte angerufen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a:solidFill>
                            <a:schemeClr val="tx1"/>
                          </a:solidFill>
                          <a:effectLst/>
                          <a:latin typeface="Verdana" panose="020B0604030504040204" pitchFamily="34" charset="0"/>
                        </a:rPr>
                        <a:t>Ja, weil QRZ nach VO Funk die gleiche Bedeutung wie CQ hat.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dirty="0">
                          <a:solidFill>
                            <a:schemeClr val="tx1"/>
                          </a:solidFill>
                          <a:effectLst/>
                          <a:latin typeface="Verdana" panose="020B0604030504040204" pitchFamily="34" charset="0"/>
                        </a:rPr>
                        <a:t>Nein, weil QRZ nach VO Funk nicht die Bedeutung von CQ hat.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37713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1425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45211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48887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11865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37501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44897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4863454"/>
            <a:ext cx="809837" cy="338554"/>
          </a:xfrm>
          <a:prstGeom prst="rect">
            <a:avLst/>
          </a:prstGeom>
          <a:solidFill>
            <a:srgbClr val="92D050"/>
          </a:solidFill>
          <a:ln>
            <a:solidFill>
              <a:schemeClr val="accent1"/>
            </a:solidFill>
          </a:ln>
        </p:spPr>
        <p:txBody>
          <a:bodyPr wrap="none" rtlCol="0">
            <a:spAutoFit/>
          </a:bodyPr>
          <a:lstStyle/>
          <a:p>
            <a:r>
              <a:rPr lang="en-US" sz="1600" dirty="0" err="1" smtClean="0">
                <a:latin typeface="+mn-lt"/>
              </a:rPr>
              <a:t>Richtig</a:t>
            </a:r>
            <a:endParaRPr lang="en-US" sz="1600" dirty="0">
              <a:latin typeface="+mn-lt"/>
            </a:endParaRPr>
          </a:p>
        </p:txBody>
      </p:sp>
      <p:sp>
        <p:nvSpPr>
          <p:cNvPr id="2" name="Textfeld 1"/>
          <p:cNvSpPr txBox="1"/>
          <p:nvPr/>
        </p:nvSpPr>
        <p:spPr>
          <a:xfrm>
            <a:off x="611561" y="5443006"/>
            <a:ext cx="7846640" cy="1077218"/>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Im </a:t>
            </a:r>
            <a:r>
              <a:rPr lang="de-DE" sz="1600" dirty="0">
                <a:latin typeface="Verdana" panose="020B0604030504040204" pitchFamily="34" charset="0"/>
                <a:ea typeface="Verdana" panose="020B0604030504040204" pitchFamily="34" charset="0"/>
                <a:cs typeface="Verdana" panose="020B0604030504040204" pitchFamily="34" charset="0"/>
              </a:rPr>
              <a:t>CB-Funk gibt es eine Unsitte, einen allgemeinen Anruf mit QRZ zu beginnen. Dies ist im Amateurfunk falsch, denn QRZ ist ein gezielter Anruf an eine Station, wenn beispielsweise der Anruf nicht verstanden wurde und wiederholt werden soll</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5770712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P spid="2" grpId="0"/>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5475</Words>
  <Application>Microsoft Office PowerPoint</Application>
  <PresentationFormat>Bildschirmpräsentation (4:3)</PresentationFormat>
  <Paragraphs>715</Paragraphs>
  <Slides>37</Slides>
  <Notes>37</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37</vt:i4>
      </vt:variant>
    </vt:vector>
  </HeadingPairs>
  <TitlesOfParts>
    <vt:vector size="42" baseType="lpstr">
      <vt:lpstr>Arial</vt:lpstr>
      <vt:lpstr>Calibri</vt:lpstr>
      <vt:lpstr>Times New Roman</vt:lpstr>
      <vt:lpstr>Verdana</vt:lpstr>
      <vt:lpstr>Standarddesign</vt:lpstr>
      <vt:lpstr>PowerPoint-Präsentation</vt:lpstr>
      <vt:lpstr>Betriebsabwicklung auf Kurzwelle</vt:lpstr>
      <vt:lpstr>Die „Tote Zone“</vt:lpstr>
      <vt:lpstr>Prüfungsfragen</vt:lpstr>
      <vt:lpstr>Regeln in der Betriebsführung</vt:lpstr>
      <vt:lpstr>Prüfungsfrage</vt:lpstr>
      <vt:lpstr>Prüfungsfragen</vt:lpstr>
      <vt:lpstr>Prüfungsfragen</vt:lpstr>
      <vt:lpstr>Prüfungsfragen</vt:lpstr>
      <vt:lpstr>Prüfungsfrage</vt:lpstr>
      <vt:lpstr>Gezielter CQ-Ruf</vt:lpstr>
      <vt:lpstr>Prüfungsfragen</vt:lpstr>
      <vt:lpstr>Prüfungsfragen</vt:lpstr>
      <vt:lpstr>Prüfungsfrage</vt:lpstr>
      <vt:lpstr>DX-pedition</vt:lpstr>
      <vt:lpstr>Prüfungsfragen</vt:lpstr>
      <vt:lpstr>Pile-Up / Split-Betrieb</vt:lpstr>
      <vt:lpstr>Prüfungsfragen</vt:lpstr>
      <vt:lpstr>Prüfungsfragen</vt:lpstr>
      <vt:lpstr>Prüfungsfragen</vt:lpstr>
      <vt:lpstr>Listenbetrieb / Tuning / CW-Speed</vt:lpstr>
      <vt:lpstr>Prüfungsfragen</vt:lpstr>
      <vt:lpstr>Prüfungsfragen</vt:lpstr>
      <vt:lpstr>Kontest</vt:lpstr>
      <vt:lpstr>Fieldday / Mobilwettbewerb</vt:lpstr>
      <vt:lpstr>Prüfungsfragen</vt:lpstr>
      <vt:lpstr>ARDF / Fuchsjagd</vt:lpstr>
      <vt:lpstr>Prüfungsfrage</vt:lpstr>
      <vt:lpstr>IARU Bakensystem</vt:lpstr>
      <vt:lpstr>Prüfungsfrage</vt:lpstr>
      <vt:lpstr>Notfunk</vt:lpstr>
      <vt:lpstr>Prüfungsfragen</vt:lpstr>
      <vt:lpstr>Funkamateure im Notfunkeinsatz</vt:lpstr>
      <vt:lpstr>Prüfungsfragen</vt:lpstr>
      <vt:lpstr>Prüfungsfragen</vt:lpstr>
      <vt:lpstr>Prüfungsfragen</vt:lpstr>
      <vt:lpstr>Kurze Pause, dann Technik.</vt:lpstr>
    </vt:vector>
  </TitlesOfParts>
  <Company>Universität Konstanz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624</cp:revision>
  <dcterms:created xsi:type="dcterms:W3CDTF">2007-05-09T13:16:25Z</dcterms:created>
  <dcterms:modified xsi:type="dcterms:W3CDTF">2018-05-02T15:21:31Z</dcterms:modified>
</cp:coreProperties>
</file>