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8"/>
  </p:notesMasterIdLst>
  <p:handoutMasterIdLst>
    <p:handoutMasterId r:id="rId39"/>
  </p:handoutMasterIdLst>
  <p:sldIdLst>
    <p:sldId id="299" r:id="rId2"/>
    <p:sldId id="284" r:id="rId3"/>
    <p:sldId id="554" r:id="rId4"/>
    <p:sldId id="667" r:id="rId5"/>
    <p:sldId id="668" r:id="rId6"/>
    <p:sldId id="546" r:id="rId7"/>
    <p:sldId id="669" r:id="rId8"/>
    <p:sldId id="636" r:id="rId9"/>
    <p:sldId id="670" r:id="rId10"/>
    <p:sldId id="637" r:id="rId11"/>
    <p:sldId id="671" r:id="rId12"/>
    <p:sldId id="638" r:id="rId13"/>
    <p:sldId id="672" r:id="rId14"/>
    <p:sldId id="673" r:id="rId15"/>
    <p:sldId id="674" r:id="rId16"/>
    <p:sldId id="639" r:id="rId17"/>
    <p:sldId id="640" r:id="rId18"/>
    <p:sldId id="675" r:id="rId19"/>
    <p:sldId id="676" r:id="rId20"/>
    <p:sldId id="677" r:id="rId21"/>
    <p:sldId id="678" r:id="rId22"/>
    <p:sldId id="643" r:id="rId23"/>
    <p:sldId id="644" r:id="rId24"/>
    <p:sldId id="679" r:id="rId25"/>
    <p:sldId id="680" r:id="rId26"/>
    <p:sldId id="645" r:id="rId27"/>
    <p:sldId id="646" r:id="rId28"/>
    <p:sldId id="681" r:id="rId29"/>
    <p:sldId id="682" r:id="rId30"/>
    <p:sldId id="683" r:id="rId31"/>
    <p:sldId id="649" r:id="rId32"/>
    <p:sldId id="684" r:id="rId33"/>
    <p:sldId id="652" r:id="rId34"/>
    <p:sldId id="654" r:id="rId35"/>
    <p:sldId id="685" r:id="rId36"/>
    <p:sldId id="306" r:id="rId37"/>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4926" autoAdjust="0"/>
  </p:normalViewPr>
  <p:slideViewPr>
    <p:cSldViewPr>
      <p:cViewPr varScale="1">
        <p:scale>
          <a:sx n="97" d="100"/>
          <a:sy n="97" d="100"/>
        </p:scale>
        <p:origin x="630" y="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03.04.2019</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03.04.2019</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extLst>
      <p:ext uri="{BB962C8B-B14F-4D97-AF65-F5344CB8AC3E}">
        <p14:creationId xmlns:p14="http://schemas.microsoft.com/office/powerpoint/2010/main" val="1531417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818827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5513220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3549138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503735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003538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947159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327489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6714082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139354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250702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6007401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0849375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3462288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6609700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8800680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5051220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2114286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0921739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9376271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9105516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531002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4471730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68408533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8A52DED-F100-4B94-B1BD-70D25BC4B57D}"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5883417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2337170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8A52DED-F100-4B94-B1BD-70D25BC4B57D}"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0112587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3685798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31FD96F-C3A6-4B5E-B5E4-9D744751E8E0}" type="slidenum">
              <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35</a:t>
            </a:fld>
            <a:endParaRPr kumimoji="0" lang="de-DE"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3608090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36</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301452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848249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679251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979245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846136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101176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717355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Betriebstechnik/Vorschriften BV-3x</a:t>
            </a:r>
          </a:p>
          <a:p>
            <a:endParaRPr lang="de-DE" b="1" dirty="0" smtClean="0"/>
          </a:p>
          <a:p>
            <a:r>
              <a:rPr lang="de-DE" b="1" dirty="0" smtClean="0"/>
              <a:t>Radio </a:t>
            </a:r>
            <a:r>
              <a:rPr lang="de-DE" b="1" dirty="0" err="1" smtClean="0"/>
              <a:t>Regulations</a:t>
            </a:r>
            <a:r>
              <a:rPr lang="de-DE" b="1" dirty="0" smtClean="0"/>
              <a:t>, Amateurfunkstellen</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4135236745"/>
              </p:ext>
            </p:extLst>
          </p:nvPr>
        </p:nvGraphicFramePr>
        <p:xfrm>
          <a:off x="611560" y="1687815"/>
          <a:ext cx="7920880" cy="282130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VA204</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Bei welcher der genannten Einrichtungen handelt es sich um keine Amateurfunkstelle nach der Definition der Radio </a:t>
                      </a:r>
                      <a:r>
                        <a:rPr lang="de-DE" sz="1400" b="1" i="0" u="none" strike="noStrike" dirty="0" err="1" smtClean="0">
                          <a:solidFill>
                            <a:srgbClr val="FFFFFF"/>
                          </a:solidFill>
                          <a:effectLst/>
                          <a:latin typeface="Verdana" panose="020B0604030504040204" pitchFamily="34" charset="0"/>
                        </a:rPr>
                        <a:t>Regulations</a:t>
                      </a:r>
                      <a:r>
                        <a:rPr lang="de-DE" sz="1400" b="1" i="0" u="none" strike="noStrike" dirty="0" smtClean="0">
                          <a:solidFill>
                            <a:srgbClr val="FFFFFF"/>
                          </a:solidFill>
                          <a:effectLst/>
                          <a:latin typeface="Verdana" panose="020B0604030504040204" pitchFamily="34" charset="0"/>
                        </a:rPr>
                        <a:t> (VO Funk) und des AFuG?</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Ein Digipeater im 70-cm-Band mit DXCluster und Mailbox-Dienst, wobei der für den Digipeater-Betrieb notwendige Datenrechner nicht am Standort des Digipeaters steht.</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Je eine Funkbake im 70-cm-, </a:t>
                      </a:r>
                      <a:r>
                        <a:rPr lang="de-DE" sz="1400" b="0" i="0" u="none" strike="noStrike" kern="1200" dirty="0" smtClean="0">
                          <a:solidFill>
                            <a:schemeClr val="tx1"/>
                          </a:solidFill>
                          <a:effectLst/>
                          <a:latin typeface="Verdana" panose="020B0604030504040204" pitchFamily="34" charset="0"/>
                          <a:ea typeface="+mn-ea"/>
                          <a:cs typeface="+mn-cs"/>
                        </a:rPr>
                        <a:t>23-cm und </a:t>
                      </a:r>
                      <a:r>
                        <a:rPr lang="de-DE" sz="1400" b="0" i="0" u="none" strike="noStrike" kern="1200" dirty="0">
                          <a:solidFill>
                            <a:schemeClr val="tx1"/>
                          </a:solidFill>
                          <a:effectLst/>
                          <a:latin typeface="Verdana" panose="020B0604030504040204" pitchFamily="34" charset="0"/>
                          <a:ea typeface="+mn-ea"/>
                          <a:cs typeface="+mn-cs"/>
                        </a:rPr>
                        <a:t>13-cm-Band mit gemeinsam gleichen Rufzeichen am gleichen Standort.</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Ein FM-Relais mit Sender und Empfänger am gleichen Standort sowie getrennter Einund Ausgabefrequenz zwischen 27120 und 27410 kHz.</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 Fuchsjagdsender im 80-m-Band mit weniger als 5 Watt Senderleistung, der kein Rufzeichen, aber die Peilkennungen MO, MOE, MOI oder MOS aussendet.</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250032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30549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34900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40185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303219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45724" y="24866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3471770"/>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645724" y="3991146"/>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62243021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Klubstationen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11</a:t>
            </a:fld>
            <a:endParaRPr lang="de-DE" altLang="en-US" dirty="0"/>
          </a:p>
        </p:txBody>
      </p:sp>
      <p:sp>
        <p:nvSpPr>
          <p:cNvPr id="9" name="Textfeld 8"/>
          <p:cNvSpPr txBox="1"/>
          <p:nvPr/>
        </p:nvSpPr>
        <p:spPr>
          <a:xfrm>
            <a:off x="655900" y="4278962"/>
            <a:ext cx="7890893" cy="2421176"/>
          </a:xfrm>
          <a:prstGeom prst="rect">
            <a:avLst/>
          </a:prstGeom>
          <a:noFill/>
        </p:spPr>
        <p:txBody>
          <a:bodyPr wrap="square" rtlCol="0">
            <a:spAutoFit/>
          </a:bodyPr>
          <a:lstStyle/>
          <a:p>
            <a:pPr algn="ctr">
              <a:spcBef>
                <a:spcPts val="800"/>
              </a:spcBef>
            </a:pPr>
            <a:r>
              <a:rPr lang="de-DE" sz="1400" dirty="0" smtClean="0">
                <a:latin typeface="+mn-lt"/>
              </a:rPr>
              <a:t>QSL-Karte einer Klubstation aus Sachsen</a:t>
            </a:r>
          </a:p>
          <a:p>
            <a:pPr>
              <a:spcBef>
                <a:spcPts val="800"/>
              </a:spcBef>
            </a:pPr>
            <a:endParaRPr lang="de-DE" sz="800" dirty="0" smtClean="0">
              <a:latin typeface="+mn-lt"/>
            </a:endParaRPr>
          </a:p>
          <a:p>
            <a:pPr>
              <a:spcBef>
                <a:spcPts val="800"/>
              </a:spcBef>
            </a:pPr>
            <a:r>
              <a:rPr lang="de-DE" sz="1600" dirty="0" smtClean="0">
                <a:latin typeface="+mn-lt"/>
              </a:rPr>
              <a:t>Klubstationen </a:t>
            </a:r>
            <a:r>
              <a:rPr lang="de-DE" sz="1600" dirty="0">
                <a:latin typeface="+mn-lt"/>
              </a:rPr>
              <a:t>werden von Interessengruppen, Schulen oder Ortsverbänden eingerichtet. Gelegentlich wird eine Interessengruppe vielleicht an einem Wettbewerb teilnehmen und dafür ein spezielles Rufzeichen beantragen. Im § 3 Abs. 1 AFuG ist geregelt: Die Rufzeichenzuteilung für eine Klubstation wird durch den Leiter einer Gruppe von Funkamateuren bei der Bundesnetzagentur beantragt. Diese ist </a:t>
            </a:r>
            <a:r>
              <a:rPr lang="de-DE" sz="1600" dirty="0" smtClean="0">
                <a:latin typeface="+mn-lt"/>
              </a:rPr>
              <a:t>wie alle Rufzeichenzuteilungen kostenpflichtig</a:t>
            </a:r>
            <a:r>
              <a:rPr lang="de-DE" sz="1600" dirty="0">
                <a:latin typeface="+mn-lt"/>
              </a:rPr>
              <a:t>. Sie finden das Amateurfunkgesetz (AFuG) im Anhang 8 des Prüfungsfragenkatalogs</a:t>
            </a:r>
            <a:r>
              <a:rPr lang="de-DE" sz="1600" dirty="0" smtClean="0">
                <a:latin typeface="+mn-lt"/>
              </a:rPr>
              <a:t>.</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9712" y="1109840"/>
            <a:ext cx="5020056" cy="3255264"/>
          </a:xfrm>
          <a:prstGeom prst="rect">
            <a:avLst/>
          </a:prstGeom>
        </p:spPr>
      </p:pic>
    </p:spTree>
    <p:extLst>
      <p:ext uri="{BB962C8B-B14F-4D97-AF65-F5344CB8AC3E}">
        <p14:creationId xmlns:p14="http://schemas.microsoft.com/office/powerpoint/2010/main" val="191115990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4192007772"/>
              </p:ext>
            </p:extLst>
          </p:nvPr>
        </p:nvGraphicFramePr>
        <p:xfrm>
          <a:off x="611560" y="1268760"/>
          <a:ext cx="7920880" cy="260794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VD401</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Welche Voraussetzung muss für die Erteilung eines Rufzeichens für den Betrieb einer Klubstation erfüllt sein?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Die Rufzeichenzuteilung für das Betreiben einer Klubstation ist von der Benennung des verantwortlichen Funkamateurs durch den Leiter einer Gruppe von Funkamateuren abhängig.</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Der verantwortliche Funkamateur für die Klubstation muss in jedem Fall Inhaber eines Rufzeichens der höchsten Amateurfunkklasse sein.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verantwortliche Funkamateur muss seit mindestens 2 Jahren Inhaber eines Amateurfunkzeugnisses sein.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Leiter einer als eingetragener Verein (e.V.) bestehenden Amateurfunkvereinigung muss auch der für die beantragte Klubstation verantwortliche Funkamateur sein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16757" y="187995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26589" y="24226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26589" y="28515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26589" y="34058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54167" y="239986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55556" y="186631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665388" y="283327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65388" y="3378478"/>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963372132"/>
              </p:ext>
            </p:extLst>
          </p:nvPr>
        </p:nvGraphicFramePr>
        <p:xfrm>
          <a:off x="611560" y="4186897"/>
          <a:ext cx="7920880" cy="205041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VD402</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Welche Voraussetzung muss für die Erteilung eines Rufzeichens für den Betrieb einer Klubstation erfüllt sein?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Der verantwortliche Funkamateur für die Klubstation muss in jedem Fall Inhaber eines Ausbildungsrufzeichens sein.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Eine Zulassung zur Teilnahme am Amateurfunkdienst nach § 3 Abs. 1 AFuG.</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Der verantwortliche Funkamateur für die Klubstation muss in jedem Fall Inhaber eines Rufzeichens der höchsten Amateurfunkklasse sein.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HAREC-Bescheinigung oder ein Amateurfunkzeugnis.</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68740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509458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36720" y="551251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589970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507065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3" name="Textfeld 22"/>
          <p:cNvSpPr txBox="1"/>
          <p:nvPr/>
        </p:nvSpPr>
        <p:spPr>
          <a:xfrm>
            <a:off x="684086" y="466621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682697" y="54811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684086" y="5874445"/>
            <a:ext cx="787395" cy="338554"/>
          </a:xfrm>
          <a:prstGeom prst="rect">
            <a:avLst/>
          </a:prstGeom>
          <a:solidFill>
            <a:srgbClr val="FF3333"/>
          </a:solidFill>
          <a:ln>
            <a:solidFill>
              <a:schemeClr val="accent1"/>
            </a:solidFill>
          </a:ln>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65770712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799604763"/>
              </p:ext>
            </p:extLst>
          </p:nvPr>
        </p:nvGraphicFramePr>
        <p:xfrm>
          <a:off x="611560" y="1653411"/>
          <a:ext cx="7920880" cy="191960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VD403</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ist nötig, damit ein Funkamateur das Rufzeichen einer Klubstation mitbenutzen darf?</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Eine Ausbildungsfunkrufzeichenzuteilung nach § 12 der AFuV.</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 Amateurfunkzeugnis der entsprechenden Klasse.</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Er muss Inhaber eines Rufzeichens der höchsten Amateurfunkklasse sein.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Er muss Inhaber einer Zulassung zur Teilnahme am Amateurfunkdienst sein.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16757" y="211877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26589" y="25009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26589" y="28708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26589" y="324852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54167" y="247817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55556" y="210512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65388" y="285259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65388" y="3221107"/>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525718411"/>
              </p:ext>
            </p:extLst>
          </p:nvPr>
        </p:nvGraphicFramePr>
        <p:xfrm>
          <a:off x="611560" y="4101683"/>
          <a:ext cx="7920880" cy="191960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VD404</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Wovon sind die Betriebsrechte eines Funkamateurs bei der Mitbenutzung eines Klubstationsrufzeichens abhängig?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Von seiner Zulassung zur Teilnahme am Amateurfunkdienst.</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Nur von den Betriebsrechten der Zuteilung der Klubstation.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Von der CEPT-Klasse der Klubstation.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Er muss Inhaber einer Ausbildungsfunkzuteilung nach § 13 der AFuV sein.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5726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49503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36720" y="53289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56965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492645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455150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682697" y="52975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684086" y="5671247"/>
            <a:ext cx="787395" cy="338554"/>
          </a:xfrm>
          <a:prstGeom prst="rect">
            <a:avLst/>
          </a:prstGeom>
          <a:solidFill>
            <a:srgbClr val="FF3333"/>
          </a:solidFill>
          <a:ln>
            <a:solidFill>
              <a:schemeClr val="accent1"/>
            </a:solidFill>
          </a:ln>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52081433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14263933"/>
              </p:ext>
            </p:extLst>
          </p:nvPr>
        </p:nvGraphicFramePr>
        <p:xfrm>
          <a:off x="611560" y="1653411"/>
          <a:ext cx="7920880" cy="205041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VD406</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Welche der genannten Funkamateure dürfen an einer Klubstation der  Klasse A Funkbetrieb im 40-m-Amateurfunkband durchführen?</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Inhaber einer Amateurfunkzulassung der Klasse E.</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Inhaber eines Amateurfunkzeugnisses der Klasse E ohne Amateurfunkzulassung.</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Inhaber einer Amateurfunkzulassung der Klasse A.</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Inhaber eines Amateurfunkzeugnisses der Klasse A ohne Amateurfunkzulassung.</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16757" y="211877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26589" y="253046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26589" y="29298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26589" y="333700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54167" y="250767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55556" y="210512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65388" y="2911589"/>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665388" y="330959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2116709467"/>
              </p:ext>
            </p:extLst>
          </p:nvPr>
        </p:nvGraphicFramePr>
        <p:xfrm>
          <a:off x="611560" y="4005064"/>
          <a:ext cx="7920880" cy="218122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VD411</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Welche der folgenden Aussagen bezüglich Standortwechsel ist richtig?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 Rufzeichenzuteilung für eine Klubstation endet mit dem Standortwechsel der Klubstation.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 Rufzeichenzuteilung für eine Klubstation endet mit dem Rufzeichenwechsel bei der Zulassung zur Teilnahme am Amateurfunkdienst.</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 Rufzeichenzuteilung für eine Klubstation endet mit dem Widerruf des Ausbildungsrufzeichens.</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Kurzzeitige Standortänderungen einer Klubstation müssen der Bundesnetzagentur nicht angezeigt werden.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5055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494725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36720" y="538679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582251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492332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448438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682697" y="53553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684086" y="5797254"/>
            <a:ext cx="809837" cy="338554"/>
          </a:xfrm>
          <a:prstGeom prst="rect">
            <a:avLst/>
          </a:prstGeom>
          <a:solidFill>
            <a:srgbClr val="92D050"/>
          </a:solidFill>
          <a:ln>
            <a:solidFill>
              <a:schemeClr val="accent1"/>
            </a:solidFill>
          </a:ln>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24120570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4287614327"/>
              </p:ext>
            </p:extLst>
          </p:nvPr>
        </p:nvGraphicFramePr>
        <p:xfrm>
          <a:off x="611560" y="1387852"/>
          <a:ext cx="7920880" cy="211582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VD408</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Welche der folgenden Aussagen ist richtig?</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smtClean="0">
                          <a:solidFill>
                            <a:schemeClr val="tx1"/>
                          </a:solidFill>
                          <a:effectLst/>
                          <a:latin typeface="Verdana" panose="020B0604030504040204" pitchFamily="34" charset="0"/>
                          <a:ea typeface="+mn-ea"/>
                          <a:cs typeface="+mn-cs"/>
                        </a:rPr>
                        <a:t>Die Rufzeichenzuteilung für eine Klubstation endet mit dem Standortwechsel der Klubstation.</a:t>
                      </a:r>
                      <a:endParaRPr lang="de-DE" sz="1400" b="0" i="0" u="none" strike="noStrike" kern="1200" dirty="0">
                        <a:solidFill>
                          <a:schemeClr val="tx1"/>
                        </a:solidFill>
                        <a:effectLst/>
                        <a:latin typeface="Verdana" panose="020B0604030504040204" pitchFamily="34" charset="0"/>
                        <a:ea typeface="+mn-ea"/>
                        <a:cs typeface="+mn-cs"/>
                      </a:endParaRP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smtClean="0">
                          <a:ln>
                            <a:noFill/>
                          </a:ln>
                          <a:solidFill>
                            <a:srgbClr val="000000"/>
                          </a:solidFill>
                          <a:effectLst/>
                          <a:uLnTx/>
                          <a:uFillTx/>
                          <a:latin typeface="Verdana" panose="020B0604030504040204" pitchFamily="34" charset="0"/>
                          <a:ea typeface="+mn-ea"/>
                          <a:cs typeface="+mn-cs"/>
                        </a:rPr>
                        <a:t>Die Rufzeichenzuteilung für eine Klubstation endet mit dem Rufzeichen-wechsel bei der Zulassung zur Teilnahme am Amateurfunkdienst.</a:t>
                      </a:r>
                      <a:endParaRPr kumimoji="0" lang="de-DE" sz="1400" b="0" i="0" u="none" strike="noStrike" kern="1200" cap="none" spc="0" normalizeH="0" baseline="0" noProof="0" dirty="0">
                        <a:ln>
                          <a:noFill/>
                        </a:ln>
                        <a:solidFill>
                          <a:srgbClr val="000000"/>
                        </a:solidFill>
                        <a:effectLst/>
                        <a:uLnTx/>
                        <a:uFillTx/>
                        <a:latin typeface="Verdana" panose="020B0604030504040204" pitchFamily="34" charset="0"/>
                        <a:ea typeface="+mn-ea"/>
                        <a:cs typeface="+mn-cs"/>
                      </a:endParaRP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smtClean="0">
                          <a:ln>
                            <a:noFill/>
                          </a:ln>
                          <a:solidFill>
                            <a:srgbClr val="000000"/>
                          </a:solidFill>
                          <a:effectLst/>
                          <a:uLnTx/>
                          <a:uFillTx/>
                          <a:latin typeface="Verdana" panose="020B0604030504040204" pitchFamily="34" charset="0"/>
                          <a:ea typeface="+mn-ea"/>
                          <a:cs typeface="+mn-cs"/>
                        </a:rPr>
                        <a:t>Die Rufzeichenzuteilung für eine Klubstation endet mit dem Verzicht auf die Zulassung zum Amateurfunkdienst.</a:t>
                      </a:r>
                      <a:endParaRPr kumimoji="0" lang="de-DE" sz="1400" b="0" i="0" u="none" strike="noStrike" kern="1200" cap="none" spc="0" normalizeH="0" baseline="0" noProof="0" dirty="0">
                        <a:ln>
                          <a:noFill/>
                        </a:ln>
                        <a:solidFill>
                          <a:srgbClr val="000000"/>
                        </a:solidFill>
                        <a:effectLst/>
                        <a:uLnTx/>
                        <a:uFillTx/>
                        <a:latin typeface="Verdana" panose="020B0604030504040204" pitchFamily="34" charset="0"/>
                        <a:ea typeface="+mn-ea"/>
                        <a:cs typeface="+mn-cs"/>
                      </a:endParaRP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smtClean="0">
                          <a:ln>
                            <a:noFill/>
                          </a:ln>
                          <a:solidFill>
                            <a:srgbClr val="000000"/>
                          </a:solidFill>
                          <a:effectLst/>
                          <a:uLnTx/>
                          <a:uFillTx/>
                          <a:latin typeface="Verdana" panose="020B0604030504040204" pitchFamily="34" charset="0"/>
                          <a:ea typeface="+mn-ea"/>
                          <a:cs typeface="+mn-cs"/>
                        </a:rPr>
                        <a:t>Die Rufzeichenzuteilung für eine Klubstation endet mit dem Widerruf des Ausbildungsrufzeichens.</a:t>
                      </a:r>
                      <a:endParaRPr kumimoji="0" lang="de-DE" sz="1400" b="0" i="0" u="none" strike="noStrike" kern="1200" cap="none" spc="0" normalizeH="0" baseline="0" noProof="0" dirty="0">
                        <a:ln>
                          <a:noFill/>
                        </a:ln>
                        <a:solidFill>
                          <a:srgbClr val="000000"/>
                        </a:solidFill>
                        <a:effectLst/>
                        <a:uLnTx/>
                        <a:uFillTx/>
                        <a:latin typeface="Verdana" panose="020B0604030504040204" pitchFamily="34" charset="0"/>
                        <a:ea typeface="+mn-ea"/>
                        <a:cs typeface="+mn-cs"/>
                      </a:endParaRP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16757" y="18237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26589" y="22653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26589" y="26942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26589" y="31407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54167" y="224255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55556" y="181006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65388" y="2675960"/>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665388" y="311329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3657553874"/>
              </p:ext>
            </p:extLst>
          </p:nvPr>
        </p:nvGraphicFramePr>
        <p:xfrm>
          <a:off x="611560" y="3789040"/>
          <a:ext cx="7920880" cy="254254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VB120</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Ist der vorübergehende Betrieb einer Klubstation nach CEPT-Empfehlung T/R 61-01 in einem Land erlaubt, welches diese Empfehlung anwendet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kumimoji="0" lang="de-DE" sz="1400" b="0" i="0" u="none" strike="noStrike" kern="1200" cap="none" spc="0" normalizeH="0" baseline="0" dirty="0">
                          <a:ln>
                            <a:noFill/>
                          </a:ln>
                          <a:solidFill>
                            <a:srgbClr val="000000"/>
                          </a:solidFill>
                          <a:effectLst/>
                          <a:uLnTx/>
                          <a:uFillTx/>
                          <a:latin typeface="Verdana" panose="020B0604030504040204" pitchFamily="34" charset="0"/>
                          <a:ea typeface="+mn-ea"/>
                          <a:cs typeface="+mn-cs"/>
                        </a:rPr>
                        <a:t>Ja, der Betrieb einer Klubstation ist zulässig, wenn der zuständigen Außenstelle der Bundesnetzagentur der vorgesehene Standort im Ausland vorher mitgeteilt worden ist.</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kumimoji="0" lang="de-DE" sz="1400" b="0" i="0" u="none" strike="noStrike" kern="1200" cap="none" spc="0" normalizeH="0" baseline="0" dirty="0">
                          <a:ln>
                            <a:noFill/>
                          </a:ln>
                          <a:solidFill>
                            <a:srgbClr val="000000"/>
                          </a:solidFill>
                          <a:effectLst/>
                          <a:uLnTx/>
                          <a:uFillTx/>
                          <a:latin typeface="Verdana" panose="020B0604030504040204" pitchFamily="34" charset="0"/>
                          <a:ea typeface="+mn-ea"/>
                          <a:cs typeface="+mn-cs"/>
                        </a:rPr>
                        <a:t>Ja, aber nur, wenn die Klubstation im Ausland an keinem festen Standort betrieben wird.</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kumimoji="0" lang="de-DE" sz="1400" b="0" i="0" u="none" strike="noStrike" kern="1200" cap="none" spc="0" normalizeH="0" baseline="0" dirty="0">
                          <a:ln>
                            <a:noFill/>
                          </a:ln>
                          <a:solidFill>
                            <a:srgbClr val="000000"/>
                          </a:solidFill>
                          <a:effectLst/>
                          <a:uLnTx/>
                          <a:uFillTx/>
                          <a:latin typeface="Verdana" panose="020B0604030504040204" pitchFamily="34" charset="0"/>
                          <a:ea typeface="+mn-ea"/>
                          <a:cs typeface="+mn-cs"/>
                        </a:rPr>
                        <a:t>Nein, weil es in den übrigen </a:t>
                      </a:r>
                      <a:r>
                        <a:rPr kumimoji="0" lang="de-DE" sz="1400" b="0" i="0" u="none" strike="noStrike" kern="1200" cap="none" spc="0" normalizeH="0" baseline="0" dirty="0" err="1">
                          <a:ln>
                            <a:noFill/>
                          </a:ln>
                          <a:solidFill>
                            <a:srgbClr val="000000"/>
                          </a:solidFill>
                          <a:effectLst/>
                          <a:uLnTx/>
                          <a:uFillTx/>
                          <a:latin typeface="Verdana" panose="020B0604030504040204" pitchFamily="34" charset="0"/>
                          <a:ea typeface="+mn-ea"/>
                          <a:cs typeface="+mn-cs"/>
                        </a:rPr>
                        <a:t>CEPTLändern</a:t>
                      </a:r>
                      <a:r>
                        <a:rPr kumimoji="0" lang="de-DE" sz="1400" b="0" i="0" u="none" strike="noStrike" kern="1200" cap="none" spc="0" normalizeH="0" baseline="0" dirty="0">
                          <a:ln>
                            <a:noFill/>
                          </a:ln>
                          <a:solidFill>
                            <a:srgbClr val="000000"/>
                          </a:solidFill>
                          <a:effectLst/>
                          <a:uLnTx/>
                          <a:uFillTx/>
                          <a:latin typeface="Verdana" panose="020B0604030504040204" pitchFamily="34" charset="0"/>
                          <a:ea typeface="+mn-ea"/>
                          <a:cs typeface="+mn-cs"/>
                        </a:rPr>
                        <a:t> keine Klubstationen gibt.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kumimoji="0" lang="de-DE" sz="1400" b="0" i="0" u="none" strike="noStrike" kern="1200" cap="none" spc="0" normalizeH="0" baseline="0" dirty="0">
                          <a:ln>
                            <a:noFill/>
                          </a:ln>
                          <a:solidFill>
                            <a:srgbClr val="000000"/>
                          </a:solidFill>
                          <a:effectLst/>
                          <a:uLnTx/>
                          <a:uFillTx/>
                          <a:latin typeface="Verdana" panose="020B0604030504040204" pitchFamily="34" charset="0"/>
                          <a:ea typeface="+mn-ea"/>
                          <a:cs typeface="+mn-cs"/>
                        </a:rPr>
                        <a:t>Nein, der Betrieb einer Klubstation bedarf der Beantragung einer Gastgenehmigung.</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60417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51540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36720" y="55738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59702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513008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458298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682697" y="554246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684086" y="5945019"/>
            <a:ext cx="809837" cy="338554"/>
          </a:xfrm>
          <a:prstGeom prst="rect">
            <a:avLst/>
          </a:prstGeom>
          <a:solidFill>
            <a:srgbClr val="92D050"/>
          </a:solidFill>
          <a:ln>
            <a:solidFill>
              <a:schemeClr val="accent1"/>
            </a:solidFill>
          </a:ln>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15415911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Ausbildungsrufzeichen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16</a:t>
            </a:fld>
            <a:endParaRPr lang="de-DE" altLang="en-US" dirty="0"/>
          </a:p>
        </p:txBody>
      </p:sp>
      <p:sp>
        <p:nvSpPr>
          <p:cNvPr id="9" name="Textfeld 8"/>
          <p:cNvSpPr txBox="1"/>
          <p:nvPr/>
        </p:nvSpPr>
        <p:spPr>
          <a:xfrm>
            <a:off x="655901" y="1196752"/>
            <a:ext cx="7732524" cy="5386090"/>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Zur Förderung der Ausbildung erteilt die Bundesnetzagentur sogenannte Ausbildungsrufzeichen. Diese sind auf einen Ausbilder ausgestellt und immer an seine Anwesenheit gebunden. Mit diesen Ausbildungsruf-zeichen können Personen, die über keine Amateurfunklizenz verfügen unter der Aufsicht des Ausbilders Amateurfunk betrieben und so z.B. eine gute Betriebstechnik erlernen.</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Das Ausbildungsrufzeichen wird ausschließlich vom Auszubildenden benutzt</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Das Ausbildungsrufzeichen wird nur in Anwesenheit des Rufzeicheninhabers benutzt</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Der Auszubildende muss die Funktätigkeit in einem Log festhalten, das vom Ausbilder gegengezeichnet wird.</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Ausbildung kann sowohl an einer „normalen“ Amateurfunkstelle als auch an eine Clubstation erfolgen, es ist aber immer das Ausbildungsrufzeichen des Ausbilders zu verwenden.</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Die Betriebsrechte sind in jedem Fall von der Klasse des Ausbildungsrufzeichens – und damit des Ausbilders – abhängig.</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Deutsche Ausbildungsrufzeichen dürfen nur in Deutschland verwendet werden.</a:t>
            </a:r>
          </a:p>
        </p:txBody>
      </p:sp>
    </p:spTree>
    <p:extLst>
      <p:ext uri="{BB962C8B-B14F-4D97-AF65-F5344CB8AC3E}">
        <p14:creationId xmlns:p14="http://schemas.microsoft.com/office/powerpoint/2010/main" val="881807027"/>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17</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2191389683"/>
              </p:ext>
            </p:extLst>
          </p:nvPr>
        </p:nvGraphicFramePr>
        <p:xfrm>
          <a:off x="611560" y="1268760"/>
          <a:ext cx="7920880" cy="198741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VD301</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Von wem ist während des Ausbildungsfunkbetriebs das zugeteilte Ausbildungsrufzeichen zu benutzen?</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Grundsätzlich nur vom Ausbilder.</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Vom Auszubildenden und vom Ausbilder.</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Immer nur vom Inhaber der benutzten Amateurfunkstation.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Grundsätzlich nur vom Auszubildenden.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076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1851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5505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29196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16235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793990"/>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532224"/>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2892264"/>
            <a:ext cx="809837" cy="338554"/>
          </a:xfrm>
          <a:prstGeom prst="rect">
            <a:avLst/>
          </a:prstGeom>
          <a:solidFill>
            <a:srgbClr val="92D050"/>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736479082"/>
              </p:ext>
            </p:extLst>
          </p:nvPr>
        </p:nvGraphicFramePr>
        <p:xfrm>
          <a:off x="611560" y="4005064"/>
          <a:ext cx="7920880" cy="218122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VD302</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ist bei der Durchführung von Ausbildungsfunkverkehr zu beachten?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Beim Ausbildungsfunkverkehr darf nicht an Amateurfunkwettbewerben teilgenommen werden.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Vom Auszubildenden sind Angaben über den Funkverkehr schriftlich festzuhalten und vom Ausbilder zu bestätigen.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Ausbildungsfunkverkehr darf ausschließlich in Gegenwart des Ausbilders an einer </a:t>
                      </a:r>
                      <a:r>
                        <a:rPr lang="de-DE" sz="1400" b="0" i="0" u="none" strike="noStrike" kern="1200" dirty="0" smtClean="0">
                          <a:solidFill>
                            <a:schemeClr val="tx1"/>
                          </a:solidFill>
                          <a:effectLst/>
                          <a:latin typeface="Verdana" panose="020B0604030504040204" pitchFamily="34" charset="0"/>
                          <a:ea typeface="+mn-ea"/>
                          <a:cs typeface="+mn-cs"/>
                        </a:rPr>
                        <a:t>Klub oder </a:t>
                      </a:r>
                      <a:r>
                        <a:rPr lang="de-DE" sz="1400" b="0" i="0" u="none" strike="noStrike" kern="1200" dirty="0">
                          <a:solidFill>
                            <a:schemeClr val="tx1"/>
                          </a:solidFill>
                          <a:effectLst/>
                          <a:latin typeface="Verdana" panose="020B0604030504040204" pitchFamily="34" charset="0"/>
                          <a:ea typeface="+mn-ea"/>
                          <a:cs typeface="+mn-cs"/>
                        </a:rPr>
                        <a:t>Schulstation durchgeführt werden.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Ausbildungsfunkverkehr darf ausschließlich in </a:t>
                      </a:r>
                      <a:r>
                        <a:rPr lang="de-DE" sz="1400" b="0" i="0" u="none" strike="noStrike" kern="1200" dirty="0" err="1">
                          <a:solidFill>
                            <a:schemeClr val="tx1"/>
                          </a:solidFill>
                          <a:effectLst/>
                          <a:latin typeface="Verdana" panose="020B0604030504040204" pitchFamily="34" charset="0"/>
                          <a:ea typeface="+mn-ea"/>
                          <a:cs typeface="+mn-cs"/>
                        </a:rPr>
                        <a:t>Phonie</a:t>
                      </a:r>
                      <a:r>
                        <a:rPr lang="de-DE" sz="1400" b="0" i="0" u="none" strike="noStrike" kern="1200" dirty="0">
                          <a:solidFill>
                            <a:schemeClr val="tx1"/>
                          </a:solidFill>
                          <a:effectLst/>
                          <a:latin typeface="Verdana" panose="020B0604030504040204" pitchFamily="34" charset="0"/>
                          <a:ea typeface="+mn-ea"/>
                          <a:cs typeface="+mn-cs"/>
                        </a:rPr>
                        <a:t> (SSB oder FM) durchgeführt werden.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5187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9476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3930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7897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923742"/>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497510"/>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36160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764470"/>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1816384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18</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3113031819"/>
              </p:ext>
            </p:extLst>
          </p:nvPr>
        </p:nvGraphicFramePr>
        <p:xfrm>
          <a:off x="611560" y="1437387"/>
          <a:ext cx="7920880" cy="224903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VD303</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ist u.a. im Zusammenhang mit der Durchführung von Ausbildungsfunkverkehr zu beachten?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Ausbildungsfunkbetrieb darf nur im Berechtigungsumfang der Rufzeichenzuteilung durchgeführt werden.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Ausbildungsfunkverkehr darf nicht in der Betriebsart A1A (Morsen) durchgeführt werden.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Ausbildungsfunkverkehr darf nur mit einer maximalen Strahlungsleistung von 10 Watt EIRP durchgeführt werden.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Ausbildungsfunkverkehr darf nur an einer Klubstation durchgeführt werden.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200576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44543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8846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3191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422651"/>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992113"/>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866353"/>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291753"/>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2931073825"/>
              </p:ext>
            </p:extLst>
          </p:nvPr>
        </p:nvGraphicFramePr>
        <p:xfrm>
          <a:off x="611560" y="4173691"/>
          <a:ext cx="7920880" cy="191960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VD304</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Wann ist mit dem Entzug eines Ausbildungsrufzeichens zu rechnen?</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Wenn der Ausbildungsfunkverkehr mobil durchgeführt wird.</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Wenn durch den Ausbildungsfunkverkehr BCI und TVI verursacht wird.</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Wenn das Ausbildungsrufzeichen fortgesetzt in Abwesenheit des Ausbilders benutzt wird.</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Wenn es zu Störungen von </a:t>
                      </a:r>
                      <a:r>
                        <a:rPr lang="de-DE" sz="1400" b="0" i="0" u="none" strike="noStrike" kern="1200" dirty="0" smtClean="0">
                          <a:solidFill>
                            <a:schemeClr val="tx1"/>
                          </a:solidFill>
                          <a:effectLst/>
                          <a:latin typeface="Verdana" panose="020B0604030504040204" pitchFamily="34" charset="0"/>
                          <a:ea typeface="+mn-ea"/>
                          <a:cs typeface="+mn-cs"/>
                        </a:rPr>
                        <a:t>Amateurfunk-</a:t>
                      </a:r>
                      <a:r>
                        <a:rPr lang="de-DE" sz="1400" b="0" i="0" u="none" strike="noStrike" kern="1200" dirty="0" err="1" smtClean="0">
                          <a:solidFill>
                            <a:schemeClr val="tx1"/>
                          </a:solidFill>
                          <a:effectLst/>
                          <a:latin typeface="Verdana" panose="020B0604030504040204" pitchFamily="34" charset="0"/>
                          <a:ea typeface="+mn-ea"/>
                          <a:cs typeface="+mn-cs"/>
                        </a:rPr>
                        <a:t>Kontesten</a:t>
                      </a:r>
                      <a:r>
                        <a:rPr lang="de-DE" sz="1400" b="0" i="0" u="none" strike="noStrike" kern="1200" dirty="0" smtClean="0">
                          <a:solidFill>
                            <a:schemeClr val="tx1"/>
                          </a:solidFill>
                          <a:effectLst/>
                          <a:latin typeface="Verdana" panose="020B0604030504040204" pitchFamily="34" charset="0"/>
                          <a:ea typeface="+mn-ea"/>
                          <a:cs typeface="+mn-cs"/>
                        </a:rPr>
                        <a:t> </a:t>
                      </a:r>
                      <a:r>
                        <a:rPr lang="de-DE" sz="1400" b="0" i="0" u="none" strike="noStrike" kern="1200" dirty="0">
                          <a:solidFill>
                            <a:schemeClr val="tx1"/>
                          </a:solidFill>
                          <a:effectLst/>
                          <a:latin typeface="Verdana" panose="020B0604030504040204" pitchFamily="34" charset="0"/>
                          <a:ea typeface="+mn-ea"/>
                          <a:cs typeface="+mn-cs"/>
                        </a:rPr>
                        <a:t>kommt.</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58900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95898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3748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7715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935057"/>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567817"/>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343425"/>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746289"/>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0660143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19</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3862753930"/>
              </p:ext>
            </p:extLst>
          </p:nvPr>
        </p:nvGraphicFramePr>
        <p:xfrm>
          <a:off x="611560" y="1437387"/>
          <a:ext cx="7920880" cy="2118226"/>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VD305</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Nicht-Funkamateure dürfen am Ausbildungsfunkbetrieb …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nur an Klubstationen unter Aufsicht eines Funkamateurs teilnehmen.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nur unter unmittelbarer Anleitung und Aufsicht eines Funkamateurs mit zugeteiltem Ausbildungsrufzeichen teilnehmen.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ohne besondere Auflagen teilnehmen.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jederzeit unter Verwendung des persönlichen Rufzeichens des ausbildenden Funkamateurs teilnehmen.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9664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3864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7764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21101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363659"/>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952785"/>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758201"/>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183601"/>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4110518231"/>
              </p:ext>
            </p:extLst>
          </p:nvPr>
        </p:nvGraphicFramePr>
        <p:xfrm>
          <a:off x="611560" y="4173691"/>
          <a:ext cx="7920880" cy="205041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VD306</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Beim Ausbildungsfunkbetrieb sind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vom Ausbilder Angaben über die Teilnehmer an die Bundesnetzagentur zu senden.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Funkamateure der Klasse E als Ausbilder nicht zugelassen.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vom Ausbilder Aufzeichnungen über die Sendetätigkeit und die Teilnehmer am Ausbildungsfunkbetrieb zu führen.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von dem Auszubildenden Angaben über den Funkbetrieb schriftlich festzuhalten.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60867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50179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4338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8600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994049"/>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587481"/>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402417"/>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834777"/>
            <a:ext cx="809837" cy="338554"/>
          </a:xfrm>
          <a:prstGeom prst="rect">
            <a:avLst/>
          </a:prstGeom>
          <a:solidFill>
            <a:srgbClr val="92D050"/>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7398845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Radio </a:t>
            </a:r>
            <a:r>
              <a:rPr lang="de-DE" altLang="en-US" dirty="0" err="1"/>
              <a:t>Regulations</a:t>
            </a:r>
            <a:r>
              <a:rPr lang="de-DE" altLang="en-US" dirty="0"/>
              <a:t> (RR)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4278094"/>
          </a:xfrm>
          <a:prstGeom prst="rect">
            <a:avLst/>
          </a:prstGeom>
          <a:noFill/>
        </p:spPr>
        <p:txBody>
          <a:bodyPr wrap="square" rtlCol="0">
            <a:spAutoFit/>
          </a:bodyPr>
          <a:lstStyle/>
          <a:p>
            <a:r>
              <a:rPr lang="de-DE" sz="1600" dirty="0">
                <a:latin typeface="+mn-lt"/>
              </a:rPr>
              <a:t>Das erste Gesetzeswerk, das hier ein wenig interpretiert werden soll, ist die so genannten </a:t>
            </a:r>
            <a:r>
              <a:rPr lang="de-DE" sz="1600" i="1" dirty="0">
                <a:latin typeface="+mn-lt"/>
              </a:rPr>
              <a:t>Radio </a:t>
            </a:r>
            <a:r>
              <a:rPr lang="de-DE" sz="1600" i="1" dirty="0" err="1">
                <a:latin typeface="+mn-lt"/>
              </a:rPr>
              <a:t>Regulations</a:t>
            </a:r>
            <a:r>
              <a:rPr lang="de-DE" sz="1600" i="1" dirty="0">
                <a:latin typeface="+mn-lt"/>
              </a:rPr>
              <a:t> (RR)</a:t>
            </a:r>
            <a:r>
              <a:rPr lang="de-DE" sz="1600" dirty="0">
                <a:latin typeface="+mn-lt"/>
              </a:rPr>
              <a:t> der </a:t>
            </a:r>
            <a:r>
              <a:rPr lang="de-DE" sz="1600" i="1" dirty="0">
                <a:latin typeface="+mn-lt"/>
              </a:rPr>
              <a:t>International </a:t>
            </a:r>
            <a:r>
              <a:rPr lang="de-DE" sz="1600" i="1" dirty="0" err="1">
                <a:latin typeface="+mn-lt"/>
              </a:rPr>
              <a:t>Telecommunication</a:t>
            </a:r>
            <a:r>
              <a:rPr lang="de-DE" sz="1600" i="1" dirty="0">
                <a:latin typeface="+mn-lt"/>
              </a:rPr>
              <a:t> Union (ITU)</a:t>
            </a:r>
            <a:r>
              <a:rPr lang="de-DE" sz="1600" dirty="0">
                <a:latin typeface="+mn-lt"/>
              </a:rPr>
              <a:t>. Daraus wird nationales Recht abgewandelt. In Deutschland heißt dies dann </a:t>
            </a:r>
            <a:r>
              <a:rPr lang="de-DE" sz="1600" b="1" dirty="0" smtClean="0">
                <a:latin typeface="+mn-lt"/>
              </a:rPr>
              <a:t>V</a:t>
            </a:r>
            <a:r>
              <a:rPr lang="de-DE" sz="1600" dirty="0" smtClean="0">
                <a:latin typeface="+mn-lt"/>
              </a:rPr>
              <a:t>ollzugs</a:t>
            </a:r>
            <a:r>
              <a:rPr lang="de-DE" sz="1600" b="1" dirty="0" smtClean="0">
                <a:latin typeface="+mn-lt"/>
              </a:rPr>
              <a:t>o</a:t>
            </a:r>
            <a:r>
              <a:rPr lang="de-DE" sz="1600" dirty="0" smtClean="0">
                <a:latin typeface="+mn-lt"/>
              </a:rPr>
              <a:t>rdnung </a:t>
            </a:r>
            <a:r>
              <a:rPr lang="de-DE" sz="1600" dirty="0">
                <a:latin typeface="+mn-lt"/>
              </a:rPr>
              <a:t>für den </a:t>
            </a:r>
            <a:r>
              <a:rPr lang="de-DE" sz="1600" b="1" dirty="0" smtClean="0">
                <a:latin typeface="+mn-lt"/>
              </a:rPr>
              <a:t>Funk</a:t>
            </a:r>
            <a:r>
              <a:rPr lang="de-DE" sz="1600" dirty="0" smtClean="0">
                <a:latin typeface="+mn-lt"/>
              </a:rPr>
              <a:t>dienst </a:t>
            </a:r>
            <a:r>
              <a:rPr lang="de-DE" sz="1600" dirty="0">
                <a:latin typeface="+mn-lt"/>
              </a:rPr>
              <a:t>(VO Funk</a:t>
            </a:r>
            <a:r>
              <a:rPr lang="de-DE" sz="1600" dirty="0" smtClean="0">
                <a:latin typeface="+mn-lt"/>
              </a:rPr>
              <a:t>).</a:t>
            </a:r>
          </a:p>
          <a:p>
            <a:endParaRPr lang="de-DE" sz="1600" dirty="0">
              <a:latin typeface="+mn-lt"/>
            </a:endParaRPr>
          </a:p>
          <a:p>
            <a:r>
              <a:rPr lang="de-DE" sz="1600" dirty="0">
                <a:latin typeface="+mn-lt"/>
              </a:rPr>
              <a:t>In den Auswahlantworten zur folgenden Prüfungsfrage VA101 sind die wichtigsten internationalen Gesetze, Regelungen und Empfehlungen für den gesamten Funkdienst aufgeführt. Für Funkamateure wichtig sind alle vier, jedoch ist die Definition des Begriffes Amateurfunkdienst im Artikel 1 der </a:t>
            </a:r>
            <a:r>
              <a:rPr lang="de-DE" sz="1600" i="1" dirty="0">
                <a:latin typeface="+mn-lt"/>
              </a:rPr>
              <a:t>Radio </a:t>
            </a:r>
            <a:r>
              <a:rPr lang="de-DE" sz="1600" i="1" dirty="0" err="1">
                <a:latin typeface="+mn-lt"/>
              </a:rPr>
              <a:t>Regulations</a:t>
            </a:r>
            <a:r>
              <a:rPr lang="de-DE" sz="1600" dirty="0">
                <a:latin typeface="+mn-lt"/>
              </a:rPr>
              <a:t> zu finden. Dies ist also die Lösung der Prüfungsfrage. Die anderen Regelungen lernen Sie noch im Verlauf des Lehrgangs kennen</a:t>
            </a:r>
            <a:r>
              <a:rPr lang="de-DE" sz="1600" dirty="0" smtClean="0">
                <a:latin typeface="+mn-lt"/>
              </a:rPr>
              <a:t>.</a:t>
            </a:r>
          </a:p>
          <a:p>
            <a:endParaRPr lang="de-DE" sz="1600" dirty="0">
              <a:latin typeface="+mn-lt"/>
            </a:endParaRPr>
          </a:p>
          <a:p>
            <a:r>
              <a:rPr lang="de-DE" sz="1600" dirty="0">
                <a:latin typeface="+mn-lt"/>
              </a:rPr>
              <a:t>I</a:t>
            </a:r>
            <a:r>
              <a:rPr lang="de-DE" sz="1600" dirty="0" smtClean="0">
                <a:latin typeface="+mn-lt"/>
              </a:rPr>
              <a:t>n </a:t>
            </a:r>
            <a:r>
              <a:rPr lang="de-DE" sz="1600" dirty="0">
                <a:latin typeface="+mn-lt"/>
              </a:rPr>
              <a:t>den RR </a:t>
            </a:r>
            <a:r>
              <a:rPr lang="de-DE" sz="1600" dirty="0" smtClean="0">
                <a:latin typeface="+mn-lt"/>
              </a:rPr>
              <a:t>wird der </a:t>
            </a:r>
            <a:r>
              <a:rPr lang="de-DE" sz="1600" dirty="0">
                <a:latin typeface="+mn-lt"/>
              </a:rPr>
              <a:t>Amateurfunkdienst „definiert“. Weil dort aber unterschiedliche Regelungen zwischen dem terrestrischen Funkdienst und dem Funkdienst über Satelliten bestehen, beim Amateurfunk aber keine generellen Unterschiede gemacht werden, hat man die Definition des </a:t>
            </a:r>
            <a:r>
              <a:rPr lang="de-DE" sz="1600" dirty="0" smtClean="0">
                <a:latin typeface="+mn-lt"/>
              </a:rPr>
              <a:t>terrestrischen Amateurfunkdienstes </a:t>
            </a:r>
            <a:r>
              <a:rPr lang="de-DE" sz="1600" dirty="0">
                <a:latin typeface="+mn-lt"/>
              </a:rPr>
              <a:t>und des </a:t>
            </a:r>
            <a:r>
              <a:rPr lang="de-DE" sz="1600" dirty="0" smtClean="0">
                <a:latin typeface="+mn-lt"/>
              </a:rPr>
              <a:t>Amateurfunkdienstes </a:t>
            </a:r>
            <a:r>
              <a:rPr lang="de-DE" sz="1600" dirty="0">
                <a:latin typeface="+mn-lt"/>
              </a:rPr>
              <a:t>über Satelliten zusammengefasst. </a:t>
            </a:r>
            <a:endParaRPr lang="de-DE" sz="1600" dirty="0" smtClean="0">
              <a:latin typeface="+mn-lt"/>
            </a:endParaRPr>
          </a:p>
        </p:txBody>
      </p:sp>
      <p:sp>
        <p:nvSpPr>
          <p:cNvPr id="5" name="Textfeld 4"/>
          <p:cNvSpPr txBox="1"/>
          <p:nvPr/>
        </p:nvSpPr>
        <p:spPr>
          <a:xfrm>
            <a:off x="683568" y="5679469"/>
            <a:ext cx="7848871" cy="553998"/>
          </a:xfrm>
          <a:prstGeom prst="rect">
            <a:avLst/>
          </a:prstGeom>
          <a:solidFill>
            <a:srgbClr val="FFC000"/>
          </a:solidFill>
        </p:spPr>
        <p:txBody>
          <a:bodyPr wrap="square" rtlCol="0">
            <a:spAutoFit/>
          </a:bodyPr>
          <a:lstStyle/>
          <a:p>
            <a:pPr algn="ctr"/>
            <a:r>
              <a:rPr lang="de-DE" sz="1500" b="1" dirty="0">
                <a:latin typeface="Verdana" panose="020B0604030504040204" pitchFamily="34" charset="0"/>
                <a:ea typeface="Verdana" panose="020B0604030504040204" pitchFamily="34" charset="0"/>
                <a:cs typeface="Verdana" panose="020B0604030504040204" pitchFamily="34" charset="0"/>
              </a:rPr>
              <a:t>Der Amateurfunkdienst dient zur eigenen Ausbildung, für den </a:t>
            </a:r>
            <a:r>
              <a:rPr lang="de-DE" sz="1500" b="1" dirty="0" smtClean="0">
                <a:latin typeface="Verdana" panose="020B0604030504040204" pitchFamily="34" charset="0"/>
                <a:ea typeface="Verdana" panose="020B0604030504040204" pitchFamily="34" charset="0"/>
                <a:cs typeface="Verdana" panose="020B0604030504040204" pitchFamily="34" charset="0"/>
              </a:rPr>
              <a:t>Funk-verkehr </a:t>
            </a:r>
            <a:r>
              <a:rPr lang="de-DE" sz="1500" b="1" dirty="0">
                <a:latin typeface="Verdana" panose="020B0604030504040204" pitchFamily="34" charset="0"/>
                <a:ea typeface="Verdana" panose="020B0604030504040204" pitchFamily="34" charset="0"/>
                <a:cs typeface="Verdana" panose="020B0604030504040204" pitchFamily="34" charset="0"/>
              </a:rPr>
              <a:t>der Funkamateure untereinander und für technische Studien</a:t>
            </a:r>
            <a:r>
              <a:rPr lang="de-DE" sz="1500" b="1" dirty="0" smtClean="0">
                <a:latin typeface="Verdana" panose="020B0604030504040204" pitchFamily="34" charset="0"/>
                <a:ea typeface="Verdana" panose="020B0604030504040204" pitchFamily="34" charset="0"/>
                <a:cs typeface="Verdana" panose="020B0604030504040204" pitchFamily="34" charset="0"/>
              </a:rPr>
              <a:t>.</a:t>
            </a:r>
            <a:r>
              <a:rPr lang="de-DE" sz="1400" b="1" dirty="0" smtClean="0">
                <a:latin typeface="Verdana" panose="020B0604030504040204" pitchFamily="34" charset="0"/>
                <a:ea typeface="Verdana" panose="020B0604030504040204" pitchFamily="34" charset="0"/>
                <a:cs typeface="Verdana" panose="020B0604030504040204" pitchFamily="34" charset="0"/>
              </a:rPr>
              <a:t> </a:t>
            </a:r>
            <a:endParaRPr lang="en-US" sz="14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6" name="Gerade Verbindung 11"/>
          <p:cNvCxnSpPr/>
          <p:nvPr/>
        </p:nvCxnSpPr>
        <p:spPr>
          <a:xfrm>
            <a:off x="683568" y="5673959"/>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Gerade Verbindung 14"/>
          <p:cNvCxnSpPr/>
          <p:nvPr/>
        </p:nvCxnSpPr>
        <p:spPr>
          <a:xfrm>
            <a:off x="683567" y="6237312"/>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20</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3681788038"/>
              </p:ext>
            </p:extLst>
          </p:nvPr>
        </p:nvGraphicFramePr>
        <p:xfrm>
          <a:off x="611560" y="1437387"/>
          <a:ext cx="7920880" cy="2183631"/>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VD307</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Kann der Inhaber einer Amateurfunkzulassung der Klasse E ein Ausbildungsrufzeichen zugeteilt bekommen?</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Ja, er darf jedoch nur im Rahmen der Klasse E ausbilden.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Nein, die Klasse E ist nur als Einstiegsklasse vorgesehen und darf daher nicht ausbilden.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Nein, Ausbildungsrufzeichen werden nur Inhabern der höchsten Amateurfunk-Zeugnisklasse zugeteilt.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Ja, er darf die Ausbildung aber nur in Anwesenheit eines Zulassungsinhabers mit Klasse A durchführen.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9664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3864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7764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21101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363659"/>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952785"/>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758201"/>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183601"/>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75340891"/>
              </p:ext>
            </p:extLst>
          </p:nvPr>
        </p:nvGraphicFramePr>
        <p:xfrm>
          <a:off x="611560" y="4173691"/>
          <a:ext cx="7920880" cy="185420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VD308</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Wird das Ausbildungsrufzeichen auf unbegrenzte Zeit erteilt?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Nein, es ist auf 2 Jahre befristet.</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Nein, es ist nach einem Jahr neu zu beantragen.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Nein, es verfällt, wenn es ein Jahr nicht benutzt wurde.</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Ja, bis auf Ausnahmen wird es in der Regel unbefristet erteilt.</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5791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95898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36720" y="53355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7027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935057"/>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557985"/>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82697" y="5304097"/>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677465"/>
            <a:ext cx="809837" cy="338554"/>
          </a:xfrm>
          <a:prstGeom prst="rect">
            <a:avLst/>
          </a:prstGeom>
          <a:solidFill>
            <a:srgbClr val="92D050"/>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76663794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270422916"/>
              </p:ext>
            </p:extLst>
          </p:nvPr>
        </p:nvGraphicFramePr>
        <p:xfrm>
          <a:off x="611560" y="1437387"/>
          <a:ext cx="7920880" cy="2396991"/>
        </p:xfrm>
        <a:graphic>
          <a:graphicData uri="http://schemas.openxmlformats.org/drawingml/2006/table">
            <a:tbl>
              <a:tblPr firstRow="1" bandRow="1">
                <a:tableStyleId>{17292A2E-F333-43FB-9621-5CBBE7FDCDCB}</a:tableStyleId>
              </a:tblPr>
              <a:tblGrid>
                <a:gridCol w="1008112">
                  <a:extLst>
                    <a:ext uri="{9D8B030D-6E8A-4147-A177-3AD203B41FA5}">
                      <a16:colId xmlns:a16="http://schemas.microsoft.com/office/drawing/2014/main" val="20000"/>
                    </a:ext>
                  </a:extLst>
                </a:gridCol>
                <a:gridCol w="6912768">
                  <a:extLst>
                    <a:ext uri="{9D8B030D-6E8A-4147-A177-3AD203B41FA5}">
                      <a16:colId xmlns:a16="http://schemas.microsoft.com/office/drawing/2014/main" val="20001"/>
                    </a:ext>
                  </a:extLst>
                </a:gridCol>
              </a:tblGrid>
              <a:tr h="504056">
                <a:tc>
                  <a:txBody>
                    <a:bodyPr/>
                    <a:lstStyle/>
                    <a:p>
                      <a:r>
                        <a:rPr lang="en-US" dirty="0" smtClean="0">
                          <a:solidFill>
                            <a:schemeClr val="tx1"/>
                          </a:solidFill>
                        </a:rPr>
                        <a:t>VD309</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Welche der nachfolgenden Tätigkeiten fällt </a:t>
                      </a:r>
                      <a:r>
                        <a:rPr lang="de-DE" sz="1400" b="1" i="0" u="sng" strike="noStrike" dirty="0" smtClean="0">
                          <a:solidFill>
                            <a:srgbClr val="FFFFFF"/>
                          </a:solidFill>
                          <a:effectLst/>
                          <a:latin typeface="Verdana" panose="020B0604030504040204" pitchFamily="34" charset="0"/>
                        </a:rPr>
                        <a:t>nicht</a:t>
                      </a:r>
                      <a:r>
                        <a:rPr lang="de-DE" sz="1400" b="1" i="0" u="none" strike="noStrike" dirty="0" smtClean="0">
                          <a:solidFill>
                            <a:srgbClr val="FFFFFF"/>
                          </a:solidFill>
                          <a:effectLst/>
                          <a:latin typeface="Verdana" panose="020B0604030504040204" pitchFamily="34" charset="0"/>
                        </a:rPr>
                        <a:t> unter die Ziel- und Zweckbestimmung des Ausbildungsfunkbetriebs?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 praktische Vorbereitung auf das Ablegen der fachlichen Prüfung für Funkamateure der Klasse E.</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Das alleinige Vorführen von Amateurfunkverkehr.</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 praktische Vorbereitung auf das Ablegen der fachlichen Prüfung für Funkamateure der Klasse A.</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Personen, die nicht Inhaber eines entsprechenden Amateurfunkzeugnisses sind, können unter festgelegten Voraussetzungen am Amateurfunkdienst teilnehmen.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9959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41594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8158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3486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393155"/>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982281"/>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797529"/>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321251"/>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794340318"/>
              </p:ext>
            </p:extLst>
          </p:nvPr>
        </p:nvGraphicFramePr>
        <p:xfrm>
          <a:off x="611560" y="4173691"/>
          <a:ext cx="7920880" cy="198501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VD223</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Werden von der Bundesnetzagentur Ausbildungsrufzeichen für Klubstationen vergeben?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Nein.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Ja, aber nur auf Antrag des verantwortlichen Funkamateurs.</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Ja.</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Ausbildungsrufzeichen für Klubstationen werden in besonders begründeten Fällen vergeben.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6564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50362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36720" y="541279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7800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501233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635262"/>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82697" y="538137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754742"/>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84003896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Relaisfunkstellen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22</a:t>
            </a:fld>
            <a:endParaRPr lang="de-DE" altLang="en-US" dirty="0"/>
          </a:p>
        </p:txBody>
      </p:sp>
      <p:sp>
        <p:nvSpPr>
          <p:cNvPr id="9" name="Textfeld 8"/>
          <p:cNvSpPr txBox="1"/>
          <p:nvPr/>
        </p:nvSpPr>
        <p:spPr>
          <a:xfrm>
            <a:off x="5796136" y="1268760"/>
            <a:ext cx="2755054" cy="2308324"/>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Eine Relaisfunkstelle „vermittelt“ zwischen zwei (oder mehr) Stationen, die aufgrund der Technologie und Topologie nicht oder nur sehr schlecht miteinander Verbindung aufnehmen können.</a:t>
            </a:r>
          </a:p>
        </p:txBody>
      </p:sp>
      <p:sp>
        <p:nvSpPr>
          <p:cNvPr id="6" name="Textfeld 5"/>
          <p:cNvSpPr txBox="1"/>
          <p:nvPr/>
        </p:nvSpPr>
        <p:spPr>
          <a:xfrm>
            <a:off x="755576" y="3573016"/>
            <a:ext cx="7890893" cy="2862322"/>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Dazu strahlt eine Relaisfunkstelle das Signal, das sie auf einer Frequenz empfangen hat, auf einer anderen wieder ab.</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entsprechende Technik und auch die zu verwendende Betriebstechnik wird in einem späteren Kurs erläutert.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Hier geht es zunächst einmal um die Relaisfunkstelle als Funkstelle und welche besonderen Vorschriften für solch eine Anlage gelten.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Das Besondere an dieser Funkstelle ist – gegenüber den vorherigen – dass es hier am Ort des Senders keinen Bediener gibt, die Station arbeitet also gewissermaßen automatisch, sie kann – ja sie muss sogar – fernbedient werden können.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1268760"/>
            <a:ext cx="4381500" cy="192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9473336"/>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23</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2078187487"/>
              </p:ext>
            </p:extLst>
          </p:nvPr>
        </p:nvGraphicFramePr>
        <p:xfrm>
          <a:off x="611560" y="1196752"/>
          <a:ext cx="8064896" cy="3315836"/>
        </p:xfrm>
        <a:graphic>
          <a:graphicData uri="http://schemas.openxmlformats.org/drawingml/2006/table">
            <a:tbl>
              <a:tblPr firstRow="1" bandRow="1">
                <a:tableStyleId>{17292A2E-F333-43FB-9621-5CBBE7FDCDCB}</a:tableStyleId>
              </a:tblPr>
              <a:tblGrid>
                <a:gridCol w="1026441">
                  <a:extLst>
                    <a:ext uri="{9D8B030D-6E8A-4147-A177-3AD203B41FA5}">
                      <a16:colId xmlns:a16="http://schemas.microsoft.com/office/drawing/2014/main" val="20000"/>
                    </a:ext>
                  </a:extLst>
                </a:gridCol>
                <a:gridCol w="7038455">
                  <a:extLst>
                    <a:ext uri="{9D8B030D-6E8A-4147-A177-3AD203B41FA5}">
                      <a16:colId xmlns:a16="http://schemas.microsoft.com/office/drawing/2014/main" val="20001"/>
                    </a:ext>
                  </a:extLst>
                </a:gridCol>
              </a:tblGrid>
              <a:tr h="504056">
                <a:tc>
                  <a:txBody>
                    <a:bodyPr/>
                    <a:lstStyle/>
                    <a:p>
                      <a:r>
                        <a:rPr lang="en-US" dirty="0" smtClean="0">
                          <a:solidFill>
                            <a:schemeClr val="tx1"/>
                          </a:solidFill>
                        </a:rPr>
                        <a:t>VD502</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Welche der folgenden Begriffsbestimmungen ist gemäß AFuV richtig wiedergegeben?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„Relaisfunkstelle“ ist eine fernbediente Amateurfunkstelle (auch in Satelliten), die empfangene Amateurfunkaussendungen, Teile davon oder sonstige eingespeiste oder eingespeicherte Signale fern ausgelöst aussendet und dabei zur Erhöhung der Erreichbarkeit von Amateurfunkstellen dient.</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„fernbediente oder automatisch arbeitende Amateurfunkstelle“ ist eine besetzt betriebene Amateurfunkstelle, die fernbedient oder selbsttätig Aussendungen erzeugt (z.B. Amateurfunkstellen mit digitalen Betriebsarten).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„Relaisfunkstelle“ ist eine automatisch arbeitende </a:t>
                      </a:r>
                      <a:r>
                        <a:rPr lang="de-DE" sz="1400" b="0" i="0" u="none" strike="noStrike" kern="1200" dirty="0" smtClean="0">
                          <a:solidFill>
                            <a:schemeClr val="tx1"/>
                          </a:solidFill>
                          <a:effectLst/>
                          <a:latin typeface="Verdana" panose="020B0604030504040204" pitchFamily="34" charset="0"/>
                          <a:ea typeface="+mn-ea"/>
                          <a:cs typeface="+mn-cs"/>
                        </a:rPr>
                        <a:t>Amateurfunk-Sende-Anlage </a:t>
                      </a:r>
                      <a:r>
                        <a:rPr lang="de-DE" sz="1400" b="0" i="0" u="none" strike="noStrike" kern="1200" dirty="0">
                          <a:solidFill>
                            <a:schemeClr val="tx1"/>
                          </a:solidFill>
                          <a:effectLst/>
                          <a:latin typeface="Verdana" panose="020B0604030504040204" pitchFamily="34" charset="0"/>
                          <a:ea typeface="+mn-ea"/>
                          <a:cs typeface="+mn-cs"/>
                        </a:rPr>
                        <a:t>(auch in Satelliten), die Amateurfunkaussendungen, Teile davon oder sonstige eingespeiste oder eingespeicherte Signale automatisch aussendet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smtClean="0">
                          <a:solidFill>
                            <a:schemeClr val="tx1"/>
                          </a:solidFill>
                          <a:effectLst/>
                          <a:latin typeface="Verdana" panose="020B0604030504040204" pitchFamily="34" charset="0"/>
                          <a:ea typeface="+mn-ea"/>
                          <a:cs typeface="+mn-cs"/>
                        </a:rPr>
                        <a:t>Eine „Funkbake ist eine fernbediente Amateurfunkstelle (auch in Satelliten), die ferngesteuert Aussendungen zur Feldstärkebeobachtung oder zu Empfangsversuchen erzeugt.</a:t>
                      </a:r>
                      <a:endParaRPr lang="de-DE" sz="1400" b="0" i="0" u="none" strike="noStrike" kern="1200" dirty="0">
                        <a:solidFill>
                          <a:schemeClr val="tx1"/>
                        </a:solidFill>
                        <a:effectLst/>
                        <a:latin typeface="Verdana" panose="020B0604030504040204" pitchFamily="34" charset="0"/>
                        <a:ea typeface="+mn-ea"/>
                        <a:cs typeface="+mn-cs"/>
                      </a:endParaRP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9519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73170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33967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40539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708920"/>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938318"/>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3378478"/>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4026550"/>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3091314011"/>
              </p:ext>
            </p:extLst>
          </p:nvPr>
        </p:nvGraphicFramePr>
        <p:xfrm>
          <a:off x="611560" y="4653136"/>
          <a:ext cx="8064896" cy="1985010"/>
        </p:xfrm>
        <a:graphic>
          <a:graphicData uri="http://schemas.openxmlformats.org/drawingml/2006/table">
            <a:tbl>
              <a:tblPr firstRow="1" bandRow="1">
                <a:tableStyleId>{17292A2E-F333-43FB-9621-5CBBE7FDCDCB}</a:tableStyleId>
              </a:tblPr>
              <a:tblGrid>
                <a:gridCol w="1020358">
                  <a:extLst>
                    <a:ext uri="{9D8B030D-6E8A-4147-A177-3AD203B41FA5}">
                      <a16:colId xmlns:a16="http://schemas.microsoft.com/office/drawing/2014/main" val="20000"/>
                    </a:ext>
                  </a:extLst>
                </a:gridCol>
                <a:gridCol w="7044538">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VD506</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Wie hoch ist die maximal zulässige Strahlungsleistung einer Relaisfunkstelle oberhalb 30 MHz?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15 Watt Senderausgangsleistung</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750 Watt Senderausgangsleistung bis 23 cm und 75 Watt auf den Bändern darüber.</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kleiner 10 Watt EIRP</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15 Watt ERP</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7" y="5158926"/>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7" y="5533459"/>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7" y="5943817"/>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7" y="6303515"/>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5509534"/>
            <a:ext cx="801711" cy="338554"/>
          </a:xfrm>
          <a:prstGeom prst="rect">
            <a:avLst/>
          </a:prstGeom>
          <a:solidFill>
            <a:srgbClr val="FF333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5137736"/>
            <a:ext cx="824561" cy="338554"/>
          </a:xfrm>
          <a:prstGeom prst="rect">
            <a:avLst/>
          </a:prstGeom>
          <a:solidFill>
            <a:srgbClr val="FF333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912400"/>
            <a:ext cx="835782" cy="338554"/>
          </a:xfrm>
          <a:prstGeom prst="rect">
            <a:avLst/>
          </a:prstGeom>
          <a:solidFill>
            <a:srgbClr val="FF333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6278254"/>
            <a:ext cx="824561" cy="338554"/>
          </a:xfrm>
          <a:prstGeom prst="rect">
            <a:avLst/>
          </a:prstGeom>
          <a:solidFill>
            <a:srgbClr val="92D050"/>
          </a:solidFill>
          <a:ln>
            <a:solidFill>
              <a:schemeClr val="accent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89473809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24</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720246757"/>
              </p:ext>
            </p:extLst>
          </p:nvPr>
        </p:nvGraphicFramePr>
        <p:xfrm>
          <a:off x="611560" y="1326644"/>
          <a:ext cx="8064896" cy="2462396"/>
        </p:xfrm>
        <a:graphic>
          <a:graphicData uri="http://schemas.openxmlformats.org/drawingml/2006/table">
            <a:tbl>
              <a:tblPr firstRow="1" bandRow="1">
                <a:tableStyleId>{17292A2E-F333-43FB-9621-5CBBE7FDCDCB}</a:tableStyleId>
              </a:tblPr>
              <a:tblGrid>
                <a:gridCol w="1026441">
                  <a:extLst>
                    <a:ext uri="{9D8B030D-6E8A-4147-A177-3AD203B41FA5}">
                      <a16:colId xmlns:a16="http://schemas.microsoft.com/office/drawing/2014/main" val="20000"/>
                    </a:ext>
                  </a:extLst>
                </a:gridCol>
                <a:gridCol w="7038455">
                  <a:extLst>
                    <a:ext uri="{9D8B030D-6E8A-4147-A177-3AD203B41FA5}">
                      <a16:colId xmlns:a16="http://schemas.microsoft.com/office/drawing/2014/main" val="20001"/>
                    </a:ext>
                  </a:extLst>
                </a:gridCol>
              </a:tblGrid>
              <a:tr h="504056">
                <a:tc>
                  <a:txBody>
                    <a:bodyPr/>
                    <a:lstStyle/>
                    <a:p>
                      <a:r>
                        <a:rPr lang="en-US" dirty="0" smtClean="0">
                          <a:solidFill>
                            <a:schemeClr val="tx1"/>
                          </a:solidFill>
                        </a:rPr>
                        <a:t>VD504</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ist notwendig, damit ein Funkamateur eine Amateurfunkstelle als Relaisfunkstelle oder Funkbake betreiben darf?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 Meldung des Standortes bei der Bundesnetzagentur, sofern die Relaisfunkstelle oder Funkbake nicht an einem bereits gemeldeten Standort betrieben wird.</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Rufzeichenzuteilung für den Betrieb einer fernbedienten oder automatisch arbeitenden Amateurfunkstelle.</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Für den Betrieb einer Relaisfunkstelle oder Funkbake ist der mindestens 2jährige Besitz einer gültigen Amateurfunkzulassung erforderlich.</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Betrieb sowie die technischen Parameter müssen der Bundesnetzagentur vor der Betriebsaufnahme schriftlich mitgeteilt werden.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20326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5440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9814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4226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521284"/>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2019050"/>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963164"/>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395212"/>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999169546"/>
              </p:ext>
            </p:extLst>
          </p:nvPr>
        </p:nvGraphicFramePr>
        <p:xfrm>
          <a:off x="611560" y="4221088"/>
          <a:ext cx="8064896" cy="2050415"/>
        </p:xfrm>
        <a:graphic>
          <a:graphicData uri="http://schemas.openxmlformats.org/drawingml/2006/table">
            <a:tbl>
              <a:tblPr firstRow="1" bandRow="1">
                <a:tableStyleId>{17292A2E-F333-43FB-9621-5CBBE7FDCDCB}</a:tableStyleId>
              </a:tblPr>
              <a:tblGrid>
                <a:gridCol w="1020358">
                  <a:extLst>
                    <a:ext uri="{9D8B030D-6E8A-4147-A177-3AD203B41FA5}">
                      <a16:colId xmlns:a16="http://schemas.microsoft.com/office/drawing/2014/main" val="20000"/>
                    </a:ext>
                  </a:extLst>
                </a:gridCol>
                <a:gridCol w="7044538">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VD507</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gilt gemäß AFuV bei Relaisfunkstellen?</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 vorgeschriebenes Mindestalter des Rufzeicheninhabers.</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Das Rufzeichen der Relaisfunkstelle muss nach einer mehr als 10-minütigen Sendepause wiederholt werden.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Inhaber der Rufzeichenzuteilung muss sicherstellen, dass die Relaisfunkstelle jederzeit abgeschaltet werden kann.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 durchlaufender Betrieb des Senders länger als 10 Minuten ist nicht zulässig.</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7" y="4621982"/>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7" y="5037101"/>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7" y="5472441"/>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7" y="5910795"/>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5013176"/>
            <a:ext cx="801711" cy="338554"/>
          </a:xfrm>
          <a:prstGeom prst="rect">
            <a:avLst/>
          </a:prstGeom>
          <a:solidFill>
            <a:srgbClr val="FF333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600792"/>
            <a:ext cx="824561" cy="338554"/>
          </a:xfrm>
          <a:prstGeom prst="rect">
            <a:avLst/>
          </a:prstGeom>
          <a:solidFill>
            <a:srgbClr val="FF333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441024"/>
            <a:ext cx="835782" cy="338554"/>
          </a:xfrm>
          <a:prstGeom prst="rect">
            <a:avLst/>
          </a:prstGeom>
          <a:solidFill>
            <a:srgbClr val="92D050"/>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885534"/>
            <a:ext cx="824561" cy="338554"/>
          </a:xfrm>
          <a:prstGeom prst="rect">
            <a:avLst/>
          </a:prstGeom>
          <a:solidFill>
            <a:srgbClr val="FF3333"/>
          </a:solidFill>
          <a:ln>
            <a:solidFill>
              <a:schemeClr val="accent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9565562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25</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895933076"/>
              </p:ext>
            </p:extLst>
          </p:nvPr>
        </p:nvGraphicFramePr>
        <p:xfrm>
          <a:off x="611560" y="1326644"/>
          <a:ext cx="8064896" cy="2183631"/>
        </p:xfrm>
        <a:graphic>
          <a:graphicData uri="http://schemas.openxmlformats.org/drawingml/2006/table">
            <a:tbl>
              <a:tblPr firstRow="1" bandRow="1">
                <a:tableStyleId>{17292A2E-F333-43FB-9621-5CBBE7FDCDCB}</a:tableStyleId>
              </a:tblPr>
              <a:tblGrid>
                <a:gridCol w="1026441">
                  <a:extLst>
                    <a:ext uri="{9D8B030D-6E8A-4147-A177-3AD203B41FA5}">
                      <a16:colId xmlns:a16="http://schemas.microsoft.com/office/drawing/2014/main" val="20000"/>
                    </a:ext>
                  </a:extLst>
                </a:gridCol>
                <a:gridCol w="7038455">
                  <a:extLst>
                    <a:ext uri="{9D8B030D-6E8A-4147-A177-3AD203B41FA5}">
                      <a16:colId xmlns:a16="http://schemas.microsoft.com/office/drawing/2014/main" val="20001"/>
                    </a:ext>
                  </a:extLst>
                </a:gridCol>
              </a:tblGrid>
              <a:tr h="504056">
                <a:tc>
                  <a:txBody>
                    <a:bodyPr/>
                    <a:lstStyle/>
                    <a:p>
                      <a:r>
                        <a:rPr lang="en-US" dirty="0" smtClean="0">
                          <a:solidFill>
                            <a:schemeClr val="tx1"/>
                          </a:solidFill>
                        </a:rPr>
                        <a:t>VD508</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gilt gemäß AFuV bei Relaisfunkstellen und Funkbaken?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 vorgeschriebenes Mindestalter des Rufzeicheninhabers.</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Das Rufzeichen der Relaisfunkstelle muss nach einer mehr als 10-minütigen Sendepause wiederholt werden.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 durchlaufender Betrieb des Senders länger als zehn Minuten ist nicht zulässig.</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Relaisfunkstellen und Funkbaken dürfen nur auf den in der Rufzeichenzuteilung für sie ausgewiesenen Frequenzen betrieben werden.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584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2669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7043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1455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24419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84482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686072"/>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118120"/>
            <a:ext cx="809837" cy="338554"/>
          </a:xfrm>
          <a:prstGeom prst="rect">
            <a:avLst/>
          </a:prstGeom>
          <a:solidFill>
            <a:srgbClr val="92D050"/>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1148589871"/>
              </p:ext>
            </p:extLst>
          </p:nvPr>
        </p:nvGraphicFramePr>
        <p:xfrm>
          <a:off x="611560" y="4221088"/>
          <a:ext cx="8064896" cy="1985010"/>
        </p:xfrm>
        <a:graphic>
          <a:graphicData uri="http://schemas.openxmlformats.org/drawingml/2006/table">
            <a:tbl>
              <a:tblPr firstRow="1" bandRow="1">
                <a:tableStyleId>{17292A2E-F333-43FB-9621-5CBBE7FDCDCB}</a:tableStyleId>
              </a:tblPr>
              <a:tblGrid>
                <a:gridCol w="1020358">
                  <a:extLst>
                    <a:ext uri="{9D8B030D-6E8A-4147-A177-3AD203B41FA5}">
                      <a16:colId xmlns:a16="http://schemas.microsoft.com/office/drawing/2014/main" val="20000"/>
                    </a:ext>
                  </a:extLst>
                </a:gridCol>
                <a:gridCol w="7044538">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VD511</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Welcher Fall ist als störungsfreier Betrieb einer Relaisfunkstelle im Sinne des § 13 Abs. 4 AFuV anzusehen?</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 Benutzung einer Relaisfunkstelle mit falscher Rufzeichenklasse.</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Mutwillige Störungen oder unberechtigte Aussendungen.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 Verbreitung von Inhalten, die gegen AFuG, AFuV oder gegen allgemeines Recht verstoßen.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Lang andauernder Funkverkehr.</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7" y="4695812"/>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7" y="5066597"/>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7" y="5482273"/>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7" y="5869853"/>
            <a:ext cx="499325"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5042672"/>
            <a:ext cx="801711" cy="338554"/>
          </a:xfrm>
          <a:prstGeom prst="rect">
            <a:avLst/>
          </a:prstGeom>
          <a:solidFill>
            <a:srgbClr val="FF333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674622"/>
            <a:ext cx="824561" cy="338554"/>
          </a:xfrm>
          <a:prstGeom prst="rect">
            <a:avLst/>
          </a:prstGeom>
          <a:solidFill>
            <a:srgbClr val="FF333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450856"/>
            <a:ext cx="835782" cy="338554"/>
          </a:xfrm>
          <a:prstGeom prst="rect">
            <a:avLst/>
          </a:prstGeom>
          <a:solidFill>
            <a:srgbClr val="FF333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844592"/>
            <a:ext cx="824561" cy="338554"/>
          </a:xfrm>
          <a:prstGeom prst="rect">
            <a:avLst/>
          </a:prstGeom>
          <a:solidFill>
            <a:srgbClr val="92D050"/>
          </a:solidFill>
          <a:ln>
            <a:solidFill>
              <a:schemeClr val="accent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09835880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Funkbaken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26</a:t>
            </a:fld>
            <a:endParaRPr lang="de-DE" altLang="en-US" dirty="0"/>
          </a:p>
        </p:txBody>
      </p:sp>
      <p:sp>
        <p:nvSpPr>
          <p:cNvPr id="6" name="Textfeld 5"/>
          <p:cNvSpPr txBox="1"/>
          <p:nvPr/>
        </p:nvSpPr>
        <p:spPr>
          <a:xfrm>
            <a:off x="655900" y="1301859"/>
            <a:ext cx="7804531" cy="5170646"/>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Funkbaken (kurz: „Baken“) sind Sender, die zur Feldstärkebeobachtung Signale aussenden, ähnlich einem Leuchtturm, der Lichtsignale sendet</a:t>
            </a:r>
            <a:r>
              <a:rPr lang="de-DE" sz="1600" dirty="0" smtClean="0">
                <a:latin typeface="Verdana" panose="020B0604030504040204" pitchFamily="34" charset="0"/>
                <a:ea typeface="Verdana" panose="020B0604030504040204" pitchFamily="34" charset="0"/>
                <a:cs typeface="Verdana" panose="020B0604030504040204" pitchFamily="34" charset="0"/>
              </a:rPr>
              <a:t>. Dabei ist kein Funkamateur am Ort der Aussendung anwesend, die Bake ist </a:t>
            </a:r>
            <a:r>
              <a:rPr lang="de-DE" sz="1600" b="1" u="sng" dirty="0" smtClean="0">
                <a:latin typeface="Verdana" panose="020B0604030504040204" pitchFamily="34" charset="0"/>
                <a:ea typeface="Verdana" panose="020B0604030504040204" pitchFamily="34" charset="0"/>
                <a:cs typeface="Verdana" panose="020B0604030504040204" pitchFamily="34" charset="0"/>
              </a:rPr>
              <a:t>automatisch arbeitend</a:t>
            </a:r>
            <a:r>
              <a:rPr lang="de-DE" sz="1600" dirty="0" smtClean="0">
                <a:latin typeface="Verdana" panose="020B0604030504040204" pitchFamily="34" charset="0"/>
                <a:ea typeface="Verdana" panose="020B0604030504040204" pitchFamily="34" charset="0"/>
                <a:cs typeface="Verdana" panose="020B0604030504040204" pitchFamily="34" charset="0"/>
              </a:rPr>
              <a:t>. Neben einigen Baken im Kurzwellenbereich arbeiten viele Baken im VHF-UHF-Bereich.</a:t>
            </a:r>
          </a:p>
          <a:p>
            <a:pPr>
              <a:spcBef>
                <a:spcPts val="800"/>
              </a:spcBef>
            </a:pPr>
            <a:r>
              <a:rPr lang="de-DE" sz="1800" b="1" dirty="0">
                <a:latin typeface="Verdana" panose="020B0604030504040204" pitchFamily="34" charset="0"/>
                <a:ea typeface="Verdana" panose="020B0604030504040204" pitchFamily="34" charset="0"/>
                <a:cs typeface="Verdana" panose="020B0604030504040204" pitchFamily="34" charset="0"/>
              </a:rPr>
              <a:t>Baken im </a:t>
            </a:r>
            <a:r>
              <a:rPr lang="de-DE" sz="1800" b="1" dirty="0" smtClean="0">
                <a:latin typeface="Verdana" panose="020B0604030504040204" pitchFamily="34" charset="0"/>
                <a:ea typeface="Verdana" panose="020B0604030504040204" pitchFamily="34" charset="0"/>
                <a:cs typeface="Verdana" panose="020B0604030504040204" pitchFamily="34" charset="0"/>
              </a:rPr>
              <a:t>VHF/UHF-Bereich</a:t>
            </a:r>
            <a:endParaRPr lang="de-DE" sz="1600" b="1"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Um die Ausbreitungsbedingungen jederzeit feststellen zu können, haben Funkamateure europaweit verteilt Sender aufgebaut, die ständig eine Kennung ausgeben. Diese Sender nennt man Baken. Die Kennung besteht mindestens aus dem Rufzeichen der Bake und dem Standortkenner (Locator). Manche Baken senden noch zusätzliche Informationen zum Beispiel über besondere Ausbreitungsbedingen oder </a:t>
            </a:r>
            <a:r>
              <a:rPr lang="de-DE" sz="1600" dirty="0" err="1">
                <a:latin typeface="Verdana" panose="020B0604030504040204" pitchFamily="34" charset="0"/>
                <a:ea typeface="Verdana" panose="020B0604030504040204" pitchFamily="34" charset="0"/>
                <a:cs typeface="Verdana" panose="020B0604030504040204" pitchFamily="34" charset="0"/>
              </a:rPr>
              <a:t>Aurorawarnungen</a:t>
            </a:r>
            <a:r>
              <a:rPr lang="de-DE" sz="1600" dirty="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Region 1 hat </a:t>
            </a:r>
            <a:r>
              <a:rPr lang="de-DE" sz="1600" dirty="0" smtClean="0">
                <a:latin typeface="Verdana" panose="020B0604030504040204" pitchFamily="34" charset="0"/>
                <a:ea typeface="Verdana" panose="020B0604030504040204" pitchFamily="34" charset="0"/>
                <a:cs typeface="Verdana" panose="020B0604030504040204" pitchFamily="34" charset="0"/>
              </a:rPr>
              <a:t>den </a:t>
            </a:r>
            <a:r>
              <a:rPr lang="de-DE" sz="1600" dirty="0">
                <a:latin typeface="Verdana" panose="020B0604030504040204" pitchFamily="34" charset="0"/>
                <a:ea typeface="Verdana" panose="020B0604030504040204" pitchFamily="34" charset="0"/>
                <a:cs typeface="Verdana" panose="020B0604030504040204" pitchFamily="34" charset="0"/>
              </a:rPr>
              <a:t>Baken folgende Frequenzbereiche </a:t>
            </a:r>
            <a:r>
              <a:rPr lang="de-DE" sz="1600" dirty="0" smtClean="0">
                <a:latin typeface="Verdana" panose="020B0604030504040204" pitchFamily="34" charset="0"/>
                <a:ea typeface="Verdana" panose="020B0604030504040204" pitchFamily="34" charset="0"/>
                <a:cs typeface="Verdana" panose="020B0604030504040204" pitchFamily="34" charset="0"/>
              </a:rPr>
              <a:t>zugeordnet: </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•VHF:   144,400 144,490 MHz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•UHF:   432,800 432,990 MHz  </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Selbstverständlich </a:t>
            </a:r>
            <a:r>
              <a:rPr lang="de-DE" sz="1600" dirty="0">
                <a:latin typeface="Verdana" panose="020B0604030504040204" pitchFamily="34" charset="0"/>
                <a:ea typeface="Verdana" panose="020B0604030504040204" pitchFamily="34" charset="0"/>
                <a:cs typeface="Verdana" panose="020B0604030504040204" pitchFamily="34" charset="0"/>
              </a:rPr>
              <a:t>darf in diesen Bereichen nicht gesendet werden, damit der </a:t>
            </a:r>
            <a:r>
              <a:rPr lang="de-DE" sz="1600" dirty="0" err="1">
                <a:latin typeface="Verdana" panose="020B0604030504040204" pitchFamily="34" charset="0"/>
                <a:ea typeface="Verdana" panose="020B0604030504040204" pitchFamily="34" charset="0"/>
                <a:cs typeface="Verdana" panose="020B0604030504040204" pitchFamily="34" charset="0"/>
              </a:rPr>
              <a:t>Bakenempfang</a:t>
            </a:r>
            <a:r>
              <a:rPr lang="de-DE" sz="1600" dirty="0">
                <a:latin typeface="Verdana" panose="020B0604030504040204" pitchFamily="34" charset="0"/>
                <a:ea typeface="Verdana" panose="020B0604030504040204" pitchFamily="34" charset="0"/>
                <a:cs typeface="Verdana" panose="020B0604030504040204" pitchFamily="34" charset="0"/>
              </a:rPr>
              <a:t> nicht gestört wird. </a:t>
            </a:r>
            <a:r>
              <a:rPr lang="de-DE" sz="1600" dirty="0" smtClean="0">
                <a:latin typeface="Verdana" panose="020B0604030504040204" pitchFamily="34" charset="0"/>
                <a:ea typeface="Verdana" panose="020B0604030504040204" pitchFamily="34" charset="0"/>
                <a:cs typeface="Verdana" panose="020B0604030504040204" pitchFamily="34" charset="0"/>
              </a:rPr>
              <a:t>Das </a:t>
            </a:r>
            <a:r>
              <a:rPr lang="de-DE" sz="1600" dirty="0">
                <a:latin typeface="Verdana" panose="020B0604030504040204" pitchFamily="34" charset="0"/>
                <a:ea typeface="Verdana" panose="020B0604030504040204" pitchFamily="34" charset="0"/>
                <a:cs typeface="Verdana" panose="020B0604030504040204" pitchFamily="34" charset="0"/>
              </a:rPr>
              <a:t>Betreiben einer Bake muss angemeldet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00033677"/>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27</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3347247022"/>
              </p:ext>
            </p:extLst>
          </p:nvPr>
        </p:nvGraphicFramePr>
        <p:xfrm>
          <a:off x="611560" y="2407895"/>
          <a:ext cx="7920880" cy="2821305"/>
        </p:xfrm>
        <a:graphic>
          <a:graphicData uri="http://schemas.openxmlformats.org/drawingml/2006/table">
            <a:tbl>
              <a:tblPr firstRow="1" bandRow="1">
                <a:tableStyleId>{17292A2E-F333-43FB-9621-5CBBE7FDCDCB}</a:tableStyleId>
              </a:tblPr>
              <a:tblGrid>
                <a:gridCol w="1008111">
                  <a:extLst>
                    <a:ext uri="{9D8B030D-6E8A-4147-A177-3AD203B41FA5}">
                      <a16:colId xmlns:a16="http://schemas.microsoft.com/office/drawing/2014/main" val="20000"/>
                    </a:ext>
                  </a:extLst>
                </a:gridCol>
                <a:gridCol w="6912769">
                  <a:extLst>
                    <a:ext uri="{9D8B030D-6E8A-4147-A177-3AD203B41FA5}">
                      <a16:colId xmlns:a16="http://schemas.microsoft.com/office/drawing/2014/main" val="20001"/>
                    </a:ext>
                  </a:extLst>
                </a:gridCol>
              </a:tblGrid>
              <a:tr h="504056">
                <a:tc>
                  <a:txBody>
                    <a:bodyPr/>
                    <a:lstStyle/>
                    <a:p>
                      <a:r>
                        <a:rPr lang="en-US" dirty="0" smtClean="0">
                          <a:solidFill>
                            <a:schemeClr val="tx1"/>
                          </a:solidFill>
                        </a:rPr>
                        <a:t>VD505</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ist notwendig, damit ein Funkamateur eine Rufzeichenzuteilung für den Betrieb einer fernbedienten oder automatisch arbeitenden Amateurfunkstelle erhalten kann?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HAREC-Bescheinigung, ein schriftlicher Antrag mit einer Befürwortung durch eine Amateurfunkvereinigung und ein Mindestalter von 13 Jahren.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Amateurfunkzulassung, ein entsprechender Antrag und eine </a:t>
                      </a:r>
                      <a:r>
                        <a:rPr lang="de-DE" sz="1400" b="0" i="0" u="none" strike="noStrike" kern="1200" dirty="0" smtClean="0">
                          <a:solidFill>
                            <a:schemeClr val="tx1"/>
                          </a:solidFill>
                          <a:effectLst/>
                          <a:latin typeface="Verdana" panose="020B0604030504040204" pitchFamily="34" charset="0"/>
                          <a:ea typeface="+mn-ea"/>
                          <a:cs typeface="+mn-cs"/>
                        </a:rPr>
                        <a:t>standortbezogene </a:t>
                      </a:r>
                      <a:r>
                        <a:rPr lang="de-DE" sz="1400" b="0" i="0" u="none" strike="noStrike" kern="1200" dirty="0">
                          <a:solidFill>
                            <a:schemeClr val="tx1"/>
                          </a:solidFill>
                          <a:effectLst/>
                          <a:latin typeface="Verdana" panose="020B0604030504040204" pitchFamily="34" charset="0"/>
                          <a:ea typeface="+mn-ea"/>
                          <a:cs typeface="+mn-cs"/>
                        </a:rPr>
                        <a:t>Verträglichkeitsuntersuchung für die beabsichtigten Betriebsfrequenzen.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Überprüfung der eingesetzten Geräte und Einrichtungen durch die Bundesnetzagentur und eine Rufzeichenzuteilung nach § 14 der AFuV.</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Überprüfung der eingesetzten Geräte und Einrichtungen durch Beauftragte der Amateurfunkverbände und die Vorlage des Prüfungsergebnisses bei der Bundesnetzagentur.</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31208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363739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421528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47692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3614605"/>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3107157"/>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4197005"/>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4741855"/>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8513276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28</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1659366743"/>
              </p:ext>
            </p:extLst>
          </p:nvPr>
        </p:nvGraphicFramePr>
        <p:xfrm>
          <a:off x="611560" y="1916832"/>
          <a:ext cx="7920880" cy="303466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VD501</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Welche der folgenden Begriffsbestimmungen ist gemäß AFuV richtig wiedergegeben?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„fernbediente oder automatisch arbeitende Amateurfunkstelle“ ist eine unbesetzt betriebene Amateurfunkstelle, die fernbedient oder selbsttätig Aussendungen erzeugt (Relaisfunkstellen, </a:t>
                      </a:r>
                      <a:r>
                        <a:rPr lang="de-DE" sz="1400" b="0" i="0" u="none" strike="noStrike" kern="1200" dirty="0" err="1">
                          <a:solidFill>
                            <a:schemeClr val="tx1"/>
                          </a:solidFill>
                          <a:effectLst/>
                          <a:latin typeface="Verdana" panose="020B0604030504040204" pitchFamily="34" charset="0"/>
                          <a:ea typeface="+mn-ea"/>
                          <a:cs typeface="+mn-cs"/>
                        </a:rPr>
                        <a:t>Digipeater</a:t>
                      </a:r>
                      <a:r>
                        <a:rPr lang="de-DE" sz="1400" b="0" i="0" u="none" strike="noStrike" kern="1200" dirty="0">
                          <a:solidFill>
                            <a:schemeClr val="tx1"/>
                          </a:solidFill>
                          <a:effectLst/>
                          <a:latin typeface="Verdana" panose="020B0604030504040204" pitchFamily="34" charset="0"/>
                          <a:ea typeface="+mn-ea"/>
                          <a:cs typeface="+mn-cs"/>
                        </a:rPr>
                        <a:t>, Funkbaken usw.).</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„fernbediente oder automatisch arbeitende Amateurfunkstelle“ ist eine besetzt betriebene Amateurfunkstelle, die fernbedient oder selbsttätig </a:t>
                      </a:r>
                      <a:r>
                        <a:rPr lang="de-DE" sz="1400" b="0" i="0" u="none" strike="noStrike" kern="1200" dirty="0" smtClean="0">
                          <a:solidFill>
                            <a:schemeClr val="tx1"/>
                          </a:solidFill>
                          <a:effectLst/>
                          <a:latin typeface="Verdana" panose="020B0604030504040204" pitchFamily="34" charset="0"/>
                          <a:ea typeface="+mn-ea"/>
                          <a:cs typeface="+mn-cs"/>
                        </a:rPr>
                        <a:t>Aus-sendungen </a:t>
                      </a:r>
                      <a:r>
                        <a:rPr lang="de-DE" sz="1400" b="0" i="0" u="none" strike="noStrike" kern="1200" dirty="0">
                          <a:solidFill>
                            <a:schemeClr val="tx1"/>
                          </a:solidFill>
                          <a:effectLst/>
                          <a:latin typeface="Verdana" panose="020B0604030504040204" pitchFamily="34" charset="0"/>
                          <a:ea typeface="+mn-ea"/>
                          <a:cs typeface="+mn-cs"/>
                        </a:rPr>
                        <a:t>erzeugt (z.B. Amateurfunkstellen mit digitalen Betriebsarten).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smtClean="0">
                          <a:solidFill>
                            <a:schemeClr val="tx1"/>
                          </a:solidFill>
                          <a:effectLst/>
                          <a:latin typeface="Verdana" panose="020B0604030504040204" pitchFamily="34" charset="0"/>
                          <a:ea typeface="+mn-ea"/>
                          <a:cs typeface="+mn-cs"/>
                        </a:rPr>
                        <a:t>Eine „Relaisfunkstelle“ ist eine automatisch arbeitende Amateurfunk-Sende-Anlage (auch in Satelliten), die Amateurfunkaussendungen, Teile davon oder sonstige eingespeiste oder eingespeicherte Signale automatisch aussendet</a:t>
                      </a:r>
                      <a:endParaRPr lang="de-DE" sz="1400" b="0" i="0" u="none" strike="noStrike" kern="1200" dirty="0">
                        <a:solidFill>
                          <a:schemeClr val="tx1"/>
                        </a:solidFill>
                        <a:effectLst/>
                        <a:latin typeface="Verdana" panose="020B0604030504040204" pitchFamily="34" charset="0"/>
                        <a:ea typeface="+mn-ea"/>
                        <a:cs typeface="+mn-cs"/>
                      </a:endParaRP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„Funkbake“ ist eine fernbediente Amateurfunkstelle (auch in Satelliten), die ferngesteuert Aussendungen zur Feldstärkebeobachtung oder zu Empfangsversuchen erzeugt.</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25064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318637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38419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44623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316245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2485258"/>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381052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4437112"/>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947440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7" restart="whenNotActive" fill="hold" evtFilter="cancelBubble" nodeType="interactiveSeq">
                <p:stCondLst>
                  <p:cond evt="onClick" delay="0">
                    <p:tgtEl>
                      <p:spTgt spid="18"/>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12" restart="whenNotActive" fill="hold" evtFilter="cancelBubble" nodeType="interactiveSeq">
                <p:stCondLst>
                  <p:cond evt="onClick" delay="0">
                    <p:tgtEl>
                      <p:spTgt spid="20"/>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17" restart="whenNotActive" fill="hold" evtFilter="cancelBubble" nodeType="interactiveSeq">
                <p:stCondLst>
                  <p:cond evt="onClick" delay="0">
                    <p:tgtEl>
                      <p:spTgt spid="21"/>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22" grpId="0" animBg="1"/>
      <p:bldP spid="23" grpId="0" animBg="1"/>
      <p:bldP spid="24" grpId="0" animBg="1"/>
      <p:bldP spid="2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29</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1554107479"/>
              </p:ext>
            </p:extLst>
          </p:nvPr>
        </p:nvGraphicFramePr>
        <p:xfrm>
          <a:off x="611560" y="1916832"/>
          <a:ext cx="7920880" cy="324802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VD503</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Welche der folgenden Begriffsbestimmungen ist gemäß AFuV richtig wiedergegeben?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„Funkbake“ ist eine automatisch arbeitende Amateurfunk-Sendeanlage (auch in Satelliten), die selbsttätig Aussendungen zur Feldstärkebeobachtung oder zu Empfangsversuchen erzeugt.</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„fernbediente oder automatisch arbeitende Amateurfunkstelle“ ist eine besetzt betriebene Amateurfunkstelle, die fernbedient oder selbsttätig Aussendungen erzeugt (z.B. Amateurfunkstellen mit digitalen Betriebsarten).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„Funkbake“ ist eine fernbediente Amateurfunkstelle (auch in Satelliten), die ferngesteuert Aussendungen zur Feldstärkebeobachtung oder zu Empfangsversuchen erzeugt.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smtClean="0">
                          <a:solidFill>
                            <a:schemeClr val="tx1"/>
                          </a:solidFill>
                          <a:effectLst/>
                          <a:latin typeface="Verdana" panose="020B0604030504040204" pitchFamily="34" charset="0"/>
                          <a:ea typeface="+mn-ea"/>
                          <a:cs typeface="+mn-cs"/>
                        </a:rPr>
                        <a:t>Eine „Relaisfunkstelle“ ist eine automatisch arbeitende Amateurfunk-Sende-Anlage (auch in Satelliten), die Amateurfunkaussendungen, Teile davon oder sonstige eingespeiste oder eingespeicherte Signale automatisch aussendet</a:t>
                      </a:r>
                      <a:endParaRPr lang="de-DE" sz="1400" b="0" i="0" u="none" strike="noStrike" kern="1200" dirty="0">
                        <a:solidFill>
                          <a:schemeClr val="tx1"/>
                        </a:solidFill>
                        <a:effectLst/>
                        <a:latin typeface="Verdana" panose="020B0604030504040204" pitchFamily="34" charset="0"/>
                        <a:ea typeface="+mn-ea"/>
                        <a:cs typeface="+mn-cs"/>
                      </a:endParaRP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25064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330890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407945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46998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328498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2485258"/>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404803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4674622"/>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04643178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7" restart="whenNotActive" fill="hold" evtFilter="cancelBubble" nodeType="interactiveSeq">
                <p:stCondLst>
                  <p:cond evt="onClick" delay="0">
                    <p:tgtEl>
                      <p:spTgt spid="18"/>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12" restart="whenNotActive" fill="hold" evtFilter="cancelBubble" nodeType="interactiveSeq">
                <p:stCondLst>
                  <p:cond evt="onClick" delay="0">
                    <p:tgtEl>
                      <p:spTgt spid="20"/>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17" restart="whenNotActive" fill="hold" evtFilter="cancelBubble" nodeType="interactiveSeq">
                <p:stCondLst>
                  <p:cond evt="onClick" delay="0">
                    <p:tgtEl>
                      <p:spTgt spid="21"/>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22" grpId="0" animBg="1"/>
      <p:bldP spid="23" grpId="0" animBg="1"/>
      <p:bldP spid="24" grpId="0" animBg="1"/>
      <p:bldP spid="2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800438614"/>
              </p:ext>
            </p:extLst>
          </p:nvPr>
        </p:nvGraphicFramePr>
        <p:xfrm>
          <a:off x="611560" y="1268760"/>
          <a:ext cx="7920880" cy="211582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VA101</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In welchem zum Internationalen Fernmeldevertrag gehörenden Regelungswerk ist der Begriff "Amateurfunkdienst" definiert?</a:t>
                      </a:r>
                      <a:endParaRPr lang="de-DE" sz="1400" b="1" i="0" u="none" strike="noStrike" dirty="0">
                        <a:solidFill>
                          <a:srgbClr val="FFFFFF"/>
                        </a:solidFill>
                        <a:effectLst/>
                        <a:latin typeface="Verdana" panose="020B0604030504040204" pitchFamily="34" charset="0"/>
                      </a:endParaRP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In den Empfehlungen der IARU (Internationale Amateur Radio Union).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In den Normen und Empfehlungen des ETSI (Europäisches Institut für Telekommunikationsnormen).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In den Radio </a:t>
                      </a:r>
                      <a:r>
                        <a:rPr lang="de-DE" sz="1400" b="0" i="0" u="none" strike="noStrike" kern="1200" dirty="0" err="1">
                          <a:solidFill>
                            <a:schemeClr val="tx1"/>
                          </a:solidFill>
                          <a:effectLst/>
                          <a:latin typeface="Verdana" panose="020B0604030504040204" pitchFamily="34" charset="0"/>
                          <a:ea typeface="+mn-ea"/>
                          <a:cs typeface="+mn-cs"/>
                        </a:rPr>
                        <a:t>Regulations</a:t>
                      </a:r>
                      <a:r>
                        <a:rPr lang="de-DE" sz="1400" b="0" i="0" u="none" strike="noStrike" kern="1200" dirty="0">
                          <a:solidFill>
                            <a:schemeClr val="tx1"/>
                          </a:solidFill>
                          <a:effectLst/>
                          <a:latin typeface="Verdana" panose="020B0604030504040204" pitchFamily="34" charset="0"/>
                          <a:ea typeface="+mn-ea"/>
                          <a:cs typeface="+mn-cs"/>
                        </a:rPr>
                        <a:t> (VO Funk) der ITU (Internationale Fernmeldeunion).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In den Regelungen der CEPT (Europäische Konferenz der Verwaltungen für Post und Telekommunikation).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7341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21722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25770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30166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214950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45724" y="172047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2558819"/>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645724" y="298921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1985610474"/>
              </p:ext>
            </p:extLst>
          </p:nvPr>
        </p:nvGraphicFramePr>
        <p:xfrm>
          <a:off x="611560" y="3861048"/>
          <a:ext cx="7920880" cy="201993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VA303</a:t>
                      </a:r>
                      <a:endParaRPr lang="en-US" dirty="0">
                        <a:solidFill>
                          <a:schemeClr val="tx1"/>
                        </a:solidFill>
                      </a:endParaRPr>
                    </a:p>
                  </a:txBody>
                  <a:tcPr>
                    <a:solidFill>
                      <a:schemeClr val="bg1">
                        <a:lumMod val="65000"/>
                      </a:schemeClr>
                    </a:solidFill>
                  </a:tcPr>
                </a:tc>
                <a:tc>
                  <a:txBody>
                    <a:bodyPr/>
                    <a:lstStyle/>
                    <a:p>
                      <a:pPr algn="l" fontAlgn="ctr"/>
                      <a:r>
                        <a:rPr lang="de-DE" sz="1300" b="1" i="0" u="none" strike="noStrike" dirty="0" smtClean="0">
                          <a:solidFill>
                            <a:srgbClr val="FFFFFF"/>
                          </a:solidFill>
                          <a:effectLst/>
                          <a:latin typeface="Verdana" panose="020B0604030504040204" pitchFamily="34" charset="0"/>
                        </a:rPr>
                        <a:t>Gelten die allgemeinen Regelungen der Radio </a:t>
                      </a:r>
                      <a:r>
                        <a:rPr lang="de-DE" sz="1300" b="1" i="0" u="none" strike="noStrike" dirty="0" err="1" smtClean="0">
                          <a:solidFill>
                            <a:srgbClr val="FFFFFF"/>
                          </a:solidFill>
                          <a:effectLst/>
                          <a:latin typeface="Verdana" panose="020B0604030504040204" pitchFamily="34" charset="0"/>
                        </a:rPr>
                        <a:t>Regulations</a:t>
                      </a:r>
                      <a:r>
                        <a:rPr lang="de-DE" sz="1300" b="1" i="0" u="none" strike="noStrike" dirty="0" smtClean="0">
                          <a:solidFill>
                            <a:srgbClr val="FFFFFF"/>
                          </a:solidFill>
                          <a:effectLst/>
                          <a:latin typeface="Verdana" panose="020B0604030504040204" pitchFamily="34" charset="0"/>
                        </a:rPr>
                        <a:t> (VO Funk) auch für den Amateurfunkdienst?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marL="0" algn="l" defTabSz="914400" rtl="0" eaLnBrk="1" fontAlgn="ctr" latinLnBrk="0" hangingPunct="1"/>
                      <a:r>
                        <a:rPr lang="de-DE" sz="1400" b="0" i="0" u="none" strike="noStrike" kern="1200">
                          <a:solidFill>
                            <a:schemeClr val="tx1"/>
                          </a:solidFill>
                          <a:effectLst/>
                          <a:latin typeface="Verdana" panose="020B0604030504040204" pitchFamily="34" charset="0"/>
                          <a:ea typeface="+mn-ea"/>
                          <a:cs typeface="+mn-cs"/>
                        </a:rPr>
                        <a:t>Nein, sonst wäre der Amateurfunk als Experimentierfunk zu eingeschränkt.</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marL="0" algn="l" defTabSz="914400" rtl="0" eaLnBrk="1" fontAlgn="ctr" latinLnBrk="0" hangingPunct="1"/>
                      <a:r>
                        <a:rPr lang="de-DE" sz="1400" b="0" i="0" u="none" strike="noStrike" kern="1200">
                          <a:solidFill>
                            <a:schemeClr val="tx1"/>
                          </a:solidFill>
                          <a:effectLst/>
                          <a:latin typeface="Verdana" panose="020B0604030504040204" pitchFamily="34" charset="0"/>
                          <a:ea typeface="+mn-ea"/>
                          <a:cs typeface="+mn-cs"/>
                        </a:rPr>
                        <a:t>Nein, dies wären zu viele Sachverhalte, die der Funkamateur wissen müsste.</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marL="0" algn="l" defTabSz="914400" rtl="0" eaLnBrk="1" fontAlgn="ctr" latinLnBrk="0" hangingPunct="1"/>
                      <a:r>
                        <a:rPr lang="de-DE" sz="1400" b="0" i="0" u="none" strike="noStrike" kern="1200">
                          <a:solidFill>
                            <a:schemeClr val="tx1"/>
                          </a:solidFill>
                          <a:effectLst/>
                          <a:latin typeface="Verdana" panose="020B0604030504040204" pitchFamily="34" charset="0"/>
                          <a:ea typeface="+mn-ea"/>
                          <a:cs typeface="+mn-cs"/>
                        </a:rPr>
                        <a:t>Ja, aber nur die Festlegung der Frequenzbereiche, Funkregionen und Rufzeichenreihen.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Ja, der Amateurfunkdienst ist in den Radio </a:t>
                      </a:r>
                      <a:r>
                        <a:rPr lang="de-DE" sz="1400" b="0" i="0" u="none" strike="noStrike" kern="1200" dirty="0" err="1">
                          <a:solidFill>
                            <a:schemeClr val="tx1"/>
                          </a:solidFill>
                          <a:effectLst/>
                          <a:latin typeface="Verdana" panose="020B0604030504040204" pitchFamily="34" charset="0"/>
                          <a:ea typeface="+mn-ea"/>
                          <a:cs typeface="+mn-cs"/>
                        </a:rPr>
                        <a:t>Regulations</a:t>
                      </a:r>
                      <a:r>
                        <a:rPr lang="de-DE" sz="1400" b="0" i="0" u="none" strike="noStrike" kern="1200" dirty="0">
                          <a:solidFill>
                            <a:schemeClr val="tx1"/>
                          </a:solidFill>
                          <a:effectLst/>
                          <a:latin typeface="Verdana" panose="020B0604030504040204" pitchFamily="34" charset="0"/>
                          <a:ea typeface="+mn-ea"/>
                          <a:cs typeface="+mn-cs"/>
                        </a:rPr>
                        <a:t> (VO Funk) so festgelegt.</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3041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468461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26888" y="50769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552542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466068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42829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672865" y="50455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684086" y="550016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142172352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30</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491717323"/>
              </p:ext>
            </p:extLst>
          </p:nvPr>
        </p:nvGraphicFramePr>
        <p:xfrm>
          <a:off x="611560" y="1916832"/>
          <a:ext cx="7920880" cy="239458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BE403</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Geben Sie die richtige Weiterführung an!</a:t>
                      </a:r>
                    </a:p>
                    <a:p>
                      <a:pPr algn="l" fontAlgn="ctr"/>
                      <a:r>
                        <a:rPr lang="de-DE" sz="1400" b="1" i="0" u="none" strike="noStrike" dirty="0" smtClean="0">
                          <a:solidFill>
                            <a:srgbClr val="FFFFFF"/>
                          </a:solidFill>
                          <a:effectLst/>
                          <a:latin typeface="Verdana" panose="020B0604030504040204" pitchFamily="34" charset="0"/>
                        </a:rPr>
                        <a:t>Eine Amateurfunkbake ist eine Amateurfunkstelle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 mit einer entsprechenden Sonderzulassung der zuständigen Behörde an mehreren Standorten auf verschiedenen Frequenzen betrieben werden kann.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bei der mit besonderer Zulassung auf einer festen Frequenz an einem festgelegten Standort ein Amateurfunksender betrieben wird.</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 auf einer festen Frequenz arbeitet. Der Standort der Funkanlage kann je nach Notwendigkeit verändert werden.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 mit geringer Sendeleistung auf einer festen Frequenz nur in den Nachtstunden zur Feststellung der Bandbelegung betrieben wird.</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25064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30633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351276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395831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3039464"/>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2485258"/>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348134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3933056"/>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8749218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7" restart="whenNotActive" fill="hold" evtFilter="cancelBubble" nodeType="interactiveSeq">
                <p:stCondLst>
                  <p:cond evt="onClick" delay="0">
                    <p:tgtEl>
                      <p:spTgt spid="18"/>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12" restart="whenNotActive" fill="hold" evtFilter="cancelBubble" nodeType="interactiveSeq">
                <p:stCondLst>
                  <p:cond evt="onClick" delay="0">
                    <p:tgtEl>
                      <p:spTgt spid="20"/>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17" restart="whenNotActive" fill="hold" evtFilter="cancelBubble" nodeType="interactiveSeq">
                <p:stCondLst>
                  <p:cond evt="onClick" delay="0">
                    <p:tgtEl>
                      <p:spTgt spid="21"/>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22" grpId="0" animBg="1"/>
      <p:bldP spid="23" grpId="0" animBg="1"/>
      <p:bldP spid="24" grpId="0" animBg="1"/>
      <p:bldP spid="2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IARU-</a:t>
            </a:r>
            <a:r>
              <a:rPr lang="de-DE" altLang="en-US" dirty="0" err="1" smtClean="0"/>
              <a:t>Bakensystem</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2BC0C84-D02F-441E-AE1A-F7948E005445}"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31</a:t>
            </a:fld>
            <a:endParaRPr kumimoji="0" lang="de-DE" alt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9" name="Textfeld 8"/>
          <p:cNvSpPr txBox="1"/>
          <p:nvPr/>
        </p:nvSpPr>
        <p:spPr>
          <a:xfrm>
            <a:off x="3563888" y="1340768"/>
            <a:ext cx="4982905" cy="3395801"/>
          </a:xfrm>
          <a:prstGeom prst="rect">
            <a:avLst/>
          </a:prstGeom>
          <a:noFill/>
        </p:spPr>
        <p:txBody>
          <a:bodyPr wrap="square" rtlCol="0">
            <a:spAutoFit/>
          </a:bodyPr>
          <a:lstStyle/>
          <a:p>
            <a:pPr lvl="0">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Die International Amateur Radio Union (IARU) betreibt ein weltweites </a:t>
            </a:r>
            <a:r>
              <a:rPr lang="de-DE" sz="1600" dirty="0" err="1">
                <a:solidFill>
                  <a:srgbClr val="000000"/>
                </a:solidFill>
                <a:latin typeface="Verdana" panose="020B0604030504040204" pitchFamily="34" charset="0"/>
                <a:ea typeface="Verdana" panose="020B0604030504040204" pitchFamily="34" charset="0"/>
                <a:cs typeface="Verdana" panose="020B0604030504040204" pitchFamily="34" charset="0"/>
              </a:rPr>
              <a:t>Bakensendersystem</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 im Kurzwellenbereich. Das Projekt umfasst 18 Stationen, die in Intervallen von drei Minuten auf den Frequenzen 14100, 18110, 21150, 24930 und 28200 kHz senden. </a:t>
            </a:r>
            <a:endPar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Die </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Sendung beginnt jeweils mit dem Rufzeichen, gefolgt von vier Dauerstrichen, wobei die Senderleistung im Sekundentakt von 100 auf 10, dann auf 1 und zuletzt auf 0,1 Watt reduziert wird. Dadurch ist jederzeit eine Beurteilung der weltweiten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Ausbreitungs-bedingungen </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möglich</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endPar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60" y="1052736"/>
            <a:ext cx="2867025" cy="3876675"/>
          </a:xfrm>
          <a:prstGeom prst="rect">
            <a:avLst/>
          </a:prstGeom>
        </p:spPr>
      </p:pic>
      <p:sp>
        <p:nvSpPr>
          <p:cNvPr id="6" name="Textfeld 5"/>
          <p:cNvSpPr txBox="1"/>
          <p:nvPr/>
        </p:nvSpPr>
        <p:spPr>
          <a:xfrm>
            <a:off x="519047" y="4966910"/>
            <a:ext cx="8013393" cy="1569660"/>
          </a:xfrm>
          <a:prstGeom prst="rect">
            <a:avLst/>
          </a:prstGeom>
          <a:noFill/>
        </p:spPr>
        <p:txBody>
          <a:bodyPr wrap="square" rtlCol="0">
            <a:spAutoFit/>
          </a:bodyPr>
          <a:lstStyle/>
          <a:p>
            <a:pPr lvl="0">
              <a:spcBef>
                <a:spcPts val="800"/>
              </a:spcBef>
            </a:pP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In oben stehender </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Tabelle sind die 18 Stationen mit dem Sendeplan für die drei Minuten aufgeführt. Der Sendeplan ist folgendermaßen zu lesen.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Alle </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drei Minuten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startet </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4U1UN auf 14100 kHz. Nach 10 Sekunden (00:10) wechselt 4U1UN auf 18110 kHz und es kommt VE8AT auf die Frequenz, auf der zuvor 4U1UN gesendet hat und so weiter. Ein Durchgang auf einer Frequenz wiederholt sich also alle 3 Minuten</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a:t>
            </a:r>
            <a:endPar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45225170"/>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32</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2182645419"/>
              </p:ext>
            </p:extLst>
          </p:nvPr>
        </p:nvGraphicFramePr>
        <p:xfrm>
          <a:off x="611560" y="1916832"/>
          <a:ext cx="7920880" cy="324802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BE409</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Weshalb sind die Frequenzen 14099-14101, 18109-18111, </a:t>
                      </a:r>
                      <a:br>
                        <a:rPr lang="de-DE" sz="1400" b="1" i="0" u="none" strike="noStrike" dirty="0" smtClean="0">
                          <a:solidFill>
                            <a:srgbClr val="FFFFFF"/>
                          </a:solidFill>
                          <a:effectLst/>
                          <a:latin typeface="Verdana" panose="020B0604030504040204" pitchFamily="34" charset="0"/>
                        </a:rPr>
                      </a:br>
                      <a:r>
                        <a:rPr lang="de-DE" sz="1400" b="1" i="0" u="none" strike="noStrike" dirty="0" smtClean="0">
                          <a:solidFill>
                            <a:srgbClr val="FFFFFF"/>
                          </a:solidFill>
                          <a:effectLst/>
                          <a:latin typeface="Verdana" panose="020B0604030504040204" pitchFamily="34" charset="0"/>
                        </a:rPr>
                        <a:t>21149-21151, 24929-24931 und 28190-28225 kHz freizuhalten?</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Diese Frequenzen sind nach der </a:t>
                      </a:r>
                      <a:r>
                        <a:rPr lang="de-DE" sz="1400" b="0" i="0" u="none" strike="noStrike" kern="1200" dirty="0" err="1">
                          <a:solidFill>
                            <a:schemeClr val="tx1"/>
                          </a:solidFill>
                          <a:effectLst/>
                          <a:latin typeface="Verdana" panose="020B0604030504040204" pitchFamily="34" charset="0"/>
                          <a:ea typeface="+mn-ea"/>
                          <a:cs typeface="+mn-cs"/>
                        </a:rPr>
                        <a:t>IARUEmpfehlung</a:t>
                      </a:r>
                      <a:r>
                        <a:rPr lang="de-DE" sz="1400" b="0" i="0" u="none" strike="noStrike" kern="1200" dirty="0">
                          <a:solidFill>
                            <a:schemeClr val="tx1"/>
                          </a:solidFill>
                          <a:effectLst/>
                          <a:latin typeface="Verdana" panose="020B0604030504040204" pitchFamily="34" charset="0"/>
                          <a:ea typeface="+mn-ea"/>
                          <a:cs typeface="+mn-cs"/>
                        </a:rPr>
                        <a:t> besonders für DX-Verkehr vorgesehen und sollen möglichst für Funkverkehr bei "DX-Expeditionen" genutzt werden.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Diese Frequenzbereiche sind nach der IARU-Empfehlung für Packet Radio vorgesehen und sollen für die Beobachtung dieser Sendungen freigehalten werden.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Diese Frequenzen sind nach der IARU-Empfehlung für das Internationale </a:t>
                      </a:r>
                      <a:r>
                        <a:rPr lang="de-DE" sz="1400" b="0" i="0" u="none" strike="noStrike" kern="1200" dirty="0" err="1">
                          <a:solidFill>
                            <a:schemeClr val="tx1"/>
                          </a:solidFill>
                          <a:effectLst/>
                          <a:latin typeface="Verdana" panose="020B0604030504040204" pitchFamily="34" charset="0"/>
                          <a:ea typeface="+mn-ea"/>
                          <a:cs typeface="+mn-cs"/>
                        </a:rPr>
                        <a:t>Bakenprojekt</a:t>
                      </a:r>
                      <a:r>
                        <a:rPr lang="de-DE" sz="1400" b="0" i="0" u="none" strike="noStrike" kern="1200" dirty="0">
                          <a:solidFill>
                            <a:schemeClr val="tx1"/>
                          </a:solidFill>
                          <a:effectLst/>
                          <a:latin typeface="Verdana" panose="020B0604030504040204" pitchFamily="34" charset="0"/>
                          <a:ea typeface="+mn-ea"/>
                          <a:cs typeface="+mn-cs"/>
                        </a:rPr>
                        <a:t> (IBP) vorgesehen und sind für die Beobachtung der Ausbreitungsbedingungen anhand von </a:t>
                      </a:r>
                      <a:r>
                        <a:rPr lang="de-DE" sz="1400" b="0" i="0" u="none" strike="noStrike" kern="1200" dirty="0" err="1">
                          <a:solidFill>
                            <a:schemeClr val="tx1"/>
                          </a:solidFill>
                          <a:effectLst/>
                          <a:latin typeface="Verdana" panose="020B0604030504040204" pitchFamily="34" charset="0"/>
                          <a:ea typeface="+mn-ea"/>
                          <a:cs typeface="+mn-cs"/>
                        </a:rPr>
                        <a:t>Bakensignalen</a:t>
                      </a:r>
                      <a:r>
                        <a:rPr lang="de-DE" sz="1400" b="0" i="0" u="none" strike="noStrike" kern="1200" dirty="0">
                          <a:solidFill>
                            <a:schemeClr val="tx1"/>
                          </a:solidFill>
                          <a:effectLst/>
                          <a:latin typeface="Verdana" panose="020B0604030504040204" pitchFamily="34" charset="0"/>
                          <a:ea typeface="+mn-ea"/>
                          <a:cs typeface="+mn-cs"/>
                        </a:rPr>
                        <a:t> freizuhalten.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Diese Frequenzbereiche sind nach Empfehlung der Radio </a:t>
                      </a:r>
                      <a:r>
                        <a:rPr lang="de-DE" sz="1400" b="0" i="0" u="none" strike="noStrike" kern="1200" dirty="0" err="1">
                          <a:solidFill>
                            <a:schemeClr val="tx1"/>
                          </a:solidFill>
                          <a:effectLst/>
                          <a:latin typeface="Verdana" panose="020B0604030504040204" pitchFamily="34" charset="0"/>
                          <a:ea typeface="+mn-ea"/>
                          <a:cs typeface="+mn-cs"/>
                        </a:rPr>
                        <a:t>Regulations</a:t>
                      </a:r>
                      <a:r>
                        <a:rPr lang="de-DE" sz="1400" b="0" i="0" u="none" strike="noStrike" kern="1200" dirty="0">
                          <a:solidFill>
                            <a:schemeClr val="tx1"/>
                          </a:solidFill>
                          <a:effectLst/>
                          <a:latin typeface="Verdana" panose="020B0604030504040204" pitchFamily="34" charset="0"/>
                          <a:ea typeface="+mn-ea"/>
                          <a:cs typeface="+mn-cs"/>
                        </a:rPr>
                        <a:t> (VO Funk) für besondere Amateurfunk-Zeitzeichen- und Normalfrequenzaussendungen vorgesehen und sollen möglichst freigehalten werden. </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25064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31765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382892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45638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3152622"/>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2485258"/>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3797510"/>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4538616"/>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noProof="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7249035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7" restart="whenNotActive" fill="hold" evtFilter="cancelBubble" nodeType="interactiveSeq">
                <p:stCondLst>
                  <p:cond evt="onClick" delay="0">
                    <p:tgtEl>
                      <p:spTgt spid="18"/>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12" restart="whenNotActive" fill="hold" evtFilter="cancelBubble" nodeType="interactiveSeq">
                <p:stCondLst>
                  <p:cond evt="onClick" delay="0">
                    <p:tgtEl>
                      <p:spTgt spid="20"/>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17" restart="whenNotActive" fill="hold" evtFilter="cancelBubble" nodeType="interactiveSeq">
                <p:stCondLst>
                  <p:cond evt="onClick" delay="0">
                    <p:tgtEl>
                      <p:spTgt spid="21"/>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22" grpId="0" animBg="1"/>
      <p:bldP spid="23" grpId="0" animBg="1"/>
      <p:bldP spid="24" grpId="0" animBg="1"/>
      <p:bldP spid="2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Besondere Amateurfunkstellen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92BC0C84-D02F-441E-AE1A-F7948E005445}"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33</a:t>
            </a:fld>
            <a:endParaRPr kumimoji="0" lang="de-DE" alt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9" name="Textfeld 8"/>
          <p:cNvSpPr txBox="1"/>
          <p:nvPr/>
        </p:nvSpPr>
        <p:spPr>
          <a:xfrm>
            <a:off x="655900" y="1340768"/>
            <a:ext cx="7890893" cy="5098832"/>
          </a:xfrm>
          <a:prstGeom prst="rect">
            <a:avLst/>
          </a:prstGeom>
          <a:noFill/>
        </p:spPr>
        <p:txBody>
          <a:bodyPr wrap="square" rtlCol="0">
            <a:spAutoFit/>
          </a:bodyPr>
          <a:lstStyle/>
          <a:p>
            <a:pPr lvl="0">
              <a:spcBef>
                <a:spcPts val="800"/>
              </a:spcBef>
            </a:pP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Die </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Bundesnetzagentur nennt sie „Amateurfunkstation nach § 16 Abs.2 der AFuV“. Diesen Begriff sollten Sie sich für die Prüfung gut merken. Er steht für diese Amateurfunkstationen für besondere experimentelle Zwecke.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Bei diesen Funkstellen sind Ausnahmen </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von den technischen und betrieblichen Rahmenbedingungen der AFuV </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möglich.</a:t>
            </a:r>
            <a:endPar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Für solche Stationen werden spezielle Rufzeichen mit dem Muster</a:t>
            </a:r>
            <a:b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b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DA5xx oder DA5xxx vergeben (x=jeder Buchstabe „A“ bis „Z“)</a:t>
            </a:r>
          </a:p>
          <a:p>
            <a:pPr lvl="0">
              <a:spcBef>
                <a:spcPts val="800"/>
              </a:spcBef>
            </a:pPr>
            <a:endParaRPr kumimoji="0" lang="de-DE" sz="1600" b="0" i="0" u="none" strike="noStrike" kern="120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Ortsfeste deutsche Amateurfunkstellen können sich auch außerhalb des Hoheitsgebiets der Bundesrepublik befinden. Beispiele sind hier:</a:t>
            </a:r>
          </a:p>
          <a:p>
            <a:pPr marL="285750" lvl="0" indent="-285750">
              <a:spcBef>
                <a:spcPts val="800"/>
              </a:spcBef>
              <a:buFont typeface="Arial" panose="020B0604020202020204" pitchFamily="34" charset="0"/>
              <a:buChar char="•"/>
            </a:pPr>
            <a:r>
              <a:rPr kumimoji="0" lang="de-DE" sz="1600" b="0" i="0" u="none" strike="noStrike" kern="1200" cap="none" spc="0" normalizeH="0" baseline="0" noProof="0" dirty="0" smtClean="0">
                <a:ln>
                  <a:noFill/>
                </a:ln>
                <a:solidFill>
                  <a:srgbClr val="000000"/>
                </a:solidFill>
                <a:effectLst/>
                <a:uLnTx/>
                <a:uFillTx/>
                <a:latin typeface="Verdana" panose="020B0604030504040204" pitchFamily="34" charset="0"/>
                <a:ea typeface="Verdana" panose="020B0604030504040204" pitchFamily="34" charset="0"/>
                <a:cs typeface="Verdana" panose="020B0604030504040204" pitchFamily="34" charset="0"/>
              </a:rPr>
              <a:t>Forschungsstationen</a:t>
            </a:r>
            <a:r>
              <a:rPr kumimoji="0" lang="de-DE" sz="1600" b="0" i="0" u="none" strike="noStrike" kern="1200" cap="none" spc="0" normalizeH="0" noProof="0" dirty="0" smtClean="0">
                <a:ln>
                  <a:noFill/>
                </a:ln>
                <a:solidFill>
                  <a:srgbClr val="000000"/>
                </a:solidFill>
                <a:effectLst/>
                <a:uLnTx/>
                <a:uFillTx/>
                <a:latin typeface="Verdana" panose="020B0604030504040204" pitchFamily="34" charset="0"/>
                <a:ea typeface="Verdana" panose="020B0604030504040204" pitchFamily="34" charset="0"/>
                <a:cs typeface="Verdana" panose="020B0604030504040204" pitchFamily="34" charset="0"/>
              </a:rPr>
              <a:t> in Polargebieten (z.B. Neumayer-Station)</a:t>
            </a:r>
          </a:p>
          <a:p>
            <a:pPr marL="285750" lvl="0" indent="-285750">
              <a:spcBef>
                <a:spcPts val="800"/>
              </a:spcBef>
              <a:buFont typeface="Arial" panose="020B0604020202020204" pitchFamily="34" charset="0"/>
              <a:buChar char="•"/>
            </a:pPr>
            <a:r>
              <a:rPr lang="de-DE" sz="1600"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Satelliten im Orbit</a:t>
            </a:r>
          </a:p>
          <a:p>
            <a:pPr>
              <a:spcBef>
                <a:spcPts val="800"/>
              </a:spcBef>
            </a:pP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Für solche Stationen werden spezielle Rufzeichen mit dem Muster</a:t>
            </a:r>
            <a:b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br>
            <a:r>
              <a:rPr lang="de-DE" sz="1600" dirty="0" err="1" smtClean="0">
                <a:solidFill>
                  <a:srgbClr val="000000"/>
                </a:solidFill>
                <a:latin typeface="Verdana" panose="020B0604030504040204" pitchFamily="34" charset="0"/>
                <a:ea typeface="Verdana" panose="020B0604030504040204" pitchFamily="34" charset="0"/>
                <a:cs typeface="Verdana" panose="020B0604030504040204" pitchFamily="34" charset="0"/>
              </a:rPr>
              <a:t>DPnxx</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oder </a:t>
            </a:r>
            <a:r>
              <a:rPr lang="de-DE" sz="1600" dirty="0" err="1" smtClean="0">
                <a:solidFill>
                  <a:srgbClr val="000000"/>
                </a:solidFill>
                <a:latin typeface="Verdana" panose="020B0604030504040204" pitchFamily="34" charset="0"/>
                <a:ea typeface="Verdana" panose="020B0604030504040204" pitchFamily="34" charset="0"/>
                <a:cs typeface="Verdana" panose="020B0604030504040204" pitchFamily="34" charset="0"/>
              </a:rPr>
              <a:t>DPnxxx</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rPr>
              <a:t>vergeben</a:t>
            </a:r>
            <a:r>
              <a:rPr lang="de-DE"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(n=jede Ziffer „0“ bis „9“)</a:t>
            </a:r>
            <a:endParaRPr lang="de-DE" sz="16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endParaRPr lang="de-DE" sz="1600"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lvl="0">
              <a:spcBef>
                <a:spcPts val="800"/>
              </a:spcBef>
            </a:pPr>
            <a:r>
              <a:rPr kumimoji="0" lang="de-DE" sz="1600" b="0" i="0" u="none" strike="noStrike" kern="1200" cap="none" spc="0" normalizeH="0" baseline="0" noProof="0" dirty="0" smtClean="0">
                <a:ln>
                  <a:noFill/>
                </a:ln>
                <a:solidFill>
                  <a:srgbClr val="000000"/>
                </a:solidFill>
                <a:effectLst/>
                <a:uLnTx/>
                <a:uFillTx/>
                <a:latin typeface="Verdana" panose="020B0604030504040204" pitchFamily="34" charset="0"/>
                <a:ea typeface="Verdana" panose="020B0604030504040204" pitchFamily="34" charset="0"/>
                <a:cs typeface="Verdana" panose="020B0604030504040204" pitchFamily="34" charset="0"/>
              </a:rPr>
              <a:t>Achtung: Rufzeichen mit nur einem Buchstaben im Suffix (z.B. DP1T)</a:t>
            </a:r>
            <a:r>
              <a:rPr kumimoji="0" lang="de-DE" sz="1600" b="0" i="0" u="none" strike="noStrike" kern="1200" cap="none" spc="0" normalizeH="0" noProof="0" dirty="0" smtClean="0">
                <a:ln>
                  <a:noFill/>
                </a:ln>
                <a:solidFill>
                  <a:srgbClr val="000000"/>
                </a:solidFill>
                <a:effectLst/>
                <a:uLnTx/>
                <a:uFillTx/>
                <a:latin typeface="Verdana" panose="020B0604030504040204" pitchFamily="34" charset="0"/>
                <a:ea typeface="Verdana" panose="020B0604030504040204" pitchFamily="34" charset="0"/>
                <a:cs typeface="Verdana" panose="020B0604030504040204" pitchFamily="34" charset="0"/>
              </a:rPr>
              <a:t> sind Kurzzeitrufzeichen, keine extraterritorialen.</a:t>
            </a:r>
            <a:endParaRPr kumimoji="0" lang="de-DE" sz="1600" b="0" i="0" u="none" strike="noStrike" kern="120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21410941"/>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34</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1441108943"/>
              </p:ext>
            </p:extLst>
          </p:nvPr>
        </p:nvGraphicFramePr>
        <p:xfrm>
          <a:off x="611560" y="1268760"/>
          <a:ext cx="7920880" cy="2183631"/>
        </p:xfrm>
        <a:graphic>
          <a:graphicData uri="http://schemas.openxmlformats.org/drawingml/2006/table">
            <a:tbl>
              <a:tblPr firstRow="1" bandRow="1">
                <a:tableStyleId>{17292A2E-F333-43FB-9621-5CBBE7FDCDCB}</a:tableStyleId>
              </a:tblPr>
              <a:tblGrid>
                <a:gridCol w="1008113">
                  <a:extLst>
                    <a:ext uri="{9D8B030D-6E8A-4147-A177-3AD203B41FA5}">
                      <a16:colId xmlns:a16="http://schemas.microsoft.com/office/drawing/2014/main" val="20000"/>
                    </a:ext>
                  </a:extLst>
                </a:gridCol>
                <a:gridCol w="6912767">
                  <a:extLst>
                    <a:ext uri="{9D8B030D-6E8A-4147-A177-3AD203B41FA5}">
                      <a16:colId xmlns:a16="http://schemas.microsoft.com/office/drawing/2014/main" val="20001"/>
                    </a:ext>
                  </a:extLst>
                </a:gridCol>
              </a:tblGrid>
              <a:tr h="504056">
                <a:tc>
                  <a:txBody>
                    <a:bodyPr/>
                    <a:lstStyle/>
                    <a:p>
                      <a:r>
                        <a:rPr lang="en-US" dirty="0" smtClean="0">
                          <a:solidFill>
                            <a:schemeClr val="tx1"/>
                          </a:solidFill>
                        </a:rPr>
                        <a:t>VD127</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Für welche Zwecke sind Zuteilungen mit Ausnahmen von den </a:t>
                      </a:r>
                      <a:r>
                        <a:rPr lang="de-DE" sz="1400" b="1" i="0" u="none" strike="noStrike" dirty="0" err="1" smtClean="0">
                          <a:solidFill>
                            <a:srgbClr val="FFFFFF"/>
                          </a:solidFill>
                          <a:effectLst/>
                          <a:latin typeface="Verdana" panose="020B0604030504040204" pitchFamily="34" charset="0"/>
                        </a:rPr>
                        <a:t>tech</a:t>
                      </a:r>
                      <a:r>
                        <a:rPr lang="de-DE" sz="1400" b="1" i="0" u="none" strike="noStrike" dirty="0" smtClean="0">
                          <a:solidFill>
                            <a:srgbClr val="FFFFFF"/>
                          </a:solidFill>
                          <a:effectLst/>
                          <a:latin typeface="Verdana" panose="020B0604030504040204" pitchFamily="34" charset="0"/>
                        </a:rPr>
                        <a:t>-nischen und betrieblichen Rahmenbedingungen der AFuV möglich?</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Für besondere experimentelle und technisch- wissenschaftliche Studien mit einer Amateurfunkstelle.</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Für Übungen zur Abwicklung des Funkverkehrs in Not- und Katastrophenfällen.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Für Abgleicharbeiten und Messungen an Sendern ohne Abschlusswiderstand.</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Für die Nutzung zusätzlicher Frequenzbereiche, die nicht im Frequenznutzungsplan für den Amateurfunkdienst ausgewiesen sind.</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371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2783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6846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0991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25553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823486"/>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666408"/>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071728"/>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3764553513"/>
              </p:ext>
            </p:extLst>
          </p:nvPr>
        </p:nvGraphicFramePr>
        <p:xfrm>
          <a:off x="611560" y="3914735"/>
          <a:ext cx="7920880" cy="226377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VD128</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Rufzeichenzuteilungen für besondere experimentelle und technisch- wissenschaftliche Studien gemäß § 16 Abs. 2 der AFuV sind Zuteilungen,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dirty="0" smtClean="0">
                          <a:solidFill>
                            <a:schemeClr val="tx1"/>
                          </a:solidFill>
                          <a:effectLst/>
                          <a:latin typeface="Verdana" panose="020B0604030504040204" pitchFamily="34" charset="0"/>
                        </a:rPr>
                        <a:t>Die</a:t>
                      </a:r>
                      <a:r>
                        <a:rPr lang="de-DE" sz="1400" b="0" i="0" u="none" strike="noStrike" baseline="0" dirty="0" smtClean="0">
                          <a:solidFill>
                            <a:schemeClr val="tx1"/>
                          </a:solidFill>
                          <a:effectLst/>
                          <a:latin typeface="Verdana" panose="020B0604030504040204" pitchFamily="34" charset="0"/>
                        </a:rPr>
                        <a:t> Ausnahmen vom Rufzeichenplan zulassen</a:t>
                      </a:r>
                      <a:endParaRPr lang="de-DE" sz="1400" b="0" i="0" u="none" strike="noStrike" dirty="0">
                        <a:solidFill>
                          <a:schemeClr val="tx1"/>
                        </a:solidFill>
                        <a:effectLst/>
                        <a:latin typeface="Verdana" panose="020B0604030504040204" pitchFamily="34" charset="0"/>
                      </a:endParaRP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de-DE" sz="1400" b="0" i="0" u="none" strike="noStrike" dirty="0" smtClean="0">
                          <a:solidFill>
                            <a:schemeClr val="tx1"/>
                          </a:solidFill>
                          <a:effectLst/>
                          <a:latin typeface="Verdana" panose="020B0604030504040204" pitchFamily="34" charset="0"/>
                        </a:rPr>
                        <a:t>Die</a:t>
                      </a:r>
                      <a:r>
                        <a:rPr lang="de-DE" sz="1400" b="0" i="0" u="none" strike="noStrike" baseline="0" dirty="0" smtClean="0">
                          <a:solidFill>
                            <a:schemeClr val="tx1"/>
                          </a:solidFill>
                          <a:effectLst/>
                          <a:latin typeface="Verdana" panose="020B0604030504040204" pitchFamily="34" charset="0"/>
                        </a:rPr>
                        <a:t> Ausnahmen im Ausbildungsbetrieb zulassen</a:t>
                      </a:r>
                      <a:endParaRPr lang="de-DE" sz="1400" b="0" i="0" u="none" strike="noStrike" dirty="0" smtClean="0">
                        <a:solidFill>
                          <a:schemeClr val="tx1"/>
                        </a:solidFill>
                        <a:effectLst/>
                        <a:latin typeface="Verdana" panose="020B0604030504040204" pitchFamily="34" charset="0"/>
                      </a:endParaRP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dirty="0" smtClean="0">
                          <a:solidFill>
                            <a:schemeClr val="tx1"/>
                          </a:solidFill>
                          <a:effectLst/>
                          <a:latin typeface="Verdana" panose="020B0604030504040204" pitchFamily="34" charset="0"/>
                        </a:rPr>
                        <a:t>die Ausnahmen von den technischen und betrieblichen Rahmenbedingungen der AFuV zulassen.</a:t>
                      </a:r>
                      <a:endParaRPr lang="de-DE" sz="1400" b="0" i="0" u="none" strike="noStrike" dirty="0">
                        <a:solidFill>
                          <a:schemeClr val="tx1"/>
                        </a:solidFill>
                        <a:effectLst/>
                        <a:latin typeface="Verdana" panose="020B0604030504040204" pitchFamily="34" charset="0"/>
                      </a:endParaRP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de-DE" sz="1400" b="0" i="0" u="none" strike="noStrike" dirty="0" smtClean="0">
                          <a:solidFill>
                            <a:schemeClr val="tx1"/>
                          </a:solidFill>
                          <a:effectLst/>
                          <a:latin typeface="Verdana" panose="020B0604030504040204" pitchFamily="34" charset="0"/>
                        </a:rPr>
                        <a:t>Die</a:t>
                      </a:r>
                      <a:r>
                        <a:rPr lang="de-DE" sz="1400" b="0" i="0" u="none" strike="noStrike" baseline="0" dirty="0" smtClean="0">
                          <a:solidFill>
                            <a:schemeClr val="tx1"/>
                          </a:solidFill>
                          <a:effectLst/>
                          <a:latin typeface="Verdana" panose="020B0604030504040204" pitchFamily="34" charset="0"/>
                        </a:rPr>
                        <a:t> Ausnahmen zur Nutzung von gewerblich-wirtschaftlichen Zwecken zulassen</a:t>
                      </a:r>
                      <a:endParaRPr lang="de-DE" sz="1400" b="0" i="0" u="none" strike="noStrike" dirty="0" smtClean="0">
                        <a:solidFill>
                          <a:schemeClr val="tx1"/>
                        </a:solidFill>
                        <a:effectLst/>
                        <a:latin typeface="Verdana" panose="020B0604030504040204" pitchFamily="34" charset="0"/>
                      </a:endParaRP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5975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9811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3714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8258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957213"/>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576311"/>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339997"/>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800603"/>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57217324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fld id="{561D7F5A-8CB7-4BB1-A8C7-2922CA14D6DB}" type="slidenum">
              <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35</a:t>
            </a:fld>
            <a:endParaRPr kumimoji="0" lang="de-DE" alt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aphicFrame>
        <p:nvGraphicFramePr>
          <p:cNvPr id="3" name="Tabelle 2"/>
          <p:cNvGraphicFramePr>
            <a:graphicFrameLocks noGrp="1"/>
          </p:cNvGraphicFramePr>
          <p:nvPr>
            <p:extLst>
              <p:ext uri="{D42A27DB-BD31-4B8C-83A1-F6EECF244321}">
                <p14:modId xmlns:p14="http://schemas.microsoft.com/office/powerpoint/2010/main" val="4213000017"/>
              </p:ext>
            </p:extLst>
          </p:nvPr>
        </p:nvGraphicFramePr>
        <p:xfrm>
          <a:off x="611560" y="1268760"/>
          <a:ext cx="7920880" cy="2462396"/>
        </p:xfrm>
        <a:graphic>
          <a:graphicData uri="http://schemas.openxmlformats.org/drawingml/2006/table">
            <a:tbl>
              <a:tblPr firstRow="1" bandRow="1">
                <a:tableStyleId>{17292A2E-F333-43FB-9621-5CBBE7FDCDCB}</a:tableStyleId>
              </a:tblPr>
              <a:tblGrid>
                <a:gridCol w="1008113">
                  <a:extLst>
                    <a:ext uri="{9D8B030D-6E8A-4147-A177-3AD203B41FA5}">
                      <a16:colId xmlns:a16="http://schemas.microsoft.com/office/drawing/2014/main" val="20000"/>
                    </a:ext>
                  </a:extLst>
                </a:gridCol>
                <a:gridCol w="6912767">
                  <a:extLst>
                    <a:ext uri="{9D8B030D-6E8A-4147-A177-3AD203B41FA5}">
                      <a16:colId xmlns:a16="http://schemas.microsoft.com/office/drawing/2014/main" val="20001"/>
                    </a:ext>
                  </a:extLst>
                </a:gridCol>
              </a:tblGrid>
              <a:tr h="504056">
                <a:tc>
                  <a:txBody>
                    <a:bodyPr/>
                    <a:lstStyle/>
                    <a:p>
                      <a:r>
                        <a:rPr lang="en-US" dirty="0" smtClean="0">
                          <a:solidFill>
                            <a:schemeClr val="tx1"/>
                          </a:solidFill>
                        </a:rPr>
                        <a:t>BD102</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erkennen Sie aus dem Rufzeichen DA5UXX?</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baseline="0" dirty="0">
                          <a:solidFill>
                            <a:schemeClr val="tx1"/>
                          </a:solidFill>
                          <a:effectLst/>
                          <a:latin typeface="Verdana" panose="020B0604030504040204" pitchFamily="34" charset="0"/>
                          <a:ea typeface="+mn-ea"/>
                          <a:cs typeface="+mn-cs"/>
                        </a:rPr>
                        <a:t>Es handelt sich um eine Versuchsfunkstelle, die zur Erprobung technischer oder wissenschaftlicher Entwicklungen betrieben wird.</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baseline="0" dirty="0">
                          <a:solidFill>
                            <a:schemeClr val="tx1"/>
                          </a:solidFill>
                          <a:effectLst/>
                          <a:latin typeface="Verdana" panose="020B0604030504040204" pitchFamily="34" charset="0"/>
                          <a:ea typeface="+mn-ea"/>
                          <a:cs typeface="+mn-cs"/>
                        </a:rPr>
                        <a:t>Es handelt sich um eine Amateurfunkstelle, die für besondere experimentelle und technisch-wissenschaftliche Studien betrieben wird.</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baseline="0" dirty="0">
                          <a:solidFill>
                            <a:schemeClr val="tx1"/>
                          </a:solidFill>
                          <a:effectLst/>
                          <a:latin typeface="Verdana" panose="020B0604030504040204" pitchFamily="34" charset="0"/>
                          <a:ea typeface="+mn-ea"/>
                          <a:cs typeface="+mn-cs"/>
                        </a:rPr>
                        <a:t>Es handelt sich um ein Klasse-A-Klubstationsrufzeichen von Funkamateuren, die Angehörige der Gaststreitkräfte in Deutschland sind.</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baseline="0" dirty="0">
                          <a:solidFill>
                            <a:schemeClr val="tx1"/>
                          </a:solidFill>
                          <a:effectLst/>
                          <a:latin typeface="Verdana" panose="020B0604030504040204" pitchFamily="34" charset="0"/>
                          <a:ea typeface="+mn-ea"/>
                          <a:cs typeface="+mn-cs"/>
                        </a:rPr>
                        <a:t>Es handelt sich um eine Kurzzeitzuteilung für einen ausländischen Funkamateur, der eine Amateurfunkprüfungsbescheinigung, aber kein individuelles Rufzeichen hat.</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8371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1" name="Interaktive Schaltfläche: Hilfe 10">
            <a:hlinkClick r:id="" action="ppaction://noaction" highlightClick="1"/>
          </p:cNvPr>
          <p:cNvSpPr/>
          <p:nvPr/>
        </p:nvSpPr>
        <p:spPr>
          <a:xfrm>
            <a:off x="906925" y="22783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2" name="Interaktive Schaltfläche: Hilfe 11">
            <a:hlinkClick r:id="" action="ppaction://noaction" highlightClick="1"/>
          </p:cNvPr>
          <p:cNvSpPr/>
          <p:nvPr/>
        </p:nvSpPr>
        <p:spPr>
          <a:xfrm>
            <a:off x="906925" y="27141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3" name="Interaktive Schaltfläche: Hilfe 12">
            <a:hlinkClick r:id="" action="ppaction://noaction" highlightClick="1"/>
          </p:cNvPr>
          <p:cNvSpPr/>
          <p:nvPr/>
        </p:nvSpPr>
        <p:spPr>
          <a:xfrm>
            <a:off x="906925" y="325204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6" name="Textfeld 5"/>
          <p:cNvSpPr txBox="1"/>
          <p:nvPr/>
        </p:nvSpPr>
        <p:spPr>
          <a:xfrm>
            <a:off x="634503" y="2255534"/>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5" name="Textfeld 14"/>
          <p:cNvSpPr txBox="1"/>
          <p:nvPr/>
        </p:nvSpPr>
        <p:spPr>
          <a:xfrm>
            <a:off x="645724" y="1823486"/>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6" name="Textfeld 15"/>
          <p:cNvSpPr txBox="1"/>
          <p:nvPr/>
        </p:nvSpPr>
        <p:spPr>
          <a:xfrm>
            <a:off x="645724" y="2695904"/>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17" name="Textfeld 16"/>
          <p:cNvSpPr txBox="1"/>
          <p:nvPr/>
        </p:nvSpPr>
        <p:spPr>
          <a:xfrm>
            <a:off x="645724" y="3224630"/>
            <a:ext cx="787395" cy="338554"/>
          </a:xfrm>
          <a:prstGeom prst="rect">
            <a:avLst/>
          </a:prstGeom>
          <a:solidFill>
            <a:srgbClr val="FF3333"/>
          </a:solidFill>
          <a:ln>
            <a:no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600" dirty="0" err="1" smtClean="0">
                <a:solidFill>
                  <a:srgbClr val="000000"/>
                </a:solidFill>
                <a:latin typeface="Arial"/>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graphicFrame>
        <p:nvGraphicFramePr>
          <p:cNvPr id="14" name="Tabelle 13"/>
          <p:cNvGraphicFramePr>
            <a:graphicFrameLocks noGrp="1"/>
          </p:cNvGraphicFramePr>
          <p:nvPr>
            <p:extLst>
              <p:ext uri="{D42A27DB-BD31-4B8C-83A1-F6EECF244321}">
                <p14:modId xmlns:p14="http://schemas.microsoft.com/office/powerpoint/2010/main" val="1065265177"/>
              </p:ext>
            </p:extLst>
          </p:nvPr>
        </p:nvGraphicFramePr>
        <p:xfrm>
          <a:off x="611560" y="3914735"/>
          <a:ext cx="7920880" cy="211582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BD104</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erkennen Sie aus dem Rufzeichen DPØXX?</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baseline="0" dirty="0">
                          <a:solidFill>
                            <a:schemeClr val="tx1"/>
                          </a:solidFill>
                          <a:effectLst/>
                          <a:latin typeface="Verdana" panose="020B0604030504040204" pitchFamily="34" charset="0"/>
                          <a:ea typeface="+mn-ea"/>
                          <a:cs typeface="+mn-cs"/>
                        </a:rPr>
                        <a:t>Es handelt sich um eine Amateurfunkstelle der Klasse A oder E, die ohne Anzeige nach BEMFV betrieben werden darf.</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baseline="0" dirty="0">
                          <a:solidFill>
                            <a:schemeClr val="tx1"/>
                          </a:solidFill>
                          <a:effectLst/>
                          <a:latin typeface="Verdana" panose="020B0604030504040204" pitchFamily="34" charset="0"/>
                          <a:ea typeface="+mn-ea"/>
                          <a:cs typeface="+mn-cs"/>
                        </a:rPr>
                        <a:t>Es handelt sich um eine besondere exterritoriale Funkstelle des Amateurfunkdienstes oder des Amateurfunkdienstes über Satelliten.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baseline="0" dirty="0">
                          <a:solidFill>
                            <a:schemeClr val="tx1"/>
                          </a:solidFill>
                          <a:effectLst/>
                          <a:latin typeface="Verdana" panose="020B0604030504040204" pitchFamily="34" charset="0"/>
                          <a:ea typeface="+mn-ea"/>
                          <a:cs typeface="+mn-cs"/>
                        </a:rPr>
                        <a:t>Es handelt sich um ein Klubstationsrufzeichen von Funkamateuren, die Angehörige der Gaststreitkräfte in Deutschland sind.</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baseline="0" dirty="0">
                          <a:solidFill>
                            <a:schemeClr val="tx1"/>
                          </a:solidFill>
                          <a:effectLst/>
                          <a:latin typeface="Verdana" panose="020B0604030504040204" pitchFamily="34" charset="0"/>
                          <a:ea typeface="+mn-ea"/>
                          <a:cs typeface="+mn-cs"/>
                        </a:rPr>
                        <a:t>Es handelt sich um ein Ausbildungsrufzeichen der Klasse A für Angehörige der Gaststreitkräfte in Deutschland.</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3567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19" name="Interaktive Schaltfläche: Hilfe 18">
            <a:hlinkClick r:id="" action="ppaction://noaction" highlightClick="1"/>
          </p:cNvPr>
          <p:cNvSpPr/>
          <p:nvPr/>
        </p:nvSpPr>
        <p:spPr>
          <a:xfrm>
            <a:off x="926888" y="47895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0" name="Interaktive Schaltfläche: Hilfe 19">
            <a:hlinkClick r:id="" action="ppaction://noaction" highlightClick="1"/>
          </p:cNvPr>
          <p:cNvSpPr/>
          <p:nvPr/>
        </p:nvSpPr>
        <p:spPr>
          <a:xfrm>
            <a:off x="926888" y="523388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1" name="Interaktive Schaltfläche: Hilfe 20">
            <a:hlinkClick r:id="" action="ppaction://noaction" highlightClick="1"/>
          </p:cNvPr>
          <p:cNvSpPr/>
          <p:nvPr/>
        </p:nvSpPr>
        <p:spPr>
          <a:xfrm>
            <a:off x="926888" y="56686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a:ea typeface="+mn-ea"/>
              <a:cs typeface="+mn-cs"/>
            </a:endParaRPr>
          </a:p>
        </p:txBody>
      </p:sp>
      <p:sp>
        <p:nvSpPr>
          <p:cNvPr id="22" name="Textfeld 21"/>
          <p:cNvSpPr txBox="1"/>
          <p:nvPr/>
        </p:nvSpPr>
        <p:spPr>
          <a:xfrm>
            <a:off x="688261" y="4765670"/>
            <a:ext cx="809837" cy="338554"/>
          </a:xfrm>
          <a:prstGeom prst="rect">
            <a:avLst/>
          </a:prstGeom>
          <a:solidFill>
            <a:srgbClr val="92D050"/>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Richtig</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Textfeld 22"/>
          <p:cNvSpPr txBox="1"/>
          <p:nvPr/>
        </p:nvSpPr>
        <p:spPr>
          <a:xfrm>
            <a:off x="684086" y="4335608"/>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4" name="Textfeld 23"/>
          <p:cNvSpPr txBox="1"/>
          <p:nvPr/>
        </p:nvSpPr>
        <p:spPr>
          <a:xfrm>
            <a:off x="672865" y="5202464"/>
            <a:ext cx="787395" cy="338554"/>
          </a:xfrm>
          <a:prstGeom prst="rect">
            <a:avLst/>
          </a:prstGeom>
          <a:solidFill>
            <a:srgbClr val="FF3333"/>
          </a:solid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
        <p:nvSpPr>
          <p:cNvPr id="25" name="Textfeld 24"/>
          <p:cNvSpPr txBox="1"/>
          <p:nvPr/>
        </p:nvSpPr>
        <p:spPr>
          <a:xfrm>
            <a:off x="684086" y="5643406"/>
            <a:ext cx="787395" cy="338554"/>
          </a:xfrm>
          <a:prstGeom prst="rect">
            <a:avLst/>
          </a:prstGeom>
          <a:solidFill>
            <a:srgbClr val="FF3333"/>
          </a:solidFill>
          <a:ln>
            <a:solidFill>
              <a:schemeClr val="accent1"/>
            </a:solidFill>
          </a:ln>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dirty="0" err="1" smtClean="0">
                <a:ln>
                  <a:noFill/>
                </a:ln>
                <a:solidFill>
                  <a:srgbClr val="000000"/>
                </a:solidFill>
                <a:effectLst/>
                <a:uLnTx/>
                <a:uFillTx/>
                <a:latin typeface="Arial"/>
                <a:ea typeface="+mn-ea"/>
                <a:cs typeface="+mn-cs"/>
              </a:rPr>
              <a:t>Falsch</a:t>
            </a:r>
            <a:endParaRPr kumimoji="0" lang="en-US" sz="16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2883484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827584" y="1196752"/>
            <a:ext cx="7992888" cy="609600"/>
          </a:xfrm>
        </p:spPr>
        <p:txBody>
          <a:bodyPr/>
          <a:lstStyle/>
          <a:p>
            <a:pPr algn="l"/>
            <a:r>
              <a:rPr lang="de-DE" altLang="en-US" dirty="0" smtClean="0"/>
              <a:t>Kurze Pause, dann Technik.</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36</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293547598"/>
              </p:ext>
            </p:extLst>
          </p:nvPr>
        </p:nvGraphicFramePr>
        <p:xfrm>
          <a:off x="611560" y="1268760"/>
          <a:ext cx="7920880" cy="236410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VA102</a:t>
                      </a:r>
                      <a:endParaRPr lang="en-US" dirty="0">
                        <a:solidFill>
                          <a:schemeClr val="tx1"/>
                        </a:solidFill>
                      </a:endParaRPr>
                    </a:p>
                  </a:txBody>
                  <a:tcPr>
                    <a:solidFill>
                      <a:schemeClr val="bg1">
                        <a:lumMod val="65000"/>
                      </a:schemeClr>
                    </a:solidFill>
                  </a:tcPr>
                </a:tc>
                <a:tc>
                  <a:txBody>
                    <a:bodyPr/>
                    <a:lstStyle/>
                    <a:p>
                      <a:pPr algn="l" fontAlgn="ctr"/>
                      <a:r>
                        <a:rPr lang="de-DE" sz="1300" b="1" i="0" u="none" strike="noStrike" dirty="0" smtClean="0">
                          <a:solidFill>
                            <a:srgbClr val="FFFFFF"/>
                          </a:solidFill>
                          <a:effectLst/>
                          <a:latin typeface="Verdana" panose="020B0604030504040204" pitchFamily="34" charset="0"/>
                        </a:rPr>
                        <a:t>Wozu dient der Amateurfunkdienst nach dem Wortlaut seiner inter-nationalen Begriffsbestimmung in den Radio </a:t>
                      </a:r>
                      <a:r>
                        <a:rPr lang="de-DE" sz="1300" b="1" i="0" u="none" strike="noStrike" dirty="0" err="1" smtClean="0">
                          <a:solidFill>
                            <a:srgbClr val="FFFFFF"/>
                          </a:solidFill>
                          <a:effectLst/>
                          <a:latin typeface="Verdana" panose="020B0604030504040204" pitchFamily="34" charset="0"/>
                        </a:rPr>
                        <a:t>Regulations</a:t>
                      </a:r>
                      <a:r>
                        <a:rPr lang="de-DE" sz="1300" b="1" i="0" u="none" strike="noStrike" dirty="0" smtClean="0">
                          <a:solidFill>
                            <a:srgbClr val="FFFFFF"/>
                          </a:solidFill>
                          <a:effectLst/>
                          <a:latin typeface="Verdana" panose="020B0604030504040204" pitchFamily="34" charset="0"/>
                        </a:rPr>
                        <a:t> (VO Funk)?</a:t>
                      </a:r>
                      <a:endParaRPr lang="de-DE" sz="1300" b="1" i="0" u="none" strike="noStrike" dirty="0">
                        <a:solidFill>
                          <a:srgbClr val="FFFFFF"/>
                        </a:solidFill>
                        <a:effectLst/>
                        <a:latin typeface="Verdana" panose="020B0604030504040204" pitchFamily="34" charset="0"/>
                      </a:endParaRP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marL="0" algn="l" defTabSz="914400" rtl="0" eaLnBrk="1" fontAlgn="ctr" latinLnBrk="0" hangingPunct="1"/>
                      <a:r>
                        <a:rPr lang="de-DE" sz="1400" b="0" i="0" u="none" strike="noStrike" kern="1200">
                          <a:solidFill>
                            <a:schemeClr val="tx1"/>
                          </a:solidFill>
                          <a:effectLst/>
                          <a:latin typeface="Verdana" panose="020B0604030504040204" pitchFamily="34" charset="0"/>
                          <a:ea typeface="+mn-ea"/>
                          <a:cs typeface="+mn-cs"/>
                        </a:rPr>
                        <a:t>Zur Benutzung von Amateurfunkstellen auf der Erde und im Hauptteil der Erdatmosphäre.</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marL="0" algn="l" defTabSz="914400" rtl="0" eaLnBrk="1" fontAlgn="ctr" latinLnBrk="0" hangingPunct="1"/>
                      <a:r>
                        <a:rPr lang="de-DE" sz="1400" b="0" i="0" u="none" strike="noStrike" kern="1200">
                          <a:solidFill>
                            <a:schemeClr val="tx1"/>
                          </a:solidFill>
                          <a:effectLst/>
                          <a:latin typeface="Verdana" panose="020B0604030504040204" pitchFamily="34" charset="0"/>
                          <a:ea typeface="+mn-ea"/>
                          <a:cs typeface="+mn-cs"/>
                        </a:rPr>
                        <a:t>Zur eigenen Ausbildung, für den Funkverkehr der Funkamateure untereinander und für technische Studien.</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Für den Funkverkehr der Funkamateure untereinander sowie für den </a:t>
                      </a:r>
                      <a:r>
                        <a:rPr lang="de-DE" sz="1400" b="0" i="0" u="none" strike="noStrike" kern="1200" dirty="0" smtClean="0">
                          <a:solidFill>
                            <a:schemeClr val="tx1"/>
                          </a:solidFill>
                          <a:effectLst/>
                          <a:latin typeface="Verdana" panose="020B0604030504040204" pitchFamily="34" charset="0"/>
                          <a:ea typeface="+mn-ea"/>
                          <a:cs typeface="+mn-cs"/>
                        </a:rPr>
                        <a:t>Funk-verkehr </a:t>
                      </a:r>
                      <a:r>
                        <a:rPr lang="de-DE" sz="1400" b="0" i="0" u="none" strike="noStrike" kern="1200" dirty="0">
                          <a:solidFill>
                            <a:schemeClr val="tx1"/>
                          </a:solidFill>
                          <a:effectLst/>
                          <a:latin typeface="Verdana" panose="020B0604030504040204" pitchFamily="34" charset="0"/>
                          <a:ea typeface="+mn-ea"/>
                          <a:cs typeface="+mn-cs"/>
                        </a:rPr>
                        <a:t>über Amateurfunkstellen an Bord von erdumlaufenden Satelliten.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Für experimentelle und technisch-wissenschaftliche Studien, zur Völkerverständigung und zur Unterstützung von Hilfsaktionen in Not- und Katastrophenfällen.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7341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21722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26262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31542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2149501"/>
            <a:ext cx="809837" cy="338554"/>
          </a:xfrm>
          <a:prstGeom prst="rect">
            <a:avLst/>
          </a:prstGeom>
          <a:solidFill>
            <a:srgbClr val="92D050"/>
          </a:solidFill>
        </p:spPr>
        <p:txBody>
          <a:bodyPr wrap="none" rtlCol="0">
            <a:spAutoFit/>
          </a:bodyPr>
          <a:lstStyle/>
          <a:p>
            <a:r>
              <a:rPr lang="en-US" sz="1600" dirty="0" err="1">
                <a:latin typeface="+mn-lt"/>
              </a:rPr>
              <a:t>R</a:t>
            </a:r>
            <a:r>
              <a:rPr lang="en-US" sz="1600" dirty="0" err="1" smtClean="0">
                <a:latin typeface="+mn-lt"/>
              </a:rPr>
              <a:t>ichtig</a:t>
            </a:r>
            <a:endParaRPr lang="en-US" sz="1600" dirty="0">
              <a:latin typeface="+mn-lt"/>
            </a:endParaRPr>
          </a:p>
        </p:txBody>
      </p:sp>
      <p:sp>
        <p:nvSpPr>
          <p:cNvPr id="15" name="Textfeld 14"/>
          <p:cNvSpPr txBox="1"/>
          <p:nvPr/>
        </p:nvSpPr>
        <p:spPr>
          <a:xfrm>
            <a:off x="645724" y="172047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2607979"/>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312686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2743221356"/>
              </p:ext>
            </p:extLst>
          </p:nvPr>
        </p:nvGraphicFramePr>
        <p:xfrm>
          <a:off x="611560" y="3861048"/>
          <a:ext cx="7920880" cy="272542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VA104</a:t>
                      </a:r>
                      <a:endParaRPr lang="en-US" dirty="0">
                        <a:solidFill>
                          <a:schemeClr val="tx1"/>
                        </a:solidFill>
                      </a:endParaRPr>
                    </a:p>
                  </a:txBody>
                  <a:tcPr>
                    <a:solidFill>
                      <a:schemeClr val="bg1">
                        <a:lumMod val="65000"/>
                      </a:schemeClr>
                    </a:solidFill>
                  </a:tcPr>
                </a:tc>
                <a:tc>
                  <a:txBody>
                    <a:bodyPr/>
                    <a:lstStyle/>
                    <a:p>
                      <a:pPr algn="l" fontAlgn="ctr"/>
                      <a:r>
                        <a:rPr lang="de-DE" sz="1300" b="1" i="0" u="none" strike="noStrike" dirty="0" smtClean="0">
                          <a:solidFill>
                            <a:srgbClr val="FFFFFF"/>
                          </a:solidFill>
                          <a:effectLst/>
                          <a:latin typeface="Verdana" panose="020B0604030504040204" pitchFamily="34" charset="0"/>
                        </a:rPr>
                        <a:t>Welche Aussage über Funkamateure enthält die Begriffsbestimmung des Amateurfunkdienstes in den Radio </a:t>
                      </a:r>
                      <a:r>
                        <a:rPr lang="de-DE" sz="1300" b="1" i="0" u="none" strike="noStrike" dirty="0" err="1" smtClean="0">
                          <a:solidFill>
                            <a:srgbClr val="FFFFFF"/>
                          </a:solidFill>
                          <a:effectLst/>
                          <a:latin typeface="Verdana" panose="020B0604030504040204" pitchFamily="34" charset="0"/>
                        </a:rPr>
                        <a:t>Regulations</a:t>
                      </a:r>
                      <a:r>
                        <a:rPr lang="de-DE" sz="1300" b="1" i="0" u="none" strike="noStrike" dirty="0" smtClean="0">
                          <a:solidFill>
                            <a:srgbClr val="FFFFFF"/>
                          </a:solidFill>
                          <a:effectLst/>
                          <a:latin typeface="Verdana" panose="020B0604030504040204" pitchFamily="34" charset="0"/>
                        </a:rPr>
                        <a:t> (VO Funk)?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marL="0" algn="l" defTabSz="914400" rtl="0" eaLnBrk="1" fontAlgn="ctr" latinLnBrk="0" hangingPunct="1"/>
                      <a:r>
                        <a:rPr lang="de-DE" sz="1400" b="0" i="0" u="none" strike="noStrike" kern="1200">
                          <a:solidFill>
                            <a:schemeClr val="tx1"/>
                          </a:solidFill>
                          <a:effectLst/>
                          <a:latin typeface="Verdana" panose="020B0604030504040204" pitchFamily="34" charset="0"/>
                          <a:ea typeface="+mn-ea"/>
                          <a:cs typeface="+mn-cs"/>
                        </a:rPr>
                        <a:t>Funkamateure sind die Inhaber einer Prüfungsbescheinigung über eine bestandene Amateurfunkprüfung und befassen sich mit der Funktechnik aus persönlicher Neigung und nicht aus gewerblich-wirtschaftlichem Interesse.</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marL="0" algn="l" defTabSz="914400" rtl="0" eaLnBrk="1" fontAlgn="ctr" latinLnBrk="0" hangingPunct="1"/>
                      <a:r>
                        <a:rPr lang="de-DE" sz="1400" b="0" i="0" u="none" strike="noStrike" kern="1200">
                          <a:solidFill>
                            <a:schemeClr val="tx1"/>
                          </a:solidFill>
                          <a:effectLst/>
                          <a:latin typeface="Verdana" panose="020B0604030504040204" pitchFamily="34" charset="0"/>
                          <a:ea typeface="+mn-ea"/>
                          <a:cs typeface="+mn-cs"/>
                        </a:rPr>
                        <a:t>Keine, da es sich um die Definition des Amateurfunkdienstes handelt.</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marL="0" algn="l" defTabSz="914400" rtl="0" eaLnBrk="1" fontAlgn="ctr" latinLnBrk="0" hangingPunct="1"/>
                      <a:r>
                        <a:rPr lang="de-DE" sz="1400" b="0" i="0" u="none" strike="noStrike" kern="1200">
                          <a:solidFill>
                            <a:schemeClr val="tx1"/>
                          </a:solidFill>
                          <a:effectLst/>
                          <a:latin typeface="Verdana" panose="020B0604030504040204" pitchFamily="34" charset="0"/>
                          <a:ea typeface="+mn-ea"/>
                          <a:cs typeface="+mn-cs"/>
                        </a:rPr>
                        <a:t>Funkamateure sind ordnungsgemäß ermächtigte Personen, die sich mit der Funktechnik aus rein persönlicher Neigung und nicht aus geldlichem Interesse befassen.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marL="0" algn="l" defTabSz="914400" rtl="0" eaLnBrk="1" fontAlgn="ctr" latinLnBrk="0" hangingPunct="1"/>
                      <a:r>
                        <a:rPr lang="de-DE" sz="1400" b="0" i="0" u="none" strike="noStrike" kern="1200" dirty="0">
                          <a:solidFill>
                            <a:schemeClr val="tx1"/>
                          </a:solidFill>
                          <a:effectLst/>
                          <a:latin typeface="Verdana" panose="020B0604030504040204" pitchFamily="34" charset="0"/>
                          <a:ea typeface="+mn-ea"/>
                          <a:cs typeface="+mn-cs"/>
                        </a:rPr>
                        <a:t>Funkamateure dürfen nur Mitteilungen von geringer Bedeutung übertragen, die es nicht rechtfertigen, öffentliche Telekommunikationsdienste in Anspruch zu nehmen.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4319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49599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26888" y="548010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61153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493598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441076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672865" y="544868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684086" y="609008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56461641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205459667"/>
              </p:ext>
            </p:extLst>
          </p:nvPr>
        </p:nvGraphicFramePr>
        <p:xfrm>
          <a:off x="611560" y="2522959"/>
          <a:ext cx="7920880" cy="2562225"/>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VA103</a:t>
                      </a:r>
                      <a:endParaRPr lang="en-US" dirty="0">
                        <a:solidFill>
                          <a:schemeClr val="tx1"/>
                        </a:solidFill>
                      </a:endParaRPr>
                    </a:p>
                  </a:txBody>
                  <a:tcPr>
                    <a:solidFill>
                      <a:schemeClr val="bg1">
                        <a:lumMod val="65000"/>
                      </a:schemeClr>
                    </a:solidFill>
                  </a:tcPr>
                </a:tc>
                <a:tc>
                  <a:txBody>
                    <a:bodyPr/>
                    <a:lstStyle/>
                    <a:p>
                      <a:pPr algn="l" fontAlgn="ctr"/>
                      <a:r>
                        <a:rPr lang="de-DE" sz="1300" b="1" i="0" u="none" strike="noStrike" dirty="0" smtClean="0">
                          <a:solidFill>
                            <a:srgbClr val="FFFFFF"/>
                          </a:solidFill>
                          <a:effectLst/>
                          <a:latin typeface="Verdana" panose="020B0604030504040204" pitchFamily="34" charset="0"/>
                        </a:rPr>
                        <a:t>Wozu dient der Amateurfunkdienst über Satelliten nach dem Wortlaut seiner internationalen Begriffsbestimmung in den Radio </a:t>
                      </a:r>
                      <a:r>
                        <a:rPr lang="de-DE" sz="1300" b="1" i="0" u="none" strike="noStrike" dirty="0" err="1" smtClean="0">
                          <a:solidFill>
                            <a:srgbClr val="FFFFFF"/>
                          </a:solidFill>
                          <a:effectLst/>
                          <a:latin typeface="Verdana" panose="020B0604030504040204" pitchFamily="34" charset="0"/>
                        </a:rPr>
                        <a:t>Regulations</a:t>
                      </a:r>
                      <a:r>
                        <a:rPr lang="de-DE" sz="1300" b="1" i="0" u="none" strike="noStrike" dirty="0" smtClean="0">
                          <a:solidFill>
                            <a:srgbClr val="FFFFFF"/>
                          </a:solidFill>
                          <a:effectLst/>
                          <a:latin typeface="Verdana" panose="020B0604030504040204" pitchFamily="34" charset="0"/>
                        </a:rPr>
                        <a:t> (VO Funk)? </a:t>
                      </a:r>
                      <a:endParaRPr lang="de-DE" sz="1300" b="1" i="0" u="none" strike="noStrike" dirty="0">
                        <a:solidFill>
                          <a:srgbClr val="FFFFFF"/>
                        </a:solidFill>
                        <a:effectLst/>
                        <a:latin typeface="Verdana" panose="020B0604030504040204" pitchFamily="34" charset="0"/>
                      </a:endParaRP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Amateurfunkdienst über Satelliten dient den gleichen Zwecken wie der Amateurfunkdienst, wobei Weltraumfunkstellen auf Erdsatelliten benutzt werden.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Der Amateurfunkdienst über Satelliten </a:t>
                      </a:r>
                      <a:r>
                        <a:rPr lang="de-DE" sz="1400" b="0" i="0" u="none" strike="noStrike" kern="1200" dirty="0" smtClean="0">
                          <a:solidFill>
                            <a:schemeClr val="tx1"/>
                          </a:solidFill>
                          <a:effectLst/>
                          <a:latin typeface="Verdana" panose="020B0604030504040204" pitchFamily="34" charset="0"/>
                          <a:ea typeface="+mn-ea"/>
                          <a:cs typeface="+mn-cs"/>
                        </a:rPr>
                        <a:t>dient den Funkamateuren zu experimenteller</a:t>
                      </a:r>
                      <a:r>
                        <a:rPr lang="de-DE" sz="1400" b="0" i="0" u="none" strike="noStrike" kern="1200" baseline="0" dirty="0" smtClean="0">
                          <a:solidFill>
                            <a:schemeClr val="tx1"/>
                          </a:solidFill>
                          <a:effectLst/>
                          <a:latin typeface="Verdana" panose="020B0604030504040204" pitchFamily="34" charset="0"/>
                          <a:ea typeface="+mn-ea"/>
                          <a:cs typeface="+mn-cs"/>
                        </a:rPr>
                        <a:t> Ermittlung der Ausbreitungsbedingungen </a:t>
                      </a:r>
                      <a:r>
                        <a:rPr lang="de-DE" sz="1400" b="0" i="0" u="none" strike="noStrike" kern="1200" baseline="0" dirty="0" err="1" smtClean="0">
                          <a:solidFill>
                            <a:schemeClr val="tx1"/>
                          </a:solidFill>
                          <a:effectLst/>
                          <a:latin typeface="Verdana" panose="020B0604030504040204" pitchFamily="34" charset="0"/>
                          <a:ea typeface="+mn-ea"/>
                          <a:cs typeface="+mn-cs"/>
                        </a:rPr>
                        <a:t>imWeltraum</a:t>
                      </a:r>
                      <a:endParaRPr lang="de-DE" sz="1400" b="0" i="0" u="none" strike="noStrike" kern="1200" dirty="0">
                        <a:solidFill>
                          <a:schemeClr val="tx1"/>
                        </a:solidFill>
                        <a:effectLst/>
                        <a:latin typeface="Verdana" panose="020B0604030504040204" pitchFamily="34" charset="0"/>
                        <a:ea typeface="+mn-ea"/>
                        <a:cs typeface="+mn-cs"/>
                      </a:endParaRP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marL="0" algn="l" defTabSz="914400" rtl="0" eaLnBrk="1" fontAlgn="ctr" latinLnBrk="0" hangingPunct="1"/>
                      <a:r>
                        <a:rPr lang="de-DE" sz="1400" b="0" i="0" u="none" strike="noStrike" kern="1200" dirty="0" smtClean="0">
                          <a:solidFill>
                            <a:schemeClr val="tx1"/>
                          </a:solidFill>
                          <a:effectLst/>
                          <a:latin typeface="Verdana" panose="020B0604030504040204" pitchFamily="34" charset="0"/>
                          <a:ea typeface="+mn-ea"/>
                          <a:cs typeface="+mn-cs"/>
                        </a:rPr>
                        <a:t>Durch den Amateurfunkdienst über Satelliten können Funkamateure die Dämpfung der </a:t>
                      </a:r>
                      <a:r>
                        <a:rPr lang="de-DE" sz="1400" b="0" i="0" u="none" strike="noStrike" kern="1200" dirty="0" err="1" smtClean="0">
                          <a:solidFill>
                            <a:schemeClr val="tx1"/>
                          </a:solidFill>
                          <a:effectLst/>
                          <a:latin typeface="Verdana" panose="020B0604030504040204" pitchFamily="34" charset="0"/>
                          <a:ea typeface="+mn-ea"/>
                          <a:cs typeface="+mn-cs"/>
                        </a:rPr>
                        <a:t>ionisiserenden</a:t>
                      </a:r>
                      <a:r>
                        <a:rPr lang="de-DE" sz="1400" b="0" i="0" u="none" strike="noStrike" kern="1200" dirty="0" smtClean="0">
                          <a:solidFill>
                            <a:schemeClr val="tx1"/>
                          </a:solidFill>
                          <a:effectLst/>
                          <a:latin typeface="Verdana" panose="020B0604030504040204" pitchFamily="34" charset="0"/>
                          <a:ea typeface="+mn-ea"/>
                          <a:cs typeface="+mn-cs"/>
                        </a:rPr>
                        <a:t> Schichten ermitteln.</a:t>
                      </a:r>
                      <a:endParaRPr lang="de-DE" sz="1400" b="0" i="0" u="none" strike="noStrike" kern="1200" dirty="0">
                        <a:solidFill>
                          <a:schemeClr val="tx1"/>
                        </a:solidFill>
                        <a:effectLst/>
                        <a:latin typeface="Verdana" panose="020B0604030504040204" pitchFamily="34" charset="0"/>
                        <a:ea typeface="+mn-ea"/>
                        <a:cs typeface="+mn-cs"/>
                      </a:endParaRP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marL="0" algn="l" defTabSz="914400" rtl="0" eaLnBrk="1" fontAlgn="ctr" latinLnBrk="0" hangingPunct="1"/>
                      <a:r>
                        <a:rPr lang="de-DE" sz="1400" b="0" i="0" u="none" strike="noStrike" kern="1200" dirty="0" smtClean="0">
                          <a:solidFill>
                            <a:schemeClr val="tx1"/>
                          </a:solidFill>
                          <a:effectLst/>
                          <a:latin typeface="Verdana" panose="020B0604030504040204" pitchFamily="34" charset="0"/>
                          <a:ea typeface="+mn-ea"/>
                          <a:cs typeface="+mn-cs"/>
                        </a:rPr>
                        <a:t>Durch den Amateurfunkdienst über Satelliten können Funkamateure die Dämpfung der reflektierenden Schichten im UHF-Bereich ermitteln.</a:t>
                      </a:r>
                      <a:endParaRPr lang="de-DE" sz="1400" b="0" i="0" u="none" strike="noStrike" kern="1200" dirty="0">
                        <a:solidFill>
                          <a:schemeClr val="tx1"/>
                        </a:solidFill>
                        <a:effectLst/>
                        <a:latin typeface="Verdana" panose="020B0604030504040204" pitchFamily="34" charset="0"/>
                        <a:ea typeface="+mn-ea"/>
                        <a:cs typeface="+mn-cs"/>
                      </a:endParaRP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329836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38511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428545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47185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382836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45724" y="328471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645724" y="426718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469110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9837843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Amateurfunkstellen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dirty="0"/>
          </a:p>
        </p:txBody>
      </p:sp>
      <p:sp>
        <p:nvSpPr>
          <p:cNvPr id="9" name="Textfeld 8"/>
          <p:cNvSpPr txBox="1"/>
          <p:nvPr/>
        </p:nvSpPr>
        <p:spPr>
          <a:xfrm>
            <a:off x="655900" y="1340768"/>
            <a:ext cx="7890893" cy="4503797"/>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Eine Amateurfunkstelle ist eine Funkstelle in der Amateurfunk betrieben wird. Das klingt zwar jetzt etwas platt, aber genau so ist eine Amateurfunkstelle in der VO Funk definiert.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Eine Funkstelle wiederum ist eine Zusammenschaltung von einem (oder mehreren) Sendern und Empfängern mit all dem Zubehör (wie Mikrofon, Antennenumschalter und Stations-PC), das für den Betrieb des (einen) Funkdienstes an dieser Stelle benötigt wird.</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Funkstelle wird nun dadurch zur Amateurfunkstelle indem sie durch einen Funkamateur im Rahmen der Vorschriften (VO Funk und andere) betrieben wird.</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Neben den „normalen“ Amateurfunkstellen gibt es noch</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Klubstationen</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Relaisfunkstellen</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Funkbaken und</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Besondere Amateurfunkstellen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660987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492847261"/>
              </p:ext>
            </p:extLst>
          </p:nvPr>
        </p:nvGraphicFramePr>
        <p:xfrm>
          <a:off x="611560" y="1196752"/>
          <a:ext cx="7920880" cy="275590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906767">
                  <a:extLst>
                    <a:ext uri="{9D8B030D-6E8A-4147-A177-3AD203B41FA5}">
                      <a16:colId xmlns:a16="http://schemas.microsoft.com/office/drawing/2014/main" val="20001"/>
                    </a:ext>
                  </a:extLst>
                </a:gridCol>
              </a:tblGrid>
              <a:tr h="370840">
                <a:tc>
                  <a:txBody>
                    <a:bodyPr/>
                    <a:lstStyle/>
                    <a:p>
                      <a:r>
                        <a:rPr lang="en-US" dirty="0" smtClean="0">
                          <a:solidFill>
                            <a:schemeClr val="tx1"/>
                          </a:solidFill>
                        </a:rPr>
                        <a:t>VA201</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Wie ist die Amateurfunkstelle in den Radio </a:t>
                      </a:r>
                      <a:r>
                        <a:rPr lang="de-DE" sz="1400" b="1" i="0" u="none" strike="noStrike" dirty="0" err="1" smtClean="0">
                          <a:solidFill>
                            <a:srgbClr val="FFFFFF"/>
                          </a:solidFill>
                          <a:effectLst/>
                          <a:latin typeface="Verdana" panose="020B0604030504040204" pitchFamily="34" charset="0"/>
                        </a:rPr>
                        <a:t>Regulations</a:t>
                      </a:r>
                      <a:r>
                        <a:rPr lang="de-DE" sz="1400" b="1" i="0" u="none" strike="noStrike" dirty="0" smtClean="0">
                          <a:solidFill>
                            <a:srgbClr val="FFFFFF"/>
                          </a:solidFill>
                          <a:effectLst/>
                          <a:latin typeface="Verdana" panose="020B0604030504040204" pitchFamily="34" charset="0"/>
                        </a:rPr>
                        <a:t> (VO Funk) definiert?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Eine Amateurfunkstelle ist eine Funkstelle des Amateurfunkdienstes.</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Amateurfunkstelle ist eine Funkstelle, die aus einer oder mehreren Sendefunkanlagen und Empfangsfunkanlagen einschließlich der zum Betrieb erforderlichen Zusatzeinrichtungen besteht.</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Eine Amateurfunkstelle ist jede Funkstelle, die in einem Frequenzbereich betrieben werden kann, der für den Amateurfunkdienst ausgewiesenen ist.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Amateurfunkstelle ist jede Funkstelle, die aus einer oder mehreren Sendefunkanlagen, Empfangsfunkanlagen, Antennenanlagen und Zusatzeinrichtungen besteht und die auf einer für den Amateurfunkdienst ausgewiesenen Frequenzen betrieben werden kann.</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166190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21918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272407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338128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216905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45724" y="164825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645724" y="270579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335386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3883704433"/>
              </p:ext>
            </p:extLst>
          </p:nvPr>
        </p:nvGraphicFramePr>
        <p:xfrm>
          <a:off x="611560" y="4149080"/>
          <a:ext cx="7920880" cy="2272665"/>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918743">
                  <a:extLst>
                    <a:ext uri="{9D8B030D-6E8A-4147-A177-3AD203B41FA5}">
                      <a16:colId xmlns:a16="http://schemas.microsoft.com/office/drawing/2014/main" val="20001"/>
                    </a:ext>
                  </a:extLst>
                </a:gridCol>
              </a:tblGrid>
              <a:tr h="370840">
                <a:tc>
                  <a:txBody>
                    <a:bodyPr/>
                    <a:lstStyle/>
                    <a:p>
                      <a:r>
                        <a:rPr lang="en-US" dirty="0" smtClean="0">
                          <a:solidFill>
                            <a:schemeClr val="tx1"/>
                          </a:solidFill>
                        </a:rPr>
                        <a:t>VA205</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Bei welcher der genannten Einrichtungen handelt es sich um eine Amateurfunkstelle nach der Definition der Radio </a:t>
                      </a:r>
                      <a:r>
                        <a:rPr lang="de-DE" sz="1400" b="1" i="0" u="none" strike="noStrike" dirty="0" err="1" smtClean="0">
                          <a:solidFill>
                            <a:srgbClr val="FFFFFF"/>
                          </a:solidFill>
                          <a:effectLst/>
                          <a:latin typeface="Verdana" panose="020B0604030504040204" pitchFamily="34" charset="0"/>
                        </a:rPr>
                        <a:t>Regulations</a:t>
                      </a:r>
                      <a:r>
                        <a:rPr lang="de-DE" sz="1400" b="1" i="0" u="none" strike="noStrike" dirty="0" smtClean="0">
                          <a:solidFill>
                            <a:srgbClr val="FFFFFF"/>
                          </a:solidFill>
                          <a:effectLst/>
                          <a:latin typeface="Verdana" panose="020B0604030504040204" pitchFamily="34" charset="0"/>
                        </a:rPr>
                        <a:t> (VO Funk) und des AFuG?</a:t>
                      </a:r>
                      <a:endParaRPr lang="de-DE" sz="1300" b="1" i="0" u="none" strike="noStrike" dirty="0" smtClean="0">
                        <a:solidFill>
                          <a:srgbClr val="FFFFFF"/>
                        </a:solidFill>
                        <a:effectLst/>
                        <a:latin typeface="Verdana" panose="020B0604030504040204" pitchFamily="34" charset="0"/>
                      </a:endParaRP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300" b="0" i="0" u="none" strike="noStrike" kern="1200" dirty="0">
                          <a:solidFill>
                            <a:schemeClr val="tx1"/>
                          </a:solidFill>
                          <a:effectLst/>
                          <a:latin typeface="Verdana" panose="020B0604030504040204" pitchFamily="34" charset="0"/>
                          <a:ea typeface="+mn-ea"/>
                          <a:cs typeface="+mn-cs"/>
                        </a:rPr>
                        <a:t>Ein LPD-Funkgerät, das im 70-cmAmateurfunkband im Rahmen des nicht öffentlichen mobilen Landfunks betrieben wird.</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300" b="0" i="0" u="none" strike="noStrike" kern="1200" dirty="0">
                          <a:solidFill>
                            <a:schemeClr val="tx1"/>
                          </a:solidFill>
                          <a:effectLst/>
                          <a:latin typeface="Verdana" panose="020B0604030504040204" pitchFamily="34" charset="0"/>
                          <a:ea typeface="+mn-ea"/>
                          <a:cs typeface="+mn-cs"/>
                        </a:rPr>
                        <a:t>Eine Versuchsfunkstelle, die auf mindestens einer dem Amateurfunkdienst zugewiesenen Frequenzen betrieben wird.</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300" b="0" i="0" u="none" strike="noStrike" kern="1200" dirty="0">
                          <a:solidFill>
                            <a:schemeClr val="tx1"/>
                          </a:solidFill>
                          <a:effectLst/>
                          <a:latin typeface="Verdana" panose="020B0604030504040204" pitchFamily="34" charset="0"/>
                          <a:ea typeface="+mn-ea"/>
                          <a:cs typeface="+mn-cs"/>
                        </a:rPr>
                        <a:t>Ein Fuchsjagdsender im 80-m-Band mit weniger als 5 Watt Senderleistung, der kein Rufzeichen, aber die Peilkennungen MO, MOE, MOI oder MOS aussendet.</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300" b="0" i="0" u="none" strike="noStrike" kern="1200" dirty="0">
                          <a:solidFill>
                            <a:schemeClr val="tx1"/>
                          </a:solidFill>
                          <a:effectLst/>
                          <a:latin typeface="Verdana" panose="020B0604030504040204" pitchFamily="34" charset="0"/>
                          <a:ea typeface="+mn-ea"/>
                          <a:cs typeface="+mn-cs"/>
                        </a:rPr>
                        <a:t>Ein FM-Relais mit Sender und Empfänger am gleichen Standort sowie getrennter </a:t>
                      </a:r>
                      <a:r>
                        <a:rPr lang="de-DE" sz="1300" b="0" i="0" u="none" strike="noStrike" kern="1200" dirty="0" smtClean="0">
                          <a:solidFill>
                            <a:schemeClr val="tx1"/>
                          </a:solidFill>
                          <a:effectLst/>
                          <a:latin typeface="Verdana" panose="020B0604030504040204" pitchFamily="34" charset="0"/>
                          <a:ea typeface="+mn-ea"/>
                          <a:cs typeface="+mn-cs"/>
                        </a:rPr>
                        <a:t>Ein- und </a:t>
                      </a:r>
                      <a:r>
                        <a:rPr lang="de-DE" sz="1300" b="0" i="0" u="none" strike="noStrike" kern="1200" dirty="0">
                          <a:solidFill>
                            <a:schemeClr val="tx1"/>
                          </a:solidFill>
                          <a:effectLst/>
                          <a:latin typeface="Verdana" panose="020B0604030504040204" pitchFamily="34" charset="0"/>
                          <a:ea typeface="+mn-ea"/>
                          <a:cs typeface="+mn-cs"/>
                        </a:rPr>
                        <a:t>Ausgabefrequenz zwischen 27120 und 27410 kHz. </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48649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526295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26888" y="56799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60763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523903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684086" y="484377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672865" y="564853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684086" y="60510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70484371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13640"/>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032553815"/>
              </p:ext>
            </p:extLst>
          </p:nvPr>
        </p:nvGraphicFramePr>
        <p:xfrm>
          <a:off x="611560" y="4033099"/>
          <a:ext cx="7992888" cy="2636261"/>
        </p:xfrm>
        <a:graphic>
          <a:graphicData uri="http://schemas.openxmlformats.org/drawingml/2006/table">
            <a:tbl>
              <a:tblPr firstRow="1" bandRow="1">
                <a:tableStyleId>{17292A2E-F333-43FB-9621-5CBBE7FDCDCB}</a:tableStyleId>
              </a:tblPr>
              <a:tblGrid>
                <a:gridCol w="1023332">
                  <a:extLst>
                    <a:ext uri="{9D8B030D-6E8A-4147-A177-3AD203B41FA5}">
                      <a16:colId xmlns:a16="http://schemas.microsoft.com/office/drawing/2014/main" val="20000"/>
                    </a:ext>
                  </a:extLst>
                </a:gridCol>
                <a:gridCol w="6969556">
                  <a:extLst>
                    <a:ext uri="{9D8B030D-6E8A-4147-A177-3AD203B41FA5}">
                      <a16:colId xmlns:a16="http://schemas.microsoft.com/office/drawing/2014/main" val="20001"/>
                    </a:ext>
                  </a:extLst>
                </a:gridCol>
              </a:tblGrid>
              <a:tr h="446759">
                <a:tc>
                  <a:txBody>
                    <a:bodyPr/>
                    <a:lstStyle/>
                    <a:p>
                      <a:r>
                        <a:rPr lang="en-US" dirty="0" smtClean="0">
                          <a:solidFill>
                            <a:schemeClr val="tx1"/>
                          </a:solidFill>
                        </a:rPr>
                        <a:t>VA203</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Was ist eine Amateurfunkstelle im Sinne der Radio </a:t>
                      </a:r>
                      <a:r>
                        <a:rPr lang="de-DE" sz="1400" b="1" i="0" u="none" strike="noStrike" dirty="0" err="1" smtClean="0">
                          <a:solidFill>
                            <a:srgbClr val="FFFFFF"/>
                          </a:solidFill>
                          <a:effectLst/>
                          <a:latin typeface="Verdana" panose="020B0604030504040204" pitchFamily="34" charset="0"/>
                        </a:rPr>
                        <a:t>Regulations</a:t>
                      </a:r>
                      <a:r>
                        <a:rPr lang="de-DE" sz="1400" b="1" i="0" u="none" strike="noStrike" dirty="0" smtClean="0">
                          <a:solidFill>
                            <a:srgbClr val="FFFFFF"/>
                          </a:solidFill>
                          <a:effectLst/>
                          <a:latin typeface="Verdana" panose="020B0604030504040204" pitchFamily="34" charset="0"/>
                        </a:rPr>
                        <a:t> (VO Funk)?	</a:t>
                      </a: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446759">
                <a:tc>
                  <a:txBody>
                    <a:bodyPr/>
                    <a:lstStyle/>
                    <a:p>
                      <a:r>
                        <a:rPr lang="en-US" dirty="0" smtClean="0"/>
                        <a:t>A</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Jede Funkstelle, die von einer Person betrieben wird, die auch Funkamateur ist.</a:t>
                      </a:r>
                    </a:p>
                  </a:txBody>
                  <a:tcPr marL="9525" marR="9525" marT="9525" marB="0" anchor="ctr"/>
                </a:tc>
                <a:extLst>
                  <a:ext uri="{0D108BD9-81ED-4DB2-BD59-A6C34878D82A}">
                    <a16:rowId xmlns:a16="http://schemas.microsoft.com/office/drawing/2014/main" val="10001"/>
                  </a:ext>
                </a:extLst>
              </a:tr>
              <a:tr h="556588">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Jede Funkstelle, die auf einer der im Frequenznutzungsplan für den Amateurfunkdienst ausgewiesenen Frequenzen betrieben werden kann.</a:t>
                      </a:r>
                    </a:p>
                  </a:txBody>
                  <a:tcPr marL="9525" marR="9525" marT="9525" marB="0" anchor="ctr"/>
                </a:tc>
                <a:extLst>
                  <a:ext uri="{0D108BD9-81ED-4DB2-BD59-A6C34878D82A}">
                    <a16:rowId xmlns:a16="http://schemas.microsoft.com/office/drawing/2014/main" val="10002"/>
                  </a:ext>
                </a:extLst>
              </a:tr>
              <a:tr h="446759">
                <a:tc>
                  <a:txBody>
                    <a:bodyPr/>
                    <a:lstStyle/>
                    <a:p>
                      <a:r>
                        <a:rPr lang="en-US" dirty="0" smtClean="0"/>
                        <a:t>C</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Eine Funkstelle, die aus einer oder mehreren Sendefunkanlagen-, Empfangsfunkanlagen-, Antennenanlagen und Zusatzeinrichtungen besteht.</a:t>
                      </a:r>
                    </a:p>
                  </a:txBody>
                  <a:tcPr marL="9525" marR="9525" marT="9525" marB="0" anchor="ctr"/>
                </a:tc>
                <a:extLst>
                  <a:ext uri="{0D108BD9-81ED-4DB2-BD59-A6C34878D82A}">
                    <a16:rowId xmlns:a16="http://schemas.microsoft.com/office/drawing/2014/main" val="10003"/>
                  </a:ext>
                </a:extLst>
              </a:tr>
              <a:tr h="739396">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Funkstelle, die im Rahmen der Definition und der Regelungen des Amateurfunkdienstes in der VO Funk von einem Funkamateur betrieben wird.</a:t>
                      </a:r>
                    </a:p>
                  </a:txBody>
                  <a:tcPr marL="9525" marR="9525" marT="9525" marB="0"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906925" y="454412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906925" y="50445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906925" y="55571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906925" y="609635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634503" y="502178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645724" y="45304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645724" y="553885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645724" y="6068943"/>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4038409983"/>
              </p:ext>
            </p:extLst>
          </p:nvPr>
        </p:nvGraphicFramePr>
        <p:xfrm>
          <a:off x="611560" y="1163216"/>
          <a:ext cx="7992888" cy="2755900"/>
        </p:xfrm>
        <a:graphic>
          <a:graphicData uri="http://schemas.openxmlformats.org/drawingml/2006/table">
            <a:tbl>
              <a:tblPr firstRow="1" bandRow="1">
                <a:tableStyleId>{17292A2E-F333-43FB-9621-5CBBE7FDCDCB}</a:tableStyleId>
              </a:tblPr>
              <a:tblGrid>
                <a:gridCol w="1011247">
                  <a:extLst>
                    <a:ext uri="{9D8B030D-6E8A-4147-A177-3AD203B41FA5}">
                      <a16:colId xmlns:a16="http://schemas.microsoft.com/office/drawing/2014/main" val="20000"/>
                    </a:ext>
                  </a:extLst>
                </a:gridCol>
                <a:gridCol w="6981641">
                  <a:extLst>
                    <a:ext uri="{9D8B030D-6E8A-4147-A177-3AD203B41FA5}">
                      <a16:colId xmlns:a16="http://schemas.microsoft.com/office/drawing/2014/main" val="20001"/>
                    </a:ext>
                  </a:extLst>
                </a:gridCol>
              </a:tblGrid>
              <a:tr h="370840">
                <a:tc>
                  <a:txBody>
                    <a:bodyPr/>
                    <a:lstStyle/>
                    <a:p>
                      <a:r>
                        <a:rPr lang="en-US" dirty="0" smtClean="0">
                          <a:solidFill>
                            <a:schemeClr val="tx1"/>
                          </a:solidFill>
                        </a:rPr>
                        <a:t>VA202</a:t>
                      </a:r>
                      <a:endParaRPr lang="en-US" dirty="0">
                        <a:solidFill>
                          <a:schemeClr val="tx1"/>
                        </a:solidFill>
                      </a:endParaRPr>
                    </a:p>
                  </a:txBody>
                  <a:tcPr>
                    <a:solidFill>
                      <a:schemeClr val="bg1">
                        <a:lumMod val="65000"/>
                      </a:schemeClr>
                    </a:solidFill>
                  </a:tcPr>
                </a:tc>
                <a:tc>
                  <a:txBody>
                    <a:bodyPr/>
                    <a:lstStyle/>
                    <a:p>
                      <a:pPr algn="l" fontAlgn="ctr"/>
                      <a:r>
                        <a:rPr lang="de-DE" sz="1400" b="1" i="0" u="none" strike="noStrike" dirty="0" smtClean="0">
                          <a:solidFill>
                            <a:srgbClr val="FFFFFF"/>
                          </a:solidFill>
                          <a:effectLst/>
                          <a:latin typeface="Verdana" panose="020B0604030504040204" pitchFamily="34" charset="0"/>
                        </a:rPr>
                        <a:t>Wie ist die Funkstelle in den Radio </a:t>
                      </a:r>
                      <a:r>
                        <a:rPr lang="de-DE" sz="1400" b="1" i="0" u="none" strike="noStrike" dirty="0" err="1" smtClean="0">
                          <a:solidFill>
                            <a:srgbClr val="FFFFFF"/>
                          </a:solidFill>
                          <a:effectLst/>
                          <a:latin typeface="Verdana" panose="020B0604030504040204" pitchFamily="34" charset="0"/>
                        </a:rPr>
                        <a:t>Regulations</a:t>
                      </a:r>
                      <a:r>
                        <a:rPr lang="de-DE" sz="1400" b="1" i="0" u="none" strike="noStrike" dirty="0" smtClean="0">
                          <a:solidFill>
                            <a:srgbClr val="FFFFFF"/>
                          </a:solidFill>
                          <a:effectLst/>
                          <a:latin typeface="Verdana" panose="020B0604030504040204" pitchFamily="34" charset="0"/>
                        </a:rPr>
                        <a:t> (VO Funk) definiert?</a:t>
                      </a:r>
                      <a:endParaRPr lang="de-DE" sz="1300" b="1" i="0" u="none" strike="noStrike" dirty="0" smtClean="0">
                        <a:solidFill>
                          <a:srgbClr val="FFFFFF"/>
                        </a:solidFill>
                        <a:effectLst/>
                        <a:latin typeface="Verdana" panose="020B0604030504040204" pitchFamily="34" charset="0"/>
                      </a:endParaRPr>
                    </a:p>
                  </a:txBody>
                  <a:tcPr marL="85725" marR="9525" marT="9525" marB="0"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Eine Funkstelle ist eine Zusammenschaltung technischer Einrichtungen an einem Ort mit der Funkverkehr abgewickelt werden kann.</a:t>
                      </a:r>
                    </a:p>
                  </a:txBody>
                  <a:tcPr marL="9525" marR="9525" marT="9525" marB="0"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Funkstelle: Ein oder mehrere Sender oder Empfänger oder eine </a:t>
                      </a:r>
                      <a:r>
                        <a:rPr lang="de-DE" sz="1400" b="0" i="0" u="none" strike="noStrike" kern="1200" dirty="0" smtClean="0">
                          <a:solidFill>
                            <a:schemeClr val="tx1"/>
                          </a:solidFill>
                          <a:effectLst/>
                          <a:latin typeface="Verdana" panose="020B0604030504040204" pitchFamily="34" charset="0"/>
                          <a:ea typeface="+mn-ea"/>
                          <a:cs typeface="+mn-cs"/>
                        </a:rPr>
                        <a:t>Zusammen-schaltung </a:t>
                      </a:r>
                      <a:r>
                        <a:rPr lang="de-DE" sz="1400" b="0" i="0" u="none" strike="noStrike" kern="1200" dirty="0">
                          <a:solidFill>
                            <a:schemeClr val="tx1"/>
                          </a:solidFill>
                          <a:effectLst/>
                          <a:latin typeface="Verdana" panose="020B0604030504040204" pitchFamily="34" charset="0"/>
                          <a:ea typeface="+mn-ea"/>
                          <a:cs typeface="+mn-cs"/>
                        </a:rPr>
                        <a:t>von Sendern und Empfängern einschließlich der </a:t>
                      </a:r>
                      <a:r>
                        <a:rPr lang="de-DE" sz="1400" b="0" i="0" u="none" strike="noStrike" kern="1200" dirty="0" err="1" smtClean="0">
                          <a:solidFill>
                            <a:schemeClr val="tx1"/>
                          </a:solidFill>
                          <a:effectLst/>
                          <a:latin typeface="Verdana" panose="020B0604030504040204" pitchFamily="34" charset="0"/>
                          <a:ea typeface="+mn-ea"/>
                          <a:cs typeface="+mn-cs"/>
                        </a:rPr>
                        <a:t>Zusatzeinrich-tungen</a:t>
                      </a:r>
                      <a:r>
                        <a:rPr lang="de-DE" sz="1400" b="0" i="0" u="none" strike="noStrike" kern="1200" dirty="0">
                          <a:solidFill>
                            <a:schemeClr val="tx1"/>
                          </a:solidFill>
                          <a:effectLst/>
                          <a:latin typeface="Verdana" panose="020B0604030504040204" pitchFamily="34" charset="0"/>
                          <a:ea typeface="+mn-ea"/>
                          <a:cs typeface="+mn-cs"/>
                        </a:rPr>
                        <a:t>, die zum Ausüben eines Funkdienstes an einem Ort erforderlich sind.</a:t>
                      </a:r>
                    </a:p>
                  </a:txBody>
                  <a:tcPr marL="9525" marR="9525" marT="9525" marB="0"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pPr algn="l" fontAlgn="ctr"/>
                      <a:r>
                        <a:rPr lang="de-DE" sz="1400" b="0" i="0" u="none" strike="noStrike" kern="1200">
                          <a:solidFill>
                            <a:schemeClr val="tx1"/>
                          </a:solidFill>
                          <a:effectLst/>
                          <a:latin typeface="Verdana" panose="020B0604030504040204" pitchFamily="34" charset="0"/>
                          <a:ea typeface="+mn-ea"/>
                          <a:cs typeface="+mn-cs"/>
                        </a:rPr>
                        <a:t>Eine Funkstelle ist eine Zusammenschaltung aller zur Erzeugung und zum Empfang von Funksendungen an einem Ort eingesetzten Einrichtungen.</a:t>
                      </a:r>
                    </a:p>
                  </a:txBody>
                  <a:tcPr marL="9525" marR="9525" marT="9525" marB="0"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pPr algn="l" fontAlgn="ctr"/>
                      <a:r>
                        <a:rPr lang="de-DE" sz="1400" b="0" i="0" u="none" strike="noStrike" kern="1200" dirty="0">
                          <a:solidFill>
                            <a:schemeClr val="tx1"/>
                          </a:solidFill>
                          <a:effectLst/>
                          <a:latin typeface="Verdana" panose="020B0604030504040204" pitchFamily="34" charset="0"/>
                          <a:ea typeface="+mn-ea"/>
                          <a:cs typeface="+mn-cs"/>
                        </a:rPr>
                        <a:t>Eine Funkstelle besteht aus einer oder mehreren Sendefunkanlagen und Empfangsfunkanlagen einschließlich der Antennenanlagen und der zum Betrieb erforderlichen Zusatzeinrichtungen und kann mindestens auf einer für einen jeweiligen Funkdienst zugewiesenen Frequenzen betrieben werden.</a:t>
                      </a:r>
                    </a:p>
                  </a:txBody>
                  <a:tcPr marL="9525" marR="9525" marT="9525" marB="0" anchor="ctr"/>
                </a:tc>
                <a:extLst>
                  <a:ext uri="{0D108BD9-81ED-4DB2-BD59-A6C34878D82A}">
                    <a16:rowId xmlns:a16="http://schemas.microsoft.com/office/drawing/2014/main" val="10004"/>
                  </a:ext>
                </a:extLst>
              </a:tr>
            </a:tbl>
          </a:graphicData>
        </a:graphic>
      </p:graphicFrame>
      <p:sp>
        <p:nvSpPr>
          <p:cNvPr id="18" name="Interaktive Schaltfläche: Hilfe 17">
            <a:hlinkClick r:id="" action="ppaction://noaction" highlightClick="1"/>
          </p:cNvPr>
          <p:cNvSpPr/>
          <p:nvPr/>
        </p:nvSpPr>
        <p:spPr>
          <a:xfrm>
            <a:off x="926888" y="16038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926888" y="21447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926888" y="268713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926888" y="33210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688261" y="212080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3" name="Textfeld 22"/>
          <p:cNvSpPr txBox="1"/>
          <p:nvPr/>
        </p:nvSpPr>
        <p:spPr>
          <a:xfrm>
            <a:off x="684086" y="158261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672865" y="265572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684086" y="329578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66822979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Anmerkung zu Funkstellen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9</a:t>
            </a:fld>
            <a:endParaRPr lang="de-DE" altLang="en-US" dirty="0"/>
          </a:p>
        </p:txBody>
      </p:sp>
      <p:sp>
        <p:nvSpPr>
          <p:cNvPr id="9" name="Textfeld 8"/>
          <p:cNvSpPr txBox="1"/>
          <p:nvPr/>
        </p:nvSpPr>
        <p:spPr>
          <a:xfrm>
            <a:off x="655900" y="1340768"/>
            <a:ext cx="7890893" cy="2800767"/>
          </a:xfrm>
          <a:prstGeom prst="rect">
            <a:avLst/>
          </a:prstGeom>
          <a:noFill/>
        </p:spPr>
        <p:txBody>
          <a:bodyPr wrap="square" rtlCol="0">
            <a:spAutoFit/>
          </a:bodyPr>
          <a:lstStyle/>
          <a:p>
            <a:pPr>
              <a:spcBef>
                <a:spcPts val="800"/>
              </a:spcBef>
            </a:pPr>
            <a:r>
              <a:rPr lang="de-DE" sz="1600" dirty="0">
                <a:latin typeface="+mn-lt"/>
              </a:rPr>
              <a:t>Im </a:t>
            </a:r>
            <a:r>
              <a:rPr lang="de-DE" sz="1600" dirty="0" err="1">
                <a:latin typeface="+mn-lt"/>
              </a:rPr>
              <a:t>Shack</a:t>
            </a:r>
            <a:r>
              <a:rPr lang="de-DE" sz="1600" dirty="0">
                <a:latin typeface="+mn-lt"/>
              </a:rPr>
              <a:t> eines gut ausgerüsteten Funkamateurs finden sich mehrere Transceiver (z.B. einer für KW, einer für 2m/70cm), ein mit beiden verbundener Stations-PC für </a:t>
            </a:r>
            <a:r>
              <a:rPr lang="de-DE" sz="1600" dirty="0" err="1">
                <a:latin typeface="+mn-lt"/>
              </a:rPr>
              <a:t>Logging</a:t>
            </a:r>
            <a:r>
              <a:rPr lang="de-DE" sz="1600" dirty="0">
                <a:latin typeface="+mn-lt"/>
              </a:rPr>
              <a:t>, </a:t>
            </a:r>
            <a:r>
              <a:rPr lang="de-DE" sz="1600" dirty="0" err="1">
                <a:latin typeface="+mn-lt"/>
              </a:rPr>
              <a:t>Transceiversteuerung</a:t>
            </a:r>
            <a:r>
              <a:rPr lang="de-DE" sz="1600" dirty="0">
                <a:latin typeface="+mn-lt"/>
              </a:rPr>
              <a:t> und digitale Betriebsarten, dazu eine Stromversorgung, Kleinkram wie Mikrofone und Morsetasten und schließlich draußen auf dem Dach verschiedene Antennen. Das alles zusammen bildet eine "Funkstelle des Amateurfunkdienstes". Wenn dieser Funkamateur nun außerdem ein Handy aus der Tasche zieht? Das Handy hat nichts mit Amateurfunk zu tun, sondern wird für einen anderen, zweiten Funkdienst benutzt. Daher ist das Handy eine eigene, zweite Funkstelle. Daran ändert sich nichts, wenn man das Handy über eine USB-Buchse </a:t>
            </a:r>
            <a:r>
              <a:rPr lang="de-DE" sz="1600" dirty="0" smtClean="0">
                <a:latin typeface="+mn-lt"/>
              </a:rPr>
              <a:t>an den Stations-PC anschließt um darüber eine Internet-Verbindung herzustellen:</a:t>
            </a:r>
            <a:br>
              <a:rPr lang="de-DE" sz="1600" dirty="0" smtClean="0">
                <a:latin typeface="+mn-lt"/>
              </a:rPr>
            </a:br>
            <a:r>
              <a:rPr lang="de-DE" sz="1600" dirty="0" smtClean="0">
                <a:latin typeface="+mn-lt"/>
              </a:rPr>
              <a:t>Es </a:t>
            </a:r>
            <a:r>
              <a:rPr lang="de-DE" sz="1600" dirty="0">
                <a:latin typeface="+mn-lt"/>
              </a:rPr>
              <a:t>bleibt dabei, dass es sich um zwei Funkstellen handelt</a:t>
            </a:r>
            <a:r>
              <a:rPr lang="de-DE" sz="1600" dirty="0" smtClean="0">
                <a:latin typeface="+mn-lt"/>
              </a:rPr>
              <a:t>.</a:t>
            </a:r>
          </a:p>
        </p:txBody>
      </p:sp>
    </p:spTree>
    <p:extLst>
      <p:ext uri="{BB962C8B-B14F-4D97-AF65-F5344CB8AC3E}">
        <p14:creationId xmlns:p14="http://schemas.microsoft.com/office/powerpoint/2010/main" val="300681433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4778</Words>
  <Application>Microsoft Office PowerPoint</Application>
  <PresentationFormat>Bildschirmpräsentation (4:3)</PresentationFormat>
  <Paragraphs>769</Paragraphs>
  <Slides>36</Slides>
  <Notes>36</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36</vt:i4>
      </vt:variant>
    </vt:vector>
  </HeadingPairs>
  <TitlesOfParts>
    <vt:vector size="41" baseType="lpstr">
      <vt:lpstr>Arial</vt:lpstr>
      <vt:lpstr>Calibri</vt:lpstr>
      <vt:lpstr>Times New Roman</vt:lpstr>
      <vt:lpstr>Verdana</vt:lpstr>
      <vt:lpstr>Standarddesign</vt:lpstr>
      <vt:lpstr>PowerPoint-Präsentation</vt:lpstr>
      <vt:lpstr>Radio Regulations (RR)</vt:lpstr>
      <vt:lpstr>Prüfungsfragen</vt:lpstr>
      <vt:lpstr>Prüfungsfragen</vt:lpstr>
      <vt:lpstr>Prüfungsfrage</vt:lpstr>
      <vt:lpstr>Amateurfunkstellen</vt:lpstr>
      <vt:lpstr>Prüfungsfragen</vt:lpstr>
      <vt:lpstr>Prüfungsfragen</vt:lpstr>
      <vt:lpstr>Anmerkung zu Funkstellen</vt:lpstr>
      <vt:lpstr>Prüfungsfrage</vt:lpstr>
      <vt:lpstr>Klubstationen</vt:lpstr>
      <vt:lpstr>Prüfungsfragen</vt:lpstr>
      <vt:lpstr>Prüfungsfragen</vt:lpstr>
      <vt:lpstr>Prüfungsfragen</vt:lpstr>
      <vt:lpstr>Prüfungsfragen</vt:lpstr>
      <vt:lpstr>Ausbildungsrufzeichen</vt:lpstr>
      <vt:lpstr>Prüfungsfragen</vt:lpstr>
      <vt:lpstr>Prüfungsfragen</vt:lpstr>
      <vt:lpstr>Prüfungsfragen</vt:lpstr>
      <vt:lpstr>Prüfungsfragen</vt:lpstr>
      <vt:lpstr>Prüfungsfragen</vt:lpstr>
      <vt:lpstr>Relaisfunkstellen</vt:lpstr>
      <vt:lpstr>Prüfungsfragen</vt:lpstr>
      <vt:lpstr>Prüfungsfragen</vt:lpstr>
      <vt:lpstr>Prüfungsfragen</vt:lpstr>
      <vt:lpstr>Funkbaken</vt:lpstr>
      <vt:lpstr>Prüfungsfrage</vt:lpstr>
      <vt:lpstr>Prüfungsfrage</vt:lpstr>
      <vt:lpstr>Prüfungsfrage</vt:lpstr>
      <vt:lpstr>Prüfungsfrage</vt:lpstr>
      <vt:lpstr>IARU-Bakensystem</vt:lpstr>
      <vt:lpstr>Prüfungsfrage</vt:lpstr>
      <vt:lpstr>Besondere Amateurfunkstellen</vt:lpstr>
      <vt:lpstr>Prüfungsfragen</vt:lpstr>
      <vt:lpstr>Prüfungsfragen</vt:lpstr>
      <vt:lpstr>Kurze Pause, dann Technik.</vt:lpstr>
    </vt:vector>
  </TitlesOfParts>
  <Company>Universität Konstanz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667</cp:revision>
  <dcterms:created xsi:type="dcterms:W3CDTF">2007-05-09T13:16:25Z</dcterms:created>
  <dcterms:modified xsi:type="dcterms:W3CDTF">2019-04-03T17:01:22Z</dcterms:modified>
</cp:coreProperties>
</file>