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48" r:id="rId1"/>
  </p:sldMasterIdLst>
  <p:notesMasterIdLst>
    <p:notesMasterId r:id="rId41"/>
  </p:notesMasterIdLst>
  <p:handoutMasterIdLst>
    <p:handoutMasterId r:id="rId42"/>
  </p:handoutMasterIdLst>
  <p:sldIdLst>
    <p:sldId id="299" r:id="rId2"/>
    <p:sldId id="284" r:id="rId3"/>
    <p:sldId id="321" r:id="rId4"/>
    <p:sldId id="554" r:id="rId5"/>
    <p:sldId id="570" r:id="rId6"/>
    <p:sldId id="548" r:id="rId7"/>
    <p:sldId id="550" r:id="rId8"/>
    <p:sldId id="456" r:id="rId9"/>
    <p:sldId id="521" r:id="rId10"/>
    <p:sldId id="579" r:id="rId11"/>
    <p:sldId id="561" r:id="rId12"/>
    <p:sldId id="580" r:id="rId13"/>
    <p:sldId id="562" r:id="rId14"/>
    <p:sldId id="581" r:id="rId15"/>
    <p:sldId id="582" r:id="rId16"/>
    <p:sldId id="583" r:id="rId17"/>
    <p:sldId id="553" r:id="rId18"/>
    <p:sldId id="598" r:id="rId19"/>
    <p:sldId id="584" r:id="rId20"/>
    <p:sldId id="588" r:id="rId21"/>
    <p:sldId id="587" r:id="rId22"/>
    <p:sldId id="585" r:id="rId23"/>
    <p:sldId id="586" r:id="rId24"/>
    <p:sldId id="589" r:id="rId25"/>
    <p:sldId id="563" r:id="rId26"/>
    <p:sldId id="524" r:id="rId27"/>
    <p:sldId id="564" r:id="rId28"/>
    <p:sldId id="507" r:id="rId29"/>
    <p:sldId id="590" r:id="rId30"/>
    <p:sldId id="566" r:id="rId31"/>
    <p:sldId id="591" r:id="rId32"/>
    <p:sldId id="525" r:id="rId33"/>
    <p:sldId id="592" r:id="rId34"/>
    <p:sldId id="593" r:id="rId35"/>
    <p:sldId id="594" r:id="rId36"/>
    <p:sldId id="595" r:id="rId37"/>
    <p:sldId id="597" r:id="rId38"/>
    <p:sldId id="596" r:id="rId39"/>
    <p:sldId id="306" r:id="rId40"/>
  </p:sldIdLst>
  <p:sldSz cx="9144000" cy="6858000" type="screen4x3"/>
  <p:notesSz cx="6858000" cy="9701213"/>
  <p:defaultTextStyle>
    <a:defPPr>
      <a:defRPr lang="de-DE"/>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33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D083AE6-46FA-4A59-8FB0-9F97EB10719F}" styleName="Helle Formatvorlage 3 - Akz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17292A2E-F333-43FB-9621-5CBBE7FDCDCB}" styleName="Helle Formatvorlage 2 - Akz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F5AB1C69-6EDB-4FF4-983F-18BD219EF322}" styleName="Mittlere Formatvorlage 2 - Akz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D7AC3CCA-C797-4891-BE02-D94E43425B78}" styleName="Mittlere Formatvorlag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940675A-B579-460E-94D1-54222C63F5DA}" styleName="Keine Formatvorlage, Tabellenraster">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2787"/>
    <p:restoredTop sz="94926" autoAdjust="0"/>
  </p:normalViewPr>
  <p:slideViewPr>
    <p:cSldViewPr>
      <p:cViewPr varScale="1">
        <p:scale>
          <a:sx n="97" d="100"/>
          <a:sy n="97" d="100"/>
        </p:scale>
        <p:origin x="630" y="72"/>
      </p:cViewPr>
      <p:guideLst>
        <p:guide orient="horz" pos="2160"/>
        <p:guide pos="2880"/>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_rels/viewProps.xml.rels><?xml version="1.0" encoding="UTF-8" standalone="yes"?>
<Relationships xmlns="http://schemas.openxmlformats.org/package/2006/relationships"><Relationship Id="rId1"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85775"/>
          </a:xfrm>
          <a:prstGeom prst="rect">
            <a:avLst/>
          </a:prstGeom>
        </p:spPr>
        <p:txBody>
          <a:bodyPr vert="horz" lIns="91440" tIns="45720" rIns="91440" bIns="45720" rtlCol="0"/>
          <a:lstStyle>
            <a:lvl1pPr algn="l">
              <a:defRPr sz="1200"/>
            </a:lvl1pPr>
          </a:lstStyle>
          <a:p>
            <a:pPr>
              <a:defRPr/>
            </a:pPr>
            <a:endParaRPr lang="de-DE"/>
          </a:p>
        </p:txBody>
      </p:sp>
      <p:sp>
        <p:nvSpPr>
          <p:cNvPr id="3" name="Datumsplatzhalter 2"/>
          <p:cNvSpPr>
            <a:spLocks noGrp="1"/>
          </p:cNvSpPr>
          <p:nvPr>
            <p:ph type="dt" sz="quarter" idx="1"/>
          </p:nvPr>
        </p:nvSpPr>
        <p:spPr>
          <a:xfrm>
            <a:off x="3884613" y="0"/>
            <a:ext cx="2971800" cy="485775"/>
          </a:xfrm>
          <a:prstGeom prst="rect">
            <a:avLst/>
          </a:prstGeom>
        </p:spPr>
        <p:txBody>
          <a:bodyPr vert="horz" lIns="91440" tIns="45720" rIns="91440" bIns="45720" rtlCol="0"/>
          <a:lstStyle>
            <a:lvl1pPr algn="r">
              <a:defRPr sz="1200"/>
            </a:lvl1pPr>
          </a:lstStyle>
          <a:p>
            <a:pPr>
              <a:defRPr/>
            </a:pPr>
            <a:fld id="{30601FA4-D850-4DD8-B566-FD7CF204862E}" type="datetimeFigureOut">
              <a:rPr lang="de-DE"/>
              <a:pPr>
                <a:defRPr/>
              </a:pPr>
              <a:t>16.04.2019</a:t>
            </a:fld>
            <a:endParaRPr lang="de-DE"/>
          </a:p>
        </p:txBody>
      </p:sp>
      <p:sp>
        <p:nvSpPr>
          <p:cNvPr id="4" name="Fußzeilenplatzhalter 3"/>
          <p:cNvSpPr>
            <a:spLocks noGrp="1"/>
          </p:cNvSpPr>
          <p:nvPr>
            <p:ph type="ftr" sz="quarter" idx="2"/>
          </p:nvPr>
        </p:nvSpPr>
        <p:spPr>
          <a:xfrm>
            <a:off x="0" y="9213850"/>
            <a:ext cx="2971800" cy="485775"/>
          </a:xfrm>
          <a:prstGeom prst="rect">
            <a:avLst/>
          </a:prstGeom>
        </p:spPr>
        <p:txBody>
          <a:bodyPr vert="horz" lIns="91440" tIns="45720" rIns="91440" bIns="45720" rtlCol="0" anchor="b"/>
          <a:lstStyle>
            <a:lvl1pPr algn="l">
              <a:defRPr sz="1200"/>
            </a:lvl1pPr>
          </a:lstStyle>
          <a:p>
            <a:pPr>
              <a:defRPr/>
            </a:pPr>
            <a:endParaRPr lang="de-DE"/>
          </a:p>
        </p:txBody>
      </p:sp>
      <p:sp>
        <p:nvSpPr>
          <p:cNvPr id="5" name="Foliennummernplatzhalter 4"/>
          <p:cNvSpPr>
            <a:spLocks noGrp="1"/>
          </p:cNvSpPr>
          <p:nvPr>
            <p:ph type="sldNum" sz="quarter" idx="3"/>
          </p:nvPr>
        </p:nvSpPr>
        <p:spPr>
          <a:xfrm>
            <a:off x="3884613" y="9213850"/>
            <a:ext cx="2971800" cy="485775"/>
          </a:xfrm>
          <a:prstGeom prst="rect">
            <a:avLst/>
          </a:prstGeom>
        </p:spPr>
        <p:txBody>
          <a:bodyPr vert="horz" lIns="91440" tIns="45720" rIns="91440" bIns="45720" rtlCol="0" anchor="b"/>
          <a:lstStyle>
            <a:lvl1pPr algn="r">
              <a:defRPr sz="1200"/>
            </a:lvl1pPr>
          </a:lstStyle>
          <a:p>
            <a:pPr>
              <a:defRPr/>
            </a:pPr>
            <a:fld id="{AF89B4DD-B08D-4033-A353-A63F71F4A4B7}" type="slidenum">
              <a:rPr lang="de-DE"/>
              <a:pPr>
                <a:defRPr/>
              </a:pPr>
              <a:t>‹Nr.›</a:t>
            </a:fld>
            <a:endParaRPr lang="de-DE"/>
          </a:p>
        </p:txBody>
      </p:sp>
    </p:spTree>
    <p:extLst>
      <p:ext uri="{BB962C8B-B14F-4D97-AF65-F5344CB8AC3E}">
        <p14:creationId xmlns:p14="http://schemas.microsoft.com/office/powerpoint/2010/main" val="82354159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85775"/>
          </a:xfrm>
          <a:prstGeom prst="rect">
            <a:avLst/>
          </a:prstGeom>
        </p:spPr>
        <p:txBody>
          <a:bodyPr vert="horz" lIns="91440" tIns="45720" rIns="91440" bIns="45720" rtlCol="0"/>
          <a:lstStyle>
            <a:lvl1pPr algn="l">
              <a:defRPr sz="1200">
                <a:latin typeface="Times New Roman" charset="0"/>
              </a:defRPr>
            </a:lvl1pPr>
          </a:lstStyle>
          <a:p>
            <a:pPr>
              <a:defRPr/>
            </a:pPr>
            <a:endParaRPr lang="de-DE"/>
          </a:p>
        </p:txBody>
      </p:sp>
      <p:sp>
        <p:nvSpPr>
          <p:cNvPr id="3" name="Datumsplatzhalter 2"/>
          <p:cNvSpPr>
            <a:spLocks noGrp="1"/>
          </p:cNvSpPr>
          <p:nvPr>
            <p:ph type="dt" idx="1"/>
          </p:nvPr>
        </p:nvSpPr>
        <p:spPr>
          <a:xfrm>
            <a:off x="3884613" y="0"/>
            <a:ext cx="2971800" cy="485775"/>
          </a:xfrm>
          <a:prstGeom prst="rect">
            <a:avLst/>
          </a:prstGeom>
        </p:spPr>
        <p:txBody>
          <a:bodyPr vert="horz" lIns="91440" tIns="45720" rIns="91440" bIns="45720" rtlCol="0"/>
          <a:lstStyle>
            <a:lvl1pPr algn="r">
              <a:defRPr sz="1200">
                <a:latin typeface="Times New Roman" charset="0"/>
              </a:defRPr>
            </a:lvl1pPr>
          </a:lstStyle>
          <a:p>
            <a:pPr>
              <a:defRPr/>
            </a:pPr>
            <a:fld id="{28426EA2-02A5-4BC6-A227-18562988B036}" type="datetimeFigureOut">
              <a:rPr lang="de-DE"/>
              <a:pPr>
                <a:defRPr/>
              </a:pPr>
              <a:t>16.04.2019</a:t>
            </a:fld>
            <a:endParaRPr lang="de-DE"/>
          </a:p>
        </p:txBody>
      </p:sp>
      <p:sp>
        <p:nvSpPr>
          <p:cNvPr id="4" name="Folienbildplatzhalter 3"/>
          <p:cNvSpPr>
            <a:spLocks noGrp="1" noRot="1" noChangeAspect="1"/>
          </p:cNvSpPr>
          <p:nvPr>
            <p:ph type="sldImg" idx="2"/>
          </p:nvPr>
        </p:nvSpPr>
        <p:spPr>
          <a:xfrm>
            <a:off x="1003300" y="727075"/>
            <a:ext cx="4851400" cy="3638550"/>
          </a:xfrm>
          <a:prstGeom prst="rect">
            <a:avLst/>
          </a:prstGeom>
          <a:noFill/>
          <a:ln w="12700">
            <a:solidFill>
              <a:prstClr val="black"/>
            </a:solidFill>
          </a:ln>
        </p:spPr>
        <p:txBody>
          <a:bodyPr vert="horz" lIns="91440" tIns="45720" rIns="91440" bIns="45720" rtlCol="0" anchor="ctr"/>
          <a:lstStyle/>
          <a:p>
            <a:pPr lvl="0"/>
            <a:endParaRPr lang="de-DE" noProof="0" smtClean="0"/>
          </a:p>
        </p:txBody>
      </p:sp>
      <p:sp>
        <p:nvSpPr>
          <p:cNvPr id="5" name="Notizenplatzhalter 4"/>
          <p:cNvSpPr>
            <a:spLocks noGrp="1"/>
          </p:cNvSpPr>
          <p:nvPr>
            <p:ph type="body" sz="quarter" idx="3"/>
          </p:nvPr>
        </p:nvSpPr>
        <p:spPr>
          <a:xfrm>
            <a:off x="685800" y="4608513"/>
            <a:ext cx="5486400" cy="4365625"/>
          </a:xfrm>
          <a:prstGeom prst="rect">
            <a:avLst/>
          </a:prstGeom>
        </p:spPr>
        <p:txBody>
          <a:bodyPr vert="horz" lIns="91440" tIns="45720" rIns="91440" bIns="45720" rtlCol="0">
            <a:normAutofit/>
          </a:bodyPr>
          <a:lstStyle/>
          <a:p>
            <a:pPr lvl="0"/>
            <a:r>
              <a:rPr lang="de-DE" noProof="0" smtClean="0"/>
              <a:t>Textmasterformate durch Klicken bearbeiten</a:t>
            </a:r>
          </a:p>
          <a:p>
            <a:pPr lvl="1"/>
            <a:r>
              <a:rPr lang="de-DE" noProof="0" smtClean="0"/>
              <a:t>Zweite Ebene</a:t>
            </a:r>
          </a:p>
          <a:p>
            <a:pPr lvl="2"/>
            <a:r>
              <a:rPr lang="de-DE" noProof="0" smtClean="0"/>
              <a:t>Dritte Ebene</a:t>
            </a:r>
          </a:p>
          <a:p>
            <a:pPr lvl="3"/>
            <a:r>
              <a:rPr lang="de-DE" noProof="0" smtClean="0"/>
              <a:t>Vierte Ebene</a:t>
            </a:r>
          </a:p>
          <a:p>
            <a:pPr lvl="4"/>
            <a:r>
              <a:rPr lang="de-DE" noProof="0" smtClean="0"/>
              <a:t>Fünfte Ebene</a:t>
            </a:r>
          </a:p>
        </p:txBody>
      </p:sp>
      <p:sp>
        <p:nvSpPr>
          <p:cNvPr id="6" name="Fußzeilenplatzhalter 5"/>
          <p:cNvSpPr>
            <a:spLocks noGrp="1"/>
          </p:cNvSpPr>
          <p:nvPr>
            <p:ph type="ftr" sz="quarter" idx="4"/>
          </p:nvPr>
        </p:nvSpPr>
        <p:spPr>
          <a:xfrm>
            <a:off x="0" y="9213850"/>
            <a:ext cx="2971800" cy="485775"/>
          </a:xfrm>
          <a:prstGeom prst="rect">
            <a:avLst/>
          </a:prstGeom>
        </p:spPr>
        <p:txBody>
          <a:bodyPr vert="horz" lIns="91440" tIns="45720" rIns="91440" bIns="45720" rtlCol="0" anchor="b"/>
          <a:lstStyle>
            <a:lvl1pPr algn="l">
              <a:defRPr sz="1200">
                <a:latin typeface="Times New Roman" charset="0"/>
              </a:defRPr>
            </a:lvl1pPr>
          </a:lstStyle>
          <a:p>
            <a:pPr>
              <a:defRPr/>
            </a:pPr>
            <a:endParaRPr lang="de-DE"/>
          </a:p>
        </p:txBody>
      </p:sp>
      <p:sp>
        <p:nvSpPr>
          <p:cNvPr id="7" name="Foliennummernplatzhalter 6"/>
          <p:cNvSpPr>
            <a:spLocks noGrp="1"/>
          </p:cNvSpPr>
          <p:nvPr>
            <p:ph type="sldNum" sz="quarter" idx="5"/>
          </p:nvPr>
        </p:nvSpPr>
        <p:spPr>
          <a:xfrm>
            <a:off x="3884613" y="9213850"/>
            <a:ext cx="2971800" cy="485775"/>
          </a:xfrm>
          <a:prstGeom prst="rect">
            <a:avLst/>
          </a:prstGeom>
        </p:spPr>
        <p:txBody>
          <a:bodyPr vert="horz" lIns="91440" tIns="45720" rIns="91440" bIns="45720" rtlCol="0" anchor="b"/>
          <a:lstStyle>
            <a:lvl1pPr algn="r">
              <a:defRPr sz="1200">
                <a:latin typeface="Times New Roman" charset="0"/>
              </a:defRPr>
            </a:lvl1pPr>
          </a:lstStyle>
          <a:p>
            <a:pPr>
              <a:defRPr/>
            </a:pPr>
            <a:fld id="{A05B4CBA-0F9F-4493-863E-22F0F5D8DF72}" type="slidenum">
              <a:rPr lang="de-DE"/>
              <a:pPr>
                <a:defRPr/>
              </a:pPr>
              <a:t>‹Nr.›</a:t>
            </a:fld>
            <a:endParaRPr lang="de-DE"/>
          </a:p>
        </p:txBody>
      </p:sp>
    </p:spTree>
    <p:extLst>
      <p:ext uri="{BB962C8B-B14F-4D97-AF65-F5344CB8AC3E}">
        <p14:creationId xmlns:p14="http://schemas.microsoft.com/office/powerpoint/2010/main" val="159318699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de-DE" altLang="en-US" dirty="0" smtClean="0"/>
              <a:t> </a:t>
            </a:r>
          </a:p>
        </p:txBody>
      </p:sp>
      <p:sp>
        <p:nvSpPr>
          <p:cNvPr id="25604"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C676A89A-176E-469F-8DE6-F4C5C7A7EBFD}" type="slidenum">
              <a:rPr lang="de-DE" altLang="en-US" sz="1200" smtClean="0"/>
              <a:pPr eaLnBrk="1" hangingPunct="1"/>
              <a:t>1</a:t>
            </a:fld>
            <a:endParaRPr lang="de-DE" altLang="en-US" sz="1200" smtClean="0"/>
          </a:p>
        </p:txBody>
      </p:sp>
    </p:spTree>
    <p:extLst>
      <p:ext uri="{BB962C8B-B14F-4D97-AF65-F5344CB8AC3E}">
        <p14:creationId xmlns:p14="http://schemas.microsoft.com/office/powerpoint/2010/main" val="153141727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10</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extLst>
      <p:ext uri="{BB962C8B-B14F-4D97-AF65-F5344CB8AC3E}">
        <p14:creationId xmlns:p14="http://schemas.microsoft.com/office/powerpoint/2010/main" val="325747405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11</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extLst>
      <p:ext uri="{BB962C8B-B14F-4D97-AF65-F5344CB8AC3E}">
        <p14:creationId xmlns:p14="http://schemas.microsoft.com/office/powerpoint/2010/main" val="161451807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12</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extLst>
      <p:ext uri="{BB962C8B-B14F-4D97-AF65-F5344CB8AC3E}">
        <p14:creationId xmlns:p14="http://schemas.microsoft.com/office/powerpoint/2010/main" val="347810171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13</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extLst>
      <p:ext uri="{BB962C8B-B14F-4D97-AF65-F5344CB8AC3E}">
        <p14:creationId xmlns:p14="http://schemas.microsoft.com/office/powerpoint/2010/main" val="142572015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14</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extLst>
      <p:ext uri="{BB962C8B-B14F-4D97-AF65-F5344CB8AC3E}">
        <p14:creationId xmlns:p14="http://schemas.microsoft.com/office/powerpoint/2010/main" val="343604077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15</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extLst>
      <p:ext uri="{BB962C8B-B14F-4D97-AF65-F5344CB8AC3E}">
        <p14:creationId xmlns:p14="http://schemas.microsoft.com/office/powerpoint/2010/main" val="87760485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16</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extLst>
      <p:ext uri="{BB962C8B-B14F-4D97-AF65-F5344CB8AC3E}">
        <p14:creationId xmlns:p14="http://schemas.microsoft.com/office/powerpoint/2010/main" val="211357342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17</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extLst>
      <p:ext uri="{BB962C8B-B14F-4D97-AF65-F5344CB8AC3E}">
        <p14:creationId xmlns:p14="http://schemas.microsoft.com/office/powerpoint/2010/main" val="137301805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18</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extLst>
      <p:ext uri="{BB962C8B-B14F-4D97-AF65-F5344CB8AC3E}">
        <p14:creationId xmlns:p14="http://schemas.microsoft.com/office/powerpoint/2010/main" val="31836281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19</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extLst>
      <p:ext uri="{BB962C8B-B14F-4D97-AF65-F5344CB8AC3E}">
        <p14:creationId xmlns:p14="http://schemas.microsoft.com/office/powerpoint/2010/main" val="24417035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2</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extLst>
      <p:ext uri="{BB962C8B-B14F-4D97-AF65-F5344CB8AC3E}">
        <p14:creationId xmlns:p14="http://schemas.microsoft.com/office/powerpoint/2010/main" val="360074019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20</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extLst>
      <p:ext uri="{BB962C8B-B14F-4D97-AF65-F5344CB8AC3E}">
        <p14:creationId xmlns:p14="http://schemas.microsoft.com/office/powerpoint/2010/main" val="271751506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21</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extLst>
      <p:ext uri="{BB962C8B-B14F-4D97-AF65-F5344CB8AC3E}">
        <p14:creationId xmlns:p14="http://schemas.microsoft.com/office/powerpoint/2010/main" val="165021437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22</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extLst>
      <p:ext uri="{BB962C8B-B14F-4D97-AF65-F5344CB8AC3E}">
        <p14:creationId xmlns:p14="http://schemas.microsoft.com/office/powerpoint/2010/main" val="48633833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23</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extLst>
      <p:ext uri="{BB962C8B-B14F-4D97-AF65-F5344CB8AC3E}">
        <p14:creationId xmlns:p14="http://schemas.microsoft.com/office/powerpoint/2010/main" val="414439947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24</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extLst>
      <p:ext uri="{BB962C8B-B14F-4D97-AF65-F5344CB8AC3E}">
        <p14:creationId xmlns:p14="http://schemas.microsoft.com/office/powerpoint/2010/main" val="7879108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25</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extLst>
      <p:ext uri="{BB962C8B-B14F-4D97-AF65-F5344CB8AC3E}">
        <p14:creationId xmlns:p14="http://schemas.microsoft.com/office/powerpoint/2010/main" val="372246562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26</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extLst>
      <p:ext uri="{BB962C8B-B14F-4D97-AF65-F5344CB8AC3E}">
        <p14:creationId xmlns:p14="http://schemas.microsoft.com/office/powerpoint/2010/main" val="189883969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27</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extLst>
      <p:ext uri="{BB962C8B-B14F-4D97-AF65-F5344CB8AC3E}">
        <p14:creationId xmlns:p14="http://schemas.microsoft.com/office/powerpoint/2010/main" val="427433325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28</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extLst>
      <p:ext uri="{BB962C8B-B14F-4D97-AF65-F5344CB8AC3E}">
        <p14:creationId xmlns:p14="http://schemas.microsoft.com/office/powerpoint/2010/main" val="408478094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29</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extLst>
      <p:ext uri="{BB962C8B-B14F-4D97-AF65-F5344CB8AC3E}">
        <p14:creationId xmlns:p14="http://schemas.microsoft.com/office/powerpoint/2010/main" val="1577826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3</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extLst>
      <p:ext uri="{BB962C8B-B14F-4D97-AF65-F5344CB8AC3E}">
        <p14:creationId xmlns:p14="http://schemas.microsoft.com/office/powerpoint/2010/main" val="87728022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30</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extLst>
      <p:ext uri="{BB962C8B-B14F-4D97-AF65-F5344CB8AC3E}">
        <p14:creationId xmlns:p14="http://schemas.microsoft.com/office/powerpoint/2010/main" val="205619836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31</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extLst>
      <p:ext uri="{BB962C8B-B14F-4D97-AF65-F5344CB8AC3E}">
        <p14:creationId xmlns:p14="http://schemas.microsoft.com/office/powerpoint/2010/main" val="322750941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32</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extLst>
      <p:ext uri="{BB962C8B-B14F-4D97-AF65-F5344CB8AC3E}">
        <p14:creationId xmlns:p14="http://schemas.microsoft.com/office/powerpoint/2010/main" val="212085927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33</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extLst>
      <p:ext uri="{BB962C8B-B14F-4D97-AF65-F5344CB8AC3E}">
        <p14:creationId xmlns:p14="http://schemas.microsoft.com/office/powerpoint/2010/main" val="131241701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34</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extLst>
      <p:ext uri="{BB962C8B-B14F-4D97-AF65-F5344CB8AC3E}">
        <p14:creationId xmlns:p14="http://schemas.microsoft.com/office/powerpoint/2010/main" val="865370475"/>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35</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extLst>
      <p:ext uri="{BB962C8B-B14F-4D97-AF65-F5344CB8AC3E}">
        <p14:creationId xmlns:p14="http://schemas.microsoft.com/office/powerpoint/2010/main" val="141857603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36</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extLst>
      <p:ext uri="{BB962C8B-B14F-4D97-AF65-F5344CB8AC3E}">
        <p14:creationId xmlns:p14="http://schemas.microsoft.com/office/powerpoint/2010/main" val="391413019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37</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extLst>
      <p:ext uri="{BB962C8B-B14F-4D97-AF65-F5344CB8AC3E}">
        <p14:creationId xmlns:p14="http://schemas.microsoft.com/office/powerpoint/2010/main" val="4085170738"/>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38</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extLst>
      <p:ext uri="{BB962C8B-B14F-4D97-AF65-F5344CB8AC3E}">
        <p14:creationId xmlns:p14="http://schemas.microsoft.com/office/powerpoint/2010/main" val="1039003094"/>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AC3ABC2F-F1EE-432C-82C3-B8FEBBFA32A5}" type="slidenum">
              <a:rPr lang="de-DE" altLang="en-US" sz="1200" smtClean="0"/>
              <a:pPr eaLnBrk="1" hangingPunct="1"/>
              <a:t>39</a:t>
            </a:fld>
            <a:endParaRPr lang="de-DE" altLang="en-US" sz="1200" smtClean="0"/>
          </a:p>
        </p:txBody>
      </p:sp>
      <p:sp>
        <p:nvSpPr>
          <p:cNvPr id="36867"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8"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extLst>
      <p:ext uri="{BB962C8B-B14F-4D97-AF65-F5344CB8AC3E}">
        <p14:creationId xmlns:p14="http://schemas.microsoft.com/office/powerpoint/2010/main" val="13014521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4</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extLst>
      <p:ext uri="{BB962C8B-B14F-4D97-AF65-F5344CB8AC3E}">
        <p14:creationId xmlns:p14="http://schemas.microsoft.com/office/powerpoint/2010/main" val="24471730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5</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extLst>
      <p:ext uri="{BB962C8B-B14F-4D97-AF65-F5344CB8AC3E}">
        <p14:creationId xmlns:p14="http://schemas.microsoft.com/office/powerpoint/2010/main" val="30315889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6</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extLst>
      <p:ext uri="{BB962C8B-B14F-4D97-AF65-F5344CB8AC3E}">
        <p14:creationId xmlns:p14="http://schemas.microsoft.com/office/powerpoint/2010/main" val="37293761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7</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extLst>
      <p:ext uri="{BB962C8B-B14F-4D97-AF65-F5344CB8AC3E}">
        <p14:creationId xmlns:p14="http://schemas.microsoft.com/office/powerpoint/2010/main" val="6958140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8</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extLst>
      <p:ext uri="{BB962C8B-B14F-4D97-AF65-F5344CB8AC3E}">
        <p14:creationId xmlns:p14="http://schemas.microsoft.com/office/powerpoint/2010/main" val="185221639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9</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extLst>
      <p:ext uri="{BB962C8B-B14F-4D97-AF65-F5344CB8AC3E}">
        <p14:creationId xmlns:p14="http://schemas.microsoft.com/office/powerpoint/2010/main" val="24483749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smtClean="0"/>
              <a:t>Titelmasterformat durch Klicken bearbeiten</a:t>
            </a:r>
            <a:endParaRPr lang="de-DE"/>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smtClean="0"/>
              <a:t>Formatvorlage des Untertitelmasters durch Klicken bearbeiten</a:t>
            </a:r>
            <a:endParaRPr lang="de-DE"/>
          </a:p>
        </p:txBody>
      </p:sp>
      <p:sp>
        <p:nvSpPr>
          <p:cNvPr id="4" name="Rectangle 5"/>
          <p:cNvSpPr>
            <a:spLocks noGrp="1" noChangeArrowheads="1"/>
          </p:cNvSpPr>
          <p:nvPr>
            <p:ph type="ftr" sz="quarter" idx="10"/>
          </p:nvPr>
        </p:nvSpPr>
        <p:spPr/>
        <p:txBody>
          <a:bodyPr/>
          <a:lstStyle>
            <a:lvl3pPr lvl="2">
              <a:defRPr/>
            </a:lvl3pPr>
            <a:lvl4pPr lvl="3">
              <a:defRPr/>
            </a:lvl4pPr>
          </a:lstStyle>
          <a:p>
            <a:pPr lvl="2">
              <a:defRPr/>
            </a:pPr>
            <a:endParaRPr lang="de-DE"/>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1198103687"/>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5"/>
          <p:cNvSpPr>
            <a:spLocks noGrp="1" noChangeArrowheads="1"/>
          </p:cNvSpPr>
          <p:nvPr>
            <p:ph type="ftr" sz="quarter" idx="10"/>
          </p:nvPr>
        </p:nvSpPr>
        <p:spPr>
          <a:ln/>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1358642658"/>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515100" y="1295400"/>
            <a:ext cx="1943100" cy="5105400"/>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685800" y="1295400"/>
            <a:ext cx="5676900" cy="5105400"/>
          </a:xfrm>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5"/>
          <p:cNvSpPr>
            <a:spLocks noGrp="1" noChangeArrowheads="1"/>
          </p:cNvSpPr>
          <p:nvPr>
            <p:ph type="ftr" sz="quarter" idx="10"/>
          </p:nvPr>
        </p:nvSpPr>
        <p:spPr/>
        <p:txBody>
          <a:bodyPr/>
          <a:lstStyle>
            <a:lvl3pPr lvl="2">
              <a:defRPr/>
            </a:lvl3pPr>
            <a:lvl4pPr lvl="3">
              <a:defRPr/>
            </a:lvl4pPr>
          </a:lstStyle>
          <a:p>
            <a:pPr lvl="2">
              <a:defRPr/>
            </a:pPr>
            <a:r>
              <a:rPr lang="de-DE"/>
              <a:t>     K</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2321403185"/>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5"/>
          <p:cNvSpPr>
            <a:spLocks noGrp="1" noChangeArrowheads="1"/>
          </p:cNvSpPr>
          <p:nvPr>
            <p:ph type="ftr" sz="quarter" idx="10"/>
          </p:nvPr>
        </p:nvSpPr>
        <p:spPr>
          <a:ln/>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2935919636"/>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smtClean="0"/>
              <a:t>Textmasterformate durch Klicken bearbeiten</a:t>
            </a:r>
          </a:p>
        </p:txBody>
      </p:sp>
      <p:sp>
        <p:nvSpPr>
          <p:cNvPr id="4" name="Rectangle 5"/>
          <p:cNvSpPr>
            <a:spLocks noGrp="1" noChangeArrowheads="1"/>
          </p:cNvSpPr>
          <p:nvPr>
            <p:ph type="ftr" sz="quarter" idx="10"/>
          </p:nvPr>
        </p:nvSpPr>
        <p:spPr>
          <a:ln/>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1506100514"/>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685800" y="1981200"/>
            <a:ext cx="38100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648200" y="1981200"/>
            <a:ext cx="38100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Rectangle 5"/>
          <p:cNvSpPr>
            <a:spLocks noGrp="1" noChangeArrowheads="1"/>
          </p:cNvSpPr>
          <p:nvPr>
            <p:ph type="ftr" sz="quarter" idx="10"/>
          </p:nvPr>
        </p:nvSpPr>
        <p:spPr>
          <a:ln/>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1613790724"/>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Rectangle 5"/>
          <p:cNvSpPr>
            <a:spLocks noGrp="1" noChangeArrowheads="1"/>
          </p:cNvSpPr>
          <p:nvPr>
            <p:ph type="ftr" sz="quarter" idx="10"/>
          </p:nvPr>
        </p:nvSpPr>
        <p:spPr>
          <a:ln/>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233582494"/>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Rectangle 5"/>
          <p:cNvSpPr>
            <a:spLocks noGrp="1" noChangeArrowheads="1"/>
          </p:cNvSpPr>
          <p:nvPr>
            <p:ph type="ftr" sz="quarter" idx="10"/>
          </p:nvPr>
        </p:nvSpPr>
        <p:spPr>
          <a:ln/>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2515624101"/>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p:txBody>
          <a:bodyPr/>
          <a:lstStyle>
            <a:lvl3pPr lvl="2">
              <a:defRPr/>
            </a:lvl3pPr>
            <a:lvl4pPr lvl="3">
              <a:defRPr/>
            </a:lvl4pPr>
          </a:lstStyle>
          <a:p>
            <a:pPr lvl="2">
              <a:defRPr/>
            </a:pPr>
            <a:endParaRPr lang="de-DE"/>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2805823620"/>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Rectangle 5"/>
          <p:cNvSpPr>
            <a:spLocks noGrp="1" noChangeArrowheads="1"/>
          </p:cNvSpPr>
          <p:nvPr>
            <p:ph type="ftr" sz="quarter" idx="10"/>
          </p:nvPr>
        </p:nvSpPr>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724760029"/>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smtClean="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Rectangle 5"/>
          <p:cNvSpPr>
            <a:spLocks noGrp="1" noChangeArrowheads="1"/>
          </p:cNvSpPr>
          <p:nvPr>
            <p:ph type="ftr" sz="quarter" idx="10"/>
          </p:nvPr>
        </p:nvSpPr>
        <p:spPr>
          <a:ln/>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2685605498"/>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1295400"/>
            <a:ext cx="7772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de-DE" altLang="en-US" smtClean="0"/>
              <a:t>Klicken Sie, um das Titelformat zu bearbeiten</a:t>
            </a:r>
          </a:p>
        </p:txBody>
      </p:sp>
      <p:sp>
        <p:nvSpPr>
          <p:cNvPr id="1027" name="Rectangle 3"/>
          <p:cNvSpPr>
            <a:spLocks noGrp="1" noChangeArrowheads="1"/>
          </p:cNvSpPr>
          <p:nvPr>
            <p:ph type="body" idx="1"/>
          </p:nvPr>
        </p:nvSpPr>
        <p:spPr bwMode="auto">
          <a:xfrm>
            <a:off x="685800" y="1981200"/>
            <a:ext cx="7772400" cy="441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en-US" smtClean="0"/>
              <a:t>Klicken Sie, um die Formate des Vorlagentextes zu bearbeiten</a:t>
            </a:r>
          </a:p>
          <a:p>
            <a:pPr lvl="0"/>
            <a:r>
              <a:rPr lang="de-DE" altLang="en-US" smtClean="0"/>
              <a:t>Zweite Ebene</a:t>
            </a:r>
          </a:p>
          <a:p>
            <a:pPr lvl="0"/>
            <a:r>
              <a:rPr lang="de-DE" altLang="en-US" smtClean="0"/>
              <a:t>Dritte Ebene</a:t>
            </a:r>
          </a:p>
          <a:p>
            <a:pPr lvl="0"/>
            <a:r>
              <a:rPr lang="de-DE" altLang="en-US" smtClean="0"/>
              <a:t>Vierte Ebene</a:t>
            </a:r>
          </a:p>
          <a:p>
            <a:pPr lvl="0"/>
            <a:r>
              <a:rPr lang="de-DE" altLang="en-US" smtClean="0"/>
              <a:t>Fünfte Ebene</a:t>
            </a:r>
          </a:p>
        </p:txBody>
      </p:sp>
      <p:sp>
        <p:nvSpPr>
          <p:cNvPr id="1029" name="Rectangle 5"/>
          <p:cNvSpPr>
            <a:spLocks noGrp="1" noChangeArrowheads="1"/>
          </p:cNvSpPr>
          <p:nvPr>
            <p:ph type="ftr" sz="quarter" idx="3"/>
          </p:nvPr>
        </p:nvSpPr>
        <p:spPr bwMode="auto">
          <a:xfrm>
            <a:off x="685800" y="381000"/>
            <a:ext cx="7772400" cy="762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3pPr lvl="2">
              <a:defRPr sz="1200">
                <a:latin typeface="+mn-lt"/>
              </a:defRPr>
            </a:lvl3pPr>
            <a:lvl4pPr lvl="3">
              <a:defRPr sz="800">
                <a:latin typeface="+mn-lt"/>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pic>
        <p:nvPicPr>
          <p:cNvPr id="2" name="Picture 8" descr="I:\AFu Ausbildung\DARC-Symbol.gif"/>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7239000" y="381000"/>
            <a:ext cx="1265238" cy="71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76" r:id="rId1"/>
    <p:sldLayoutId id="2147483769" r:id="rId2"/>
    <p:sldLayoutId id="2147483770" r:id="rId3"/>
    <p:sldLayoutId id="2147483771" r:id="rId4"/>
    <p:sldLayoutId id="2147483772" r:id="rId5"/>
    <p:sldLayoutId id="2147483773" r:id="rId6"/>
    <p:sldLayoutId id="2147483777" r:id="rId7"/>
    <p:sldLayoutId id="2147483778" r:id="rId8"/>
    <p:sldLayoutId id="2147483774" r:id="rId9"/>
    <p:sldLayoutId id="2147483775" r:id="rId10"/>
    <p:sldLayoutId id="2147483779" r:id="rId11"/>
  </p:sldLayoutIdLst>
  <p:transition/>
  <p:hf sldNum="0" hdr="0" dt="0"/>
  <p:txStyles>
    <p:titleStyle>
      <a:lvl1pPr algn="ctr" rtl="0" eaLnBrk="0" fontAlgn="base" hangingPunct="0">
        <a:spcBef>
          <a:spcPct val="0"/>
        </a:spcBef>
        <a:spcAft>
          <a:spcPct val="0"/>
        </a:spcAft>
        <a:defRPr sz="2800">
          <a:solidFill>
            <a:schemeClr val="tx2"/>
          </a:solidFill>
          <a:latin typeface="+mj-lt"/>
          <a:ea typeface="+mj-ea"/>
          <a:cs typeface="+mj-cs"/>
        </a:defRPr>
      </a:lvl1pPr>
      <a:lvl2pPr algn="ctr" rtl="0" eaLnBrk="0" fontAlgn="base" hangingPunct="0">
        <a:spcBef>
          <a:spcPct val="0"/>
        </a:spcBef>
        <a:spcAft>
          <a:spcPct val="0"/>
        </a:spcAft>
        <a:defRPr sz="2800">
          <a:solidFill>
            <a:schemeClr val="tx2"/>
          </a:solidFill>
          <a:latin typeface="Arial" charset="0"/>
        </a:defRPr>
      </a:lvl2pPr>
      <a:lvl3pPr algn="ctr" rtl="0" eaLnBrk="0" fontAlgn="base" hangingPunct="0">
        <a:spcBef>
          <a:spcPct val="0"/>
        </a:spcBef>
        <a:spcAft>
          <a:spcPct val="0"/>
        </a:spcAft>
        <a:defRPr sz="2800">
          <a:solidFill>
            <a:schemeClr val="tx2"/>
          </a:solidFill>
          <a:latin typeface="Arial" charset="0"/>
        </a:defRPr>
      </a:lvl3pPr>
      <a:lvl4pPr algn="ctr" rtl="0" eaLnBrk="0" fontAlgn="base" hangingPunct="0">
        <a:spcBef>
          <a:spcPct val="0"/>
        </a:spcBef>
        <a:spcAft>
          <a:spcPct val="0"/>
        </a:spcAft>
        <a:defRPr sz="2800">
          <a:solidFill>
            <a:schemeClr val="tx2"/>
          </a:solidFill>
          <a:latin typeface="Arial" charset="0"/>
        </a:defRPr>
      </a:lvl4pPr>
      <a:lvl5pPr algn="ctr" rtl="0" eaLnBrk="0" fontAlgn="base" hangingPunct="0">
        <a:spcBef>
          <a:spcPct val="0"/>
        </a:spcBef>
        <a:spcAft>
          <a:spcPct val="0"/>
        </a:spcAft>
        <a:defRPr sz="2800">
          <a:solidFill>
            <a:schemeClr val="tx2"/>
          </a:solidFill>
          <a:latin typeface="Arial" charset="0"/>
        </a:defRPr>
      </a:lvl5pPr>
      <a:lvl6pPr marL="457200" algn="ctr" rtl="0" fontAlgn="base">
        <a:spcBef>
          <a:spcPct val="0"/>
        </a:spcBef>
        <a:spcAft>
          <a:spcPct val="0"/>
        </a:spcAft>
        <a:defRPr sz="2800">
          <a:solidFill>
            <a:schemeClr val="tx2"/>
          </a:solidFill>
          <a:latin typeface="Arial" charset="0"/>
        </a:defRPr>
      </a:lvl6pPr>
      <a:lvl7pPr marL="914400" algn="ctr" rtl="0" fontAlgn="base">
        <a:spcBef>
          <a:spcPct val="0"/>
        </a:spcBef>
        <a:spcAft>
          <a:spcPct val="0"/>
        </a:spcAft>
        <a:defRPr sz="2800">
          <a:solidFill>
            <a:schemeClr val="tx2"/>
          </a:solidFill>
          <a:latin typeface="Arial" charset="0"/>
        </a:defRPr>
      </a:lvl7pPr>
      <a:lvl8pPr marL="1371600" algn="ctr" rtl="0" fontAlgn="base">
        <a:spcBef>
          <a:spcPct val="0"/>
        </a:spcBef>
        <a:spcAft>
          <a:spcPct val="0"/>
        </a:spcAft>
        <a:defRPr sz="2800">
          <a:solidFill>
            <a:schemeClr val="tx2"/>
          </a:solidFill>
          <a:latin typeface="Arial" charset="0"/>
        </a:defRPr>
      </a:lvl8pPr>
      <a:lvl9pPr marL="1828800" algn="ctr" rtl="0" fontAlgn="base">
        <a:spcBef>
          <a:spcPct val="0"/>
        </a:spcBef>
        <a:spcAft>
          <a:spcPct val="0"/>
        </a:spcAft>
        <a:defRPr sz="2800">
          <a:solidFill>
            <a:schemeClr val="tx2"/>
          </a:solidFill>
          <a:latin typeface="Arial" charset="0"/>
        </a:defRPr>
      </a:lvl9pPr>
    </p:titleStyle>
    <p:bodyStyle>
      <a:lvl1pPr marL="342900" indent="-342900" algn="ctr" rtl="0" eaLnBrk="0" fontAlgn="base" hangingPunct="0">
        <a:spcBef>
          <a:spcPct val="20000"/>
        </a:spcBef>
        <a:spcAft>
          <a:spcPct val="0"/>
        </a:spcAft>
        <a:defRPr sz="2000">
          <a:solidFill>
            <a:schemeClr val="tx1"/>
          </a:solidFill>
          <a:latin typeface="+mn-lt"/>
          <a:ea typeface="+mn-ea"/>
          <a:cs typeface="+mn-cs"/>
        </a:defRPr>
      </a:lvl1pPr>
      <a:lvl2pPr marL="742950" indent="-285750" algn="ctr" rtl="0" eaLnBrk="0" fontAlgn="base" hangingPunct="0">
        <a:spcBef>
          <a:spcPct val="20000"/>
        </a:spcBef>
        <a:spcAft>
          <a:spcPct val="0"/>
        </a:spcAft>
        <a:defRPr>
          <a:solidFill>
            <a:schemeClr val="tx1"/>
          </a:solidFill>
          <a:latin typeface="+mn-lt"/>
        </a:defRPr>
      </a:lvl2pPr>
      <a:lvl3pPr marL="1143000" indent="-228600" algn="ctr" rtl="0" eaLnBrk="0" fontAlgn="base" hangingPunct="0">
        <a:spcBef>
          <a:spcPct val="20000"/>
        </a:spcBef>
        <a:spcAft>
          <a:spcPct val="0"/>
        </a:spcAft>
        <a:defRPr sz="1600">
          <a:solidFill>
            <a:schemeClr val="tx1"/>
          </a:solidFill>
          <a:latin typeface="+mn-lt"/>
        </a:defRPr>
      </a:lvl3pPr>
      <a:lvl4pPr marL="1600200" indent="-228600" algn="ctr" rtl="0" eaLnBrk="0" fontAlgn="base" hangingPunct="0">
        <a:spcBef>
          <a:spcPct val="20000"/>
        </a:spcBef>
        <a:spcAft>
          <a:spcPct val="0"/>
        </a:spcAft>
        <a:defRPr sz="1400">
          <a:solidFill>
            <a:schemeClr val="tx1"/>
          </a:solidFill>
          <a:latin typeface="+mn-lt"/>
        </a:defRPr>
      </a:lvl4pPr>
      <a:lvl5pPr marL="2057400" indent="-228600" algn="ctr" rtl="0" eaLnBrk="0" fontAlgn="base" hangingPunct="0">
        <a:spcBef>
          <a:spcPct val="20000"/>
        </a:spcBef>
        <a:spcAft>
          <a:spcPct val="0"/>
        </a:spcAft>
        <a:defRPr sz="1200">
          <a:solidFill>
            <a:schemeClr val="tx1"/>
          </a:solidFill>
          <a:latin typeface="+mn-lt"/>
        </a:defRPr>
      </a:lvl5pPr>
      <a:lvl6pPr marL="2514600" indent="-228600" algn="ctr" rtl="0" fontAlgn="base">
        <a:spcBef>
          <a:spcPct val="20000"/>
        </a:spcBef>
        <a:spcAft>
          <a:spcPct val="0"/>
        </a:spcAft>
        <a:defRPr sz="1200">
          <a:solidFill>
            <a:schemeClr val="tx1"/>
          </a:solidFill>
          <a:latin typeface="+mn-lt"/>
        </a:defRPr>
      </a:lvl6pPr>
      <a:lvl7pPr marL="2971800" indent="-228600" algn="ctr" rtl="0" fontAlgn="base">
        <a:spcBef>
          <a:spcPct val="20000"/>
        </a:spcBef>
        <a:spcAft>
          <a:spcPct val="0"/>
        </a:spcAft>
        <a:defRPr sz="1200">
          <a:solidFill>
            <a:schemeClr val="tx1"/>
          </a:solidFill>
          <a:latin typeface="+mn-lt"/>
        </a:defRPr>
      </a:lvl7pPr>
      <a:lvl8pPr marL="3429000" indent="-228600" algn="ctr" rtl="0" fontAlgn="base">
        <a:spcBef>
          <a:spcPct val="20000"/>
        </a:spcBef>
        <a:spcAft>
          <a:spcPct val="0"/>
        </a:spcAft>
        <a:defRPr sz="1200">
          <a:solidFill>
            <a:schemeClr val="tx1"/>
          </a:solidFill>
          <a:latin typeface="+mn-lt"/>
        </a:defRPr>
      </a:lvl8pPr>
      <a:lvl9pPr marL="3886200" indent="-228600" algn="ctr" rtl="0" fontAlgn="base">
        <a:spcBef>
          <a:spcPct val="20000"/>
        </a:spcBef>
        <a:spcAft>
          <a:spcPct val="0"/>
        </a:spcAft>
        <a:defRPr sz="12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2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0.gif"/><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1.gif"/><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2.gif"/><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3.gif"/><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14.jpg"/><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39.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4.gif"/></Relationships>
</file>

<file path=ppt/slides/_rels/slide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1"/>
          <p:cNvSpPr txBox="1">
            <a:spLocks/>
          </p:cNvSpPr>
          <p:nvPr/>
        </p:nvSpPr>
        <p:spPr bwMode="auto">
          <a:xfrm>
            <a:off x="685800" y="1670943"/>
            <a:ext cx="7772400" cy="1470025"/>
          </a:xfrm>
          <a:prstGeom prst="rect">
            <a:avLst/>
          </a:prstGeom>
          <a:noFill/>
          <a:ln w="9525">
            <a:noFill/>
            <a:miter lim="800000"/>
            <a:headEnd/>
            <a:tailEnd/>
          </a:ln>
        </p:spPr>
        <p:txBody>
          <a:bodyPr anchor="ctr"/>
          <a:lstStyle/>
          <a:p>
            <a:pPr algn="ctr" eaLnBrk="0" hangingPunct="0">
              <a:defRPr/>
            </a:pPr>
            <a:r>
              <a:rPr lang="de-DE" sz="2800" kern="0" dirty="0">
                <a:solidFill>
                  <a:schemeClr val="tx2"/>
                </a:solidFill>
                <a:latin typeface="+mj-lt"/>
                <a:ea typeface="+mj-ea"/>
                <a:cs typeface="+mj-cs"/>
              </a:rPr>
              <a:t>Was machen wir heute?</a:t>
            </a:r>
          </a:p>
        </p:txBody>
      </p:sp>
      <p:sp>
        <p:nvSpPr>
          <p:cNvPr id="8195" name="Inhaltsplatzhalter 11"/>
          <p:cNvSpPr>
            <a:spLocks noGrp="1"/>
          </p:cNvSpPr>
          <p:nvPr>
            <p:ph idx="1"/>
          </p:nvPr>
        </p:nvSpPr>
        <p:spPr>
          <a:xfrm>
            <a:off x="685800" y="3068960"/>
            <a:ext cx="7772400" cy="3348037"/>
          </a:xfrm>
        </p:spPr>
        <p:txBody>
          <a:bodyPr/>
          <a:lstStyle/>
          <a:p>
            <a:endParaRPr lang="de-DE" altLang="en-US" dirty="0" smtClean="0"/>
          </a:p>
          <a:p>
            <a:r>
              <a:rPr lang="de-DE" sz="2400" b="1" dirty="0" smtClean="0"/>
              <a:t>Technik E-18</a:t>
            </a:r>
          </a:p>
          <a:p>
            <a:endParaRPr lang="de-DE" b="1" dirty="0" smtClean="0"/>
          </a:p>
          <a:p>
            <a:r>
              <a:rPr lang="de-DE" b="1" dirty="0" smtClean="0"/>
              <a:t>EMV und Sicherheit</a:t>
            </a:r>
          </a:p>
        </p:txBody>
      </p:sp>
      <p:sp>
        <p:nvSpPr>
          <p:cNvPr id="11" name="Fußzeilenplatzhalter 3"/>
          <p:cNvSpPr>
            <a:spLocks noGrp="1"/>
          </p:cNvSpPr>
          <p:nvPr>
            <p:ph type="ftr" sz="quarter" idx="10"/>
          </p:nvPr>
        </p:nvSpPr>
        <p:spPr/>
        <p:txBody>
          <a:bodyPr/>
          <a:lstStyle/>
          <a:p>
            <a:pPr lvl="2">
              <a:defRPr/>
            </a:pPr>
            <a:r>
              <a:rPr lang="de-DE"/>
              <a:t> </a:t>
            </a:r>
          </a:p>
          <a:p>
            <a:pPr lvl="3">
              <a:defRPr/>
            </a:pPr>
            <a:endParaRPr lang="de-DE"/>
          </a:p>
          <a:p>
            <a:pPr lvl="3">
              <a:defRPr/>
            </a:pPr>
            <a:r>
              <a:rPr lang="de-DE" sz="1200"/>
              <a:t>			              Ortsverband München-Süd des</a:t>
            </a:r>
          </a:p>
          <a:p>
            <a:pPr lvl="3">
              <a:defRPr/>
            </a:pPr>
            <a:r>
              <a:rPr lang="de-DE" sz="1200"/>
              <a:t>		                            Deutschen Amateur-Radio-Club e.V.</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4664"/>
            <a:ext cx="6622504" cy="609600"/>
          </a:xfrm>
        </p:spPr>
        <p:txBody>
          <a:bodyPr/>
          <a:lstStyle/>
          <a:p>
            <a:r>
              <a:rPr lang="de-DE" altLang="en-US" dirty="0" smtClean="0"/>
              <a:t>Reduzierungsfaktoren</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10</a:t>
            </a:fld>
            <a:endParaRPr lang="de-DE" altLang="en-US" dirty="0"/>
          </a:p>
        </p:txBody>
      </p:sp>
      <p:sp>
        <p:nvSpPr>
          <p:cNvPr id="9" name="Textfeld 8"/>
          <p:cNvSpPr txBox="1"/>
          <p:nvPr/>
        </p:nvSpPr>
        <p:spPr>
          <a:xfrm>
            <a:off x="655900" y="1280175"/>
            <a:ext cx="7890893" cy="5119350"/>
          </a:xfrm>
          <a:prstGeom prst="rect">
            <a:avLst/>
          </a:prstGeom>
          <a:noFill/>
        </p:spPr>
        <p:txBody>
          <a:bodyPr wrap="square" rtlCol="0">
            <a:spAutoFit/>
          </a:bodyPr>
          <a:lstStyle/>
          <a:p>
            <a:pPr marL="4398963">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Die in der Tabelle angegebenen Maximalwerte der Feldstärken gelten als Effektivwerte, gemittelt über 6-Minuten-Intervalle. Im Amateurfunk ist der Mittelwert </a:t>
            </a:r>
            <a:r>
              <a:rPr lang="de-DE" sz="1600" dirty="0" smtClean="0">
                <a:latin typeface="Verdana" panose="020B0604030504040204" pitchFamily="34" charset="0"/>
                <a:ea typeface="Verdana" panose="020B0604030504040204" pitchFamily="34" charset="0"/>
                <a:cs typeface="Verdana" panose="020B0604030504040204" pitchFamily="34" charset="0"/>
              </a:rPr>
              <a:t>erheblich </a:t>
            </a:r>
          </a:p>
          <a:p>
            <a:pPr>
              <a:spcBef>
                <a:spcPts val="0"/>
              </a:spcBef>
            </a:pPr>
            <a:r>
              <a:rPr lang="de-DE" sz="1600" dirty="0" smtClean="0">
                <a:latin typeface="Verdana" panose="020B0604030504040204" pitchFamily="34" charset="0"/>
                <a:ea typeface="Verdana" panose="020B0604030504040204" pitchFamily="34" charset="0"/>
                <a:cs typeface="Verdana" panose="020B0604030504040204" pitchFamily="34" charset="0"/>
              </a:rPr>
              <a:t>geringer </a:t>
            </a:r>
            <a:r>
              <a:rPr lang="de-DE" sz="1600" dirty="0">
                <a:latin typeface="Verdana" panose="020B0604030504040204" pitchFamily="34" charset="0"/>
                <a:ea typeface="Verdana" panose="020B0604030504040204" pitchFamily="34" charset="0"/>
                <a:cs typeface="Verdana" panose="020B0604030504040204" pitchFamily="34" charset="0"/>
              </a:rPr>
              <a:t>als die zulässigen Spitzenwerte von 75 Watt. Bei SSB ist der Mittelwert je nach Klippgrad etwa 1 : 6 bis 1 : 4. Bei Morsetelegrafie ist durch die Pausen zwischen den einzelnen Zeichen der Mittelwert etwa </a:t>
            </a:r>
            <a:r>
              <a:rPr lang="de-DE" sz="1600" dirty="0" smtClean="0">
                <a:latin typeface="Verdana" panose="020B0604030504040204" pitchFamily="34" charset="0"/>
                <a:ea typeface="Verdana" panose="020B0604030504040204" pitchFamily="34" charset="0"/>
                <a:cs typeface="Verdana" panose="020B0604030504040204" pitchFamily="34" charset="0"/>
              </a:rPr>
              <a:t/>
            </a:r>
            <a:br>
              <a:rPr lang="de-DE" sz="1600" dirty="0" smtClean="0">
                <a:latin typeface="Verdana" panose="020B0604030504040204" pitchFamily="34" charset="0"/>
                <a:ea typeface="Verdana" panose="020B0604030504040204" pitchFamily="34" charset="0"/>
                <a:cs typeface="Verdana" panose="020B0604030504040204" pitchFamily="34" charset="0"/>
              </a:rPr>
            </a:br>
            <a:r>
              <a:rPr lang="de-DE" sz="1600" dirty="0" smtClean="0">
                <a:latin typeface="Verdana" panose="020B0604030504040204" pitchFamily="34" charset="0"/>
                <a:ea typeface="Verdana" panose="020B0604030504040204" pitchFamily="34" charset="0"/>
                <a:cs typeface="Verdana" panose="020B0604030504040204" pitchFamily="34" charset="0"/>
              </a:rPr>
              <a:t>1 </a:t>
            </a:r>
            <a:r>
              <a:rPr lang="de-DE" sz="1600" dirty="0">
                <a:latin typeface="Verdana" panose="020B0604030504040204" pitchFamily="34" charset="0"/>
                <a:ea typeface="Verdana" panose="020B0604030504040204" pitchFamily="34" charset="0"/>
                <a:cs typeface="Verdana" panose="020B0604030504040204" pitchFamily="34" charset="0"/>
              </a:rPr>
              <a:t>: 4. Nur bei Frequenzmodulation und auch bei </a:t>
            </a:r>
            <a:r>
              <a:rPr lang="de-DE" sz="1600" dirty="0" err="1">
                <a:latin typeface="Verdana" panose="020B0604030504040204" pitchFamily="34" charset="0"/>
                <a:ea typeface="Verdana" panose="020B0604030504040204" pitchFamily="34" charset="0"/>
                <a:cs typeface="Verdana" panose="020B0604030504040204" pitchFamily="34" charset="0"/>
              </a:rPr>
              <a:t>Frequenzumtastung</a:t>
            </a:r>
            <a:r>
              <a:rPr lang="de-DE" sz="1600" dirty="0">
                <a:latin typeface="Verdana" panose="020B0604030504040204" pitchFamily="34" charset="0"/>
                <a:ea typeface="Verdana" panose="020B0604030504040204" pitchFamily="34" charset="0"/>
                <a:cs typeface="Verdana" panose="020B0604030504040204" pitchFamily="34" charset="0"/>
              </a:rPr>
              <a:t> </a:t>
            </a:r>
            <a:r>
              <a:rPr lang="de-DE" sz="1600" dirty="0" smtClean="0">
                <a:latin typeface="Verdana" panose="020B0604030504040204" pitchFamily="34" charset="0"/>
                <a:ea typeface="Verdana" panose="020B0604030504040204" pitchFamily="34" charset="0"/>
                <a:cs typeface="Verdana" panose="020B0604030504040204" pitchFamily="34" charset="0"/>
              </a:rPr>
              <a:t/>
            </a:r>
            <a:br>
              <a:rPr lang="de-DE" sz="1600" dirty="0" smtClean="0">
                <a:latin typeface="Verdana" panose="020B0604030504040204" pitchFamily="34" charset="0"/>
                <a:ea typeface="Verdana" panose="020B0604030504040204" pitchFamily="34" charset="0"/>
                <a:cs typeface="Verdana" panose="020B0604030504040204" pitchFamily="34" charset="0"/>
              </a:rPr>
            </a:br>
            <a:r>
              <a:rPr lang="de-DE" sz="1600" dirty="0" smtClean="0">
                <a:latin typeface="Verdana" panose="020B0604030504040204" pitchFamily="34" charset="0"/>
                <a:ea typeface="Verdana" panose="020B0604030504040204" pitchFamily="34" charset="0"/>
                <a:cs typeface="Verdana" panose="020B0604030504040204" pitchFamily="34" charset="0"/>
              </a:rPr>
              <a:t>(</a:t>
            </a:r>
            <a:r>
              <a:rPr lang="de-DE" sz="1600" dirty="0">
                <a:latin typeface="Verdana" panose="020B0604030504040204" pitchFamily="34" charset="0"/>
                <a:ea typeface="Verdana" panose="020B0604030504040204" pitchFamily="34" charset="0"/>
                <a:cs typeface="Verdana" panose="020B0604030504040204" pitchFamily="34" charset="0"/>
              </a:rPr>
              <a:t>z.B. RTTY) ist der Mittelwert gleich der Trägerleistung. Mit diesem Faktor muss die effektive Strahlungsleistung reduziert werden. </a:t>
            </a: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Diesen Reduzierungsfaktor darf man nur für die Berechnung des Sicherheitsabstandes nach Personenschutz ansetzen. Wenn Sie mit Ihrer Antennenanlage öffentliche Wege oder Nachbargrundstücke bestrahlen und nicht sicher sein können, dass sich eventuell ein </a:t>
            </a:r>
            <a:r>
              <a:rPr lang="de-DE" sz="1600" dirty="0" smtClean="0">
                <a:latin typeface="Verdana" panose="020B0604030504040204" pitchFamily="34" charset="0"/>
                <a:ea typeface="Verdana" panose="020B0604030504040204" pitchFamily="34" charset="0"/>
                <a:cs typeface="Verdana" panose="020B0604030504040204" pitchFamily="34" charset="0"/>
              </a:rPr>
              <a:t>Herzschrittmacher-träger </a:t>
            </a:r>
            <a:r>
              <a:rPr lang="de-DE" sz="1600" dirty="0">
                <a:latin typeface="Verdana" panose="020B0604030504040204" pitchFamily="34" charset="0"/>
                <a:ea typeface="Verdana" panose="020B0604030504040204" pitchFamily="34" charset="0"/>
                <a:cs typeface="Verdana" panose="020B0604030504040204" pitchFamily="34" charset="0"/>
              </a:rPr>
              <a:t>dort aufhalten könnte, müssen Sie mit dem maximalen </a:t>
            </a:r>
            <a:r>
              <a:rPr lang="de-DE" sz="1600" dirty="0" smtClean="0">
                <a:latin typeface="Verdana" panose="020B0604030504040204" pitchFamily="34" charset="0"/>
                <a:ea typeface="Verdana" panose="020B0604030504040204" pitchFamily="34" charset="0"/>
                <a:cs typeface="Verdana" panose="020B0604030504040204" pitchFamily="34" charset="0"/>
              </a:rPr>
              <a:t>Augenblickswert </a:t>
            </a:r>
            <a:r>
              <a:rPr lang="de-DE" sz="1600" dirty="0">
                <a:latin typeface="Verdana" panose="020B0604030504040204" pitchFamily="34" charset="0"/>
                <a:ea typeface="Verdana" panose="020B0604030504040204" pitchFamily="34" charset="0"/>
                <a:cs typeface="Verdana" panose="020B0604030504040204" pitchFamily="34" charset="0"/>
              </a:rPr>
              <a:t>der Feldstärke des modulierten Trägers rechnen. In diesem Fall rechnen Sie </a:t>
            </a:r>
            <a:r>
              <a:rPr lang="de-DE" sz="1600" dirty="0" smtClean="0">
                <a:latin typeface="Verdana" panose="020B0604030504040204" pitchFamily="34" charset="0"/>
                <a:ea typeface="Verdana" panose="020B0604030504040204" pitchFamily="34" charset="0"/>
                <a:cs typeface="Verdana" panose="020B0604030504040204" pitchFamily="34" charset="0"/>
              </a:rPr>
              <a:t>mit </a:t>
            </a:r>
            <a:r>
              <a:rPr lang="de-DE" sz="1600" dirty="0">
                <a:latin typeface="Verdana" panose="020B0604030504040204" pitchFamily="34" charset="0"/>
                <a:ea typeface="Verdana" panose="020B0604030504040204" pitchFamily="34" charset="0"/>
                <a:cs typeface="Verdana" panose="020B0604030504040204" pitchFamily="34" charset="0"/>
              </a:rPr>
              <a:t>dem Reduzierungsfaktor 1, also so, als ob es FM wäre, auch wenn Sie SSB verwenden</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p:pic>
        <p:nvPicPr>
          <p:cNvPr id="2" name="Grafik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11560" y="1340768"/>
            <a:ext cx="4448175" cy="1381125"/>
          </a:xfrm>
          <a:prstGeom prst="rect">
            <a:avLst/>
          </a:prstGeom>
        </p:spPr>
      </p:pic>
    </p:spTree>
    <p:extLst>
      <p:ext uri="{BB962C8B-B14F-4D97-AF65-F5344CB8AC3E}">
        <p14:creationId xmlns:p14="http://schemas.microsoft.com/office/powerpoint/2010/main" val="884397268"/>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a:t>
            </a:r>
          </a:p>
        </p:txBody>
      </p:sp>
      <p:sp>
        <p:nvSpPr>
          <p:cNvPr id="11268" name="Foliennummernplatzhalter 5"/>
          <p:cNvSpPr>
            <a:spLocks noGrp="1"/>
          </p:cNvSpPr>
          <p:nvPr>
            <p:ph type="sldNum" sz="quarter" idx="4294967295"/>
          </p:nvPr>
        </p:nvSpPr>
        <p:spPr bwMode="auto">
          <a:xfrm>
            <a:off x="7239000" y="6249443"/>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11</a:t>
            </a:fld>
            <a:endParaRPr lang="de-DE" altLang="en-US" dirty="0"/>
          </a:p>
        </p:txBody>
      </p:sp>
      <p:graphicFrame>
        <p:nvGraphicFramePr>
          <p:cNvPr id="18" name="Tabelle 17"/>
          <p:cNvGraphicFramePr>
            <a:graphicFrameLocks noGrp="1"/>
          </p:cNvGraphicFramePr>
          <p:nvPr>
            <p:extLst>
              <p:ext uri="{D42A27DB-BD31-4B8C-83A1-F6EECF244321}">
                <p14:modId xmlns:p14="http://schemas.microsoft.com/office/powerpoint/2010/main" val="3984816813"/>
              </p:ext>
            </p:extLst>
          </p:nvPr>
        </p:nvGraphicFramePr>
        <p:xfrm>
          <a:off x="899592" y="1916832"/>
          <a:ext cx="7488832" cy="3613785"/>
        </p:xfrm>
        <a:graphic>
          <a:graphicData uri="http://schemas.openxmlformats.org/drawingml/2006/table">
            <a:tbl>
              <a:tblPr firstRow="1" bandRow="1">
                <a:tableStyleId>{17292A2E-F333-43FB-9621-5CBBE7FDCDCB}</a:tableStyleId>
              </a:tblPr>
              <a:tblGrid>
                <a:gridCol w="1002137">
                  <a:extLst>
                    <a:ext uri="{9D8B030D-6E8A-4147-A177-3AD203B41FA5}">
                      <a16:colId xmlns:a16="http://schemas.microsoft.com/office/drawing/2014/main" val="20000"/>
                    </a:ext>
                  </a:extLst>
                </a:gridCol>
                <a:gridCol w="6486695">
                  <a:extLst>
                    <a:ext uri="{9D8B030D-6E8A-4147-A177-3AD203B41FA5}">
                      <a16:colId xmlns:a16="http://schemas.microsoft.com/office/drawing/2014/main" val="20001"/>
                    </a:ext>
                  </a:extLst>
                </a:gridCol>
              </a:tblGrid>
              <a:tr h="370840">
                <a:tc>
                  <a:txBody>
                    <a:bodyPr/>
                    <a:lstStyle/>
                    <a:p>
                      <a:r>
                        <a:rPr lang="en-US" dirty="0" smtClean="0">
                          <a:solidFill>
                            <a:schemeClr val="tx1"/>
                          </a:solidFill>
                        </a:rPr>
                        <a:t>TL213</a:t>
                      </a:r>
                      <a:endParaRPr lang="en-US" dirty="0">
                        <a:solidFill>
                          <a:schemeClr val="tx1"/>
                        </a:solidFill>
                      </a:endParaRPr>
                    </a:p>
                  </a:txBody>
                  <a:tcPr>
                    <a:solidFill>
                      <a:schemeClr val="bg1">
                        <a:lumMod val="65000"/>
                      </a:schemeClr>
                    </a:solidFill>
                  </a:tcPr>
                </a:tc>
                <a:tc>
                  <a:txBody>
                    <a:bodyPr/>
                    <a:lstStyle/>
                    <a:p>
                      <a:pPr algn="l" fontAlgn="ctr"/>
                      <a:r>
                        <a:rPr lang="de-DE" sz="1800" b="1" i="0" u="none" strike="noStrike" dirty="0" smtClean="0">
                          <a:solidFill>
                            <a:srgbClr val="FFFFFF"/>
                          </a:solidFill>
                          <a:effectLst/>
                          <a:latin typeface="Arial"/>
                        </a:rPr>
                        <a:t>Mit </a:t>
                      </a:r>
                      <a:r>
                        <a:rPr lang="de-DE" sz="1800" b="1" i="0" u="none" strike="noStrike" dirty="0">
                          <a:solidFill>
                            <a:srgbClr val="FFFFFF"/>
                          </a:solidFill>
                          <a:effectLst/>
                          <a:latin typeface="Arial"/>
                        </a:rPr>
                        <a:t>welcher Ausgangsleistung rechnen Sie im Fall des Personenschutzes, um den Sicherheitsabstand zu ermitteln? </a:t>
                      </a:r>
                    </a:p>
                  </a:txBody>
                  <a:tcPr marL="9525" marR="9525" marT="9525" marB="0"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nchor="ctr"/>
                </a:tc>
                <a:tc>
                  <a:txBody>
                    <a:bodyPr/>
                    <a:lstStyle/>
                    <a:p>
                      <a:pPr algn="l" fontAlgn="ctr"/>
                      <a:r>
                        <a:rPr lang="de-DE" sz="1800" b="0" i="0" u="none" strike="noStrike" dirty="0">
                          <a:solidFill>
                            <a:srgbClr val="000000"/>
                          </a:solidFill>
                          <a:effectLst/>
                          <a:latin typeface="Arial"/>
                        </a:rPr>
                        <a:t>Mit der größten Ausgangsleistung des Transceivers zuzüglich Antennengewinns, korrigiert um den Gewichtungsfaktor für die verwendete Betriebsart. </a:t>
                      </a:r>
                    </a:p>
                  </a:txBody>
                  <a:tcPr marL="9525" marR="9525" marT="9525" marB="0"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nchor="ctr"/>
                </a:tc>
                <a:tc>
                  <a:txBody>
                    <a:bodyPr/>
                    <a:lstStyle/>
                    <a:p>
                      <a:pPr algn="l" fontAlgn="ctr"/>
                      <a:r>
                        <a:rPr lang="de-DE" sz="1800" b="0" i="0" u="none" strike="noStrike" dirty="0">
                          <a:solidFill>
                            <a:srgbClr val="000000"/>
                          </a:solidFill>
                          <a:effectLst/>
                          <a:latin typeface="Arial"/>
                        </a:rPr>
                        <a:t>Mit dem Mittelwert der Ausgangsleistung gemittelt über ein Intervall von 6 Minuten. </a:t>
                      </a:r>
                    </a:p>
                  </a:txBody>
                  <a:tcPr marL="9525" marR="9525" marT="9525" marB="0"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nchor="ctr"/>
                </a:tc>
                <a:tc>
                  <a:txBody>
                    <a:bodyPr/>
                    <a:lstStyle/>
                    <a:p>
                      <a:pPr algn="l" fontAlgn="ctr"/>
                      <a:r>
                        <a:rPr lang="de-DE" sz="1800" b="0" i="0" u="none" strike="noStrike" dirty="0">
                          <a:solidFill>
                            <a:srgbClr val="000000"/>
                          </a:solidFill>
                          <a:effectLst/>
                          <a:latin typeface="Arial"/>
                        </a:rPr>
                        <a:t>Mit der durchschnittlich benutzten Ausgangsleistung gemittelt über den Betriebszeitraum und korrigiert um den Gewichtungsfaktor für die verwendete Betriebsart. </a:t>
                      </a:r>
                    </a:p>
                  </a:txBody>
                  <a:tcPr marL="9525" marR="9525" marT="9525" marB="0"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nchor="ctr"/>
                </a:tc>
                <a:tc>
                  <a:txBody>
                    <a:bodyPr/>
                    <a:lstStyle/>
                    <a:p>
                      <a:pPr algn="l" fontAlgn="ctr"/>
                      <a:r>
                        <a:rPr lang="de-DE" sz="1800" b="0" i="0" u="none" strike="noStrike" dirty="0">
                          <a:solidFill>
                            <a:srgbClr val="000000"/>
                          </a:solidFill>
                          <a:effectLst/>
                          <a:latin typeface="Arial"/>
                        </a:rPr>
                        <a:t>Mit der maximalen Ausgangsleistung des verwendeten Senders zuzüglich 3 dB Messfehler. </a:t>
                      </a:r>
                    </a:p>
                  </a:txBody>
                  <a:tcPr marL="9525" marR="9525" marT="9525" marB="0" anchor="ctr"/>
                </a:tc>
                <a:extLst>
                  <a:ext uri="{0D108BD9-81ED-4DB2-BD59-A6C34878D82A}">
                    <a16:rowId xmlns:a16="http://schemas.microsoft.com/office/drawing/2014/main" val="10004"/>
                  </a:ext>
                </a:extLst>
              </a:tr>
            </a:tbl>
          </a:graphicData>
        </a:graphic>
      </p:graphicFrame>
      <p:sp>
        <p:nvSpPr>
          <p:cNvPr id="19" name="Interaktive Schaltfläche: Hilfe 18">
            <a:hlinkClick r:id="" action="ppaction://noaction" highlightClick="1"/>
          </p:cNvPr>
          <p:cNvSpPr/>
          <p:nvPr/>
        </p:nvSpPr>
        <p:spPr>
          <a:xfrm>
            <a:off x="1214920" y="299233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nteraktive Schaltfläche: Hilfe 19">
            <a:hlinkClick r:id="" action="ppaction://noaction" highlightClick="1"/>
          </p:cNvPr>
          <p:cNvSpPr/>
          <p:nvPr/>
        </p:nvSpPr>
        <p:spPr>
          <a:xfrm>
            <a:off x="1214920" y="371514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nteraktive Schaltfläche: Hilfe 20">
            <a:hlinkClick r:id="" action="ppaction://noaction" highlightClick="1"/>
          </p:cNvPr>
          <p:cNvSpPr/>
          <p:nvPr/>
        </p:nvSpPr>
        <p:spPr>
          <a:xfrm>
            <a:off x="1225623" y="4393293"/>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Interaktive Schaltfläche: Hilfe 21">
            <a:hlinkClick r:id="" action="ppaction://noaction" highlightClick="1"/>
          </p:cNvPr>
          <p:cNvSpPr/>
          <p:nvPr/>
        </p:nvSpPr>
        <p:spPr>
          <a:xfrm>
            <a:off x="1214920" y="509486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feld 22"/>
          <p:cNvSpPr txBox="1"/>
          <p:nvPr/>
        </p:nvSpPr>
        <p:spPr>
          <a:xfrm>
            <a:off x="976293" y="3691224"/>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24" name="Textfeld 23"/>
          <p:cNvSpPr txBox="1"/>
          <p:nvPr/>
        </p:nvSpPr>
        <p:spPr>
          <a:xfrm>
            <a:off x="972118" y="2971144"/>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5" name="Textfeld 24"/>
          <p:cNvSpPr txBox="1"/>
          <p:nvPr/>
        </p:nvSpPr>
        <p:spPr>
          <a:xfrm>
            <a:off x="971600" y="4361876"/>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6" name="Textfeld 25"/>
          <p:cNvSpPr txBox="1"/>
          <p:nvPr/>
        </p:nvSpPr>
        <p:spPr>
          <a:xfrm>
            <a:off x="972118" y="5069599"/>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Tree>
    <p:extLst>
      <p:ext uri="{BB962C8B-B14F-4D97-AF65-F5344CB8AC3E}">
        <p14:creationId xmlns:p14="http://schemas.microsoft.com/office/powerpoint/2010/main" val="955427272"/>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20"/>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7" restart="whenNotActive" fill="hold" evtFilter="cancelBubble" nodeType="interactiveSeq">
                <p:stCondLst>
                  <p:cond evt="onClick" delay="0">
                    <p:tgtEl>
                      <p:spTgt spid="19"/>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12" restart="whenNotActive" fill="hold" evtFilter="cancelBubble" nodeType="interactiveSeq">
                <p:stCondLst>
                  <p:cond evt="onClick" delay="0">
                    <p:tgtEl>
                      <p:spTgt spid="21"/>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seq concurrent="1" nextAc="seek">
              <p:cTn id="17" restart="whenNotActive" fill="hold" evtFilter="cancelBubble" nodeType="interactiveSeq">
                <p:stCondLst>
                  <p:cond evt="onClick" delay="0">
                    <p:tgtEl>
                      <p:spTgt spid="22"/>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26"/>
                                        </p:tgtEl>
                                        <p:attrNameLst>
                                          <p:attrName>style.visibility</p:attrName>
                                        </p:attrNameLst>
                                      </p:cBhvr>
                                      <p:to>
                                        <p:strVal val="visible"/>
                                      </p:to>
                                    </p:set>
                                  </p:childTnLst>
                                </p:cTn>
                              </p:par>
                            </p:childTnLst>
                          </p:cTn>
                        </p:par>
                      </p:childTnLst>
                    </p:cTn>
                  </p:par>
                </p:childTnLst>
              </p:cTn>
              <p:nextCondLst>
                <p:cond evt="onClick" delay="0">
                  <p:tgtEl>
                    <p:spTgt spid="22"/>
                  </p:tgtEl>
                </p:cond>
              </p:nextCondLst>
            </p:seq>
          </p:childTnLst>
        </p:cTn>
      </p:par>
    </p:tnLst>
    <p:bldLst>
      <p:bldP spid="23" grpId="0" animBg="1"/>
      <p:bldP spid="24" grpId="0" animBg="1"/>
      <p:bldP spid="25" grpId="0" animBg="1"/>
      <p:bldP spid="26" grpId="0" animBg="1"/>
    </p:bldLst>
  </p:timing>
</p:sld>
</file>

<file path=ppt/slides/slide1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a:t>
            </a:r>
          </a:p>
        </p:txBody>
      </p:sp>
      <p:sp>
        <p:nvSpPr>
          <p:cNvPr id="11268" name="Foliennummernplatzhalter 5"/>
          <p:cNvSpPr>
            <a:spLocks noGrp="1"/>
          </p:cNvSpPr>
          <p:nvPr>
            <p:ph type="sldNum" sz="quarter" idx="4294967295"/>
          </p:nvPr>
        </p:nvSpPr>
        <p:spPr bwMode="auto">
          <a:xfrm>
            <a:off x="7239000" y="6249443"/>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12</a:t>
            </a:fld>
            <a:endParaRPr lang="de-DE" altLang="en-US" dirty="0"/>
          </a:p>
        </p:txBody>
      </p:sp>
      <p:graphicFrame>
        <p:nvGraphicFramePr>
          <p:cNvPr id="3" name="Tabelle 2"/>
          <p:cNvGraphicFramePr>
            <a:graphicFrameLocks noGrp="1"/>
          </p:cNvGraphicFramePr>
          <p:nvPr>
            <p:extLst>
              <p:ext uri="{D42A27DB-BD31-4B8C-83A1-F6EECF244321}">
                <p14:modId xmlns:p14="http://schemas.microsoft.com/office/powerpoint/2010/main" val="824977980"/>
              </p:ext>
            </p:extLst>
          </p:nvPr>
        </p:nvGraphicFramePr>
        <p:xfrm>
          <a:off x="899592" y="2204864"/>
          <a:ext cx="7488832" cy="3065145"/>
        </p:xfrm>
        <a:graphic>
          <a:graphicData uri="http://schemas.openxmlformats.org/drawingml/2006/table">
            <a:tbl>
              <a:tblPr firstRow="1" bandRow="1">
                <a:tableStyleId>{17292A2E-F333-43FB-9621-5CBBE7FDCDCB}</a:tableStyleId>
              </a:tblPr>
              <a:tblGrid>
                <a:gridCol w="1014113">
                  <a:extLst>
                    <a:ext uri="{9D8B030D-6E8A-4147-A177-3AD203B41FA5}">
                      <a16:colId xmlns:a16="http://schemas.microsoft.com/office/drawing/2014/main" val="20000"/>
                    </a:ext>
                  </a:extLst>
                </a:gridCol>
                <a:gridCol w="6474719">
                  <a:extLst>
                    <a:ext uri="{9D8B030D-6E8A-4147-A177-3AD203B41FA5}">
                      <a16:colId xmlns:a16="http://schemas.microsoft.com/office/drawing/2014/main" val="20001"/>
                    </a:ext>
                  </a:extLst>
                </a:gridCol>
              </a:tblGrid>
              <a:tr h="370840">
                <a:tc>
                  <a:txBody>
                    <a:bodyPr/>
                    <a:lstStyle/>
                    <a:p>
                      <a:r>
                        <a:rPr lang="en-US" dirty="0" smtClean="0">
                          <a:solidFill>
                            <a:schemeClr val="tx1"/>
                          </a:solidFill>
                        </a:rPr>
                        <a:t>TL214</a:t>
                      </a:r>
                      <a:endParaRPr lang="en-US" dirty="0">
                        <a:solidFill>
                          <a:schemeClr val="tx1"/>
                        </a:solidFill>
                      </a:endParaRPr>
                    </a:p>
                  </a:txBody>
                  <a:tcPr>
                    <a:solidFill>
                      <a:schemeClr val="bg1">
                        <a:lumMod val="65000"/>
                      </a:schemeClr>
                    </a:solidFill>
                  </a:tcPr>
                </a:tc>
                <a:tc>
                  <a:txBody>
                    <a:bodyPr/>
                    <a:lstStyle/>
                    <a:p>
                      <a:pPr algn="l" fontAlgn="ctr"/>
                      <a:r>
                        <a:rPr lang="de-DE" sz="1800" b="1" i="0" u="none" strike="noStrike" dirty="0" smtClean="0">
                          <a:solidFill>
                            <a:srgbClr val="FFFFFF"/>
                          </a:solidFill>
                          <a:effectLst/>
                          <a:latin typeface="Arial"/>
                        </a:rPr>
                        <a:t>Herzschrittmacher </a:t>
                      </a:r>
                      <a:r>
                        <a:rPr lang="de-DE" sz="1800" b="1" i="0" u="none" strike="noStrike" dirty="0">
                          <a:solidFill>
                            <a:srgbClr val="FFFFFF"/>
                          </a:solidFill>
                          <a:effectLst/>
                          <a:latin typeface="Arial"/>
                        </a:rPr>
                        <a:t>können auch durch die Aussendung einer Amateurfunkstelle beeinflusst werden. Gibt es einen zeitlichen Grenzwert für die Einwirkdauer?</a:t>
                      </a:r>
                    </a:p>
                  </a:txBody>
                  <a:tcPr marL="9525" marR="9525" marT="9525" marB="0"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nchor="ctr"/>
                </a:tc>
                <a:tc>
                  <a:txBody>
                    <a:bodyPr/>
                    <a:lstStyle/>
                    <a:p>
                      <a:pPr algn="l" fontAlgn="ctr"/>
                      <a:r>
                        <a:rPr lang="de-DE" sz="1800" b="0" i="0" u="none" strike="noStrike">
                          <a:solidFill>
                            <a:srgbClr val="000000"/>
                          </a:solidFill>
                          <a:effectLst/>
                          <a:latin typeface="Arial"/>
                        </a:rPr>
                        <a:t>Ja, Grenzwerte gelten im Zeitraum einer Kurzzeitexposition bis zu 6 Minuten. </a:t>
                      </a:r>
                    </a:p>
                  </a:txBody>
                  <a:tcPr marL="9525" marR="9525" marT="9525" marB="0"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nchor="ctr"/>
                </a:tc>
                <a:tc>
                  <a:txBody>
                    <a:bodyPr/>
                    <a:lstStyle/>
                    <a:p>
                      <a:pPr algn="l" fontAlgn="ctr"/>
                      <a:r>
                        <a:rPr lang="de-DE" sz="1800" b="0" i="0" u="none" strike="noStrike">
                          <a:solidFill>
                            <a:srgbClr val="000000"/>
                          </a:solidFill>
                          <a:effectLst/>
                          <a:latin typeface="Arial"/>
                        </a:rPr>
                        <a:t>Ja, die Grenzwerte gelten im Zeitraum einer Exposition von 6 Minuten bis zu 8 Stunden. </a:t>
                      </a:r>
                    </a:p>
                  </a:txBody>
                  <a:tcPr marL="9525" marR="9525" marT="9525" marB="0"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nchor="ctr"/>
                </a:tc>
                <a:tc>
                  <a:txBody>
                    <a:bodyPr/>
                    <a:lstStyle/>
                    <a:p>
                      <a:pPr algn="l" fontAlgn="ctr"/>
                      <a:r>
                        <a:rPr lang="de-DE" sz="1800" b="0" i="0" u="none" strike="noStrike">
                          <a:solidFill>
                            <a:srgbClr val="000000"/>
                          </a:solidFill>
                          <a:effectLst/>
                          <a:latin typeface="Arial"/>
                        </a:rPr>
                        <a:t>Nein, die Feldstärke beeinflusst unmittelbar, also zeitunabhängig. </a:t>
                      </a:r>
                    </a:p>
                  </a:txBody>
                  <a:tcPr marL="9525" marR="9525" marT="9525" marB="0"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nchor="ctr"/>
                </a:tc>
                <a:tc>
                  <a:txBody>
                    <a:bodyPr/>
                    <a:lstStyle/>
                    <a:p>
                      <a:pPr algn="l" fontAlgn="ctr"/>
                      <a:r>
                        <a:rPr lang="de-DE" sz="1800" b="0" i="0" u="none" strike="noStrike" dirty="0">
                          <a:solidFill>
                            <a:srgbClr val="000000"/>
                          </a:solidFill>
                          <a:effectLst/>
                          <a:latin typeface="Arial"/>
                        </a:rPr>
                        <a:t>Ja, in Abhängigkeit von der körperlichen Verfassung des Herzschrittmacherträgers. </a:t>
                      </a:r>
                    </a:p>
                  </a:txBody>
                  <a:tcPr marL="9525" marR="9525" marT="9525" marB="0" anchor="ctr"/>
                </a:tc>
                <a:extLst>
                  <a:ext uri="{0D108BD9-81ED-4DB2-BD59-A6C34878D82A}">
                    <a16:rowId xmlns:a16="http://schemas.microsoft.com/office/drawing/2014/main" val="10004"/>
                  </a:ext>
                </a:extLst>
              </a:tr>
            </a:tbl>
          </a:graphicData>
        </a:graphic>
      </p:graphicFrame>
      <p:sp>
        <p:nvSpPr>
          <p:cNvPr id="5" name="Interaktive Schaltfläche: Hilfe 4">
            <a:hlinkClick r:id="" action="ppaction://noaction" highlightClick="1"/>
          </p:cNvPr>
          <p:cNvSpPr/>
          <p:nvPr/>
        </p:nvSpPr>
        <p:spPr>
          <a:xfrm>
            <a:off x="1194957" y="317610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194957" y="371187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194957" y="4297921"/>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194957" y="484605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922535" y="3689090"/>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933756" y="3162454"/>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933756" y="4279645"/>
            <a:ext cx="809837" cy="338554"/>
          </a:xfrm>
          <a:prstGeom prst="rect">
            <a:avLst/>
          </a:prstGeom>
          <a:solidFill>
            <a:srgbClr val="92D050"/>
          </a:solidFill>
          <a:ln>
            <a:noFill/>
          </a:ln>
        </p:spPr>
        <p:txBody>
          <a:bodyPr wrap="none" rtlCol="0">
            <a:spAutoFit/>
          </a:bodyPr>
          <a:lstStyle/>
          <a:p>
            <a:r>
              <a:rPr lang="en-US" sz="1600" dirty="0" err="1" smtClean="0">
                <a:latin typeface="+mn-lt"/>
              </a:rPr>
              <a:t>Richtig</a:t>
            </a:r>
            <a:endParaRPr lang="en-US" sz="1600" dirty="0">
              <a:latin typeface="+mn-lt"/>
            </a:endParaRPr>
          </a:p>
        </p:txBody>
      </p:sp>
      <p:sp>
        <p:nvSpPr>
          <p:cNvPr id="17" name="Textfeld 16"/>
          <p:cNvSpPr txBox="1"/>
          <p:nvPr/>
        </p:nvSpPr>
        <p:spPr>
          <a:xfrm>
            <a:off x="933756" y="4818638"/>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4" name="Rechteck 13"/>
          <p:cNvSpPr/>
          <p:nvPr/>
        </p:nvSpPr>
        <p:spPr>
          <a:xfrm rot="19481544">
            <a:off x="-237611" y="3228626"/>
            <a:ext cx="8988999" cy="923330"/>
          </a:xfrm>
          <a:prstGeom prst="rect">
            <a:avLst/>
          </a:prstGeom>
          <a:noFill/>
        </p:spPr>
        <p:txBody>
          <a:bodyPr wrap="none" lIns="91440" tIns="45720" rIns="91440" bIns="45720">
            <a:spAutoFit/>
          </a:bodyPr>
          <a:lstStyle/>
          <a:p>
            <a:pPr algn="ctr"/>
            <a:r>
              <a:rPr lang="de-DE" sz="5400" b="1" cap="none" spc="50" dirty="0" smtClean="0">
                <a:ln w="0"/>
                <a:solidFill>
                  <a:schemeClr val="bg2"/>
                </a:solidFill>
                <a:effectLst>
                  <a:innerShdw blurRad="63500" dist="50800" dir="13500000">
                    <a:srgbClr val="000000">
                      <a:alpha val="50000"/>
                    </a:srgbClr>
                  </a:innerShdw>
                </a:effectLst>
              </a:rPr>
              <a:t>Nicht mehr prüfungsrelevant</a:t>
            </a:r>
            <a:endParaRPr lang="de-DE" sz="5400" b="1" cap="none" spc="50" dirty="0">
              <a:ln w="0"/>
              <a:solidFill>
                <a:schemeClr val="bg2"/>
              </a:solidFill>
              <a:effectLst>
                <a:innerShdw blurRad="63500" dist="50800" dir="13500000">
                  <a:srgbClr val="000000">
                    <a:alpha val="50000"/>
                  </a:srgbClr>
                </a:innerShdw>
              </a:effectLst>
            </a:endParaRPr>
          </a:p>
        </p:txBody>
      </p:sp>
    </p:spTree>
    <p:extLst>
      <p:ext uri="{BB962C8B-B14F-4D97-AF65-F5344CB8AC3E}">
        <p14:creationId xmlns:p14="http://schemas.microsoft.com/office/powerpoint/2010/main" val="3025656519"/>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childTnLst>
        </p:cTn>
      </p:par>
    </p:tnLst>
    <p:bldLst>
      <p:bldP spid="6" grpId="0" animBg="1"/>
      <p:bldP spid="15" grpId="0" animBg="1"/>
      <p:bldP spid="16" grpId="0" animBg="1"/>
      <p:bldP spid="17"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a:t>
            </a:r>
          </a:p>
        </p:txBody>
      </p:sp>
      <p:sp>
        <p:nvSpPr>
          <p:cNvPr id="11268" name="Foliennummernplatzhalter 5"/>
          <p:cNvSpPr>
            <a:spLocks noGrp="1"/>
          </p:cNvSpPr>
          <p:nvPr>
            <p:ph type="sldNum" sz="quarter" idx="4294967295"/>
          </p:nvPr>
        </p:nvSpPr>
        <p:spPr bwMode="auto">
          <a:xfrm>
            <a:off x="7239000" y="6249443"/>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13</a:t>
            </a:fld>
            <a:endParaRPr lang="de-DE" altLang="en-US" dirty="0"/>
          </a:p>
        </p:txBody>
      </p:sp>
      <p:graphicFrame>
        <p:nvGraphicFramePr>
          <p:cNvPr id="18" name="Tabelle 17"/>
          <p:cNvGraphicFramePr>
            <a:graphicFrameLocks noGrp="1"/>
          </p:cNvGraphicFramePr>
          <p:nvPr>
            <p:extLst>
              <p:ext uri="{D42A27DB-BD31-4B8C-83A1-F6EECF244321}">
                <p14:modId xmlns:p14="http://schemas.microsoft.com/office/powerpoint/2010/main" val="3372488624"/>
              </p:ext>
            </p:extLst>
          </p:nvPr>
        </p:nvGraphicFramePr>
        <p:xfrm>
          <a:off x="899592" y="1844824"/>
          <a:ext cx="7488832" cy="3687445"/>
        </p:xfrm>
        <a:graphic>
          <a:graphicData uri="http://schemas.openxmlformats.org/drawingml/2006/table">
            <a:tbl>
              <a:tblPr firstRow="1" bandRow="1">
                <a:tableStyleId>{17292A2E-F333-43FB-9621-5CBBE7FDCDCB}</a:tableStyleId>
              </a:tblPr>
              <a:tblGrid>
                <a:gridCol w="1002137">
                  <a:extLst>
                    <a:ext uri="{9D8B030D-6E8A-4147-A177-3AD203B41FA5}">
                      <a16:colId xmlns:a16="http://schemas.microsoft.com/office/drawing/2014/main" val="20000"/>
                    </a:ext>
                  </a:extLst>
                </a:gridCol>
                <a:gridCol w="6486695">
                  <a:extLst>
                    <a:ext uri="{9D8B030D-6E8A-4147-A177-3AD203B41FA5}">
                      <a16:colId xmlns:a16="http://schemas.microsoft.com/office/drawing/2014/main" val="20001"/>
                    </a:ext>
                  </a:extLst>
                </a:gridCol>
              </a:tblGrid>
              <a:tr h="370840">
                <a:tc>
                  <a:txBody>
                    <a:bodyPr/>
                    <a:lstStyle/>
                    <a:p>
                      <a:r>
                        <a:rPr lang="en-US" dirty="0" smtClean="0">
                          <a:solidFill>
                            <a:schemeClr val="tx1"/>
                          </a:solidFill>
                        </a:rPr>
                        <a:t>TL211</a:t>
                      </a:r>
                      <a:endParaRPr lang="en-US" dirty="0">
                        <a:solidFill>
                          <a:schemeClr val="tx1"/>
                        </a:solidFill>
                      </a:endParaRPr>
                    </a:p>
                  </a:txBody>
                  <a:tcPr>
                    <a:solidFill>
                      <a:schemeClr val="bg1">
                        <a:lumMod val="65000"/>
                      </a:schemeClr>
                    </a:solidFill>
                  </a:tcPr>
                </a:tc>
                <a:tc>
                  <a:txBody>
                    <a:bodyPr/>
                    <a:lstStyle/>
                    <a:p>
                      <a:pPr algn="l" fontAlgn="ctr"/>
                      <a:r>
                        <a:rPr lang="de-DE" sz="1800" b="1" i="0" u="none" strike="noStrike" dirty="0" smtClean="0">
                          <a:solidFill>
                            <a:srgbClr val="FFFFFF"/>
                          </a:solidFill>
                          <a:effectLst/>
                          <a:latin typeface="+mn-lt"/>
                        </a:rPr>
                        <a:t>Sie möchten den Personenschutz-Sicherheitsabstand für die Antenne Ihrer Amateurfunkstelle für das 2-m-Band und die Betriebsart FM berechnen. Der Grenzwert im Fall des Personenschutzes beträgt 28 V/m. Sie betreiben eine </a:t>
                      </a:r>
                      <a:r>
                        <a:rPr lang="de-DE" sz="1800" b="1" i="0" u="none" strike="noStrike" dirty="0" err="1" smtClean="0">
                          <a:solidFill>
                            <a:srgbClr val="FFFFFF"/>
                          </a:solidFill>
                          <a:effectLst/>
                          <a:latin typeface="+mn-lt"/>
                        </a:rPr>
                        <a:t>Yagi</a:t>
                      </a:r>
                      <a:r>
                        <a:rPr lang="de-DE" sz="1800" b="1" i="0" u="none" strike="noStrike" dirty="0" smtClean="0">
                          <a:solidFill>
                            <a:srgbClr val="FFFFFF"/>
                          </a:solidFill>
                          <a:effectLst/>
                          <a:latin typeface="+mn-lt"/>
                        </a:rPr>
                        <a:t>-Antenne mit einem Gewinn von 11,5 </a:t>
                      </a:r>
                      <a:r>
                        <a:rPr lang="de-DE" sz="1800" b="1" i="0" u="none" strike="noStrike" dirty="0" err="1" smtClean="0">
                          <a:solidFill>
                            <a:srgbClr val="FFFFFF"/>
                          </a:solidFill>
                          <a:effectLst/>
                          <a:latin typeface="+mn-lt"/>
                        </a:rPr>
                        <a:t>dBd</a:t>
                      </a:r>
                      <a:r>
                        <a:rPr lang="de-DE" sz="1800" b="1" i="0" u="none" strike="noStrike" dirty="0" smtClean="0">
                          <a:solidFill>
                            <a:srgbClr val="FFFFFF"/>
                          </a:solidFill>
                          <a:effectLst/>
                          <a:latin typeface="+mn-lt"/>
                        </a:rPr>
                        <a:t>. Die Antenne wird von einem Sender mit einer Leistung von 75W über ein Koaxialkabel gespeist. Die Kabeldämpfung beträgt 1,5 dB. Wie groß muss der Sicherheitsabstand sein?</a:t>
                      </a:r>
                    </a:p>
                  </a:txBody>
                  <a:tcPr marL="9525" marR="9525" marT="9525" marB="0"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nchor="ctr"/>
                </a:tc>
                <a:tc>
                  <a:txBody>
                    <a:bodyPr/>
                    <a:lstStyle/>
                    <a:p>
                      <a:pPr algn="l" fontAlgn="ctr"/>
                      <a:r>
                        <a:rPr lang="de-DE" sz="1800" b="0" i="0" u="none" strike="noStrike" dirty="0" smtClean="0">
                          <a:solidFill>
                            <a:srgbClr val="000000"/>
                          </a:solidFill>
                          <a:effectLst/>
                          <a:latin typeface="Arial"/>
                        </a:rPr>
                        <a:t>5,35</a:t>
                      </a:r>
                      <a:r>
                        <a:rPr lang="de-DE" sz="1800" b="0" i="0" u="none" strike="noStrike" baseline="0" dirty="0" smtClean="0">
                          <a:solidFill>
                            <a:srgbClr val="000000"/>
                          </a:solidFill>
                          <a:effectLst/>
                          <a:latin typeface="Arial"/>
                        </a:rPr>
                        <a:t> m</a:t>
                      </a:r>
                      <a:r>
                        <a:rPr lang="de-DE" sz="1800" b="0" i="0" u="none" strike="noStrike" dirty="0" smtClean="0">
                          <a:solidFill>
                            <a:srgbClr val="000000"/>
                          </a:solidFill>
                          <a:effectLst/>
                          <a:latin typeface="Arial"/>
                        </a:rPr>
                        <a:t>. </a:t>
                      </a:r>
                      <a:endParaRPr lang="de-DE" sz="1800" b="0" i="0" u="none" strike="noStrike" dirty="0">
                        <a:solidFill>
                          <a:srgbClr val="000000"/>
                        </a:solidFill>
                        <a:effectLst/>
                        <a:latin typeface="Arial"/>
                      </a:endParaRPr>
                    </a:p>
                  </a:txBody>
                  <a:tcPr marL="9525" marR="9525" marT="9525" marB="0"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nchor="ctr"/>
                </a:tc>
                <a:tc>
                  <a:txBody>
                    <a:bodyPr/>
                    <a:lstStyle/>
                    <a:p>
                      <a:pPr algn="l" fontAlgn="ctr"/>
                      <a:r>
                        <a:rPr lang="de-DE" sz="1800" b="0" i="0" u="none" strike="noStrike" dirty="0" smtClean="0">
                          <a:solidFill>
                            <a:srgbClr val="000000"/>
                          </a:solidFill>
                          <a:effectLst/>
                          <a:latin typeface="Arial"/>
                        </a:rPr>
                        <a:t>6,86 m</a:t>
                      </a:r>
                      <a:endParaRPr lang="de-DE" sz="1800" b="0" i="0" u="none" strike="noStrike" dirty="0">
                        <a:solidFill>
                          <a:srgbClr val="000000"/>
                        </a:solidFill>
                        <a:effectLst/>
                        <a:latin typeface="Arial"/>
                      </a:endParaRPr>
                    </a:p>
                  </a:txBody>
                  <a:tcPr marL="9525" marR="9525" marT="9525" marB="0"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nchor="ctr"/>
                </a:tc>
                <a:tc>
                  <a:txBody>
                    <a:bodyPr/>
                    <a:lstStyle/>
                    <a:p>
                      <a:pPr algn="l" fontAlgn="ctr"/>
                      <a:r>
                        <a:rPr lang="de-DE" sz="1800" b="0" i="0" u="none" strike="noStrike" dirty="0" smtClean="0">
                          <a:solidFill>
                            <a:srgbClr val="000000"/>
                          </a:solidFill>
                          <a:effectLst/>
                          <a:latin typeface="Arial"/>
                        </a:rPr>
                        <a:t>2,17 m</a:t>
                      </a:r>
                      <a:endParaRPr lang="de-DE" sz="1800" b="0" i="0" u="none" strike="noStrike" dirty="0">
                        <a:solidFill>
                          <a:srgbClr val="000000"/>
                        </a:solidFill>
                        <a:effectLst/>
                        <a:latin typeface="Arial"/>
                      </a:endParaRPr>
                    </a:p>
                  </a:txBody>
                  <a:tcPr marL="9525" marR="9525" marT="9525" marB="0"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nchor="ctr"/>
                </a:tc>
                <a:tc>
                  <a:txBody>
                    <a:bodyPr/>
                    <a:lstStyle/>
                    <a:p>
                      <a:pPr algn="l" fontAlgn="ctr"/>
                      <a:r>
                        <a:rPr lang="de-DE" sz="1800" b="0" i="0" u="none" strike="noStrike" dirty="0" smtClean="0">
                          <a:solidFill>
                            <a:srgbClr val="000000"/>
                          </a:solidFill>
                          <a:effectLst/>
                          <a:latin typeface="Arial"/>
                        </a:rPr>
                        <a:t>36,3 m</a:t>
                      </a:r>
                      <a:endParaRPr lang="de-DE" sz="1800" b="0" i="0" u="none" strike="noStrike" dirty="0">
                        <a:solidFill>
                          <a:srgbClr val="000000"/>
                        </a:solidFill>
                        <a:effectLst/>
                        <a:latin typeface="Arial"/>
                      </a:endParaRPr>
                    </a:p>
                  </a:txBody>
                  <a:tcPr marL="9525" marR="9525" marT="9525" marB="0" anchor="ctr"/>
                </a:tc>
                <a:extLst>
                  <a:ext uri="{0D108BD9-81ED-4DB2-BD59-A6C34878D82A}">
                    <a16:rowId xmlns:a16="http://schemas.microsoft.com/office/drawing/2014/main" val="10004"/>
                  </a:ext>
                </a:extLst>
              </a:tr>
            </a:tbl>
          </a:graphicData>
        </a:graphic>
      </p:graphicFrame>
      <p:sp>
        <p:nvSpPr>
          <p:cNvPr id="19" name="Interaktive Schaltfläche: Hilfe 18">
            <a:hlinkClick r:id="" action="ppaction://noaction" highlightClick="1"/>
          </p:cNvPr>
          <p:cNvSpPr/>
          <p:nvPr/>
        </p:nvSpPr>
        <p:spPr>
          <a:xfrm>
            <a:off x="1214920" y="408723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nteraktive Schaltfläche: Hilfe 19">
            <a:hlinkClick r:id="" action="ppaction://noaction" highlightClick="1"/>
          </p:cNvPr>
          <p:cNvSpPr/>
          <p:nvPr/>
        </p:nvSpPr>
        <p:spPr>
          <a:xfrm>
            <a:off x="1214920" y="446236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nteraktive Schaltfläche: Hilfe 20">
            <a:hlinkClick r:id="" action="ppaction://noaction" highlightClick="1"/>
          </p:cNvPr>
          <p:cNvSpPr/>
          <p:nvPr/>
        </p:nvSpPr>
        <p:spPr>
          <a:xfrm>
            <a:off x="1225623" y="484334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Interaktive Schaltfläche: Hilfe 21">
            <a:hlinkClick r:id="" action="ppaction://noaction" highlightClick="1"/>
          </p:cNvPr>
          <p:cNvSpPr/>
          <p:nvPr/>
        </p:nvSpPr>
        <p:spPr>
          <a:xfrm>
            <a:off x="1214920" y="521183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feld 22"/>
          <p:cNvSpPr txBox="1"/>
          <p:nvPr/>
        </p:nvSpPr>
        <p:spPr>
          <a:xfrm>
            <a:off x="976293" y="4438437"/>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24" name="Textfeld 23"/>
          <p:cNvSpPr txBox="1"/>
          <p:nvPr/>
        </p:nvSpPr>
        <p:spPr>
          <a:xfrm>
            <a:off x="972118" y="4066040"/>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5" name="Textfeld 24"/>
          <p:cNvSpPr txBox="1"/>
          <p:nvPr/>
        </p:nvSpPr>
        <p:spPr>
          <a:xfrm>
            <a:off x="971600" y="4811928"/>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6" name="Textfeld 25"/>
          <p:cNvSpPr txBox="1"/>
          <p:nvPr/>
        </p:nvSpPr>
        <p:spPr>
          <a:xfrm>
            <a:off x="972118" y="5186578"/>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Tree>
    <p:extLst>
      <p:ext uri="{BB962C8B-B14F-4D97-AF65-F5344CB8AC3E}">
        <p14:creationId xmlns:p14="http://schemas.microsoft.com/office/powerpoint/2010/main" val="644643206"/>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20"/>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7" restart="whenNotActive" fill="hold" evtFilter="cancelBubble" nodeType="interactiveSeq">
                <p:stCondLst>
                  <p:cond evt="onClick" delay="0">
                    <p:tgtEl>
                      <p:spTgt spid="19"/>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12" restart="whenNotActive" fill="hold" evtFilter="cancelBubble" nodeType="interactiveSeq">
                <p:stCondLst>
                  <p:cond evt="onClick" delay="0">
                    <p:tgtEl>
                      <p:spTgt spid="21"/>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seq concurrent="1" nextAc="seek">
              <p:cTn id="17" restart="whenNotActive" fill="hold" evtFilter="cancelBubble" nodeType="interactiveSeq">
                <p:stCondLst>
                  <p:cond evt="onClick" delay="0">
                    <p:tgtEl>
                      <p:spTgt spid="22"/>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26"/>
                                        </p:tgtEl>
                                        <p:attrNameLst>
                                          <p:attrName>style.visibility</p:attrName>
                                        </p:attrNameLst>
                                      </p:cBhvr>
                                      <p:to>
                                        <p:strVal val="visible"/>
                                      </p:to>
                                    </p:set>
                                  </p:childTnLst>
                                </p:cTn>
                              </p:par>
                            </p:childTnLst>
                          </p:cTn>
                        </p:par>
                      </p:childTnLst>
                    </p:cTn>
                  </p:par>
                </p:childTnLst>
              </p:cTn>
              <p:nextCondLst>
                <p:cond evt="onClick" delay="0">
                  <p:tgtEl>
                    <p:spTgt spid="22"/>
                  </p:tgtEl>
                </p:cond>
              </p:nextCondLst>
            </p:seq>
          </p:childTnLst>
        </p:cTn>
      </p:par>
    </p:tnLst>
    <p:bldLst>
      <p:bldP spid="23" grpId="0" animBg="1"/>
      <p:bldP spid="24" grpId="0" animBg="1"/>
      <p:bldP spid="25" grpId="0" animBg="1"/>
      <p:bldP spid="26"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a:t>
            </a:r>
          </a:p>
        </p:txBody>
      </p:sp>
      <p:sp>
        <p:nvSpPr>
          <p:cNvPr id="11268" name="Foliennummernplatzhalter 5"/>
          <p:cNvSpPr>
            <a:spLocks noGrp="1"/>
          </p:cNvSpPr>
          <p:nvPr>
            <p:ph type="sldNum" sz="quarter" idx="4294967295"/>
          </p:nvPr>
        </p:nvSpPr>
        <p:spPr bwMode="auto">
          <a:xfrm>
            <a:off x="7239000" y="6249443"/>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14</a:t>
            </a:fld>
            <a:endParaRPr lang="de-DE" altLang="en-US" dirty="0"/>
          </a:p>
        </p:txBody>
      </p:sp>
      <p:graphicFrame>
        <p:nvGraphicFramePr>
          <p:cNvPr id="18" name="Tabelle 17"/>
          <p:cNvGraphicFramePr>
            <a:graphicFrameLocks noGrp="1"/>
          </p:cNvGraphicFramePr>
          <p:nvPr>
            <p:extLst>
              <p:ext uri="{D42A27DB-BD31-4B8C-83A1-F6EECF244321}">
                <p14:modId xmlns:p14="http://schemas.microsoft.com/office/powerpoint/2010/main" val="3633916525"/>
              </p:ext>
            </p:extLst>
          </p:nvPr>
        </p:nvGraphicFramePr>
        <p:xfrm>
          <a:off x="899592" y="1579372"/>
          <a:ext cx="7488832" cy="3961765"/>
        </p:xfrm>
        <a:graphic>
          <a:graphicData uri="http://schemas.openxmlformats.org/drawingml/2006/table">
            <a:tbl>
              <a:tblPr firstRow="1" bandRow="1">
                <a:tableStyleId>{17292A2E-F333-43FB-9621-5CBBE7FDCDCB}</a:tableStyleId>
              </a:tblPr>
              <a:tblGrid>
                <a:gridCol w="1002137">
                  <a:extLst>
                    <a:ext uri="{9D8B030D-6E8A-4147-A177-3AD203B41FA5}">
                      <a16:colId xmlns:a16="http://schemas.microsoft.com/office/drawing/2014/main" val="20000"/>
                    </a:ext>
                  </a:extLst>
                </a:gridCol>
                <a:gridCol w="6486695">
                  <a:extLst>
                    <a:ext uri="{9D8B030D-6E8A-4147-A177-3AD203B41FA5}">
                      <a16:colId xmlns:a16="http://schemas.microsoft.com/office/drawing/2014/main" val="20001"/>
                    </a:ext>
                  </a:extLst>
                </a:gridCol>
              </a:tblGrid>
              <a:tr h="370840">
                <a:tc>
                  <a:txBody>
                    <a:bodyPr/>
                    <a:lstStyle/>
                    <a:p>
                      <a:r>
                        <a:rPr lang="en-US" dirty="0" smtClean="0">
                          <a:solidFill>
                            <a:schemeClr val="tx1"/>
                          </a:solidFill>
                        </a:rPr>
                        <a:t>TL210</a:t>
                      </a:r>
                      <a:endParaRPr lang="en-US" dirty="0">
                        <a:solidFill>
                          <a:schemeClr val="tx1"/>
                        </a:solidFill>
                      </a:endParaRPr>
                    </a:p>
                  </a:txBody>
                  <a:tcPr>
                    <a:solidFill>
                      <a:schemeClr val="bg1">
                        <a:lumMod val="65000"/>
                      </a:schemeClr>
                    </a:solidFill>
                  </a:tcPr>
                </a:tc>
                <a:tc>
                  <a:txBody>
                    <a:bodyPr/>
                    <a:lstStyle/>
                    <a:p>
                      <a:pPr algn="l" fontAlgn="ctr"/>
                      <a:r>
                        <a:rPr lang="de-DE" sz="1800" b="1" i="0" u="none" strike="noStrike" dirty="0" smtClean="0">
                          <a:solidFill>
                            <a:srgbClr val="FFFFFF"/>
                          </a:solidFill>
                          <a:effectLst/>
                          <a:latin typeface="Arial"/>
                        </a:rPr>
                        <a:t>Sie </a:t>
                      </a:r>
                      <a:r>
                        <a:rPr lang="de-DE" sz="1800" b="1" i="0" u="none" strike="noStrike" dirty="0">
                          <a:solidFill>
                            <a:srgbClr val="FFFFFF"/>
                          </a:solidFill>
                          <a:effectLst/>
                          <a:latin typeface="Arial"/>
                        </a:rPr>
                        <a:t>möchten den Personenschutz-Sicherheitsabstand für die Antenne Ihrer Amateurfunkstelle für das 10-m-Band und die Betriebsart FM berechnen. Der Grenzwert im Fall des Personenschutzes beträgt 28 V/m. Sie betreiben eine </a:t>
                      </a:r>
                      <a:r>
                        <a:rPr lang="de-DE" sz="1800" b="1" i="0" u="none" strike="noStrike" dirty="0" err="1">
                          <a:solidFill>
                            <a:srgbClr val="FFFFFF"/>
                          </a:solidFill>
                          <a:effectLst/>
                          <a:latin typeface="Arial"/>
                        </a:rPr>
                        <a:t>Yagi</a:t>
                      </a:r>
                      <a:r>
                        <a:rPr lang="de-DE" sz="1800" b="1" i="0" u="none" strike="noStrike" dirty="0">
                          <a:solidFill>
                            <a:srgbClr val="FFFFFF"/>
                          </a:solidFill>
                          <a:effectLst/>
                          <a:latin typeface="Arial"/>
                        </a:rPr>
                        <a:t>-Antenne mit einem Gewinn von 7,5 </a:t>
                      </a:r>
                      <a:r>
                        <a:rPr lang="de-DE" sz="1800" b="1" i="0" u="none" strike="noStrike" dirty="0" err="1">
                          <a:solidFill>
                            <a:srgbClr val="FFFFFF"/>
                          </a:solidFill>
                          <a:effectLst/>
                          <a:latin typeface="Arial"/>
                        </a:rPr>
                        <a:t>dBd</a:t>
                      </a:r>
                      <a:r>
                        <a:rPr lang="de-DE" sz="1800" b="1" i="0" u="none" strike="noStrike" dirty="0">
                          <a:solidFill>
                            <a:srgbClr val="FFFFFF"/>
                          </a:solidFill>
                          <a:effectLst/>
                          <a:latin typeface="Arial"/>
                        </a:rPr>
                        <a:t>. Die Antenne wird von einem Sender mit einer Leistung von 100 W über ein langes Koaxialkabel gespeist. Die Kabeldämpfung beträgt 1,5 dB. Wie groß muss der Sicherheitsabstand sein?</a:t>
                      </a:r>
                    </a:p>
                  </a:txBody>
                  <a:tcPr marL="9525" marR="9525" marT="9525" marB="0"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nchor="ctr"/>
                </a:tc>
                <a:tc>
                  <a:txBody>
                    <a:bodyPr/>
                    <a:lstStyle/>
                    <a:p>
                      <a:pPr algn="l" fontAlgn="ctr"/>
                      <a:r>
                        <a:rPr lang="en-US" sz="1800" b="0" i="0" u="none" strike="noStrike">
                          <a:solidFill>
                            <a:srgbClr val="000000"/>
                          </a:solidFill>
                          <a:effectLst/>
                          <a:latin typeface="Arial"/>
                        </a:rPr>
                        <a:t>2,50 m </a:t>
                      </a:r>
                    </a:p>
                  </a:txBody>
                  <a:tcPr marL="9525" marR="9525" marT="9525" marB="0"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nchor="ctr"/>
                </a:tc>
                <a:tc>
                  <a:txBody>
                    <a:bodyPr/>
                    <a:lstStyle/>
                    <a:p>
                      <a:pPr algn="l" fontAlgn="ctr"/>
                      <a:r>
                        <a:rPr lang="en-US" sz="1800" b="0" i="0" u="none" strike="noStrike">
                          <a:solidFill>
                            <a:srgbClr val="000000"/>
                          </a:solidFill>
                          <a:effectLst/>
                          <a:latin typeface="Arial"/>
                        </a:rPr>
                        <a:t>3,91 m </a:t>
                      </a:r>
                    </a:p>
                  </a:txBody>
                  <a:tcPr marL="9525" marR="9525" marT="9525" marB="0"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nchor="ctr"/>
                </a:tc>
                <a:tc>
                  <a:txBody>
                    <a:bodyPr/>
                    <a:lstStyle/>
                    <a:p>
                      <a:pPr algn="l" fontAlgn="ctr"/>
                      <a:r>
                        <a:rPr lang="en-US" sz="1800" b="0" i="0" u="none" strike="noStrike">
                          <a:solidFill>
                            <a:srgbClr val="000000"/>
                          </a:solidFill>
                          <a:effectLst/>
                          <a:latin typeface="Arial"/>
                        </a:rPr>
                        <a:t>5,01 m </a:t>
                      </a:r>
                    </a:p>
                  </a:txBody>
                  <a:tcPr marL="9525" marR="9525" marT="9525" marB="0"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nchor="ctr"/>
                </a:tc>
                <a:tc>
                  <a:txBody>
                    <a:bodyPr/>
                    <a:lstStyle/>
                    <a:p>
                      <a:pPr algn="l" fontAlgn="ctr"/>
                      <a:r>
                        <a:rPr lang="en-US" sz="1800" b="0" i="0" u="none" strike="noStrike" dirty="0">
                          <a:solidFill>
                            <a:srgbClr val="000000"/>
                          </a:solidFill>
                          <a:effectLst/>
                          <a:latin typeface="Arial"/>
                        </a:rPr>
                        <a:t>20,70 m </a:t>
                      </a:r>
                    </a:p>
                  </a:txBody>
                  <a:tcPr marL="9525" marR="9525" marT="9525" marB="0" anchor="ctr"/>
                </a:tc>
                <a:extLst>
                  <a:ext uri="{0D108BD9-81ED-4DB2-BD59-A6C34878D82A}">
                    <a16:rowId xmlns:a16="http://schemas.microsoft.com/office/drawing/2014/main" val="10004"/>
                  </a:ext>
                </a:extLst>
              </a:tr>
            </a:tbl>
          </a:graphicData>
        </a:graphic>
      </p:graphicFrame>
      <p:sp>
        <p:nvSpPr>
          <p:cNvPr id="19" name="Interaktive Schaltfläche: Hilfe 18">
            <a:hlinkClick r:id="" action="ppaction://noaction" highlightClick="1"/>
          </p:cNvPr>
          <p:cNvSpPr/>
          <p:nvPr/>
        </p:nvSpPr>
        <p:spPr>
          <a:xfrm>
            <a:off x="1214920" y="408723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nteraktive Schaltfläche: Hilfe 19">
            <a:hlinkClick r:id="" action="ppaction://noaction" highlightClick="1"/>
          </p:cNvPr>
          <p:cNvSpPr/>
          <p:nvPr/>
        </p:nvSpPr>
        <p:spPr>
          <a:xfrm>
            <a:off x="1214920" y="446236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nteraktive Schaltfläche: Hilfe 20">
            <a:hlinkClick r:id="" action="ppaction://noaction" highlightClick="1"/>
          </p:cNvPr>
          <p:cNvSpPr/>
          <p:nvPr/>
        </p:nvSpPr>
        <p:spPr>
          <a:xfrm>
            <a:off x="1225623" y="484334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Interaktive Schaltfläche: Hilfe 21">
            <a:hlinkClick r:id="" action="ppaction://noaction" highlightClick="1"/>
          </p:cNvPr>
          <p:cNvSpPr/>
          <p:nvPr/>
        </p:nvSpPr>
        <p:spPr>
          <a:xfrm>
            <a:off x="1214920" y="521183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feld 22"/>
          <p:cNvSpPr txBox="1"/>
          <p:nvPr/>
        </p:nvSpPr>
        <p:spPr>
          <a:xfrm>
            <a:off x="976293" y="4438437"/>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4" name="Textfeld 23"/>
          <p:cNvSpPr txBox="1"/>
          <p:nvPr/>
        </p:nvSpPr>
        <p:spPr>
          <a:xfrm>
            <a:off x="972118" y="4066040"/>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5" name="Textfeld 24"/>
          <p:cNvSpPr txBox="1"/>
          <p:nvPr/>
        </p:nvSpPr>
        <p:spPr>
          <a:xfrm>
            <a:off x="971600" y="4811928"/>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26" name="Textfeld 25"/>
          <p:cNvSpPr txBox="1"/>
          <p:nvPr/>
        </p:nvSpPr>
        <p:spPr>
          <a:xfrm>
            <a:off x="972118" y="5186578"/>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Tree>
    <p:extLst>
      <p:ext uri="{BB962C8B-B14F-4D97-AF65-F5344CB8AC3E}">
        <p14:creationId xmlns:p14="http://schemas.microsoft.com/office/powerpoint/2010/main" val="664176477"/>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20"/>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7" restart="whenNotActive" fill="hold" evtFilter="cancelBubble" nodeType="interactiveSeq">
                <p:stCondLst>
                  <p:cond evt="onClick" delay="0">
                    <p:tgtEl>
                      <p:spTgt spid="19"/>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12" restart="whenNotActive" fill="hold" evtFilter="cancelBubble" nodeType="interactiveSeq">
                <p:stCondLst>
                  <p:cond evt="onClick" delay="0">
                    <p:tgtEl>
                      <p:spTgt spid="21"/>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seq concurrent="1" nextAc="seek">
              <p:cTn id="17" restart="whenNotActive" fill="hold" evtFilter="cancelBubble" nodeType="interactiveSeq">
                <p:stCondLst>
                  <p:cond evt="onClick" delay="0">
                    <p:tgtEl>
                      <p:spTgt spid="22"/>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26"/>
                                        </p:tgtEl>
                                        <p:attrNameLst>
                                          <p:attrName>style.visibility</p:attrName>
                                        </p:attrNameLst>
                                      </p:cBhvr>
                                      <p:to>
                                        <p:strVal val="visible"/>
                                      </p:to>
                                    </p:set>
                                  </p:childTnLst>
                                </p:cTn>
                              </p:par>
                            </p:childTnLst>
                          </p:cTn>
                        </p:par>
                      </p:childTnLst>
                    </p:cTn>
                  </p:par>
                </p:childTnLst>
              </p:cTn>
              <p:nextCondLst>
                <p:cond evt="onClick" delay="0">
                  <p:tgtEl>
                    <p:spTgt spid="22"/>
                  </p:tgtEl>
                </p:cond>
              </p:nextCondLst>
            </p:seq>
          </p:childTnLst>
        </p:cTn>
      </p:par>
    </p:tnLst>
    <p:bldLst>
      <p:bldP spid="23" grpId="0" animBg="1"/>
      <p:bldP spid="24" grpId="0" animBg="1"/>
      <p:bldP spid="25" grpId="0" animBg="1"/>
      <p:bldP spid="26"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a:t>
            </a:r>
          </a:p>
        </p:txBody>
      </p:sp>
      <p:sp>
        <p:nvSpPr>
          <p:cNvPr id="11268" name="Foliennummernplatzhalter 5"/>
          <p:cNvSpPr>
            <a:spLocks noGrp="1"/>
          </p:cNvSpPr>
          <p:nvPr>
            <p:ph type="sldNum" sz="quarter" idx="4294967295"/>
          </p:nvPr>
        </p:nvSpPr>
        <p:spPr bwMode="auto">
          <a:xfrm>
            <a:off x="7239000" y="6249443"/>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15</a:t>
            </a:fld>
            <a:endParaRPr lang="de-DE" altLang="en-US" dirty="0"/>
          </a:p>
        </p:txBody>
      </p:sp>
      <p:graphicFrame>
        <p:nvGraphicFramePr>
          <p:cNvPr id="18" name="Tabelle 17"/>
          <p:cNvGraphicFramePr>
            <a:graphicFrameLocks noGrp="1"/>
          </p:cNvGraphicFramePr>
          <p:nvPr>
            <p:extLst>
              <p:ext uri="{D42A27DB-BD31-4B8C-83A1-F6EECF244321}">
                <p14:modId xmlns:p14="http://schemas.microsoft.com/office/powerpoint/2010/main" val="3922972041"/>
              </p:ext>
            </p:extLst>
          </p:nvPr>
        </p:nvGraphicFramePr>
        <p:xfrm>
          <a:off x="899592" y="1579372"/>
          <a:ext cx="7488832" cy="3413125"/>
        </p:xfrm>
        <a:graphic>
          <a:graphicData uri="http://schemas.openxmlformats.org/drawingml/2006/table">
            <a:tbl>
              <a:tblPr firstRow="1" bandRow="1">
                <a:tableStyleId>{17292A2E-F333-43FB-9621-5CBBE7FDCDCB}</a:tableStyleId>
              </a:tblPr>
              <a:tblGrid>
                <a:gridCol w="1002137">
                  <a:extLst>
                    <a:ext uri="{9D8B030D-6E8A-4147-A177-3AD203B41FA5}">
                      <a16:colId xmlns:a16="http://schemas.microsoft.com/office/drawing/2014/main" val="20000"/>
                    </a:ext>
                  </a:extLst>
                </a:gridCol>
                <a:gridCol w="6486695">
                  <a:extLst>
                    <a:ext uri="{9D8B030D-6E8A-4147-A177-3AD203B41FA5}">
                      <a16:colId xmlns:a16="http://schemas.microsoft.com/office/drawing/2014/main" val="20001"/>
                    </a:ext>
                  </a:extLst>
                </a:gridCol>
              </a:tblGrid>
              <a:tr h="370840">
                <a:tc>
                  <a:txBody>
                    <a:bodyPr/>
                    <a:lstStyle/>
                    <a:p>
                      <a:r>
                        <a:rPr lang="en-US" dirty="0" smtClean="0">
                          <a:solidFill>
                            <a:schemeClr val="tx1"/>
                          </a:solidFill>
                        </a:rPr>
                        <a:t>TL208</a:t>
                      </a:r>
                      <a:endParaRPr lang="en-US" dirty="0">
                        <a:solidFill>
                          <a:schemeClr val="tx1"/>
                        </a:solidFill>
                      </a:endParaRPr>
                    </a:p>
                  </a:txBody>
                  <a:tcPr>
                    <a:solidFill>
                      <a:schemeClr val="bg1">
                        <a:lumMod val="65000"/>
                      </a:schemeClr>
                    </a:solidFill>
                  </a:tcPr>
                </a:tc>
                <a:tc>
                  <a:txBody>
                    <a:bodyPr/>
                    <a:lstStyle/>
                    <a:p>
                      <a:pPr algn="l" fontAlgn="ctr"/>
                      <a:r>
                        <a:rPr lang="de-DE" sz="1800" b="1" i="0" u="none" strike="noStrike" dirty="0" smtClean="0">
                          <a:solidFill>
                            <a:srgbClr val="FFFFFF"/>
                          </a:solidFill>
                          <a:effectLst/>
                          <a:latin typeface="Arial"/>
                        </a:rPr>
                        <a:t>Sie </a:t>
                      </a:r>
                      <a:r>
                        <a:rPr lang="de-DE" sz="1800" b="1" i="0" u="none" strike="noStrike" dirty="0">
                          <a:solidFill>
                            <a:srgbClr val="FFFFFF"/>
                          </a:solidFill>
                          <a:effectLst/>
                          <a:latin typeface="Arial"/>
                        </a:rPr>
                        <a:t>besitzen einen </a:t>
                      </a:r>
                      <a:r>
                        <a:rPr lang="el-GR" sz="1800" b="1" i="0" u="none" strike="noStrike" dirty="0" smtClean="0">
                          <a:solidFill>
                            <a:srgbClr val="FFFFFF"/>
                          </a:solidFill>
                          <a:effectLst/>
                          <a:latin typeface="Arial"/>
                        </a:rPr>
                        <a:t>λ</a:t>
                      </a:r>
                      <a:r>
                        <a:rPr lang="de-DE" sz="1800" b="1" i="0" u="none" strike="noStrike" dirty="0" smtClean="0">
                          <a:solidFill>
                            <a:srgbClr val="FFFFFF"/>
                          </a:solidFill>
                          <a:effectLst/>
                          <a:latin typeface="Arial"/>
                        </a:rPr>
                        <a:t>/4-Vertikalstrahler</a:t>
                      </a:r>
                      <a:r>
                        <a:rPr lang="de-DE" sz="1800" b="1" i="0" u="none" strike="noStrike" dirty="0">
                          <a:solidFill>
                            <a:srgbClr val="FFFFFF"/>
                          </a:solidFill>
                          <a:effectLst/>
                          <a:latin typeface="Arial"/>
                        </a:rPr>
                        <a:t>. Da Sie für diese Antenne keine Selbsterklärung abgeben möchten und somit nur eine Strahlungsleistung von kleiner 10 W EIRP verwenden dürfen, müssen Sie die Sendeleistung soweit reduzieren, dass sie unter diesem Wert bleiben. Wie groß darf die Sendeleistung dabei sein, wenn man die Zuleitungsverluste vernachlässigt?</a:t>
                      </a:r>
                    </a:p>
                  </a:txBody>
                  <a:tcPr marL="9525" marR="9525" marT="9525" marB="0"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nchor="ctr"/>
                </a:tc>
                <a:tc>
                  <a:txBody>
                    <a:bodyPr/>
                    <a:lstStyle/>
                    <a:p>
                      <a:pPr algn="l" fontAlgn="ctr"/>
                      <a:r>
                        <a:rPr lang="en-US" sz="1800" b="0" i="0" u="none" strike="noStrike">
                          <a:solidFill>
                            <a:srgbClr val="000000"/>
                          </a:solidFill>
                          <a:effectLst/>
                          <a:latin typeface="Arial"/>
                        </a:rPr>
                        <a:t>kleiner 3 Watt </a:t>
                      </a:r>
                    </a:p>
                  </a:txBody>
                  <a:tcPr marL="9525" marR="9525" marT="9525" marB="0"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nchor="ctr"/>
                </a:tc>
                <a:tc>
                  <a:txBody>
                    <a:bodyPr/>
                    <a:lstStyle/>
                    <a:p>
                      <a:pPr algn="l" fontAlgn="ctr"/>
                      <a:r>
                        <a:rPr lang="en-US" sz="1800" b="0" i="0" u="none" strike="noStrike">
                          <a:solidFill>
                            <a:srgbClr val="000000"/>
                          </a:solidFill>
                          <a:effectLst/>
                          <a:latin typeface="Arial"/>
                        </a:rPr>
                        <a:t>kleiner 6 Watt </a:t>
                      </a:r>
                    </a:p>
                  </a:txBody>
                  <a:tcPr marL="9525" marR="9525" marT="9525" marB="0"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nchor="ctr"/>
                </a:tc>
                <a:tc>
                  <a:txBody>
                    <a:bodyPr/>
                    <a:lstStyle/>
                    <a:p>
                      <a:pPr algn="l" fontAlgn="ctr"/>
                      <a:r>
                        <a:rPr lang="en-US" sz="1800" b="0" i="0" u="none" strike="noStrike">
                          <a:solidFill>
                            <a:srgbClr val="000000"/>
                          </a:solidFill>
                          <a:effectLst/>
                          <a:latin typeface="Arial"/>
                        </a:rPr>
                        <a:t>kleiner 10 Watt </a:t>
                      </a:r>
                    </a:p>
                  </a:txBody>
                  <a:tcPr marL="9525" marR="9525" marT="9525" marB="0"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nchor="ctr"/>
                </a:tc>
                <a:tc>
                  <a:txBody>
                    <a:bodyPr/>
                    <a:lstStyle/>
                    <a:p>
                      <a:pPr algn="l" fontAlgn="ctr"/>
                      <a:r>
                        <a:rPr lang="en-US" sz="1800" b="0" i="0" u="none" strike="noStrike" dirty="0" err="1">
                          <a:solidFill>
                            <a:srgbClr val="000000"/>
                          </a:solidFill>
                          <a:effectLst/>
                          <a:latin typeface="Arial"/>
                        </a:rPr>
                        <a:t>kleiner</a:t>
                      </a:r>
                      <a:r>
                        <a:rPr lang="en-US" sz="1800" b="0" i="0" u="none" strike="noStrike" dirty="0">
                          <a:solidFill>
                            <a:srgbClr val="000000"/>
                          </a:solidFill>
                          <a:effectLst/>
                          <a:latin typeface="Arial"/>
                        </a:rPr>
                        <a:t> 16,4 Watt </a:t>
                      </a:r>
                    </a:p>
                  </a:txBody>
                  <a:tcPr marL="9525" marR="9525" marT="9525" marB="0" anchor="ctr"/>
                </a:tc>
                <a:extLst>
                  <a:ext uri="{0D108BD9-81ED-4DB2-BD59-A6C34878D82A}">
                    <a16:rowId xmlns:a16="http://schemas.microsoft.com/office/drawing/2014/main" val="10004"/>
                  </a:ext>
                </a:extLst>
              </a:tr>
            </a:tbl>
          </a:graphicData>
        </a:graphic>
      </p:graphicFrame>
      <p:sp>
        <p:nvSpPr>
          <p:cNvPr id="19" name="Interaktive Schaltfläche: Hilfe 18">
            <a:hlinkClick r:id="" action="ppaction://noaction" highlightClick="1"/>
          </p:cNvPr>
          <p:cNvSpPr/>
          <p:nvPr/>
        </p:nvSpPr>
        <p:spPr>
          <a:xfrm>
            <a:off x="1214920" y="354477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nteraktive Schaltfläche: Hilfe 19">
            <a:hlinkClick r:id="" action="ppaction://noaction" highlightClick="1"/>
          </p:cNvPr>
          <p:cNvSpPr/>
          <p:nvPr/>
        </p:nvSpPr>
        <p:spPr>
          <a:xfrm>
            <a:off x="1214920" y="391991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nteraktive Schaltfläche: Hilfe 20">
            <a:hlinkClick r:id="" action="ppaction://noaction" highlightClick="1"/>
          </p:cNvPr>
          <p:cNvSpPr/>
          <p:nvPr/>
        </p:nvSpPr>
        <p:spPr>
          <a:xfrm>
            <a:off x="1225623" y="431002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Interaktive Schaltfläche: Hilfe 21">
            <a:hlinkClick r:id="" action="ppaction://noaction" highlightClick="1"/>
          </p:cNvPr>
          <p:cNvSpPr/>
          <p:nvPr/>
        </p:nvSpPr>
        <p:spPr>
          <a:xfrm>
            <a:off x="1214920" y="4653683"/>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feld 22"/>
          <p:cNvSpPr txBox="1"/>
          <p:nvPr/>
        </p:nvSpPr>
        <p:spPr>
          <a:xfrm>
            <a:off x="976293" y="3895985"/>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4" name="Textfeld 23"/>
          <p:cNvSpPr txBox="1"/>
          <p:nvPr/>
        </p:nvSpPr>
        <p:spPr>
          <a:xfrm>
            <a:off x="972118" y="3523588"/>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25" name="Textfeld 24"/>
          <p:cNvSpPr txBox="1"/>
          <p:nvPr/>
        </p:nvSpPr>
        <p:spPr>
          <a:xfrm>
            <a:off x="971600" y="4278605"/>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6" name="Textfeld 25"/>
          <p:cNvSpPr txBox="1"/>
          <p:nvPr/>
        </p:nvSpPr>
        <p:spPr>
          <a:xfrm>
            <a:off x="972118" y="4628422"/>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Tree>
    <p:extLst>
      <p:ext uri="{BB962C8B-B14F-4D97-AF65-F5344CB8AC3E}">
        <p14:creationId xmlns:p14="http://schemas.microsoft.com/office/powerpoint/2010/main" val="1712519426"/>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20"/>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7" restart="whenNotActive" fill="hold" evtFilter="cancelBubble" nodeType="interactiveSeq">
                <p:stCondLst>
                  <p:cond evt="onClick" delay="0">
                    <p:tgtEl>
                      <p:spTgt spid="19"/>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12" restart="whenNotActive" fill="hold" evtFilter="cancelBubble" nodeType="interactiveSeq">
                <p:stCondLst>
                  <p:cond evt="onClick" delay="0">
                    <p:tgtEl>
                      <p:spTgt spid="21"/>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seq concurrent="1" nextAc="seek">
              <p:cTn id="17" restart="whenNotActive" fill="hold" evtFilter="cancelBubble" nodeType="interactiveSeq">
                <p:stCondLst>
                  <p:cond evt="onClick" delay="0">
                    <p:tgtEl>
                      <p:spTgt spid="22"/>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26"/>
                                        </p:tgtEl>
                                        <p:attrNameLst>
                                          <p:attrName>style.visibility</p:attrName>
                                        </p:attrNameLst>
                                      </p:cBhvr>
                                      <p:to>
                                        <p:strVal val="visible"/>
                                      </p:to>
                                    </p:set>
                                  </p:childTnLst>
                                </p:cTn>
                              </p:par>
                            </p:childTnLst>
                          </p:cTn>
                        </p:par>
                      </p:childTnLst>
                    </p:cTn>
                  </p:par>
                </p:childTnLst>
              </p:cTn>
              <p:nextCondLst>
                <p:cond evt="onClick" delay="0">
                  <p:tgtEl>
                    <p:spTgt spid="22"/>
                  </p:tgtEl>
                </p:cond>
              </p:nextCondLst>
            </p:seq>
          </p:childTnLst>
        </p:cTn>
      </p:par>
    </p:tnLst>
    <p:bldLst>
      <p:bldP spid="23" grpId="0" animBg="1"/>
      <p:bldP spid="24" grpId="0" animBg="1"/>
      <p:bldP spid="25" grpId="0" animBg="1"/>
      <p:bldP spid="26"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a:t>
            </a:r>
          </a:p>
        </p:txBody>
      </p:sp>
      <p:sp>
        <p:nvSpPr>
          <p:cNvPr id="11268" name="Foliennummernplatzhalter 5"/>
          <p:cNvSpPr>
            <a:spLocks noGrp="1"/>
          </p:cNvSpPr>
          <p:nvPr>
            <p:ph type="sldNum" sz="quarter" idx="4294967295"/>
          </p:nvPr>
        </p:nvSpPr>
        <p:spPr bwMode="auto">
          <a:xfrm>
            <a:off x="7239000" y="6249443"/>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16</a:t>
            </a:fld>
            <a:endParaRPr lang="de-DE" altLang="en-US" dirty="0"/>
          </a:p>
        </p:txBody>
      </p:sp>
      <p:graphicFrame>
        <p:nvGraphicFramePr>
          <p:cNvPr id="18" name="Tabelle 17"/>
          <p:cNvGraphicFramePr>
            <a:graphicFrameLocks noGrp="1"/>
          </p:cNvGraphicFramePr>
          <p:nvPr>
            <p:extLst>
              <p:ext uri="{D42A27DB-BD31-4B8C-83A1-F6EECF244321}">
                <p14:modId xmlns:p14="http://schemas.microsoft.com/office/powerpoint/2010/main" val="408821675"/>
              </p:ext>
            </p:extLst>
          </p:nvPr>
        </p:nvGraphicFramePr>
        <p:xfrm>
          <a:off x="899592" y="1579372"/>
          <a:ext cx="7488832" cy="4249420"/>
        </p:xfrm>
        <a:graphic>
          <a:graphicData uri="http://schemas.openxmlformats.org/drawingml/2006/table">
            <a:tbl>
              <a:tblPr firstRow="1" bandRow="1">
                <a:tableStyleId>{17292A2E-F333-43FB-9621-5CBBE7FDCDCB}</a:tableStyleId>
              </a:tblPr>
              <a:tblGrid>
                <a:gridCol w="1002137">
                  <a:extLst>
                    <a:ext uri="{9D8B030D-6E8A-4147-A177-3AD203B41FA5}">
                      <a16:colId xmlns:a16="http://schemas.microsoft.com/office/drawing/2014/main" val="20000"/>
                    </a:ext>
                  </a:extLst>
                </a:gridCol>
                <a:gridCol w="6486695">
                  <a:extLst>
                    <a:ext uri="{9D8B030D-6E8A-4147-A177-3AD203B41FA5}">
                      <a16:colId xmlns:a16="http://schemas.microsoft.com/office/drawing/2014/main" val="20001"/>
                    </a:ext>
                  </a:extLst>
                </a:gridCol>
              </a:tblGrid>
              <a:tr h="370840">
                <a:tc>
                  <a:txBody>
                    <a:bodyPr/>
                    <a:lstStyle/>
                    <a:p>
                      <a:r>
                        <a:rPr lang="en-US" dirty="0" smtClean="0">
                          <a:solidFill>
                            <a:schemeClr val="tx1"/>
                          </a:solidFill>
                        </a:rPr>
                        <a:t>TL207</a:t>
                      </a:r>
                      <a:endParaRPr lang="en-US" dirty="0">
                        <a:solidFill>
                          <a:schemeClr val="tx1"/>
                        </a:solidFill>
                      </a:endParaRPr>
                    </a:p>
                  </a:txBody>
                  <a:tcPr>
                    <a:solidFill>
                      <a:schemeClr val="bg1">
                        <a:lumMod val="65000"/>
                      </a:schemeClr>
                    </a:solidFill>
                  </a:tcPr>
                </a:tc>
                <a:tc>
                  <a:txBody>
                    <a:bodyPr/>
                    <a:lstStyle/>
                    <a:p>
                      <a:pPr algn="l" fontAlgn="ctr"/>
                      <a:r>
                        <a:rPr lang="de-DE" sz="1800" b="1" i="0" u="none" strike="noStrike" dirty="0" smtClean="0">
                          <a:solidFill>
                            <a:srgbClr val="FFFFFF"/>
                          </a:solidFill>
                          <a:effectLst/>
                          <a:latin typeface="Arial"/>
                        </a:rPr>
                        <a:t>Muss </a:t>
                      </a:r>
                      <a:r>
                        <a:rPr lang="de-DE" sz="1800" b="1" i="0" u="none" strike="noStrike" dirty="0">
                          <a:solidFill>
                            <a:srgbClr val="FFFFFF"/>
                          </a:solidFill>
                          <a:effectLst/>
                          <a:latin typeface="Arial"/>
                        </a:rPr>
                        <a:t>ein Funkamateur als Betreiber einer ortsfesten Amateurfunkstelle bei der </a:t>
                      </a:r>
                      <a:r>
                        <a:rPr lang="de-DE" sz="1800" b="1" i="0" u="none" strike="noStrike" dirty="0" err="1">
                          <a:solidFill>
                            <a:srgbClr val="FFFFFF"/>
                          </a:solidFill>
                          <a:effectLst/>
                          <a:latin typeface="Arial"/>
                        </a:rPr>
                        <a:t>Sendeart</a:t>
                      </a:r>
                      <a:r>
                        <a:rPr lang="de-DE" sz="1800" b="1" i="0" u="none" strike="noStrike" dirty="0">
                          <a:solidFill>
                            <a:srgbClr val="FFFFFF"/>
                          </a:solidFill>
                          <a:effectLst/>
                          <a:latin typeface="Arial"/>
                        </a:rPr>
                        <a:t> F3E und einer Senderleistung von 6 Watt an einer 15-Element-Yagiantenne mit 13 dB Gewinn für 2 m die Einhaltung der Personenschutzgrenzwerte nachweisen?</a:t>
                      </a:r>
                    </a:p>
                  </a:txBody>
                  <a:tcPr marL="9525" marR="9525" marT="9525" marB="0"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nchor="ctr"/>
                </a:tc>
                <a:tc>
                  <a:txBody>
                    <a:bodyPr/>
                    <a:lstStyle/>
                    <a:p>
                      <a:pPr algn="l" fontAlgn="ctr"/>
                      <a:r>
                        <a:rPr lang="de-DE" sz="1800" b="0" i="0" u="none" strike="noStrike">
                          <a:solidFill>
                            <a:srgbClr val="000000"/>
                          </a:solidFill>
                          <a:effectLst/>
                          <a:latin typeface="Arial"/>
                        </a:rPr>
                        <a:t>Nein, der Schutz von Personen in elektromagnetischen Feldern ist durch den Funkamateur erst bei einer Strahlungsleistung von mehr als 10 W EIRP sicherzustellen. </a:t>
                      </a:r>
                    </a:p>
                  </a:txBody>
                  <a:tcPr marL="9525" marR="9525" marT="9525" marB="0"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nchor="ctr"/>
                </a:tc>
                <a:tc>
                  <a:txBody>
                    <a:bodyPr/>
                    <a:lstStyle/>
                    <a:p>
                      <a:pPr algn="l" fontAlgn="ctr"/>
                      <a:r>
                        <a:rPr lang="de-DE" sz="1800" b="0" i="0" u="none" strike="noStrike">
                          <a:solidFill>
                            <a:srgbClr val="000000"/>
                          </a:solidFill>
                          <a:effectLst/>
                          <a:latin typeface="Arial"/>
                        </a:rPr>
                        <a:t>Nein, aber er muss die Herzschrittmachergrenzwerte einhalten. </a:t>
                      </a:r>
                    </a:p>
                  </a:txBody>
                  <a:tcPr marL="9525" marR="9525" marT="9525" marB="0"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nchor="ctr"/>
                </a:tc>
                <a:tc>
                  <a:txBody>
                    <a:bodyPr/>
                    <a:lstStyle/>
                    <a:p>
                      <a:pPr algn="l" fontAlgn="ctr"/>
                      <a:r>
                        <a:rPr lang="de-DE" sz="1800" b="0" i="0" u="none" strike="noStrike">
                          <a:solidFill>
                            <a:srgbClr val="000000"/>
                          </a:solidFill>
                          <a:effectLst/>
                          <a:latin typeface="Arial"/>
                        </a:rPr>
                        <a:t>Nein, bei der Sendeart F3E und Sendezeiten unter 6 Minuten in der Stunde kann der Schutz von Personen in elektromagnetischen Feldern durch den Funkamateur vernachlässigt werden. </a:t>
                      </a:r>
                    </a:p>
                  </a:txBody>
                  <a:tcPr marL="9525" marR="9525" marT="9525" marB="0"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nchor="ctr"/>
                </a:tc>
                <a:tc>
                  <a:txBody>
                    <a:bodyPr/>
                    <a:lstStyle/>
                    <a:p>
                      <a:pPr algn="l" fontAlgn="ctr"/>
                      <a:r>
                        <a:rPr lang="de-DE" sz="1800" b="0" i="0" u="none" strike="noStrike" dirty="0">
                          <a:solidFill>
                            <a:srgbClr val="000000"/>
                          </a:solidFill>
                          <a:effectLst/>
                          <a:latin typeface="Arial"/>
                        </a:rPr>
                        <a:t>Ja, er ist in diesem Fall verpflichtet die Einhaltung der Personenschutzgrenzwerte nachzuweisen. </a:t>
                      </a:r>
                    </a:p>
                  </a:txBody>
                  <a:tcPr marL="9525" marR="9525" marT="9525" marB="0" anchor="ctr"/>
                </a:tc>
                <a:extLst>
                  <a:ext uri="{0D108BD9-81ED-4DB2-BD59-A6C34878D82A}">
                    <a16:rowId xmlns:a16="http://schemas.microsoft.com/office/drawing/2014/main" val="10004"/>
                  </a:ext>
                </a:extLst>
              </a:tr>
            </a:tbl>
          </a:graphicData>
        </a:graphic>
      </p:graphicFrame>
      <p:sp>
        <p:nvSpPr>
          <p:cNvPr id="19" name="Interaktive Schaltfläche: Hilfe 18">
            <a:hlinkClick r:id="" action="ppaction://noaction" highlightClick="1"/>
          </p:cNvPr>
          <p:cNvSpPr/>
          <p:nvPr/>
        </p:nvSpPr>
        <p:spPr>
          <a:xfrm>
            <a:off x="1214920" y="323416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nteraktive Schaltfläche: Hilfe 19">
            <a:hlinkClick r:id="" action="ppaction://noaction" highlightClick="1"/>
          </p:cNvPr>
          <p:cNvSpPr/>
          <p:nvPr/>
        </p:nvSpPr>
        <p:spPr>
          <a:xfrm>
            <a:off x="1214920" y="383767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nteraktive Schaltfläche: Hilfe 20">
            <a:hlinkClick r:id="" action="ppaction://noaction" highlightClick="1"/>
          </p:cNvPr>
          <p:cNvSpPr/>
          <p:nvPr/>
        </p:nvSpPr>
        <p:spPr>
          <a:xfrm>
            <a:off x="1225623" y="457438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Interaktive Schaltfläche: Hilfe 21">
            <a:hlinkClick r:id="" action="ppaction://noaction" highlightClick="1"/>
          </p:cNvPr>
          <p:cNvSpPr/>
          <p:nvPr/>
        </p:nvSpPr>
        <p:spPr>
          <a:xfrm>
            <a:off x="1214920" y="538289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feld 22"/>
          <p:cNvSpPr txBox="1"/>
          <p:nvPr/>
        </p:nvSpPr>
        <p:spPr>
          <a:xfrm>
            <a:off x="976293" y="3813754"/>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4" name="Textfeld 23"/>
          <p:cNvSpPr txBox="1"/>
          <p:nvPr/>
        </p:nvSpPr>
        <p:spPr>
          <a:xfrm>
            <a:off x="972118" y="3212976"/>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5" name="Textfeld 24"/>
          <p:cNvSpPr txBox="1"/>
          <p:nvPr/>
        </p:nvSpPr>
        <p:spPr>
          <a:xfrm>
            <a:off x="971600" y="4542963"/>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6" name="Textfeld 25"/>
          <p:cNvSpPr txBox="1"/>
          <p:nvPr/>
        </p:nvSpPr>
        <p:spPr>
          <a:xfrm>
            <a:off x="972118" y="5357631"/>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Tree>
    <p:extLst>
      <p:ext uri="{BB962C8B-B14F-4D97-AF65-F5344CB8AC3E}">
        <p14:creationId xmlns:p14="http://schemas.microsoft.com/office/powerpoint/2010/main" val="614103416"/>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20"/>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7" restart="whenNotActive" fill="hold" evtFilter="cancelBubble" nodeType="interactiveSeq">
                <p:stCondLst>
                  <p:cond evt="onClick" delay="0">
                    <p:tgtEl>
                      <p:spTgt spid="19"/>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12" restart="whenNotActive" fill="hold" evtFilter="cancelBubble" nodeType="interactiveSeq">
                <p:stCondLst>
                  <p:cond evt="onClick" delay="0">
                    <p:tgtEl>
                      <p:spTgt spid="21"/>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seq concurrent="1" nextAc="seek">
              <p:cTn id="17" restart="whenNotActive" fill="hold" evtFilter="cancelBubble" nodeType="interactiveSeq">
                <p:stCondLst>
                  <p:cond evt="onClick" delay="0">
                    <p:tgtEl>
                      <p:spTgt spid="22"/>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26"/>
                                        </p:tgtEl>
                                        <p:attrNameLst>
                                          <p:attrName>style.visibility</p:attrName>
                                        </p:attrNameLst>
                                      </p:cBhvr>
                                      <p:to>
                                        <p:strVal val="visible"/>
                                      </p:to>
                                    </p:set>
                                  </p:childTnLst>
                                </p:cTn>
                              </p:par>
                            </p:childTnLst>
                          </p:cTn>
                        </p:par>
                      </p:childTnLst>
                    </p:cTn>
                  </p:par>
                </p:childTnLst>
              </p:cTn>
              <p:nextCondLst>
                <p:cond evt="onClick" delay="0">
                  <p:tgtEl>
                    <p:spTgt spid="22"/>
                  </p:tgtEl>
                </p:cond>
              </p:nextCondLst>
            </p:seq>
          </p:childTnLst>
        </p:cTn>
      </p:par>
    </p:tnLst>
    <p:bldLst>
      <p:bldP spid="23" grpId="0" animBg="1"/>
      <p:bldP spid="24" grpId="0" animBg="1"/>
      <p:bldP spid="25" grpId="0" animBg="1"/>
      <p:bldP spid="26"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a:t>Elektrische Sicherheit</a:t>
            </a:r>
            <a:endParaRPr lang="de-DE" altLang="en-US" dirty="0" smtClean="0"/>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17</a:t>
            </a:fld>
            <a:endParaRPr lang="de-DE" altLang="en-US"/>
          </a:p>
        </p:txBody>
      </p:sp>
      <p:sp>
        <p:nvSpPr>
          <p:cNvPr id="9" name="Textfeld 8"/>
          <p:cNvSpPr txBox="1"/>
          <p:nvPr/>
        </p:nvSpPr>
        <p:spPr>
          <a:xfrm>
            <a:off x="692763" y="1052736"/>
            <a:ext cx="7767670" cy="3606115"/>
          </a:xfrm>
          <a:prstGeom prst="rect">
            <a:avLst/>
          </a:prstGeom>
          <a:noFill/>
        </p:spPr>
        <p:txBody>
          <a:bodyPr wrap="square" rtlCol="0">
            <a:spAutoFit/>
          </a:bodyPr>
          <a:lstStyle/>
          <a:p>
            <a:pPr>
              <a:spcBef>
                <a:spcPts val="800"/>
              </a:spcBef>
            </a:pPr>
            <a:r>
              <a:rPr lang="de-DE" dirty="0">
                <a:latin typeface="Verdana" panose="020B0604030504040204" pitchFamily="34" charset="0"/>
                <a:ea typeface="Verdana" panose="020B0604030504040204" pitchFamily="34" charset="0"/>
                <a:cs typeface="Verdana" panose="020B0604030504040204" pitchFamily="34" charset="0"/>
              </a:rPr>
              <a:t>Sicherheitsanforderungen</a:t>
            </a:r>
          </a:p>
          <a:p>
            <a:pPr>
              <a:spcBef>
                <a:spcPts val="800"/>
              </a:spcBef>
            </a:pPr>
            <a:endParaRPr lang="de-DE" sz="15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Nicht nur die kommerziellen Sender- und Antennenanlagen, auch die Amateurfunkstellen unterliegen gewissen Sicherheitsanforderungen, damit weder Mensch noch Tier noch Sachen durch diese </a:t>
            </a:r>
            <a:r>
              <a:rPr lang="de-DE" sz="1600" dirty="0" smtClean="0">
                <a:latin typeface="Verdana" panose="020B0604030504040204" pitchFamily="34" charset="0"/>
                <a:ea typeface="Verdana" panose="020B0604030504040204" pitchFamily="34" charset="0"/>
                <a:cs typeface="Verdana" panose="020B0604030504040204" pitchFamily="34" charset="0"/>
              </a:rPr>
              <a:t>Anlagen </a:t>
            </a:r>
            <a:r>
              <a:rPr lang="de-DE" sz="1600" dirty="0">
                <a:latin typeface="Verdana" panose="020B0604030504040204" pitchFamily="34" charset="0"/>
                <a:ea typeface="Verdana" panose="020B0604030504040204" pitchFamily="34" charset="0"/>
                <a:cs typeface="Verdana" panose="020B0604030504040204" pitchFamily="34" charset="0"/>
              </a:rPr>
              <a:t>gefährdet werden. Zum Schutz von Menschen, Tieren und Sachen werden von nationalen Verbänden aus Fachleuten der Elektrotechnik, in Deutschland vom Verband Deutscher </a:t>
            </a:r>
            <a:r>
              <a:rPr lang="de-DE" sz="1600" dirty="0" smtClean="0">
                <a:latin typeface="Verdana" panose="020B0604030504040204" pitchFamily="34" charset="0"/>
                <a:ea typeface="Verdana" panose="020B0604030504040204" pitchFamily="34" charset="0"/>
                <a:cs typeface="Verdana" panose="020B0604030504040204" pitchFamily="34" charset="0"/>
              </a:rPr>
              <a:t>Elektrotechniker </a:t>
            </a:r>
            <a:r>
              <a:rPr lang="de-DE" sz="1600" dirty="0">
                <a:latin typeface="Verdana" panose="020B0604030504040204" pitchFamily="34" charset="0"/>
                <a:ea typeface="Verdana" panose="020B0604030504040204" pitchFamily="34" charset="0"/>
                <a:cs typeface="Verdana" panose="020B0604030504040204" pitchFamily="34" charset="0"/>
              </a:rPr>
              <a:t>(VDE) Sicherheitsbestimmungen zur Verhütung von Unfällen durch elektrischen Strom erlassen. Die wichtigsten Sicherheitsbestimmungen für elektrische Betriebsmittel (zum </a:t>
            </a:r>
            <a:r>
              <a:rPr lang="de-DE" sz="1600" dirty="0" smtClean="0">
                <a:latin typeface="Verdana" panose="020B0604030504040204" pitchFamily="34" charset="0"/>
                <a:ea typeface="Verdana" panose="020B0604030504040204" pitchFamily="34" charset="0"/>
                <a:cs typeface="Verdana" panose="020B0604030504040204" pitchFamily="34" charset="0"/>
              </a:rPr>
              <a:t>Beispiel </a:t>
            </a:r>
            <a:r>
              <a:rPr lang="de-DE" sz="1600" dirty="0">
                <a:latin typeface="Verdana" panose="020B0604030504040204" pitchFamily="34" charset="0"/>
                <a:ea typeface="Verdana" panose="020B0604030504040204" pitchFamily="34" charset="0"/>
                <a:cs typeface="Verdana" panose="020B0604030504040204" pitchFamily="34" charset="0"/>
              </a:rPr>
              <a:t>Funkgeräte) mit Netzwechselspannungen bis 1000 V sowie Nenngleichspannungen bis 1500 V sind DIN VDE 0100 (auch DIN 57100</a:t>
            </a:r>
            <a:r>
              <a:rPr lang="de-DE" sz="1600" dirty="0" smtClean="0">
                <a:latin typeface="Verdana" panose="020B0604030504040204" pitchFamily="34" charset="0"/>
                <a:ea typeface="Verdana" panose="020B0604030504040204" pitchFamily="34" charset="0"/>
                <a:cs typeface="Verdana" panose="020B0604030504040204" pitchFamily="34" charset="0"/>
              </a:rPr>
              <a:t>).</a:t>
            </a:r>
          </a:p>
        </p:txBody>
      </p:sp>
    </p:spTree>
    <p:extLst>
      <p:ext uri="{BB962C8B-B14F-4D97-AF65-F5344CB8AC3E}">
        <p14:creationId xmlns:p14="http://schemas.microsoft.com/office/powerpoint/2010/main" val="2495756810"/>
      </p:ext>
    </p:extLst>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a:t>Elektrische Sicherheit</a:t>
            </a:r>
            <a:endParaRPr lang="de-DE" altLang="en-US" dirty="0" smtClean="0"/>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18</a:t>
            </a:fld>
            <a:endParaRPr lang="de-DE" altLang="en-US"/>
          </a:p>
        </p:txBody>
      </p:sp>
      <p:sp>
        <p:nvSpPr>
          <p:cNvPr id="9" name="Textfeld 8"/>
          <p:cNvSpPr txBox="1"/>
          <p:nvPr/>
        </p:nvSpPr>
        <p:spPr>
          <a:xfrm>
            <a:off x="692763" y="1052736"/>
            <a:ext cx="7767670" cy="4237057"/>
          </a:xfrm>
          <a:prstGeom prst="rect">
            <a:avLst/>
          </a:prstGeom>
          <a:noFill/>
        </p:spPr>
        <p:txBody>
          <a:bodyPr wrap="square" rtlCol="0">
            <a:spAutoFit/>
          </a:bodyPr>
          <a:lstStyle/>
          <a:p>
            <a:pPr>
              <a:spcBef>
                <a:spcPts val="800"/>
              </a:spcBef>
            </a:pPr>
            <a:r>
              <a:rPr lang="de-DE" dirty="0" smtClean="0">
                <a:latin typeface="Verdana" panose="020B0604030504040204" pitchFamily="34" charset="0"/>
                <a:ea typeface="Verdana" panose="020B0604030504040204" pitchFamily="34" charset="0"/>
                <a:cs typeface="Verdana" panose="020B0604030504040204" pitchFamily="34" charset="0"/>
              </a:rPr>
              <a:t>Berührschutz</a:t>
            </a:r>
            <a:endParaRPr lang="de-DE" sz="15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0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Direktes </a:t>
            </a:r>
            <a:r>
              <a:rPr lang="de-DE" sz="1600" dirty="0">
                <a:latin typeface="Verdana" panose="020B0604030504040204" pitchFamily="34" charset="0"/>
                <a:ea typeface="Verdana" panose="020B0604030504040204" pitchFamily="34" charset="0"/>
                <a:cs typeface="Verdana" panose="020B0604030504040204" pitchFamily="34" charset="0"/>
              </a:rPr>
              <a:t>Berühren liegt vor, wenn Körperteile Spannung führende Teile berühren. Zum Schutz gegen direktes Berühren müssen Spannung führende Teile vollständig isoliert oder abgedeckt </a:t>
            </a:r>
            <a:r>
              <a:rPr lang="de-DE" sz="1600" dirty="0" smtClean="0">
                <a:latin typeface="Verdana" panose="020B0604030504040204" pitchFamily="34" charset="0"/>
                <a:ea typeface="Verdana" panose="020B0604030504040204" pitchFamily="34" charset="0"/>
                <a:cs typeface="Verdana" panose="020B0604030504040204" pitchFamily="34" charset="0"/>
              </a:rPr>
              <a:t>sein</a:t>
            </a:r>
            <a:r>
              <a:rPr lang="de-DE" sz="1600" dirty="0">
                <a:latin typeface="Verdana" panose="020B0604030504040204" pitchFamily="34" charset="0"/>
                <a:ea typeface="Verdana" panose="020B0604030504040204" pitchFamily="34" charset="0"/>
                <a:cs typeface="Verdana" panose="020B0604030504040204" pitchFamily="34" charset="0"/>
              </a:rPr>
              <a:t>. Indirektes Berühren liegt vor, wenn ein sonst spannungsfreier leitfähiger Teil eines Gerätes, der durch Isolationsfehler Spannung annimmt, berührt wird. </a:t>
            </a:r>
          </a:p>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Solche </a:t>
            </a:r>
            <a:r>
              <a:rPr lang="de-DE" sz="1600" dirty="0">
                <a:latin typeface="Verdana" panose="020B0604030504040204" pitchFamily="34" charset="0"/>
                <a:ea typeface="Verdana" panose="020B0604030504040204" pitchFamily="34" charset="0"/>
                <a:cs typeface="Verdana" panose="020B0604030504040204" pitchFamily="34" charset="0"/>
              </a:rPr>
              <a:t>Isolationsfehler können dadurch auftreten, dass ein unter Spannung stehender Leiter das Gehäuse berührt. In elektrischen Anlagen sind stets Schutzmaßnahmen gegen direktes und </a:t>
            </a:r>
            <a:r>
              <a:rPr lang="de-DE" sz="1600" dirty="0" smtClean="0">
                <a:latin typeface="Verdana" panose="020B0604030504040204" pitchFamily="34" charset="0"/>
                <a:ea typeface="Verdana" panose="020B0604030504040204" pitchFamily="34" charset="0"/>
                <a:cs typeface="Verdana" panose="020B0604030504040204" pitchFamily="34" charset="0"/>
              </a:rPr>
              <a:t>indirektes </a:t>
            </a:r>
            <a:r>
              <a:rPr lang="de-DE" sz="1600" dirty="0">
                <a:latin typeface="Verdana" panose="020B0604030504040204" pitchFamily="34" charset="0"/>
                <a:ea typeface="Verdana" panose="020B0604030504040204" pitchFamily="34" charset="0"/>
                <a:cs typeface="Verdana" panose="020B0604030504040204" pitchFamily="34" charset="0"/>
              </a:rPr>
              <a:t>Berühren anzuwenden. Diese hier beschriebenen Normen gelten für Deutschland</a:t>
            </a:r>
            <a:r>
              <a:rPr lang="de-DE" sz="1600" dirty="0" smtClean="0">
                <a:latin typeface="Verdana" panose="020B0604030504040204" pitchFamily="34" charset="0"/>
                <a:ea typeface="Verdana" panose="020B0604030504040204" pitchFamily="34" charset="0"/>
                <a:cs typeface="Verdana" panose="020B0604030504040204" pitchFamily="34" charset="0"/>
              </a:rPr>
              <a:t>. In </a:t>
            </a:r>
            <a:r>
              <a:rPr lang="de-DE" sz="1600" dirty="0">
                <a:latin typeface="Verdana" panose="020B0604030504040204" pitchFamily="34" charset="0"/>
                <a:ea typeface="Verdana" panose="020B0604030504040204" pitchFamily="34" charset="0"/>
                <a:cs typeface="Verdana" panose="020B0604030504040204" pitchFamily="34" charset="0"/>
              </a:rPr>
              <a:t>den USA oder Japan gelten andere Normen. Eingeführte Geräte Eingeführte Geräte müssen aber den </a:t>
            </a:r>
            <a:r>
              <a:rPr lang="de-DE" sz="1600" dirty="0" smtClean="0">
                <a:latin typeface="Verdana" panose="020B0604030504040204" pitchFamily="34" charset="0"/>
                <a:ea typeface="Verdana" panose="020B0604030504040204" pitchFamily="34" charset="0"/>
                <a:cs typeface="Verdana" panose="020B0604030504040204" pitchFamily="34" charset="0"/>
              </a:rPr>
              <a:t>europäischen </a:t>
            </a:r>
            <a:r>
              <a:rPr lang="de-DE" sz="1600" dirty="0">
                <a:latin typeface="Verdana" panose="020B0604030504040204" pitchFamily="34" charset="0"/>
                <a:ea typeface="Verdana" panose="020B0604030504040204" pitchFamily="34" charset="0"/>
                <a:cs typeface="Verdana" panose="020B0604030504040204" pitchFamily="34" charset="0"/>
              </a:rPr>
              <a:t>Normen entsprechen</a:t>
            </a:r>
            <a:r>
              <a:rPr lang="de-DE" sz="1600" dirty="0" smtClean="0">
                <a:latin typeface="Verdana" panose="020B0604030504040204" pitchFamily="34" charset="0"/>
                <a:ea typeface="Verdana" panose="020B0604030504040204" pitchFamily="34" charset="0"/>
                <a:cs typeface="Verdana" panose="020B0604030504040204" pitchFamily="34" charset="0"/>
              </a:rPr>
              <a:t>.</a:t>
            </a:r>
          </a:p>
          <a:p>
            <a:pPr>
              <a:spcBef>
                <a:spcPts val="800"/>
              </a:spcBef>
            </a:pPr>
            <a:endParaRPr lang="de-DE" sz="10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Elektrische Geräte werden in vier Schutzklassen </a:t>
            </a:r>
            <a:r>
              <a:rPr lang="de-DE" sz="1600" dirty="0" smtClean="0">
                <a:latin typeface="Verdana" panose="020B0604030504040204" pitchFamily="34" charset="0"/>
                <a:ea typeface="Verdana" panose="020B0604030504040204" pitchFamily="34" charset="0"/>
                <a:cs typeface="Verdana" panose="020B0604030504040204" pitchFamily="34" charset="0"/>
              </a:rPr>
              <a:t>eingeteilt.</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639749571"/>
      </p:ext>
    </p:extLst>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a:t>Elektrische Sicherheit</a:t>
            </a:r>
            <a:endParaRPr lang="de-DE" altLang="en-US" dirty="0" smtClean="0"/>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19</a:t>
            </a:fld>
            <a:endParaRPr lang="de-DE" altLang="en-US"/>
          </a:p>
        </p:txBody>
      </p:sp>
      <p:sp>
        <p:nvSpPr>
          <p:cNvPr id="9" name="Textfeld 8"/>
          <p:cNvSpPr txBox="1"/>
          <p:nvPr/>
        </p:nvSpPr>
        <p:spPr>
          <a:xfrm>
            <a:off x="692763" y="1052736"/>
            <a:ext cx="7767670" cy="5601533"/>
          </a:xfrm>
          <a:prstGeom prst="rect">
            <a:avLst/>
          </a:prstGeom>
          <a:noFill/>
        </p:spPr>
        <p:txBody>
          <a:bodyPr wrap="square" rtlCol="0">
            <a:spAutoFit/>
          </a:bodyPr>
          <a:lstStyle/>
          <a:p>
            <a:pPr>
              <a:spcBef>
                <a:spcPts val="800"/>
              </a:spcBef>
            </a:pPr>
            <a:r>
              <a:rPr lang="de-DE" dirty="0" smtClean="0">
                <a:latin typeface="Verdana" panose="020B0604030504040204" pitchFamily="34" charset="0"/>
                <a:ea typeface="Verdana" panose="020B0604030504040204" pitchFamily="34" charset="0"/>
                <a:cs typeface="Verdana" panose="020B0604030504040204" pitchFamily="34" charset="0"/>
              </a:rPr>
              <a:t>Schutzklasse 0</a:t>
            </a:r>
            <a:endParaRPr lang="de-DE" sz="15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0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Es besteht neben der Basisisolierung kein besonderer Schutz gegen einen elektrischen Schlag. Der Anschluss an das Schutzleitersystem ist nicht möglich. Der Schutz muss durch die Umgebung des Betriebsmittels sichergestellt sein. Für Schutzklasse 0 gibt es kein Symbol; eine Kennzeichnung ist nicht vorgesehen. Die Schutzklasse 0 soll in der zukünftigen internationalen Norm nicht mehr enthalten sein. Derartige Geräte sind in Deutschland und Österreich nicht zugelassen</a:t>
            </a:r>
            <a:r>
              <a:rPr lang="de-DE" sz="1600" dirty="0" smtClean="0">
                <a:latin typeface="Verdana" panose="020B0604030504040204" pitchFamily="34" charset="0"/>
                <a:ea typeface="Verdana" panose="020B0604030504040204" pitchFamily="34" charset="0"/>
                <a:cs typeface="Verdana" panose="020B0604030504040204" pitchFamily="34" charset="0"/>
              </a:rPr>
              <a:t>.</a:t>
            </a:r>
          </a:p>
          <a:p>
            <a:pPr>
              <a:spcBef>
                <a:spcPts val="800"/>
              </a:spcBef>
            </a:pPr>
            <a:endParaRPr lang="de-DE" sz="10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dirty="0">
                <a:latin typeface="Verdana" panose="020B0604030504040204" pitchFamily="34" charset="0"/>
                <a:ea typeface="Verdana" panose="020B0604030504040204" pitchFamily="34" charset="0"/>
                <a:cs typeface="Verdana" panose="020B0604030504040204" pitchFamily="34" charset="0"/>
              </a:rPr>
              <a:t>Schutzklasse I</a:t>
            </a:r>
            <a:endParaRPr lang="de-DE"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0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Alle elektrisch leitfähigen Gehäuseteile des Betriebsmittels sind mit dem Schutzleitersystem der festen Elektroinstallation verbunden, welches sich auf Erdpotential befindet. Bewegliche Geräte der Schutzklasse I haben eine Steckverbindung mit Schutzleiterkontakt, einen Stecker mit Schutzkontakt bzw. in der Schweiz einen dreipoligen Stecker. Die Schutzleiterverbindung ist so ausgeführt, dass sie beim Einstecken des Steckers als erste hergestellt wird und bei einem Schadensfall als letzte getrennt wird (siehe voreilender Kontakt). </a:t>
            </a:r>
          </a:p>
        </p:txBody>
      </p:sp>
      <p:pic>
        <p:nvPicPr>
          <p:cNvPr id="2" name="Grafik 1"/>
          <p:cNvPicPr>
            <a:picLocks noChangeAspect="1"/>
          </p:cNvPicPr>
          <p:nvPr/>
        </p:nvPicPr>
        <p:blipFill>
          <a:blip r:embed="rId3"/>
          <a:stretch>
            <a:fillRect/>
          </a:stretch>
        </p:blipFill>
        <p:spPr>
          <a:xfrm>
            <a:off x="7505934" y="3825624"/>
            <a:ext cx="714375" cy="714375"/>
          </a:xfrm>
          <a:prstGeom prst="rect">
            <a:avLst/>
          </a:prstGeom>
        </p:spPr>
      </p:pic>
    </p:spTree>
    <p:extLst>
      <p:ext uri="{BB962C8B-B14F-4D97-AF65-F5344CB8AC3E}">
        <p14:creationId xmlns:p14="http://schemas.microsoft.com/office/powerpoint/2010/main" val="2377150217"/>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smtClean="0"/>
              <a:t>Störungen</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2</a:t>
            </a:fld>
            <a:endParaRPr lang="de-DE" altLang="en-US"/>
          </a:p>
        </p:txBody>
      </p:sp>
      <p:sp>
        <p:nvSpPr>
          <p:cNvPr id="9" name="Textfeld 8"/>
          <p:cNvSpPr txBox="1"/>
          <p:nvPr/>
        </p:nvSpPr>
        <p:spPr>
          <a:xfrm>
            <a:off x="683568" y="1268760"/>
            <a:ext cx="7776864" cy="4237057"/>
          </a:xfrm>
          <a:prstGeom prst="rect">
            <a:avLst/>
          </a:prstGeom>
          <a:noFill/>
        </p:spPr>
        <p:txBody>
          <a:bodyPr wrap="square" rtlCol="0">
            <a:spAutoFit/>
          </a:bodyPr>
          <a:lstStyle/>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Als Funkamateur hat man natürlich die Verantwortung für seine Funkgeräte und Antennen, einerseits was störende Beeinflussungen angeht und andererseits, was die Sicherheit von Sachen und </a:t>
            </a:r>
            <a:r>
              <a:rPr lang="de-DE" sz="1600" dirty="0" smtClean="0">
                <a:latin typeface="Verdana" panose="020B0604030504040204" pitchFamily="34" charset="0"/>
                <a:ea typeface="Verdana" panose="020B0604030504040204" pitchFamily="34" charset="0"/>
                <a:cs typeface="Verdana" panose="020B0604030504040204" pitchFamily="34" charset="0"/>
              </a:rPr>
              <a:t>Personen </a:t>
            </a:r>
            <a:r>
              <a:rPr lang="de-DE" sz="1600" dirty="0">
                <a:latin typeface="Verdana" panose="020B0604030504040204" pitchFamily="34" charset="0"/>
                <a:ea typeface="Verdana" panose="020B0604030504040204" pitchFamily="34" charset="0"/>
                <a:cs typeface="Verdana" panose="020B0604030504040204" pitchFamily="34" charset="0"/>
              </a:rPr>
              <a:t>angeht.</a:t>
            </a:r>
          </a:p>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Störungen </a:t>
            </a:r>
            <a:r>
              <a:rPr lang="de-DE" sz="1600" dirty="0">
                <a:latin typeface="Verdana" panose="020B0604030504040204" pitchFamily="34" charset="0"/>
                <a:ea typeface="Verdana" panose="020B0604030504040204" pitchFamily="34" charset="0"/>
                <a:cs typeface="Verdana" panose="020B0604030504040204" pitchFamily="34" charset="0"/>
              </a:rPr>
              <a:t>liegen dann vor, wenn unerwünschte Nebenausstrahlungen vom Sender verursacht werden, die eventuell direkt in den Empfangskanal eines anderen Gerätes fallen. Störende </a:t>
            </a:r>
            <a:r>
              <a:rPr lang="de-DE" sz="1600" dirty="0" smtClean="0">
                <a:latin typeface="Verdana" panose="020B0604030504040204" pitchFamily="34" charset="0"/>
                <a:ea typeface="Verdana" panose="020B0604030504040204" pitchFamily="34" charset="0"/>
                <a:cs typeface="Verdana" panose="020B0604030504040204" pitchFamily="34" charset="0"/>
              </a:rPr>
              <a:t>Beeinflussungen </a:t>
            </a:r>
            <a:r>
              <a:rPr lang="de-DE" sz="1600" dirty="0">
                <a:latin typeface="Verdana" panose="020B0604030504040204" pitchFamily="34" charset="0"/>
                <a:ea typeface="Verdana" panose="020B0604030504040204" pitchFamily="34" charset="0"/>
                <a:cs typeface="Verdana" panose="020B0604030504040204" pitchFamily="34" charset="0"/>
              </a:rPr>
              <a:t>entstehen, wenn der Sender zwar einwandfrei auf seiner Sollfrequenz arbeitet, aber durch seine Feldstärke den Empfang auf anderen Frequenzen beeinflusst.</a:t>
            </a:r>
          </a:p>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Unerwünschte </a:t>
            </a:r>
            <a:r>
              <a:rPr lang="de-DE" sz="1600" dirty="0">
                <a:latin typeface="Verdana" panose="020B0604030504040204" pitchFamily="34" charset="0"/>
                <a:ea typeface="Verdana" panose="020B0604030504040204" pitchFamily="34" charset="0"/>
                <a:cs typeface="Verdana" panose="020B0604030504040204" pitchFamily="34" charset="0"/>
              </a:rPr>
              <a:t>Aussendungen des Amateurfunksenders können durch Oberwellen oder Nebenausstrahlungen entstehen. Oberwellen sind Vielfache der Grundfrequenz, die durch Nichtlinearitäten im </a:t>
            </a:r>
            <a:r>
              <a:rPr lang="de-DE" sz="1600" dirty="0" smtClean="0">
                <a:latin typeface="Verdana" panose="020B0604030504040204" pitchFamily="34" charset="0"/>
                <a:ea typeface="Verdana" panose="020B0604030504040204" pitchFamily="34" charset="0"/>
                <a:cs typeface="Verdana" panose="020B0604030504040204" pitchFamily="34" charset="0"/>
              </a:rPr>
              <a:t>Sender </a:t>
            </a:r>
            <a:r>
              <a:rPr lang="de-DE" sz="1600" dirty="0">
                <a:latin typeface="Verdana" panose="020B0604030504040204" pitchFamily="34" charset="0"/>
                <a:ea typeface="Verdana" panose="020B0604030504040204" pitchFamily="34" charset="0"/>
                <a:cs typeface="Verdana" panose="020B0604030504040204" pitchFamily="34" charset="0"/>
              </a:rPr>
              <a:t>hervorgerufen werden. Nebenausstrahlungen können </a:t>
            </a:r>
            <a:r>
              <a:rPr lang="de-DE" sz="1600" dirty="0" err="1">
                <a:latin typeface="Verdana" panose="020B0604030504040204" pitchFamily="34" charset="0"/>
                <a:ea typeface="Verdana" panose="020B0604030504040204" pitchFamily="34" charset="0"/>
                <a:cs typeface="Verdana" panose="020B0604030504040204" pitchFamily="34" charset="0"/>
              </a:rPr>
              <a:t>mischfrequente</a:t>
            </a:r>
            <a:r>
              <a:rPr lang="de-DE" sz="1600" dirty="0">
                <a:latin typeface="Verdana" panose="020B0604030504040204" pitchFamily="34" charset="0"/>
                <a:ea typeface="Verdana" panose="020B0604030504040204" pitchFamily="34" charset="0"/>
                <a:cs typeface="Verdana" panose="020B0604030504040204" pitchFamily="34" charset="0"/>
              </a:rPr>
              <a:t> Aussendungen sein, die im Zuge der Erzeugung der Sendefrequenz gebildet werden und nicht ausreichend gefiltert </a:t>
            </a:r>
            <a:r>
              <a:rPr lang="de-DE" sz="1600" dirty="0" smtClean="0">
                <a:latin typeface="Verdana" panose="020B0604030504040204" pitchFamily="34" charset="0"/>
                <a:ea typeface="Verdana" panose="020B0604030504040204" pitchFamily="34" charset="0"/>
                <a:cs typeface="Verdana" panose="020B0604030504040204" pitchFamily="34" charset="0"/>
              </a:rPr>
              <a:t>werden.</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a:t>Schutzmaßnahmen durch Abschaltung</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20</a:t>
            </a:fld>
            <a:endParaRPr lang="de-DE" altLang="en-US"/>
          </a:p>
        </p:txBody>
      </p:sp>
      <p:sp>
        <p:nvSpPr>
          <p:cNvPr id="9" name="Textfeld 8"/>
          <p:cNvSpPr txBox="1"/>
          <p:nvPr/>
        </p:nvSpPr>
        <p:spPr>
          <a:xfrm>
            <a:off x="692763" y="1124744"/>
            <a:ext cx="7767670" cy="5478423"/>
          </a:xfrm>
          <a:prstGeom prst="rect">
            <a:avLst/>
          </a:prstGeom>
          <a:noFill/>
        </p:spPr>
        <p:txBody>
          <a:bodyPr wrap="square" rtlCol="0">
            <a:spAutoFit/>
          </a:bodyPr>
          <a:lstStyle/>
          <a:p>
            <a:pPr>
              <a:spcBef>
                <a:spcPts val="800"/>
              </a:spcBef>
            </a:pPr>
            <a:r>
              <a:rPr lang="de-DE" sz="1500" dirty="0">
                <a:latin typeface="Verdana" panose="020B0604030504040204" pitchFamily="34" charset="0"/>
                <a:ea typeface="Verdana" panose="020B0604030504040204" pitchFamily="34" charset="0"/>
                <a:cs typeface="Verdana" panose="020B0604030504040204" pitchFamily="34" charset="0"/>
              </a:rPr>
              <a:t>Wenn im Fehlerfall ein stromführender Leiter das mit dem Schutzleiter verbundene Gehäuse berührt, entsteht in der Regel ein Körperschluss, so dass der Leitungsschutzschalter (Sicherung) oder ein Fehlerstromschutzschalter auslöst und den Stromkreis spannungsfrei schaltet</a:t>
            </a:r>
            <a:r>
              <a:rPr lang="de-DE" sz="1500" dirty="0" smtClean="0">
                <a:latin typeface="Verdana" panose="020B0604030504040204" pitchFamily="34" charset="0"/>
                <a:ea typeface="Verdana" panose="020B0604030504040204" pitchFamily="34" charset="0"/>
                <a:cs typeface="Verdana" panose="020B0604030504040204" pitchFamily="34" charset="0"/>
              </a:rPr>
              <a:t>. Sie </a:t>
            </a:r>
            <a:r>
              <a:rPr lang="de-DE" sz="1500" dirty="0">
                <a:latin typeface="Verdana" panose="020B0604030504040204" pitchFamily="34" charset="0"/>
                <a:ea typeface="Verdana" panose="020B0604030504040204" pitchFamily="34" charset="0"/>
                <a:cs typeface="Verdana" panose="020B0604030504040204" pitchFamily="34" charset="0"/>
              </a:rPr>
              <a:t>verhindern das Bestehenbleiben </a:t>
            </a:r>
            <a:r>
              <a:rPr lang="de-DE" sz="1500" dirty="0" smtClean="0">
                <a:latin typeface="Verdana" panose="020B0604030504040204" pitchFamily="34" charset="0"/>
                <a:ea typeface="Verdana" panose="020B0604030504040204" pitchFamily="34" charset="0"/>
                <a:cs typeface="Verdana" panose="020B0604030504040204" pitchFamily="34" charset="0"/>
              </a:rPr>
              <a:t>einer </a:t>
            </a:r>
            <a:r>
              <a:rPr lang="de-DE" sz="1500" dirty="0">
                <a:latin typeface="Verdana" panose="020B0604030504040204" pitchFamily="34" charset="0"/>
                <a:ea typeface="Verdana" panose="020B0604030504040204" pitchFamily="34" charset="0"/>
                <a:cs typeface="Verdana" panose="020B0604030504040204" pitchFamily="34" charset="0"/>
              </a:rPr>
              <a:t>unzulässig hohen Berührspannung. Als Schutzleiter wird eine grüngelbe Ader beziehungsweise ein grün-gelb isolierter Leiter verwendet. </a:t>
            </a:r>
            <a:endParaRPr lang="de-DE" sz="15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500" dirty="0" smtClean="0">
                <a:latin typeface="Verdana" panose="020B0604030504040204" pitchFamily="34" charset="0"/>
                <a:ea typeface="Verdana" panose="020B0604030504040204" pitchFamily="34" charset="0"/>
                <a:cs typeface="Verdana" panose="020B0604030504040204" pitchFamily="34" charset="0"/>
              </a:rPr>
              <a:t>Empfehlenswert </a:t>
            </a:r>
            <a:r>
              <a:rPr lang="de-DE" sz="1500" dirty="0">
                <a:latin typeface="Verdana" panose="020B0604030504040204" pitchFamily="34" charset="0"/>
                <a:ea typeface="Verdana" panose="020B0604030504040204" pitchFamily="34" charset="0"/>
                <a:cs typeface="Verdana" panose="020B0604030504040204" pitchFamily="34" charset="0"/>
              </a:rPr>
              <a:t>für Funkamateure ist eine Fehlerstromschutzeinrichtung (FI). Bei dieser Schutzeinrichtung werden die Spannung führenden (Außen)</a:t>
            </a:r>
            <a:r>
              <a:rPr lang="de-DE" sz="1500" dirty="0" err="1">
                <a:latin typeface="Verdana" panose="020B0604030504040204" pitchFamily="34" charset="0"/>
                <a:ea typeface="Verdana" panose="020B0604030504040204" pitchFamily="34" charset="0"/>
                <a:cs typeface="Verdana" panose="020B0604030504040204" pitchFamily="34" charset="0"/>
              </a:rPr>
              <a:t>leiter</a:t>
            </a:r>
            <a:r>
              <a:rPr lang="de-DE" sz="1500" dirty="0">
                <a:latin typeface="Verdana" panose="020B0604030504040204" pitchFamily="34" charset="0"/>
                <a:ea typeface="Verdana" panose="020B0604030504040204" pitchFamily="34" charset="0"/>
                <a:cs typeface="Verdana" panose="020B0604030504040204" pitchFamily="34" charset="0"/>
              </a:rPr>
              <a:t> und der Neutralleiter (N) durch </a:t>
            </a:r>
            <a:r>
              <a:rPr lang="de-DE" sz="1500" dirty="0" smtClean="0">
                <a:latin typeface="Verdana" panose="020B0604030504040204" pitchFamily="34" charset="0"/>
                <a:ea typeface="Verdana" panose="020B0604030504040204" pitchFamily="34" charset="0"/>
                <a:cs typeface="Verdana" panose="020B0604030504040204" pitchFamily="34" charset="0"/>
              </a:rPr>
              <a:t>einen Summenstromwandler </a:t>
            </a:r>
            <a:r>
              <a:rPr lang="de-DE" sz="1500" dirty="0">
                <a:latin typeface="Verdana" panose="020B0604030504040204" pitchFamily="34" charset="0"/>
                <a:ea typeface="Verdana" panose="020B0604030504040204" pitchFamily="34" charset="0"/>
                <a:cs typeface="Verdana" panose="020B0604030504040204" pitchFamily="34" charset="0"/>
              </a:rPr>
              <a:t>geführt. Ist die Summe der über die Außenleiter und den N-Leiter fließenden Ströme nicht null, fließt also Strom nach Erde ab, löst bei einer bestimmten Differenz der </a:t>
            </a:r>
            <a:r>
              <a:rPr lang="de-DE" sz="1500" dirty="0" smtClean="0">
                <a:latin typeface="Verdana" panose="020B0604030504040204" pitchFamily="34" charset="0"/>
                <a:ea typeface="Verdana" panose="020B0604030504040204" pitchFamily="34" charset="0"/>
                <a:cs typeface="Verdana" panose="020B0604030504040204" pitchFamily="34" charset="0"/>
              </a:rPr>
              <a:t>FI-Schutzschalter </a:t>
            </a:r>
            <a:r>
              <a:rPr lang="de-DE" sz="1500" dirty="0">
                <a:latin typeface="Verdana" panose="020B0604030504040204" pitchFamily="34" charset="0"/>
                <a:ea typeface="Verdana" panose="020B0604030504040204" pitchFamily="34" charset="0"/>
                <a:cs typeface="Verdana" panose="020B0604030504040204" pitchFamily="34" charset="0"/>
              </a:rPr>
              <a:t>aus und unterbricht die gesamte Spannungsversorgung.</a:t>
            </a:r>
          </a:p>
          <a:p>
            <a:pPr>
              <a:spcBef>
                <a:spcPts val="800"/>
              </a:spcBef>
            </a:pPr>
            <a:r>
              <a:rPr lang="de-DE" sz="1500" dirty="0" smtClean="0">
                <a:latin typeface="Verdana" panose="020B0604030504040204" pitchFamily="34" charset="0"/>
                <a:ea typeface="Verdana" panose="020B0604030504040204" pitchFamily="34" charset="0"/>
                <a:cs typeface="Verdana" panose="020B0604030504040204" pitchFamily="34" charset="0"/>
              </a:rPr>
              <a:t>Es </a:t>
            </a:r>
            <a:r>
              <a:rPr lang="de-DE" sz="1500" dirty="0">
                <a:latin typeface="Verdana" panose="020B0604030504040204" pitchFamily="34" charset="0"/>
                <a:ea typeface="Verdana" panose="020B0604030504040204" pitchFamily="34" charset="0"/>
                <a:cs typeface="Verdana" panose="020B0604030504040204" pitchFamily="34" charset="0"/>
              </a:rPr>
              <a:t>gibt FI-Schutzschalter, die bereits ab 30 mA Differenzstrom </a:t>
            </a:r>
            <a:r>
              <a:rPr lang="de-DE" sz="1500" dirty="0" smtClean="0">
                <a:latin typeface="Verdana" panose="020B0604030504040204" pitchFamily="34" charset="0"/>
                <a:ea typeface="Verdana" panose="020B0604030504040204" pitchFamily="34" charset="0"/>
                <a:cs typeface="Verdana" panose="020B0604030504040204" pitchFamily="34" charset="0"/>
              </a:rPr>
              <a:t>auslösen. Bei gleichzeitiger Berührung eines Spannung führenden Leiters und Erde würde ein Strom über den menschlichen Körper nach Erde abfließen und der FI-Schutzschalter auslösen. </a:t>
            </a:r>
          </a:p>
          <a:p>
            <a:pPr>
              <a:spcBef>
                <a:spcPts val="800"/>
              </a:spcBef>
            </a:pPr>
            <a:r>
              <a:rPr lang="de-DE" sz="1500" dirty="0" smtClean="0">
                <a:latin typeface="Verdana" panose="020B0604030504040204" pitchFamily="34" charset="0"/>
                <a:ea typeface="Verdana" panose="020B0604030504040204" pitchFamily="34" charset="0"/>
                <a:cs typeface="Verdana" panose="020B0604030504040204" pitchFamily="34" charset="0"/>
              </a:rPr>
              <a:t>Wenn Ihr Haus oder die Wohnung nicht FI-geschützt ist, sollten Sie als Funkamateur mindestens den Basteltisch und damit sich selbst durch einen FI-Schutzschalter schützen. Bei gleichzeitiger Berührung zweier Außenleiter oder eines Außenleiters und des Neutralleiters nutzt dieser FI-Schutzschalter allerdings nichts.</a:t>
            </a:r>
            <a:endParaRPr lang="de-DE" sz="15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335757436"/>
      </p:ext>
    </p:extLst>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a:t>Elektrische Sicherheit</a:t>
            </a:r>
            <a:endParaRPr lang="de-DE" altLang="en-US" dirty="0" smtClean="0"/>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21</a:t>
            </a:fld>
            <a:endParaRPr lang="de-DE" altLang="en-US"/>
          </a:p>
        </p:txBody>
      </p:sp>
      <p:sp>
        <p:nvSpPr>
          <p:cNvPr id="9" name="Textfeld 8"/>
          <p:cNvSpPr txBox="1"/>
          <p:nvPr/>
        </p:nvSpPr>
        <p:spPr>
          <a:xfrm>
            <a:off x="692763" y="1052736"/>
            <a:ext cx="7767670" cy="4729500"/>
          </a:xfrm>
          <a:prstGeom prst="rect">
            <a:avLst/>
          </a:prstGeom>
          <a:noFill/>
        </p:spPr>
        <p:txBody>
          <a:bodyPr wrap="square" rtlCol="0">
            <a:spAutoFit/>
          </a:bodyPr>
          <a:lstStyle/>
          <a:p>
            <a:pPr>
              <a:spcBef>
                <a:spcPts val="800"/>
              </a:spcBef>
            </a:pPr>
            <a:r>
              <a:rPr lang="de-DE" dirty="0" smtClean="0">
                <a:latin typeface="Verdana" panose="020B0604030504040204" pitchFamily="34" charset="0"/>
                <a:ea typeface="Verdana" panose="020B0604030504040204" pitchFamily="34" charset="0"/>
                <a:cs typeface="Verdana" panose="020B0604030504040204" pitchFamily="34" charset="0"/>
              </a:rPr>
              <a:t>Schutzklasse II (Schutzisolierung)</a:t>
            </a:r>
            <a:endParaRPr lang="de-DE"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Eine </a:t>
            </a:r>
            <a:r>
              <a:rPr lang="de-DE" sz="1600" dirty="0">
                <a:latin typeface="Verdana" panose="020B0604030504040204" pitchFamily="34" charset="0"/>
                <a:ea typeface="Verdana" panose="020B0604030504040204" pitchFamily="34" charset="0"/>
                <a:cs typeface="Verdana" panose="020B0604030504040204" pitchFamily="34" charset="0"/>
              </a:rPr>
              <a:t>andere Schutzmaßnahme gegen unzulässig hohe Berührspannung ist die Schutzisolierung. Diese kann als Schutzisolierumhüllung </a:t>
            </a:r>
            <a:r>
              <a:rPr lang="de-DE" sz="1600" dirty="0" smtClean="0">
                <a:latin typeface="Verdana" panose="020B0604030504040204" pitchFamily="34" charset="0"/>
                <a:ea typeface="Verdana" panose="020B0604030504040204" pitchFamily="34" charset="0"/>
                <a:cs typeface="Verdana" panose="020B0604030504040204" pitchFamily="34" charset="0"/>
              </a:rPr>
              <a:t>(A</a:t>
            </a:r>
            <a:r>
              <a:rPr lang="de-DE" sz="1600" dirty="0">
                <a:latin typeface="Verdana" panose="020B0604030504040204" pitchFamily="34" charset="0"/>
                <a:ea typeface="Verdana" panose="020B0604030504040204" pitchFamily="34" charset="0"/>
                <a:cs typeface="Verdana" panose="020B0604030504040204" pitchFamily="34" charset="0"/>
              </a:rPr>
              <a:t>), Schutzzwischenisolierung (B) oder </a:t>
            </a:r>
            <a:r>
              <a:rPr lang="de-DE" sz="1600" dirty="0" smtClean="0">
                <a:latin typeface="Verdana" panose="020B0604030504040204" pitchFamily="34" charset="0"/>
                <a:ea typeface="Verdana" panose="020B0604030504040204" pitchFamily="34" charset="0"/>
                <a:cs typeface="Verdana" panose="020B0604030504040204" pitchFamily="34" charset="0"/>
              </a:rPr>
              <a:t>verstärkte </a:t>
            </a:r>
            <a:r>
              <a:rPr lang="de-DE" sz="1600" dirty="0">
                <a:latin typeface="Verdana" panose="020B0604030504040204" pitchFamily="34" charset="0"/>
                <a:ea typeface="Verdana" panose="020B0604030504040204" pitchFamily="34" charset="0"/>
                <a:cs typeface="Verdana" panose="020B0604030504040204" pitchFamily="34" charset="0"/>
              </a:rPr>
              <a:t>Isolierung (C) ausgeführt sein.</a:t>
            </a:r>
          </a:p>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Schutzisolierte </a:t>
            </a:r>
            <a:r>
              <a:rPr lang="de-DE" sz="1600" dirty="0">
                <a:latin typeface="Verdana" panose="020B0604030504040204" pitchFamily="34" charset="0"/>
                <a:ea typeface="Verdana" panose="020B0604030504040204" pitchFamily="34" charset="0"/>
                <a:cs typeface="Verdana" panose="020B0604030504040204" pitchFamily="34" charset="0"/>
              </a:rPr>
              <a:t>Geräte dürfen nicht mit dem Schutzleiter verbunden werden. Deshalb sind industriell gefertigte Geräte (zum Beispiel </a:t>
            </a:r>
            <a:r>
              <a:rPr lang="de-DE" sz="1600" dirty="0" err="1">
                <a:latin typeface="Verdana" panose="020B0604030504040204" pitchFamily="34" charset="0"/>
                <a:ea typeface="Verdana" panose="020B0604030504040204" pitchFamily="34" charset="0"/>
                <a:cs typeface="Verdana" panose="020B0604030504040204" pitchFamily="34" charset="0"/>
              </a:rPr>
              <a:t>Steckernetzteile</a:t>
            </a:r>
            <a:r>
              <a:rPr lang="de-DE" sz="1600" dirty="0">
                <a:latin typeface="Verdana" panose="020B0604030504040204" pitchFamily="34" charset="0"/>
                <a:ea typeface="Verdana" panose="020B0604030504040204" pitchFamily="34" charset="0"/>
                <a:cs typeface="Verdana" panose="020B0604030504040204" pitchFamily="34" charset="0"/>
              </a:rPr>
              <a:t>) nur über zweiadrige Leitungen und </a:t>
            </a:r>
            <a:r>
              <a:rPr lang="de-DE" sz="1600" dirty="0" smtClean="0">
                <a:latin typeface="Verdana" panose="020B0604030504040204" pitchFamily="34" charset="0"/>
                <a:ea typeface="Verdana" panose="020B0604030504040204" pitchFamily="34" charset="0"/>
                <a:cs typeface="Verdana" panose="020B0604030504040204" pitchFamily="34" charset="0"/>
              </a:rPr>
              <a:t>Stecker </a:t>
            </a:r>
            <a:r>
              <a:rPr lang="de-DE" sz="1600" dirty="0">
                <a:latin typeface="Verdana" panose="020B0604030504040204" pitchFamily="34" charset="0"/>
                <a:ea typeface="Verdana" panose="020B0604030504040204" pitchFamily="34" charset="0"/>
                <a:cs typeface="Verdana" panose="020B0604030504040204" pitchFamily="34" charset="0"/>
              </a:rPr>
              <a:t>ohne Schutzkontakt angeschlossen. </a:t>
            </a:r>
          </a:p>
        </p:txBody>
      </p:sp>
      <p:pic>
        <p:nvPicPr>
          <p:cNvPr id="2" name="Grafik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47664" y="1844824"/>
            <a:ext cx="5514975" cy="1400175"/>
          </a:xfrm>
          <a:prstGeom prst="rect">
            <a:avLst/>
          </a:prstGeom>
        </p:spPr>
      </p:pic>
      <p:pic>
        <p:nvPicPr>
          <p:cNvPr id="3" name="Grafik 2"/>
          <p:cNvPicPr>
            <a:picLocks noChangeAspect="1"/>
          </p:cNvPicPr>
          <p:nvPr/>
        </p:nvPicPr>
        <p:blipFill>
          <a:blip r:embed="rId4"/>
          <a:stretch>
            <a:fillRect/>
          </a:stretch>
        </p:blipFill>
        <p:spPr>
          <a:xfrm>
            <a:off x="7560352" y="1268760"/>
            <a:ext cx="714375" cy="714375"/>
          </a:xfrm>
          <a:prstGeom prst="rect">
            <a:avLst/>
          </a:prstGeom>
        </p:spPr>
      </p:pic>
    </p:spTree>
    <p:extLst>
      <p:ext uri="{BB962C8B-B14F-4D97-AF65-F5344CB8AC3E}">
        <p14:creationId xmlns:p14="http://schemas.microsoft.com/office/powerpoint/2010/main" val="284179980"/>
      </p:ext>
    </p:extLst>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a:t>Elektrische Sicherheit</a:t>
            </a:r>
            <a:endParaRPr lang="de-DE" altLang="en-US" dirty="0" smtClean="0"/>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22</a:t>
            </a:fld>
            <a:endParaRPr lang="de-DE" altLang="en-US"/>
          </a:p>
        </p:txBody>
      </p:sp>
      <p:sp>
        <p:nvSpPr>
          <p:cNvPr id="9" name="Textfeld 8"/>
          <p:cNvSpPr txBox="1"/>
          <p:nvPr/>
        </p:nvSpPr>
        <p:spPr>
          <a:xfrm>
            <a:off x="692763" y="1340768"/>
            <a:ext cx="7767670" cy="3129062"/>
          </a:xfrm>
          <a:prstGeom prst="rect">
            <a:avLst/>
          </a:prstGeom>
          <a:noFill/>
        </p:spPr>
        <p:txBody>
          <a:bodyPr wrap="square" rtlCol="0">
            <a:spAutoFit/>
          </a:bodyPr>
          <a:lstStyle/>
          <a:p>
            <a:pPr>
              <a:spcBef>
                <a:spcPts val="800"/>
              </a:spcBef>
            </a:pPr>
            <a:r>
              <a:rPr lang="de-DE" dirty="0" smtClean="0">
                <a:latin typeface="Verdana" panose="020B0604030504040204" pitchFamily="34" charset="0"/>
                <a:ea typeface="Verdana" panose="020B0604030504040204" pitchFamily="34" charset="0"/>
                <a:cs typeface="Verdana" panose="020B0604030504040204" pitchFamily="34" charset="0"/>
              </a:rPr>
              <a:t>Schutzklasse III (Schutzkleinspannung)</a:t>
            </a:r>
            <a:endParaRPr lang="de-DE"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Die </a:t>
            </a:r>
            <a:r>
              <a:rPr lang="de-DE" sz="1600" dirty="0">
                <a:latin typeface="Verdana" panose="020B0604030504040204" pitchFamily="34" charset="0"/>
                <a:ea typeface="Verdana" panose="020B0604030504040204" pitchFamily="34" charset="0"/>
                <a:cs typeface="Verdana" panose="020B0604030504040204" pitchFamily="34" charset="0"/>
              </a:rPr>
              <a:t>Stromverbraucher werden entweder über Sicherheitstransformatoren mit einer Nennausgangsspannung von weniger als 50 Volt (meist 12 V, 24 V oder 42 V) oder an Akkumulatoren oder </a:t>
            </a:r>
            <a:r>
              <a:rPr lang="de-DE" sz="1600" dirty="0" smtClean="0">
                <a:latin typeface="Verdana" panose="020B0604030504040204" pitchFamily="34" charset="0"/>
                <a:ea typeface="Verdana" panose="020B0604030504040204" pitchFamily="34" charset="0"/>
                <a:cs typeface="Verdana" panose="020B0604030504040204" pitchFamily="34" charset="0"/>
              </a:rPr>
              <a:t>Batterien </a:t>
            </a:r>
            <a:r>
              <a:rPr lang="de-DE" sz="1600" dirty="0">
                <a:latin typeface="Verdana" panose="020B0604030504040204" pitchFamily="34" charset="0"/>
                <a:ea typeface="Verdana" panose="020B0604030504040204" pitchFamily="34" charset="0"/>
                <a:cs typeface="Verdana" panose="020B0604030504040204" pitchFamily="34" charset="0"/>
              </a:rPr>
              <a:t>angeschlossen. Die Schutzkleinspannung findet Anwendung bei Kinderspielzeug, Geräten für die Tierhaltung, Taschenlampen, und so weiter. Spannungsführende Teile von Stromkreisen </a:t>
            </a:r>
            <a:r>
              <a:rPr lang="de-DE" sz="1600" dirty="0" smtClean="0">
                <a:latin typeface="Verdana" panose="020B0604030504040204" pitchFamily="34" charset="0"/>
                <a:ea typeface="Verdana" panose="020B0604030504040204" pitchFamily="34" charset="0"/>
                <a:cs typeface="Verdana" panose="020B0604030504040204" pitchFamily="34" charset="0"/>
              </a:rPr>
              <a:t>mit </a:t>
            </a:r>
            <a:r>
              <a:rPr lang="de-DE" sz="1600" dirty="0">
                <a:latin typeface="Verdana" panose="020B0604030504040204" pitchFamily="34" charset="0"/>
                <a:ea typeface="Verdana" panose="020B0604030504040204" pitchFamily="34" charset="0"/>
                <a:cs typeface="Verdana" panose="020B0604030504040204" pitchFamily="34" charset="0"/>
              </a:rPr>
              <a:t>Schutzkleinspannung dürfen weder mit Erdungsleitungen, Schutzleitern noch mit leitenden Teilen von Stromkreisen anderer Spannung verbunden sein. Deshalb haben diese Geräte keinen </a:t>
            </a:r>
            <a:r>
              <a:rPr lang="de-DE" sz="1600" dirty="0" smtClean="0">
                <a:latin typeface="Verdana" panose="020B0604030504040204" pitchFamily="34" charset="0"/>
                <a:ea typeface="Verdana" panose="020B0604030504040204" pitchFamily="34" charset="0"/>
                <a:cs typeface="Verdana" panose="020B0604030504040204" pitchFamily="34" charset="0"/>
              </a:rPr>
              <a:t>Schutzkontakt- oder (Schuko)</a:t>
            </a:r>
            <a:r>
              <a:rPr lang="de-DE" sz="1600" dirty="0" err="1" smtClean="0">
                <a:latin typeface="Verdana" panose="020B0604030504040204" pitchFamily="34" charset="0"/>
                <a:ea typeface="Verdana" panose="020B0604030504040204" pitchFamily="34" charset="0"/>
                <a:cs typeface="Verdana" panose="020B0604030504040204" pitchFamily="34" charset="0"/>
              </a:rPr>
              <a:t>stecker</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p:pic>
        <p:nvPicPr>
          <p:cNvPr id="2" name="Grafik 1"/>
          <p:cNvPicPr>
            <a:picLocks noChangeAspect="1"/>
          </p:cNvPicPr>
          <p:nvPr/>
        </p:nvPicPr>
        <p:blipFill>
          <a:blip r:embed="rId3"/>
          <a:stretch>
            <a:fillRect/>
          </a:stretch>
        </p:blipFill>
        <p:spPr>
          <a:xfrm>
            <a:off x="7596336" y="1268760"/>
            <a:ext cx="714375" cy="714375"/>
          </a:xfrm>
          <a:prstGeom prst="rect">
            <a:avLst/>
          </a:prstGeom>
        </p:spPr>
      </p:pic>
    </p:spTree>
    <p:extLst>
      <p:ext uri="{BB962C8B-B14F-4D97-AF65-F5344CB8AC3E}">
        <p14:creationId xmlns:p14="http://schemas.microsoft.com/office/powerpoint/2010/main" val="3615356998"/>
      </p:ext>
    </p:extLst>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a:t>Elektrische Sicherheit</a:t>
            </a:r>
            <a:endParaRPr lang="de-DE" altLang="en-US" dirty="0" smtClean="0"/>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23</a:t>
            </a:fld>
            <a:endParaRPr lang="de-DE" altLang="en-US"/>
          </a:p>
        </p:txBody>
      </p:sp>
      <p:sp>
        <p:nvSpPr>
          <p:cNvPr id="9" name="Textfeld 8"/>
          <p:cNvSpPr txBox="1"/>
          <p:nvPr/>
        </p:nvSpPr>
        <p:spPr>
          <a:xfrm>
            <a:off x="692763" y="1383928"/>
            <a:ext cx="7767670" cy="4216539"/>
          </a:xfrm>
          <a:prstGeom prst="rect">
            <a:avLst/>
          </a:prstGeom>
          <a:noFill/>
        </p:spPr>
        <p:txBody>
          <a:bodyPr wrap="square" rtlCol="0">
            <a:spAutoFit/>
          </a:bodyPr>
          <a:lstStyle/>
          <a:p>
            <a:pPr>
              <a:spcBef>
                <a:spcPts val="800"/>
              </a:spcBef>
            </a:pPr>
            <a:r>
              <a:rPr lang="de-DE" dirty="0" smtClean="0">
                <a:latin typeface="Verdana" panose="020B0604030504040204" pitchFamily="34" charset="0"/>
                <a:ea typeface="Verdana" panose="020B0604030504040204" pitchFamily="34" charset="0"/>
                <a:cs typeface="Verdana" panose="020B0604030504040204" pitchFamily="34" charset="0"/>
              </a:rPr>
              <a:t>Funktionskleinspannungen</a:t>
            </a:r>
            <a:endParaRPr lang="de-DE"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Können </a:t>
            </a:r>
            <a:r>
              <a:rPr lang="de-DE" sz="1600" dirty="0">
                <a:latin typeface="Verdana" panose="020B0604030504040204" pitchFamily="34" charset="0"/>
                <a:ea typeface="Verdana" panose="020B0604030504040204" pitchFamily="34" charset="0"/>
                <a:cs typeface="Verdana" panose="020B0604030504040204" pitchFamily="34" charset="0"/>
              </a:rPr>
              <a:t>bei Verwendung von Nennspannungen unter 50 V Wechselspannung beziehungsweise 120 V Gleichspannung nicht alle Anforderungen an die Schutzmaßnahme Schutzkleinspannung erfüllt werden </a:t>
            </a:r>
            <a:r>
              <a:rPr lang="de-DE" sz="1600" dirty="0" smtClean="0">
                <a:latin typeface="Verdana" panose="020B0604030504040204" pitchFamily="34" charset="0"/>
                <a:ea typeface="Verdana" panose="020B0604030504040204" pitchFamily="34" charset="0"/>
                <a:cs typeface="Verdana" panose="020B0604030504040204" pitchFamily="34" charset="0"/>
              </a:rPr>
              <a:t>(</a:t>
            </a:r>
            <a:r>
              <a:rPr lang="de-DE" sz="1600" dirty="0">
                <a:latin typeface="Verdana" panose="020B0604030504040204" pitchFamily="34" charset="0"/>
                <a:ea typeface="Verdana" panose="020B0604030504040204" pitchFamily="34" charset="0"/>
                <a:cs typeface="Verdana" panose="020B0604030504040204" pitchFamily="34" charset="0"/>
              </a:rPr>
              <a:t>z.B. wenn die Antennenanlage geerdet sein muss), so sind zusätzliche Schutzmaßnahmen notwendig. Diese Kombination von Schutzmaßnahmen wird Funktionskleinspannung genannt. </a:t>
            </a: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Dies kommt im Amateurfunk beispielsweise bei der Stromversorgung mit 12-V-Netzteilen vor. Es muss zusätzlich ein Berührschutz vorgenommen werden, indem entweder das Gehäuse dieses </a:t>
            </a:r>
            <a:r>
              <a:rPr lang="de-DE" sz="1600" dirty="0" smtClean="0">
                <a:latin typeface="Verdana" panose="020B0604030504040204" pitchFamily="34" charset="0"/>
                <a:ea typeface="Verdana" panose="020B0604030504040204" pitchFamily="34" charset="0"/>
                <a:cs typeface="Verdana" panose="020B0604030504040204" pitchFamily="34" charset="0"/>
              </a:rPr>
              <a:t>Netzteiles </a:t>
            </a:r>
            <a:r>
              <a:rPr lang="de-DE" sz="1600" dirty="0">
                <a:latin typeface="Verdana" panose="020B0604030504040204" pitchFamily="34" charset="0"/>
                <a:ea typeface="Verdana" panose="020B0604030504040204" pitchFamily="34" charset="0"/>
                <a:cs typeface="Verdana" panose="020B0604030504040204" pitchFamily="34" charset="0"/>
              </a:rPr>
              <a:t>an den Schutzleiter des Primärkreises oder an den geerdeten Potenzialausgleichsleiter angeschlossen wird. Die Stecker von den daran anzuschließenden Stromkreisen mit </a:t>
            </a:r>
            <a:r>
              <a:rPr lang="de-DE" sz="1600" dirty="0" smtClean="0">
                <a:latin typeface="Verdana" panose="020B0604030504040204" pitchFamily="34" charset="0"/>
                <a:ea typeface="Verdana" panose="020B0604030504040204" pitchFamily="34" charset="0"/>
                <a:cs typeface="Verdana" panose="020B0604030504040204" pitchFamily="34" charset="0"/>
              </a:rPr>
              <a:t>Funktionskleinspannung dürfen, genau wie bei Schutzkleinspannung, </a:t>
            </a:r>
            <a:r>
              <a:rPr lang="de-DE" sz="1600" dirty="0">
                <a:latin typeface="Verdana" panose="020B0604030504040204" pitchFamily="34" charset="0"/>
                <a:ea typeface="Verdana" panose="020B0604030504040204" pitchFamily="34" charset="0"/>
                <a:cs typeface="Verdana" panose="020B0604030504040204" pitchFamily="34" charset="0"/>
              </a:rPr>
              <a:t>nicht in Netzsteckdosen </a:t>
            </a:r>
            <a:r>
              <a:rPr lang="de-DE" sz="1600" dirty="0" smtClean="0">
                <a:latin typeface="Verdana" panose="020B0604030504040204" pitchFamily="34" charset="0"/>
                <a:ea typeface="Verdana" panose="020B0604030504040204" pitchFamily="34" charset="0"/>
                <a:cs typeface="Verdana" panose="020B0604030504040204" pitchFamily="34" charset="0"/>
              </a:rPr>
              <a:t>passen.</a:t>
            </a:r>
          </a:p>
        </p:txBody>
      </p:sp>
    </p:spTree>
    <p:extLst>
      <p:ext uri="{BB962C8B-B14F-4D97-AF65-F5344CB8AC3E}">
        <p14:creationId xmlns:p14="http://schemas.microsoft.com/office/powerpoint/2010/main" val="1421506917"/>
      </p:ext>
    </p:extLst>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a:t>Elektrische Sicherheit</a:t>
            </a:r>
            <a:endParaRPr lang="de-DE" altLang="en-US" dirty="0" smtClean="0"/>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24</a:t>
            </a:fld>
            <a:endParaRPr lang="de-DE" altLang="en-US"/>
          </a:p>
        </p:txBody>
      </p:sp>
      <p:sp>
        <p:nvSpPr>
          <p:cNvPr id="9" name="Textfeld 8"/>
          <p:cNvSpPr txBox="1"/>
          <p:nvPr/>
        </p:nvSpPr>
        <p:spPr>
          <a:xfrm>
            <a:off x="692763" y="1052736"/>
            <a:ext cx="7767670" cy="2390398"/>
          </a:xfrm>
          <a:prstGeom prst="rect">
            <a:avLst/>
          </a:prstGeom>
          <a:noFill/>
        </p:spPr>
        <p:txBody>
          <a:bodyPr wrap="square" rtlCol="0">
            <a:spAutoFit/>
          </a:bodyPr>
          <a:lstStyle/>
          <a:p>
            <a:pPr>
              <a:spcBef>
                <a:spcPts val="800"/>
              </a:spcBef>
            </a:pPr>
            <a:r>
              <a:rPr lang="de-DE" dirty="0">
                <a:latin typeface="Verdana" panose="020B0604030504040204" pitchFamily="34" charset="0"/>
                <a:ea typeface="Verdana" panose="020B0604030504040204" pitchFamily="34" charset="0"/>
                <a:cs typeface="Verdana" panose="020B0604030504040204" pitchFamily="34" charset="0"/>
              </a:rPr>
              <a:t>Schutztrennung</a:t>
            </a:r>
          </a:p>
          <a:p>
            <a:pPr>
              <a:spcBef>
                <a:spcPts val="800"/>
              </a:spcBef>
            </a:pP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Bei </a:t>
            </a:r>
            <a:r>
              <a:rPr lang="de-DE" sz="1600" dirty="0">
                <a:latin typeface="Verdana" panose="020B0604030504040204" pitchFamily="34" charset="0"/>
                <a:ea typeface="Verdana" panose="020B0604030504040204" pitchFamily="34" charset="0"/>
                <a:cs typeface="Verdana" panose="020B0604030504040204" pitchFamily="34" charset="0"/>
              </a:rPr>
              <a:t>Schutztrennung wird jedes einzelne Gerät durch einen Trenntransformator nach VDE vom Netz getrennt, so dass bei einem Fehler des angeschlossenen Gerätes keine Berührspannung </a:t>
            </a:r>
            <a:r>
              <a:rPr lang="de-DE" sz="1600" dirty="0" smtClean="0">
                <a:latin typeface="Verdana" panose="020B0604030504040204" pitchFamily="34" charset="0"/>
                <a:ea typeface="Verdana" panose="020B0604030504040204" pitchFamily="34" charset="0"/>
                <a:cs typeface="Verdana" panose="020B0604030504040204" pitchFamily="34" charset="0"/>
              </a:rPr>
              <a:t>auftreten </a:t>
            </a:r>
            <a:r>
              <a:rPr lang="de-DE" sz="1600" dirty="0">
                <a:latin typeface="Verdana" panose="020B0604030504040204" pitchFamily="34" charset="0"/>
                <a:ea typeface="Verdana" panose="020B0604030504040204" pitchFamily="34" charset="0"/>
                <a:cs typeface="Verdana" panose="020B0604030504040204" pitchFamily="34" charset="0"/>
              </a:rPr>
              <a:t>kann. Schutztrennung ist jedoch nur wirksam, wenn bei einem Fehler des angeschlossenen Gerätes kein Erdschluss auftritt. Schutztrennung wird in der Messtechnik angewendet</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p:pic>
        <p:nvPicPr>
          <p:cNvPr id="3" name="Grafik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39752" y="3791947"/>
            <a:ext cx="3841814" cy="2029397"/>
          </a:xfrm>
          <a:prstGeom prst="rect">
            <a:avLst/>
          </a:prstGeom>
        </p:spPr>
      </p:pic>
    </p:spTree>
    <p:extLst>
      <p:ext uri="{BB962C8B-B14F-4D97-AF65-F5344CB8AC3E}">
        <p14:creationId xmlns:p14="http://schemas.microsoft.com/office/powerpoint/2010/main" val="1179854434"/>
      </p:ext>
    </p:extLst>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a:t>Antennenerdung</a:t>
            </a:r>
            <a:endParaRPr lang="de-DE" altLang="en-US" dirty="0" smtClean="0"/>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25</a:t>
            </a:fld>
            <a:endParaRPr lang="de-DE" altLang="en-US"/>
          </a:p>
        </p:txBody>
      </p:sp>
      <p:sp>
        <p:nvSpPr>
          <p:cNvPr id="9" name="Textfeld 8"/>
          <p:cNvSpPr txBox="1"/>
          <p:nvPr/>
        </p:nvSpPr>
        <p:spPr>
          <a:xfrm>
            <a:off x="692763" y="1052736"/>
            <a:ext cx="7767670" cy="5180905"/>
          </a:xfrm>
          <a:prstGeom prst="rect">
            <a:avLst/>
          </a:prstGeom>
          <a:noFill/>
        </p:spPr>
        <p:txBody>
          <a:bodyPr wrap="square" rtlCol="0">
            <a:spAutoFit/>
          </a:bodyPr>
          <a:lstStyle/>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Alle leitfähigen Teile von Antennenanlagen außerhalb von Gebäuden müssen über eine Erdungsleitung mit dem </a:t>
            </a:r>
            <a:r>
              <a:rPr lang="de-DE" sz="1600" dirty="0" err="1">
                <a:latin typeface="Verdana" panose="020B0604030504040204" pitchFamily="34" charset="0"/>
                <a:ea typeface="Verdana" panose="020B0604030504040204" pitchFamily="34" charset="0"/>
                <a:cs typeface="Verdana" panose="020B0604030504040204" pitchFamily="34" charset="0"/>
              </a:rPr>
              <a:t>Erder</a:t>
            </a:r>
            <a:r>
              <a:rPr lang="de-DE" sz="1600" dirty="0">
                <a:latin typeface="Verdana" panose="020B0604030504040204" pitchFamily="34" charset="0"/>
                <a:ea typeface="Verdana" panose="020B0604030504040204" pitchFamily="34" charset="0"/>
                <a:cs typeface="Verdana" panose="020B0604030504040204" pitchFamily="34" charset="0"/>
              </a:rPr>
              <a:t> verbunden werden. Bei Zimmerantennen, bei Antennen, die im Gerät eingebaut </a:t>
            </a:r>
            <a:r>
              <a:rPr lang="de-DE" sz="1600" dirty="0" smtClean="0">
                <a:latin typeface="Verdana" panose="020B0604030504040204" pitchFamily="34" charset="0"/>
                <a:ea typeface="Verdana" panose="020B0604030504040204" pitchFamily="34" charset="0"/>
                <a:cs typeface="Verdana" panose="020B0604030504040204" pitchFamily="34" charset="0"/>
              </a:rPr>
              <a:t>sind</a:t>
            </a:r>
            <a:r>
              <a:rPr lang="de-DE" sz="1600" dirty="0">
                <a:latin typeface="Verdana" panose="020B0604030504040204" pitchFamily="34" charset="0"/>
                <a:ea typeface="Verdana" panose="020B0604030504040204" pitchFamily="34" charset="0"/>
                <a:cs typeface="Verdana" panose="020B0604030504040204" pitchFamily="34" charset="0"/>
              </a:rPr>
              <a:t>, bei Antennen unter der Dachhaut und bei so genannten Fensterantennen darf auf eine Erdung verzichtet werden. Fensterantennen sind Antennen, deren höchster Punkt mindestens 2 m </a:t>
            </a:r>
            <a:r>
              <a:rPr lang="de-DE" sz="1600" dirty="0" smtClean="0">
                <a:latin typeface="Verdana" panose="020B0604030504040204" pitchFamily="34" charset="0"/>
                <a:ea typeface="Verdana" panose="020B0604030504040204" pitchFamily="34" charset="0"/>
                <a:cs typeface="Verdana" panose="020B0604030504040204" pitchFamily="34" charset="0"/>
              </a:rPr>
              <a:t>unter </a:t>
            </a:r>
            <a:r>
              <a:rPr lang="de-DE" sz="1600" dirty="0">
                <a:latin typeface="Verdana" panose="020B0604030504040204" pitchFamily="34" charset="0"/>
                <a:ea typeface="Verdana" panose="020B0604030504040204" pitchFamily="34" charset="0"/>
                <a:cs typeface="Verdana" panose="020B0604030504040204" pitchFamily="34" charset="0"/>
              </a:rPr>
              <a:t>der Dachkante liegt und deren äußerster Punkt höchstens 1,5 m von der Außenfront des Gebäudes entfernt ist.</a:t>
            </a:r>
          </a:p>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Erdungsleiter</a:t>
            </a:r>
            <a:r>
              <a:rPr lang="de-DE" sz="1600" dirty="0">
                <a:latin typeface="Verdana" panose="020B0604030504040204" pitchFamily="34" charset="0"/>
                <a:ea typeface="Verdana" panose="020B0604030504040204" pitchFamily="34" charset="0"/>
                <a:cs typeface="Verdana" panose="020B0604030504040204" pitchFamily="34" charset="0"/>
              </a:rPr>
              <a:t>, die eigens für die </a:t>
            </a:r>
            <a:r>
              <a:rPr lang="de-DE" sz="1600" dirty="0" smtClean="0">
                <a:latin typeface="Verdana" panose="020B0604030504040204" pitchFamily="34" charset="0"/>
                <a:ea typeface="Verdana" panose="020B0604030504040204" pitchFamily="34" charset="0"/>
                <a:cs typeface="Verdana" panose="020B0604030504040204" pitchFamily="34" charset="0"/>
              </a:rPr>
              <a:t/>
            </a:r>
            <a:br>
              <a:rPr lang="de-DE" sz="1600" dirty="0" smtClean="0">
                <a:latin typeface="Verdana" panose="020B0604030504040204" pitchFamily="34" charset="0"/>
                <a:ea typeface="Verdana" panose="020B0604030504040204" pitchFamily="34" charset="0"/>
                <a:cs typeface="Verdana" panose="020B0604030504040204" pitchFamily="34" charset="0"/>
              </a:rPr>
            </a:br>
            <a:r>
              <a:rPr lang="de-DE" sz="1600" dirty="0" smtClean="0">
                <a:latin typeface="Verdana" panose="020B0604030504040204" pitchFamily="34" charset="0"/>
                <a:ea typeface="Verdana" panose="020B0604030504040204" pitchFamily="34" charset="0"/>
                <a:cs typeface="Verdana" panose="020B0604030504040204" pitchFamily="34" charset="0"/>
              </a:rPr>
              <a:t>Antennenanlage </a:t>
            </a:r>
            <a:r>
              <a:rPr lang="de-DE" sz="1600" dirty="0">
                <a:latin typeface="Verdana" panose="020B0604030504040204" pitchFamily="34" charset="0"/>
                <a:ea typeface="Verdana" panose="020B0604030504040204" pitchFamily="34" charset="0"/>
                <a:cs typeface="Verdana" panose="020B0604030504040204" pitchFamily="34" charset="0"/>
              </a:rPr>
              <a:t>gelegt werden, </a:t>
            </a:r>
            <a:r>
              <a:rPr lang="de-DE" sz="1600" dirty="0" smtClean="0">
                <a:latin typeface="Verdana" panose="020B0604030504040204" pitchFamily="34" charset="0"/>
                <a:ea typeface="Verdana" panose="020B0604030504040204" pitchFamily="34" charset="0"/>
                <a:cs typeface="Verdana" panose="020B0604030504040204" pitchFamily="34" charset="0"/>
              </a:rPr>
              <a:t/>
            </a:r>
            <a:br>
              <a:rPr lang="de-DE" sz="1600" dirty="0" smtClean="0">
                <a:latin typeface="Verdana" panose="020B0604030504040204" pitchFamily="34" charset="0"/>
                <a:ea typeface="Verdana" panose="020B0604030504040204" pitchFamily="34" charset="0"/>
                <a:cs typeface="Verdana" panose="020B0604030504040204" pitchFamily="34" charset="0"/>
              </a:rPr>
            </a:br>
            <a:r>
              <a:rPr lang="de-DE" sz="1600" dirty="0" smtClean="0">
                <a:latin typeface="Verdana" panose="020B0604030504040204" pitchFamily="34" charset="0"/>
                <a:ea typeface="Verdana" panose="020B0604030504040204" pitchFamily="34" charset="0"/>
                <a:cs typeface="Verdana" panose="020B0604030504040204" pitchFamily="34" charset="0"/>
              </a:rPr>
              <a:t>müssen </a:t>
            </a:r>
            <a:r>
              <a:rPr lang="de-DE" sz="1600" dirty="0">
                <a:latin typeface="Verdana" panose="020B0604030504040204" pitchFamily="34" charset="0"/>
                <a:ea typeface="Verdana" panose="020B0604030504040204" pitchFamily="34" charset="0"/>
                <a:cs typeface="Verdana" panose="020B0604030504040204" pitchFamily="34" charset="0"/>
              </a:rPr>
              <a:t>folgende Mindestmaße </a:t>
            </a:r>
            <a:br>
              <a:rPr lang="de-DE" sz="1600" dirty="0">
                <a:latin typeface="Verdana" panose="020B0604030504040204" pitchFamily="34" charset="0"/>
                <a:ea typeface="Verdana" panose="020B0604030504040204" pitchFamily="34" charset="0"/>
                <a:cs typeface="Verdana" panose="020B0604030504040204" pitchFamily="34" charset="0"/>
              </a:rPr>
            </a:br>
            <a:r>
              <a:rPr lang="de-DE" sz="1600" dirty="0" smtClean="0">
                <a:latin typeface="Verdana" panose="020B0604030504040204" pitchFamily="34" charset="0"/>
                <a:ea typeface="Verdana" panose="020B0604030504040204" pitchFamily="34" charset="0"/>
                <a:cs typeface="Verdana" panose="020B0604030504040204" pitchFamily="34" charset="0"/>
              </a:rPr>
              <a:t>haben:</a:t>
            </a:r>
          </a:p>
          <a:p>
            <a:pPr>
              <a:spcBef>
                <a:spcPts val="800"/>
              </a:spcBef>
            </a:pP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Erdungsleitungen innerhalb von Gebäuden dürfen bis zu 1 m aus dem Gebäude heraus geführt werden. Erdungsleitungen sind auf kürzestem Weg und möglichst senkrecht zum </a:t>
            </a:r>
            <a:r>
              <a:rPr lang="de-DE" sz="1600" dirty="0" err="1">
                <a:latin typeface="Verdana" panose="020B0604030504040204" pitchFamily="34" charset="0"/>
                <a:ea typeface="Verdana" panose="020B0604030504040204" pitchFamily="34" charset="0"/>
                <a:cs typeface="Verdana" panose="020B0604030504040204" pitchFamily="34" charset="0"/>
              </a:rPr>
              <a:t>Erder</a:t>
            </a:r>
            <a:r>
              <a:rPr lang="de-DE" sz="1600" dirty="0">
                <a:latin typeface="Verdana" panose="020B0604030504040204" pitchFamily="34" charset="0"/>
                <a:ea typeface="Verdana" panose="020B0604030504040204" pitchFamily="34" charset="0"/>
                <a:cs typeface="Verdana" panose="020B0604030504040204" pitchFamily="34" charset="0"/>
              </a:rPr>
              <a:t> zu führen. Sie </a:t>
            </a:r>
            <a:r>
              <a:rPr lang="de-DE" sz="1600" dirty="0" smtClean="0">
                <a:latin typeface="Verdana" panose="020B0604030504040204" pitchFamily="34" charset="0"/>
                <a:ea typeface="Verdana" panose="020B0604030504040204" pitchFamily="34" charset="0"/>
                <a:cs typeface="Verdana" panose="020B0604030504040204" pitchFamily="34" charset="0"/>
              </a:rPr>
              <a:t>sollen </a:t>
            </a:r>
            <a:r>
              <a:rPr lang="de-DE" sz="1600" dirty="0">
                <a:latin typeface="Verdana" panose="020B0604030504040204" pitchFamily="34" charset="0"/>
                <a:ea typeface="Verdana" panose="020B0604030504040204" pitchFamily="34" charset="0"/>
                <a:cs typeface="Verdana" panose="020B0604030504040204" pitchFamily="34" charset="0"/>
              </a:rPr>
              <a:t>möglichst sichtbar oder in Kunststoffrohren verlegt werden. In diesen Rohren dürfen aber keine anderen Leitungen liegen</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p:pic>
        <p:nvPicPr>
          <p:cNvPr id="3" name="Grafik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44008" y="2932633"/>
            <a:ext cx="3336131" cy="1864519"/>
          </a:xfrm>
          <a:prstGeom prst="rect">
            <a:avLst/>
          </a:prstGeom>
        </p:spPr>
      </p:pic>
    </p:spTree>
    <p:extLst>
      <p:ext uri="{BB962C8B-B14F-4D97-AF65-F5344CB8AC3E}">
        <p14:creationId xmlns:p14="http://schemas.microsoft.com/office/powerpoint/2010/main" val="1956528757"/>
      </p:ext>
    </p:extLst>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a:t>
            </a:r>
          </a:p>
        </p:txBody>
      </p:sp>
      <p:sp>
        <p:nvSpPr>
          <p:cNvPr id="11268" name="Foliennummernplatzhalter 5"/>
          <p:cNvSpPr>
            <a:spLocks noGrp="1"/>
          </p:cNvSpPr>
          <p:nvPr>
            <p:ph type="sldNum" sz="quarter" idx="4294967295"/>
          </p:nvPr>
        </p:nvSpPr>
        <p:spPr bwMode="auto">
          <a:xfrm>
            <a:off x="7239000" y="6249443"/>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26</a:t>
            </a:fld>
            <a:endParaRPr lang="de-DE" altLang="en-US" dirty="0"/>
          </a:p>
        </p:txBody>
      </p:sp>
      <p:graphicFrame>
        <p:nvGraphicFramePr>
          <p:cNvPr id="18" name="Tabelle 17"/>
          <p:cNvGraphicFramePr>
            <a:graphicFrameLocks noGrp="1"/>
          </p:cNvGraphicFramePr>
          <p:nvPr>
            <p:extLst>
              <p:ext uri="{D42A27DB-BD31-4B8C-83A1-F6EECF244321}">
                <p14:modId xmlns:p14="http://schemas.microsoft.com/office/powerpoint/2010/main" val="3315232407"/>
              </p:ext>
            </p:extLst>
          </p:nvPr>
        </p:nvGraphicFramePr>
        <p:xfrm>
          <a:off x="899592" y="1340768"/>
          <a:ext cx="7488832" cy="4436745"/>
        </p:xfrm>
        <a:graphic>
          <a:graphicData uri="http://schemas.openxmlformats.org/drawingml/2006/table">
            <a:tbl>
              <a:tblPr firstRow="1" bandRow="1">
                <a:tableStyleId>{17292A2E-F333-43FB-9621-5CBBE7FDCDCB}</a:tableStyleId>
              </a:tblPr>
              <a:tblGrid>
                <a:gridCol w="1002137">
                  <a:extLst>
                    <a:ext uri="{9D8B030D-6E8A-4147-A177-3AD203B41FA5}">
                      <a16:colId xmlns:a16="http://schemas.microsoft.com/office/drawing/2014/main" val="20000"/>
                    </a:ext>
                  </a:extLst>
                </a:gridCol>
                <a:gridCol w="6486695">
                  <a:extLst>
                    <a:ext uri="{9D8B030D-6E8A-4147-A177-3AD203B41FA5}">
                      <a16:colId xmlns:a16="http://schemas.microsoft.com/office/drawing/2014/main" val="20001"/>
                    </a:ext>
                  </a:extLst>
                </a:gridCol>
              </a:tblGrid>
              <a:tr h="370840">
                <a:tc>
                  <a:txBody>
                    <a:bodyPr/>
                    <a:lstStyle/>
                    <a:p>
                      <a:r>
                        <a:rPr lang="en-US" dirty="0" smtClean="0">
                          <a:solidFill>
                            <a:schemeClr val="tx1"/>
                          </a:solidFill>
                        </a:rPr>
                        <a:t>TL302</a:t>
                      </a:r>
                      <a:endParaRPr lang="en-US" dirty="0">
                        <a:solidFill>
                          <a:schemeClr val="tx1"/>
                        </a:solidFill>
                      </a:endParaRPr>
                    </a:p>
                  </a:txBody>
                  <a:tcPr>
                    <a:solidFill>
                      <a:schemeClr val="bg1">
                        <a:lumMod val="65000"/>
                      </a:schemeClr>
                    </a:solidFill>
                  </a:tcPr>
                </a:tc>
                <a:tc>
                  <a:txBody>
                    <a:bodyPr/>
                    <a:lstStyle/>
                    <a:p>
                      <a:pPr algn="l" fontAlgn="ctr"/>
                      <a:r>
                        <a:rPr lang="de-DE" sz="1800" b="1" i="0" u="none" strike="noStrike">
                          <a:solidFill>
                            <a:srgbClr val="FFFFFF"/>
                          </a:solidFill>
                          <a:effectLst/>
                          <a:latin typeface="Arial"/>
                        </a:rPr>
                        <a:t>TL302  Welches Material und welcher Mindestquerschnitt ist bei einer Erdungsleitung zwischen einem Antennenstandrohr und einer Erdungsanlage nach DIN VDE 0855 Teil 300 für Funksender bis 1 kW zu verwenden?</a:t>
                      </a:r>
                    </a:p>
                  </a:txBody>
                  <a:tcPr marL="9525" marR="9525" marT="9525" marB="0"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nchor="ctr"/>
                </a:tc>
                <a:tc>
                  <a:txBody>
                    <a:bodyPr/>
                    <a:lstStyle/>
                    <a:p>
                      <a:pPr algn="l" fontAlgn="ctr"/>
                      <a:r>
                        <a:rPr lang="de-DE" sz="1800" b="0" i="0" u="none" strike="noStrike" dirty="0">
                          <a:solidFill>
                            <a:srgbClr val="000000"/>
                          </a:solidFill>
                          <a:effectLst/>
                          <a:latin typeface="Arial"/>
                        </a:rPr>
                        <a:t>Ein- oder </a:t>
                      </a:r>
                      <a:r>
                        <a:rPr lang="de-DE" sz="1800" b="0" i="0" u="none" strike="noStrike" dirty="0" err="1">
                          <a:solidFill>
                            <a:srgbClr val="000000"/>
                          </a:solidFill>
                          <a:effectLst/>
                          <a:latin typeface="Arial"/>
                        </a:rPr>
                        <a:t>mehrdrähtiger</a:t>
                      </a:r>
                      <a:r>
                        <a:rPr lang="de-DE" sz="1800" b="0" i="0" u="none" strike="noStrike" dirty="0">
                          <a:solidFill>
                            <a:srgbClr val="000000"/>
                          </a:solidFill>
                          <a:effectLst/>
                          <a:latin typeface="Arial"/>
                        </a:rPr>
                        <a:t> - aber nicht </a:t>
                      </a:r>
                      <a:r>
                        <a:rPr lang="de-DE" sz="1800" b="0" i="0" u="none" strike="noStrike" dirty="0" err="1">
                          <a:solidFill>
                            <a:srgbClr val="000000"/>
                          </a:solidFill>
                          <a:effectLst/>
                          <a:latin typeface="Arial"/>
                        </a:rPr>
                        <a:t>feindrähtiger</a:t>
                      </a:r>
                      <a:r>
                        <a:rPr lang="de-DE" sz="1800" b="0" i="0" u="none" strike="noStrike" dirty="0">
                          <a:solidFill>
                            <a:srgbClr val="000000"/>
                          </a:solidFill>
                          <a:effectLst/>
                          <a:latin typeface="Arial"/>
                        </a:rPr>
                        <a:t> - isolierter oder blanker Kupferleiter mit mindestens 10 mm</a:t>
                      </a:r>
                      <a:r>
                        <a:rPr lang="de-DE" sz="1800" b="0" i="0" u="none" strike="noStrike" baseline="30000" dirty="0">
                          <a:solidFill>
                            <a:srgbClr val="000000"/>
                          </a:solidFill>
                          <a:effectLst/>
                          <a:latin typeface="Arial"/>
                        </a:rPr>
                        <a:t>2</a:t>
                      </a:r>
                      <a:r>
                        <a:rPr lang="de-DE" sz="1800" b="0" i="0" u="none" strike="noStrike" dirty="0">
                          <a:solidFill>
                            <a:srgbClr val="000000"/>
                          </a:solidFill>
                          <a:effectLst/>
                          <a:latin typeface="Arial"/>
                        </a:rPr>
                        <a:t> Querschnitt oder ein Aluminiumleiter mit mindestens 16 mm</a:t>
                      </a:r>
                      <a:r>
                        <a:rPr lang="de-DE" sz="1800" b="0" i="0" u="none" strike="noStrike" kern="1200" baseline="30000" dirty="0">
                          <a:solidFill>
                            <a:srgbClr val="000000"/>
                          </a:solidFill>
                          <a:effectLst/>
                          <a:latin typeface="Arial"/>
                          <a:ea typeface="+mn-ea"/>
                          <a:cs typeface="+mn-cs"/>
                        </a:rPr>
                        <a:t>2</a:t>
                      </a:r>
                      <a:r>
                        <a:rPr lang="de-DE" sz="1800" b="0" i="0" u="none" strike="noStrike" dirty="0">
                          <a:solidFill>
                            <a:srgbClr val="000000"/>
                          </a:solidFill>
                          <a:effectLst/>
                          <a:latin typeface="Arial"/>
                        </a:rPr>
                        <a:t> Querschnitt. </a:t>
                      </a:r>
                    </a:p>
                  </a:txBody>
                  <a:tcPr marL="9525" marR="9525" marT="9525" marB="0"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nchor="ctr"/>
                </a:tc>
                <a:tc>
                  <a:txBody>
                    <a:bodyPr/>
                    <a:lstStyle/>
                    <a:p>
                      <a:pPr algn="l" fontAlgn="ctr"/>
                      <a:r>
                        <a:rPr lang="de-DE" sz="1800" b="0" i="0" u="none" strike="noStrike" dirty="0">
                          <a:solidFill>
                            <a:srgbClr val="000000"/>
                          </a:solidFill>
                          <a:effectLst/>
                          <a:latin typeface="Arial"/>
                        </a:rPr>
                        <a:t>Ein- oder </a:t>
                      </a:r>
                      <a:r>
                        <a:rPr lang="de-DE" sz="1800" b="0" i="0" u="none" strike="noStrike" dirty="0" err="1">
                          <a:solidFill>
                            <a:srgbClr val="000000"/>
                          </a:solidFill>
                          <a:effectLst/>
                          <a:latin typeface="Arial"/>
                        </a:rPr>
                        <a:t>mehrdrähtiger</a:t>
                      </a:r>
                      <a:r>
                        <a:rPr lang="de-DE" sz="1800" b="0" i="0" u="none" strike="noStrike" dirty="0">
                          <a:solidFill>
                            <a:srgbClr val="000000"/>
                          </a:solidFill>
                          <a:effectLst/>
                          <a:latin typeface="Arial"/>
                        </a:rPr>
                        <a:t> - aber nicht </a:t>
                      </a:r>
                      <a:r>
                        <a:rPr lang="de-DE" sz="1800" b="0" i="0" u="none" strike="noStrike" dirty="0" err="1">
                          <a:solidFill>
                            <a:srgbClr val="000000"/>
                          </a:solidFill>
                          <a:effectLst/>
                          <a:latin typeface="Arial"/>
                        </a:rPr>
                        <a:t>feindrähtiger</a:t>
                      </a:r>
                      <a:r>
                        <a:rPr lang="de-DE" sz="1800" b="0" i="0" u="none" strike="noStrike" dirty="0">
                          <a:solidFill>
                            <a:srgbClr val="000000"/>
                          </a:solidFill>
                          <a:effectLst/>
                          <a:latin typeface="Arial"/>
                        </a:rPr>
                        <a:t> - isolierter oder blanker Kupferleiter mit mindestens 25 mm</a:t>
                      </a:r>
                      <a:r>
                        <a:rPr lang="de-DE" sz="1800" b="0" i="0" u="none" strike="noStrike" kern="1200" baseline="30000" dirty="0">
                          <a:solidFill>
                            <a:srgbClr val="000000"/>
                          </a:solidFill>
                          <a:effectLst/>
                          <a:latin typeface="Arial"/>
                          <a:ea typeface="+mn-ea"/>
                          <a:cs typeface="+mn-cs"/>
                        </a:rPr>
                        <a:t>2</a:t>
                      </a:r>
                      <a:r>
                        <a:rPr lang="de-DE" sz="1800" b="0" i="0" u="none" strike="noStrike" dirty="0">
                          <a:solidFill>
                            <a:srgbClr val="000000"/>
                          </a:solidFill>
                          <a:effectLst/>
                          <a:latin typeface="Arial"/>
                        </a:rPr>
                        <a:t> Querschnitt oder ein Aluminiumleiter mit mindestens 50 mm</a:t>
                      </a:r>
                      <a:r>
                        <a:rPr lang="de-DE" sz="1800" b="0" i="0" u="none" strike="noStrike" kern="1200" baseline="30000" dirty="0">
                          <a:solidFill>
                            <a:srgbClr val="000000"/>
                          </a:solidFill>
                          <a:effectLst/>
                          <a:latin typeface="Arial"/>
                          <a:ea typeface="+mn-ea"/>
                          <a:cs typeface="+mn-cs"/>
                        </a:rPr>
                        <a:t>2</a:t>
                      </a:r>
                      <a:r>
                        <a:rPr lang="de-DE" sz="1800" b="0" i="0" u="none" strike="noStrike" dirty="0">
                          <a:solidFill>
                            <a:srgbClr val="000000"/>
                          </a:solidFill>
                          <a:effectLst/>
                          <a:latin typeface="Arial"/>
                        </a:rPr>
                        <a:t> Querschnitt. </a:t>
                      </a:r>
                    </a:p>
                  </a:txBody>
                  <a:tcPr marL="9525" marR="9525" marT="9525" marB="0"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nchor="ctr"/>
                </a:tc>
                <a:tc>
                  <a:txBody>
                    <a:bodyPr/>
                    <a:lstStyle/>
                    <a:p>
                      <a:pPr algn="l" fontAlgn="ctr"/>
                      <a:r>
                        <a:rPr lang="de-DE" sz="1800" b="0" i="0" u="none" strike="noStrike" dirty="0">
                          <a:solidFill>
                            <a:srgbClr val="000000"/>
                          </a:solidFill>
                          <a:effectLst/>
                          <a:latin typeface="Arial"/>
                        </a:rPr>
                        <a:t>Als geeigneter Erdungsleiter gilt ein Einzelmassivdraht mit einem Mindestquerschnitt von 16 mm</a:t>
                      </a:r>
                      <a:r>
                        <a:rPr lang="de-DE" sz="1800" b="0" i="0" u="none" strike="noStrike" kern="1200" baseline="30000" dirty="0">
                          <a:solidFill>
                            <a:srgbClr val="000000"/>
                          </a:solidFill>
                          <a:effectLst/>
                          <a:latin typeface="Arial"/>
                          <a:ea typeface="+mn-ea"/>
                          <a:cs typeface="+mn-cs"/>
                        </a:rPr>
                        <a:t>2</a:t>
                      </a:r>
                      <a:r>
                        <a:rPr lang="de-DE" sz="1800" b="0" i="0" u="none" strike="noStrike" dirty="0">
                          <a:solidFill>
                            <a:srgbClr val="000000"/>
                          </a:solidFill>
                          <a:effectLst/>
                          <a:latin typeface="Arial"/>
                        </a:rPr>
                        <a:t> Kupfer, isoliert oder blank, oder 25 mm</a:t>
                      </a:r>
                      <a:r>
                        <a:rPr lang="de-DE" sz="1800" b="0" i="0" u="none" strike="noStrike" kern="1200" baseline="30000" dirty="0">
                          <a:solidFill>
                            <a:srgbClr val="000000"/>
                          </a:solidFill>
                          <a:effectLst/>
                          <a:latin typeface="Arial"/>
                          <a:ea typeface="+mn-ea"/>
                          <a:cs typeface="+mn-cs"/>
                        </a:rPr>
                        <a:t>2</a:t>
                      </a:r>
                      <a:r>
                        <a:rPr lang="de-DE" sz="1800" b="0" i="0" u="none" strike="noStrike" dirty="0">
                          <a:solidFill>
                            <a:srgbClr val="000000"/>
                          </a:solidFill>
                          <a:effectLst/>
                          <a:latin typeface="Arial"/>
                        </a:rPr>
                        <a:t> Aluminium isoliert oder 50 mm</a:t>
                      </a:r>
                      <a:r>
                        <a:rPr lang="de-DE" sz="1600" b="0" i="0" u="none" strike="noStrike" kern="1200" baseline="30000" dirty="0">
                          <a:solidFill>
                            <a:srgbClr val="000000"/>
                          </a:solidFill>
                          <a:effectLst/>
                          <a:latin typeface="Arial"/>
                          <a:ea typeface="+mn-ea"/>
                          <a:cs typeface="+mn-cs"/>
                        </a:rPr>
                        <a:t>2</a:t>
                      </a:r>
                      <a:r>
                        <a:rPr lang="de-DE" sz="1800" b="0" i="0" u="none" strike="noStrike" dirty="0">
                          <a:solidFill>
                            <a:srgbClr val="000000"/>
                          </a:solidFill>
                          <a:effectLst/>
                          <a:latin typeface="Arial"/>
                        </a:rPr>
                        <a:t> Stahl. </a:t>
                      </a:r>
                    </a:p>
                  </a:txBody>
                  <a:tcPr marL="9525" marR="9525" marT="9525" marB="0"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nchor="ctr"/>
                </a:tc>
                <a:tc>
                  <a:txBody>
                    <a:bodyPr/>
                    <a:lstStyle/>
                    <a:p>
                      <a:pPr algn="l" fontAlgn="ctr"/>
                      <a:r>
                        <a:rPr lang="de-DE" sz="1800" b="0" i="0" u="none" strike="noStrike" dirty="0">
                          <a:solidFill>
                            <a:srgbClr val="000000"/>
                          </a:solidFill>
                          <a:effectLst/>
                          <a:latin typeface="Arial"/>
                        </a:rPr>
                        <a:t>Als geeigneter Erdungsleiter gilt ein Einzeldraht mit einem Mindestquerschnitt von 4 mm</a:t>
                      </a:r>
                      <a:r>
                        <a:rPr lang="de-DE" sz="1800" b="0" i="0" u="none" strike="noStrike" kern="1200" baseline="30000" dirty="0">
                          <a:solidFill>
                            <a:srgbClr val="000000"/>
                          </a:solidFill>
                          <a:effectLst/>
                          <a:latin typeface="Arial"/>
                          <a:ea typeface="+mn-ea"/>
                          <a:cs typeface="+mn-cs"/>
                        </a:rPr>
                        <a:t>2</a:t>
                      </a:r>
                      <a:r>
                        <a:rPr lang="de-DE" sz="1800" b="0" i="0" u="none" strike="noStrike" dirty="0">
                          <a:solidFill>
                            <a:srgbClr val="000000"/>
                          </a:solidFill>
                          <a:effectLst/>
                          <a:latin typeface="Arial"/>
                        </a:rPr>
                        <a:t> Kupfer, isoliert oder blank, oder 10 mm</a:t>
                      </a:r>
                      <a:r>
                        <a:rPr lang="de-DE" sz="1800" b="0" i="0" u="none" strike="noStrike" kern="1200" baseline="30000" dirty="0">
                          <a:solidFill>
                            <a:srgbClr val="000000"/>
                          </a:solidFill>
                          <a:effectLst/>
                          <a:latin typeface="Arial"/>
                          <a:ea typeface="+mn-ea"/>
                          <a:cs typeface="+mn-cs"/>
                        </a:rPr>
                        <a:t>2</a:t>
                      </a:r>
                      <a:r>
                        <a:rPr lang="de-DE" sz="1800" b="0" i="0" u="none" strike="noStrike" dirty="0">
                          <a:solidFill>
                            <a:srgbClr val="000000"/>
                          </a:solidFill>
                          <a:effectLst/>
                          <a:latin typeface="Arial"/>
                        </a:rPr>
                        <a:t> Aluminium isoliert. </a:t>
                      </a:r>
                    </a:p>
                  </a:txBody>
                  <a:tcPr marL="9525" marR="9525" marT="9525" marB="0" anchor="ctr"/>
                </a:tc>
                <a:extLst>
                  <a:ext uri="{0D108BD9-81ED-4DB2-BD59-A6C34878D82A}">
                    <a16:rowId xmlns:a16="http://schemas.microsoft.com/office/drawing/2014/main" val="10004"/>
                  </a:ext>
                </a:extLst>
              </a:tr>
            </a:tbl>
          </a:graphicData>
        </a:graphic>
      </p:graphicFrame>
      <p:sp>
        <p:nvSpPr>
          <p:cNvPr id="19" name="Interaktive Schaltfläche: Hilfe 18">
            <a:hlinkClick r:id="" action="ppaction://noaction" highlightClick="1"/>
          </p:cNvPr>
          <p:cNvSpPr/>
          <p:nvPr/>
        </p:nvSpPr>
        <p:spPr>
          <a:xfrm>
            <a:off x="1214920" y="273011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nteraktive Schaltfläche: Hilfe 19">
            <a:hlinkClick r:id="" action="ppaction://noaction" highlightClick="1"/>
          </p:cNvPr>
          <p:cNvSpPr/>
          <p:nvPr/>
        </p:nvSpPr>
        <p:spPr>
          <a:xfrm>
            <a:off x="1214920" y="354641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nteraktive Schaltfläche: Hilfe 20">
            <a:hlinkClick r:id="" action="ppaction://noaction" highlightClick="1"/>
          </p:cNvPr>
          <p:cNvSpPr/>
          <p:nvPr/>
        </p:nvSpPr>
        <p:spPr>
          <a:xfrm>
            <a:off x="1214920" y="434599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Interaktive Schaltfläche: Hilfe 21">
            <a:hlinkClick r:id="" action="ppaction://noaction" highlightClick="1"/>
          </p:cNvPr>
          <p:cNvSpPr/>
          <p:nvPr/>
        </p:nvSpPr>
        <p:spPr>
          <a:xfrm>
            <a:off x="1214920" y="520393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feld 22"/>
          <p:cNvSpPr txBox="1"/>
          <p:nvPr/>
        </p:nvSpPr>
        <p:spPr>
          <a:xfrm>
            <a:off x="976293" y="3522494"/>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4" name="Textfeld 23"/>
          <p:cNvSpPr txBox="1"/>
          <p:nvPr/>
        </p:nvSpPr>
        <p:spPr>
          <a:xfrm>
            <a:off x="972118" y="2708920"/>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5" name="Textfeld 24"/>
          <p:cNvSpPr txBox="1"/>
          <p:nvPr/>
        </p:nvSpPr>
        <p:spPr>
          <a:xfrm>
            <a:off x="960897" y="4314582"/>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26" name="Textfeld 25"/>
          <p:cNvSpPr txBox="1"/>
          <p:nvPr/>
        </p:nvSpPr>
        <p:spPr>
          <a:xfrm>
            <a:off x="972118" y="5178678"/>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Tree>
    <p:extLst>
      <p:ext uri="{BB962C8B-B14F-4D97-AF65-F5344CB8AC3E}">
        <p14:creationId xmlns:p14="http://schemas.microsoft.com/office/powerpoint/2010/main" val="1309611765"/>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20"/>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7" restart="whenNotActive" fill="hold" evtFilter="cancelBubble" nodeType="interactiveSeq">
                <p:stCondLst>
                  <p:cond evt="onClick" delay="0">
                    <p:tgtEl>
                      <p:spTgt spid="19"/>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12" restart="whenNotActive" fill="hold" evtFilter="cancelBubble" nodeType="interactiveSeq">
                <p:stCondLst>
                  <p:cond evt="onClick" delay="0">
                    <p:tgtEl>
                      <p:spTgt spid="21"/>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seq concurrent="1" nextAc="seek">
              <p:cTn id="17" restart="whenNotActive" fill="hold" evtFilter="cancelBubble" nodeType="interactiveSeq">
                <p:stCondLst>
                  <p:cond evt="onClick" delay="0">
                    <p:tgtEl>
                      <p:spTgt spid="22"/>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26"/>
                                        </p:tgtEl>
                                        <p:attrNameLst>
                                          <p:attrName>style.visibility</p:attrName>
                                        </p:attrNameLst>
                                      </p:cBhvr>
                                      <p:to>
                                        <p:strVal val="visible"/>
                                      </p:to>
                                    </p:set>
                                  </p:childTnLst>
                                </p:cTn>
                              </p:par>
                            </p:childTnLst>
                          </p:cTn>
                        </p:par>
                      </p:childTnLst>
                    </p:cTn>
                  </p:par>
                </p:childTnLst>
              </p:cTn>
              <p:nextCondLst>
                <p:cond evt="onClick" delay="0">
                  <p:tgtEl>
                    <p:spTgt spid="22"/>
                  </p:tgtEl>
                </p:cond>
              </p:nextCondLst>
            </p:seq>
          </p:childTnLst>
        </p:cTn>
      </p:par>
    </p:tnLst>
    <p:bldLst>
      <p:bldP spid="23" grpId="0" animBg="1"/>
      <p:bldP spid="24" grpId="0" animBg="1"/>
      <p:bldP spid="25" grpId="0" animBg="1"/>
      <p:bldP spid="26"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a:t>
            </a:r>
          </a:p>
        </p:txBody>
      </p:sp>
      <p:sp>
        <p:nvSpPr>
          <p:cNvPr id="11268" name="Foliennummernplatzhalter 5"/>
          <p:cNvSpPr>
            <a:spLocks noGrp="1"/>
          </p:cNvSpPr>
          <p:nvPr>
            <p:ph type="sldNum" sz="quarter" idx="4294967295"/>
          </p:nvPr>
        </p:nvSpPr>
        <p:spPr bwMode="auto">
          <a:xfrm>
            <a:off x="7239000" y="6249443"/>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27</a:t>
            </a:fld>
            <a:endParaRPr lang="de-DE" altLang="en-US" dirty="0"/>
          </a:p>
        </p:txBody>
      </p:sp>
      <p:graphicFrame>
        <p:nvGraphicFramePr>
          <p:cNvPr id="18" name="Tabelle 17"/>
          <p:cNvGraphicFramePr>
            <a:graphicFrameLocks noGrp="1"/>
          </p:cNvGraphicFramePr>
          <p:nvPr>
            <p:extLst>
              <p:ext uri="{D42A27DB-BD31-4B8C-83A1-F6EECF244321}">
                <p14:modId xmlns:p14="http://schemas.microsoft.com/office/powerpoint/2010/main" val="1738872805"/>
              </p:ext>
            </p:extLst>
          </p:nvPr>
        </p:nvGraphicFramePr>
        <p:xfrm>
          <a:off x="899592" y="2409676"/>
          <a:ext cx="7488832" cy="2603500"/>
        </p:xfrm>
        <a:graphic>
          <a:graphicData uri="http://schemas.openxmlformats.org/drawingml/2006/table">
            <a:tbl>
              <a:tblPr firstRow="1" bandRow="1">
                <a:tableStyleId>{17292A2E-F333-43FB-9621-5CBBE7FDCDCB}</a:tableStyleId>
              </a:tblPr>
              <a:tblGrid>
                <a:gridCol w="1002137">
                  <a:extLst>
                    <a:ext uri="{9D8B030D-6E8A-4147-A177-3AD203B41FA5}">
                      <a16:colId xmlns:a16="http://schemas.microsoft.com/office/drawing/2014/main" val="20000"/>
                    </a:ext>
                  </a:extLst>
                </a:gridCol>
                <a:gridCol w="6486695">
                  <a:extLst>
                    <a:ext uri="{9D8B030D-6E8A-4147-A177-3AD203B41FA5}">
                      <a16:colId xmlns:a16="http://schemas.microsoft.com/office/drawing/2014/main" val="20001"/>
                    </a:ext>
                  </a:extLst>
                </a:gridCol>
              </a:tblGrid>
              <a:tr h="370840">
                <a:tc>
                  <a:txBody>
                    <a:bodyPr/>
                    <a:lstStyle/>
                    <a:p>
                      <a:r>
                        <a:rPr lang="en-US" dirty="0" smtClean="0">
                          <a:solidFill>
                            <a:schemeClr val="tx1"/>
                          </a:solidFill>
                        </a:rPr>
                        <a:t>TL101</a:t>
                      </a:r>
                      <a:endParaRPr lang="en-US" dirty="0">
                        <a:solidFill>
                          <a:schemeClr val="tx1"/>
                        </a:solidFill>
                      </a:endParaRPr>
                    </a:p>
                  </a:txBody>
                  <a:tcPr>
                    <a:solidFill>
                      <a:schemeClr val="bg1">
                        <a:lumMod val="65000"/>
                      </a:schemeClr>
                    </a:solidFill>
                  </a:tcPr>
                </a:tc>
                <a:tc>
                  <a:txBody>
                    <a:bodyPr/>
                    <a:lstStyle/>
                    <a:p>
                      <a:pPr algn="l" fontAlgn="ctr"/>
                      <a:r>
                        <a:rPr lang="de-DE" sz="1800" b="1" i="0" u="none" strike="noStrike" dirty="0" smtClean="0">
                          <a:solidFill>
                            <a:srgbClr val="FFFFFF"/>
                          </a:solidFill>
                          <a:effectLst/>
                          <a:latin typeface="Arial"/>
                        </a:rPr>
                        <a:t>Um </a:t>
                      </a:r>
                      <a:r>
                        <a:rPr lang="de-DE" sz="1800" b="1" i="0" u="none" strike="noStrike" dirty="0">
                          <a:solidFill>
                            <a:srgbClr val="FFFFFF"/>
                          </a:solidFill>
                          <a:effectLst/>
                          <a:latin typeface="Arial"/>
                        </a:rPr>
                        <a:t>eine Amateurfunkstelle in Bezug auf EMV zu optimieren …</a:t>
                      </a:r>
                    </a:p>
                  </a:txBody>
                  <a:tcPr marL="9525" marR="9525" marT="9525" marB="0"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nchor="ctr"/>
                </a:tc>
                <a:tc>
                  <a:txBody>
                    <a:bodyPr/>
                    <a:lstStyle/>
                    <a:p>
                      <a:pPr algn="l" fontAlgn="ctr"/>
                      <a:r>
                        <a:rPr lang="de-DE" sz="1800" b="0" i="0" u="none" strike="noStrike">
                          <a:solidFill>
                            <a:srgbClr val="000000"/>
                          </a:solidFill>
                          <a:effectLst/>
                          <a:latin typeface="Arial"/>
                        </a:rPr>
                        <a:t>sollte der Sender mit der Wasserleitung im Haus verbunden werden. </a:t>
                      </a:r>
                    </a:p>
                  </a:txBody>
                  <a:tcPr marL="9525" marR="9525" marT="9525" marB="0"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nchor="ctr"/>
                </a:tc>
                <a:tc>
                  <a:txBody>
                    <a:bodyPr/>
                    <a:lstStyle/>
                    <a:p>
                      <a:pPr algn="l" fontAlgn="ctr"/>
                      <a:r>
                        <a:rPr lang="de-DE" sz="1800" b="0" i="0" u="none" strike="noStrike">
                          <a:solidFill>
                            <a:srgbClr val="000000"/>
                          </a:solidFill>
                          <a:effectLst/>
                          <a:latin typeface="Arial"/>
                        </a:rPr>
                        <a:t>sollten alle schlechten Erdverbindungen entfernt werden. </a:t>
                      </a:r>
                    </a:p>
                  </a:txBody>
                  <a:tcPr marL="9525" marR="9525" marT="9525" marB="0"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nchor="ctr"/>
                </a:tc>
                <a:tc>
                  <a:txBody>
                    <a:bodyPr/>
                    <a:lstStyle/>
                    <a:p>
                      <a:pPr algn="l" fontAlgn="ctr"/>
                      <a:r>
                        <a:rPr lang="de-DE" sz="1800" b="0" i="0" u="none" strike="noStrike">
                          <a:solidFill>
                            <a:srgbClr val="000000"/>
                          </a:solidFill>
                          <a:effectLst/>
                          <a:latin typeface="Arial"/>
                        </a:rPr>
                        <a:t>sollten alle Einrichtungen mit einer guten HF-Erdung versehen werden. </a:t>
                      </a:r>
                    </a:p>
                  </a:txBody>
                  <a:tcPr marL="9525" marR="9525" marT="9525" marB="0"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nchor="ctr"/>
                </a:tc>
                <a:tc>
                  <a:txBody>
                    <a:bodyPr/>
                    <a:lstStyle/>
                    <a:p>
                      <a:pPr algn="l" fontAlgn="ctr"/>
                      <a:r>
                        <a:rPr lang="de-DE" sz="1800" b="0" i="0" u="none" strike="noStrike" dirty="0">
                          <a:solidFill>
                            <a:srgbClr val="000000"/>
                          </a:solidFill>
                          <a:effectLst/>
                          <a:latin typeface="Arial"/>
                        </a:rPr>
                        <a:t>sollten die Wasserleitungsanschlüsse aus Polyäthylen zur Isolation vorgesehen werden. </a:t>
                      </a:r>
                    </a:p>
                  </a:txBody>
                  <a:tcPr marL="9525" marR="9525" marT="9525" marB="0" anchor="ctr"/>
                </a:tc>
                <a:extLst>
                  <a:ext uri="{0D108BD9-81ED-4DB2-BD59-A6C34878D82A}">
                    <a16:rowId xmlns:a16="http://schemas.microsoft.com/office/drawing/2014/main" val="10004"/>
                  </a:ext>
                </a:extLst>
              </a:tr>
            </a:tbl>
          </a:graphicData>
        </a:graphic>
      </p:graphicFrame>
      <p:sp>
        <p:nvSpPr>
          <p:cNvPr id="19" name="Interaktive Schaltfläche: Hilfe 18">
            <a:hlinkClick r:id="" action="ppaction://noaction" highlightClick="1"/>
          </p:cNvPr>
          <p:cNvSpPr/>
          <p:nvPr/>
        </p:nvSpPr>
        <p:spPr>
          <a:xfrm>
            <a:off x="1214920" y="309927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nteraktive Schaltfläche: Hilfe 19">
            <a:hlinkClick r:id="" action="ppaction://noaction" highlightClick="1"/>
          </p:cNvPr>
          <p:cNvSpPr/>
          <p:nvPr/>
        </p:nvSpPr>
        <p:spPr>
          <a:xfrm>
            <a:off x="1214920" y="3571133"/>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nteraktive Schaltfläche: Hilfe 20">
            <a:hlinkClick r:id="" action="ppaction://noaction" highlightClick="1"/>
          </p:cNvPr>
          <p:cNvSpPr/>
          <p:nvPr/>
        </p:nvSpPr>
        <p:spPr>
          <a:xfrm>
            <a:off x="1214920" y="402089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Interaktive Schaltfläche: Hilfe 21">
            <a:hlinkClick r:id="" action="ppaction://noaction" highlightClick="1"/>
          </p:cNvPr>
          <p:cNvSpPr/>
          <p:nvPr/>
        </p:nvSpPr>
        <p:spPr>
          <a:xfrm>
            <a:off x="1214920" y="4580581"/>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feld 22"/>
          <p:cNvSpPr txBox="1"/>
          <p:nvPr/>
        </p:nvSpPr>
        <p:spPr>
          <a:xfrm>
            <a:off x="976293" y="3547208"/>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4" name="Textfeld 23"/>
          <p:cNvSpPr txBox="1"/>
          <p:nvPr/>
        </p:nvSpPr>
        <p:spPr>
          <a:xfrm>
            <a:off x="972118" y="3078089"/>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5" name="Textfeld 24"/>
          <p:cNvSpPr txBox="1"/>
          <p:nvPr/>
        </p:nvSpPr>
        <p:spPr>
          <a:xfrm>
            <a:off x="960897" y="3989479"/>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26" name="Textfeld 25"/>
          <p:cNvSpPr txBox="1"/>
          <p:nvPr/>
        </p:nvSpPr>
        <p:spPr>
          <a:xfrm>
            <a:off x="972118" y="4555320"/>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Tree>
    <p:extLst>
      <p:ext uri="{BB962C8B-B14F-4D97-AF65-F5344CB8AC3E}">
        <p14:creationId xmlns:p14="http://schemas.microsoft.com/office/powerpoint/2010/main" val="3777268187"/>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20"/>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7" restart="whenNotActive" fill="hold" evtFilter="cancelBubble" nodeType="interactiveSeq">
                <p:stCondLst>
                  <p:cond evt="onClick" delay="0">
                    <p:tgtEl>
                      <p:spTgt spid="19"/>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12" restart="whenNotActive" fill="hold" evtFilter="cancelBubble" nodeType="interactiveSeq">
                <p:stCondLst>
                  <p:cond evt="onClick" delay="0">
                    <p:tgtEl>
                      <p:spTgt spid="21"/>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seq concurrent="1" nextAc="seek">
              <p:cTn id="17" restart="whenNotActive" fill="hold" evtFilter="cancelBubble" nodeType="interactiveSeq">
                <p:stCondLst>
                  <p:cond evt="onClick" delay="0">
                    <p:tgtEl>
                      <p:spTgt spid="22"/>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26"/>
                                        </p:tgtEl>
                                        <p:attrNameLst>
                                          <p:attrName>style.visibility</p:attrName>
                                        </p:attrNameLst>
                                      </p:cBhvr>
                                      <p:to>
                                        <p:strVal val="visible"/>
                                      </p:to>
                                    </p:set>
                                  </p:childTnLst>
                                </p:cTn>
                              </p:par>
                            </p:childTnLst>
                          </p:cTn>
                        </p:par>
                      </p:childTnLst>
                    </p:cTn>
                  </p:par>
                </p:childTnLst>
              </p:cTn>
              <p:nextCondLst>
                <p:cond evt="onClick" delay="0">
                  <p:tgtEl>
                    <p:spTgt spid="22"/>
                  </p:tgtEl>
                </p:cond>
              </p:nextCondLst>
            </p:seq>
          </p:childTnLst>
        </p:cTn>
      </p:par>
    </p:tnLst>
    <p:bldLst>
      <p:bldP spid="23" grpId="0" animBg="1"/>
      <p:bldP spid="24" grpId="0" animBg="1"/>
      <p:bldP spid="25" grpId="0" animBg="1"/>
      <p:bldP spid="26"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smtClean="0"/>
              <a:t>Blitzschutz</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28</a:t>
            </a:fld>
            <a:endParaRPr lang="de-DE" altLang="en-US"/>
          </a:p>
        </p:txBody>
      </p:sp>
      <p:sp>
        <p:nvSpPr>
          <p:cNvPr id="9" name="Textfeld 8"/>
          <p:cNvSpPr txBox="1"/>
          <p:nvPr/>
        </p:nvSpPr>
        <p:spPr>
          <a:xfrm>
            <a:off x="692763" y="1196752"/>
            <a:ext cx="7767670" cy="5221942"/>
          </a:xfrm>
          <a:prstGeom prst="rect">
            <a:avLst/>
          </a:prstGeom>
          <a:noFill/>
        </p:spPr>
        <p:txBody>
          <a:bodyPr wrap="square" rtlCol="0">
            <a:spAutoFit/>
          </a:bodyPr>
          <a:lstStyle/>
          <a:p>
            <a:pPr marL="3856038">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Antennen </a:t>
            </a:r>
            <a:r>
              <a:rPr lang="de-DE" sz="1600" dirty="0">
                <a:latin typeface="Verdana" panose="020B0604030504040204" pitchFamily="34" charset="0"/>
                <a:ea typeface="Verdana" panose="020B0604030504040204" pitchFamily="34" charset="0"/>
                <a:cs typeface="Verdana" panose="020B0604030504040204" pitchFamily="34" charset="0"/>
              </a:rPr>
              <a:t>erden - genügt das? Jährlich gehen etwa eine Million Wolke-Erde-Blitze in Deutschland nieder. Auch wenn nur ein geringer Teil dieser Blitze direkt in Gebäude einschlägt, so </a:t>
            </a:r>
            <a:r>
              <a:rPr lang="de-DE" sz="1600" dirty="0" smtClean="0">
                <a:latin typeface="Verdana" panose="020B0604030504040204" pitchFamily="34" charset="0"/>
                <a:ea typeface="Verdana" panose="020B0604030504040204" pitchFamily="34" charset="0"/>
                <a:cs typeface="Verdana" panose="020B0604030504040204" pitchFamily="34" charset="0"/>
              </a:rPr>
              <a:t>werden </a:t>
            </a:r>
            <a:r>
              <a:rPr lang="de-DE" sz="1600" dirty="0">
                <a:latin typeface="Verdana" panose="020B0604030504040204" pitchFamily="34" charset="0"/>
                <a:ea typeface="Verdana" panose="020B0604030504040204" pitchFamily="34" charset="0"/>
                <a:cs typeface="Verdana" panose="020B0604030504040204" pitchFamily="34" charset="0"/>
              </a:rPr>
              <a:t>doch für das Gebiet Deutschland jährlich mehr als 30000 Schadensfälle durch Blitzschlag mit Sachschäden in Millionenhöhe gemeldet. Die Anzahl der Schäden durch indirekte </a:t>
            </a:r>
          </a:p>
          <a:p>
            <a:pPr>
              <a:spcBef>
                <a:spcPts val="0"/>
              </a:spcBef>
            </a:pPr>
            <a:r>
              <a:rPr lang="de-DE" sz="1600" dirty="0" smtClean="0">
                <a:latin typeface="Verdana" panose="020B0604030504040204" pitchFamily="34" charset="0"/>
                <a:ea typeface="Verdana" panose="020B0604030504040204" pitchFamily="34" charset="0"/>
                <a:cs typeface="Verdana" panose="020B0604030504040204" pitchFamily="34" charset="0"/>
              </a:rPr>
              <a:t>Blitzwirkung </a:t>
            </a:r>
            <a:r>
              <a:rPr lang="de-DE" sz="1600" dirty="0">
                <a:latin typeface="Verdana" panose="020B0604030504040204" pitchFamily="34" charset="0"/>
                <a:ea typeface="Verdana" panose="020B0604030504040204" pitchFamily="34" charset="0"/>
                <a:cs typeface="Verdana" panose="020B0604030504040204" pitchFamily="34" charset="0"/>
              </a:rPr>
              <a:t>hat in den letzten Jahren durch die zunehmende Ausstattung mit Elektronikgeräten und Computern stark zugenommen</a:t>
            </a:r>
            <a:r>
              <a:rPr lang="de-DE" sz="1600" dirty="0" smtClean="0">
                <a:latin typeface="Verdana" panose="020B0604030504040204" pitchFamily="34" charset="0"/>
                <a:ea typeface="Verdana" panose="020B0604030504040204" pitchFamily="34" charset="0"/>
                <a:cs typeface="Verdana" panose="020B0604030504040204" pitchFamily="34" charset="0"/>
              </a:rPr>
              <a:t>.</a:t>
            </a:r>
          </a:p>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Wenn </a:t>
            </a:r>
            <a:r>
              <a:rPr lang="de-DE" sz="1600" dirty="0">
                <a:latin typeface="Verdana" panose="020B0604030504040204" pitchFamily="34" charset="0"/>
                <a:ea typeface="Verdana" panose="020B0604030504040204" pitchFamily="34" charset="0"/>
                <a:cs typeface="Verdana" panose="020B0604030504040204" pitchFamily="34" charset="0"/>
              </a:rPr>
              <a:t>Sie Hauseigentümer sind und eine Antennenanlage auf Ihrem Haus aufgebaut haben, sollten Sie sich vom Fachmann einen Blitzschutz installieren lassen. </a:t>
            </a: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Das </a:t>
            </a:r>
            <a:r>
              <a:rPr lang="de-DE" sz="1600" dirty="0">
                <a:latin typeface="Verdana" panose="020B0604030504040204" pitchFamily="34" charset="0"/>
                <a:ea typeface="Verdana" panose="020B0604030504040204" pitchFamily="34" charset="0"/>
                <a:cs typeface="Verdana" panose="020B0604030504040204" pitchFamily="34" charset="0"/>
              </a:rPr>
              <a:t>Standrohr einer Amateurfunkantenne auf einem Gebäude darf mit einer vorhandenen Blitzschutzanlage verbunden werden, wenn die vorhandene Blitzschutzanlage fachgerecht aufgebaut ist </a:t>
            </a:r>
            <a:r>
              <a:rPr lang="de-DE" sz="1600" dirty="0" smtClean="0">
                <a:latin typeface="Verdana" panose="020B0604030504040204" pitchFamily="34" charset="0"/>
                <a:ea typeface="Verdana" panose="020B0604030504040204" pitchFamily="34" charset="0"/>
                <a:cs typeface="Verdana" panose="020B0604030504040204" pitchFamily="34" charset="0"/>
              </a:rPr>
              <a:t>und </a:t>
            </a:r>
            <a:r>
              <a:rPr lang="de-DE" sz="1600" dirty="0">
                <a:latin typeface="Verdana" panose="020B0604030504040204" pitchFamily="34" charset="0"/>
                <a:ea typeface="Verdana" panose="020B0604030504040204" pitchFamily="34" charset="0"/>
                <a:cs typeface="Verdana" panose="020B0604030504040204" pitchFamily="34" charset="0"/>
              </a:rPr>
              <a:t>das Standrohr mit ihr auf dem kürzesten Wege verbunden werden kann.</a:t>
            </a:r>
            <a:endParaRPr lang="de-DE" sz="1600" dirty="0" smtClean="0">
              <a:latin typeface="Verdana" panose="020B0604030504040204" pitchFamily="34" charset="0"/>
              <a:ea typeface="Verdana" panose="020B0604030504040204" pitchFamily="34" charset="0"/>
              <a:cs typeface="Verdana" panose="020B0604030504040204" pitchFamily="34" charset="0"/>
            </a:endParaRPr>
          </a:p>
        </p:txBody>
      </p:sp>
      <p:pic>
        <p:nvPicPr>
          <p:cNvPr id="2" name="Grafik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55576" y="1196752"/>
            <a:ext cx="3752469" cy="2718626"/>
          </a:xfrm>
          <a:prstGeom prst="rect">
            <a:avLst/>
          </a:prstGeom>
        </p:spPr>
      </p:pic>
    </p:spTree>
    <p:extLst>
      <p:ext uri="{BB962C8B-B14F-4D97-AF65-F5344CB8AC3E}">
        <p14:creationId xmlns:p14="http://schemas.microsoft.com/office/powerpoint/2010/main" val="1401760008"/>
      </p:ext>
    </p:extLst>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smtClean="0"/>
              <a:t>Innerer Blitzschutz</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29</a:t>
            </a:fld>
            <a:endParaRPr lang="de-DE" altLang="en-US"/>
          </a:p>
        </p:txBody>
      </p:sp>
      <p:sp>
        <p:nvSpPr>
          <p:cNvPr id="9" name="Textfeld 8"/>
          <p:cNvSpPr txBox="1"/>
          <p:nvPr/>
        </p:nvSpPr>
        <p:spPr>
          <a:xfrm>
            <a:off x="692763" y="1196752"/>
            <a:ext cx="7767670" cy="5119350"/>
          </a:xfrm>
          <a:prstGeom prst="rect">
            <a:avLst/>
          </a:prstGeom>
          <a:noFill/>
        </p:spPr>
        <p:txBody>
          <a:bodyPr wrap="square" rtlCol="0">
            <a:spAutoFit/>
          </a:bodyPr>
          <a:lstStyle/>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Durch </a:t>
            </a:r>
            <a:r>
              <a:rPr lang="de-DE" sz="1600" dirty="0">
                <a:latin typeface="Verdana" panose="020B0604030504040204" pitchFamily="34" charset="0"/>
                <a:ea typeface="Verdana" panose="020B0604030504040204" pitchFamily="34" charset="0"/>
                <a:cs typeface="Verdana" panose="020B0604030504040204" pitchFamily="34" charset="0"/>
              </a:rPr>
              <a:t>die großen Blitzströme mit sehr steilen Anstiegsflanken können auch durch Induktion hohe Spannungen im Innern von Gebäuden entstehen. Diese Überspannungen entstehen sowohl in </a:t>
            </a:r>
            <a:r>
              <a:rPr lang="de-DE" sz="1600" dirty="0" smtClean="0">
                <a:latin typeface="Verdana" panose="020B0604030504040204" pitchFamily="34" charset="0"/>
                <a:ea typeface="Verdana" panose="020B0604030504040204" pitchFamily="34" charset="0"/>
                <a:cs typeface="Verdana" panose="020B0604030504040204" pitchFamily="34" charset="0"/>
              </a:rPr>
              <a:t>offenen </a:t>
            </a:r>
            <a:r>
              <a:rPr lang="de-DE" sz="1600" dirty="0">
                <a:latin typeface="Verdana" panose="020B0604030504040204" pitchFamily="34" charset="0"/>
                <a:ea typeface="Verdana" panose="020B0604030504040204" pitchFamily="34" charset="0"/>
                <a:cs typeface="Verdana" panose="020B0604030504040204" pitchFamily="34" charset="0"/>
              </a:rPr>
              <a:t>als auch in geschlossenen Schleifen und zwar unabhängig davon, ob diese Installationsschleifen leitend mit Blitzableitern verbunden oder davon isoliert sind. Eine offene </a:t>
            </a:r>
            <a:r>
              <a:rPr lang="de-DE" sz="1600" dirty="0" smtClean="0">
                <a:latin typeface="Verdana" panose="020B0604030504040204" pitchFamily="34" charset="0"/>
                <a:ea typeface="Verdana" panose="020B0604030504040204" pitchFamily="34" charset="0"/>
                <a:cs typeface="Verdana" panose="020B0604030504040204" pitchFamily="34" charset="0"/>
              </a:rPr>
              <a:t>Induktionsschleife </a:t>
            </a:r>
            <a:r>
              <a:rPr lang="de-DE" sz="1600" dirty="0">
                <a:latin typeface="Verdana" panose="020B0604030504040204" pitchFamily="34" charset="0"/>
                <a:ea typeface="Verdana" panose="020B0604030504040204" pitchFamily="34" charset="0"/>
                <a:cs typeface="Verdana" panose="020B0604030504040204" pitchFamily="34" charset="0"/>
              </a:rPr>
              <a:t>entsteht beim </a:t>
            </a:r>
            <a:r>
              <a:rPr lang="de-DE" sz="1600" dirty="0" smtClean="0">
                <a:latin typeface="Verdana" panose="020B0604030504040204" pitchFamily="34" charset="0"/>
                <a:ea typeface="Verdana" panose="020B0604030504040204" pitchFamily="34" charset="0"/>
                <a:cs typeface="Verdana" panose="020B0604030504040204" pitchFamily="34" charset="0"/>
              </a:rPr>
              <a:t>Amateurfunk</a:t>
            </a:r>
          </a:p>
          <a:p>
            <a:pPr marL="3497263">
              <a:spcBef>
                <a:spcPts val="0"/>
              </a:spcBef>
            </a:pPr>
            <a:r>
              <a:rPr lang="de-DE" sz="1600" dirty="0" smtClean="0">
                <a:latin typeface="Verdana" panose="020B0604030504040204" pitchFamily="34" charset="0"/>
                <a:ea typeface="Verdana" panose="020B0604030504040204" pitchFamily="34" charset="0"/>
                <a:cs typeface="Verdana" panose="020B0604030504040204" pitchFamily="34" charset="0"/>
              </a:rPr>
              <a:t>häufig </a:t>
            </a:r>
            <a:r>
              <a:rPr lang="de-DE" sz="1600" dirty="0">
                <a:latin typeface="Verdana" panose="020B0604030504040204" pitchFamily="34" charset="0"/>
                <a:ea typeface="Verdana" panose="020B0604030504040204" pitchFamily="34" charset="0"/>
                <a:cs typeface="Verdana" panose="020B0604030504040204" pitchFamily="34" charset="0"/>
              </a:rPr>
              <a:t>dadurch, dass der Funkamateur bei aufkommendem Gewitter den Antennenstecker abzieht und diesen offen liegen lässt, anstatt das </a:t>
            </a:r>
            <a:r>
              <a:rPr lang="de-DE" sz="1600" dirty="0" smtClean="0">
                <a:latin typeface="Verdana" panose="020B0604030504040204" pitchFamily="34" charset="0"/>
                <a:ea typeface="Verdana" panose="020B0604030504040204" pitchFamily="34" charset="0"/>
                <a:cs typeface="Verdana" panose="020B0604030504040204" pitchFamily="34" charset="0"/>
              </a:rPr>
              <a:t>Kabel zu </a:t>
            </a:r>
            <a:r>
              <a:rPr lang="de-DE" sz="1600" dirty="0">
                <a:latin typeface="Verdana" panose="020B0604030504040204" pitchFamily="34" charset="0"/>
                <a:ea typeface="Verdana" panose="020B0604030504040204" pitchFamily="34" charset="0"/>
                <a:cs typeface="Verdana" panose="020B0604030504040204" pitchFamily="34" charset="0"/>
              </a:rPr>
              <a:t>erden. Zwischen dem </a:t>
            </a:r>
            <a:r>
              <a:rPr lang="de-DE" sz="1600" dirty="0" err="1">
                <a:latin typeface="Verdana" panose="020B0604030504040204" pitchFamily="34" charset="0"/>
                <a:ea typeface="Verdana" panose="020B0604030504040204" pitchFamily="34" charset="0"/>
                <a:cs typeface="Verdana" panose="020B0604030504040204" pitchFamily="34" charset="0"/>
              </a:rPr>
              <a:t>Koaxkabel</a:t>
            </a:r>
            <a:r>
              <a:rPr lang="de-DE" sz="1600" dirty="0">
                <a:latin typeface="Verdana" panose="020B0604030504040204" pitchFamily="34" charset="0"/>
                <a:ea typeface="Verdana" panose="020B0604030504040204" pitchFamily="34" charset="0"/>
                <a:cs typeface="Verdana" panose="020B0604030504040204" pitchFamily="34" charset="0"/>
              </a:rPr>
              <a:t> und dem Gehäuse des Funkgerätes entsteht eine hohe Induktionsspannung, die zu einem Überschlag führen kann</a:t>
            </a:r>
            <a:r>
              <a:rPr lang="de-DE" sz="1600" dirty="0" smtClean="0">
                <a:latin typeface="Verdana" panose="020B0604030504040204" pitchFamily="34" charset="0"/>
                <a:ea typeface="Verdana" panose="020B0604030504040204" pitchFamily="34" charset="0"/>
                <a:cs typeface="Verdana" panose="020B0604030504040204" pitchFamily="34" charset="0"/>
              </a:rPr>
              <a:t>.</a:t>
            </a:r>
          </a:p>
          <a:p>
            <a:pPr marL="3497263">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Zu </a:t>
            </a:r>
            <a:r>
              <a:rPr lang="de-DE" sz="1600" dirty="0">
                <a:latin typeface="Verdana" panose="020B0604030504040204" pitchFamily="34" charset="0"/>
                <a:ea typeface="Verdana" panose="020B0604030504040204" pitchFamily="34" charset="0"/>
                <a:cs typeface="Verdana" panose="020B0604030504040204" pitchFamily="34" charset="0"/>
              </a:rPr>
              <a:t>dem äußeren </a:t>
            </a:r>
            <a:r>
              <a:rPr lang="de-DE" sz="1600" dirty="0" smtClean="0">
                <a:latin typeface="Verdana" panose="020B0604030504040204" pitchFamily="34" charset="0"/>
                <a:ea typeface="Verdana" panose="020B0604030504040204" pitchFamily="34" charset="0"/>
                <a:cs typeface="Verdana" panose="020B0604030504040204" pitchFamily="34" charset="0"/>
              </a:rPr>
              <a:t>Blitzschutz kommt dann noch </a:t>
            </a:r>
            <a:r>
              <a:rPr lang="de-DE" sz="1600" dirty="0">
                <a:latin typeface="Verdana" panose="020B0604030504040204" pitchFamily="34" charset="0"/>
                <a:ea typeface="Verdana" panose="020B0604030504040204" pitchFamily="34" charset="0"/>
                <a:cs typeface="Verdana" panose="020B0604030504040204" pitchFamily="34" charset="0"/>
              </a:rPr>
              <a:t>der innere Blitzschutz </a:t>
            </a:r>
            <a:r>
              <a:rPr lang="de-DE" sz="1600" dirty="0" smtClean="0">
                <a:latin typeface="Verdana" panose="020B0604030504040204" pitchFamily="34" charset="0"/>
                <a:ea typeface="Verdana" panose="020B0604030504040204" pitchFamily="34" charset="0"/>
                <a:cs typeface="Verdana" panose="020B0604030504040204" pitchFamily="34" charset="0"/>
              </a:rPr>
              <a:t>hinzu</a:t>
            </a:r>
            <a:r>
              <a:rPr lang="de-DE" sz="1600" dirty="0">
                <a:latin typeface="Verdana" panose="020B0604030504040204" pitchFamily="34" charset="0"/>
                <a:ea typeface="Verdana" panose="020B0604030504040204" pitchFamily="34" charset="0"/>
                <a:cs typeface="Verdana" panose="020B0604030504040204" pitchFamily="34" charset="0"/>
              </a:rPr>
              <a:t>, wobei alle Hausanschlussleitungen durch </a:t>
            </a:r>
            <a:r>
              <a:rPr lang="de-DE" sz="1600" dirty="0" smtClean="0">
                <a:latin typeface="Verdana" panose="020B0604030504040204" pitchFamily="34" charset="0"/>
                <a:ea typeface="Verdana" panose="020B0604030504040204" pitchFamily="34" charset="0"/>
                <a:cs typeface="Verdana" panose="020B0604030504040204" pitchFamily="34" charset="0"/>
              </a:rPr>
              <a:t>eine Überspannungsschutz-einrichtung </a:t>
            </a:r>
            <a:r>
              <a:rPr lang="de-DE" sz="1600" dirty="0">
                <a:latin typeface="Verdana" panose="020B0604030504040204" pitchFamily="34" charset="0"/>
                <a:ea typeface="Verdana" panose="020B0604030504040204" pitchFamily="34" charset="0"/>
                <a:cs typeface="Verdana" panose="020B0604030504040204" pitchFamily="34" charset="0"/>
              </a:rPr>
              <a:t>gegen </a:t>
            </a:r>
            <a:r>
              <a:rPr lang="de-DE" sz="1600" dirty="0" smtClean="0">
                <a:latin typeface="Verdana" panose="020B0604030504040204" pitchFamily="34" charset="0"/>
                <a:ea typeface="Verdana" panose="020B0604030504040204" pitchFamily="34" charset="0"/>
                <a:cs typeface="Verdana" panose="020B0604030504040204" pitchFamily="34" charset="0"/>
              </a:rPr>
              <a:t>Blitzströme </a:t>
            </a:r>
            <a:r>
              <a:rPr lang="de-DE" sz="1600" dirty="0">
                <a:latin typeface="Verdana" panose="020B0604030504040204" pitchFamily="34" charset="0"/>
                <a:ea typeface="Verdana" panose="020B0604030504040204" pitchFamily="34" charset="0"/>
                <a:cs typeface="Verdana" panose="020B0604030504040204" pitchFamily="34" charset="0"/>
              </a:rPr>
              <a:t>von außen geschützt werden.</a:t>
            </a:r>
          </a:p>
        </p:txBody>
      </p:sp>
      <p:pic>
        <p:nvPicPr>
          <p:cNvPr id="3" name="Grafik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99221" y="2924944"/>
            <a:ext cx="3535490" cy="3088767"/>
          </a:xfrm>
          <a:prstGeom prst="rect">
            <a:avLst/>
          </a:prstGeom>
        </p:spPr>
      </p:pic>
    </p:spTree>
    <p:extLst>
      <p:ext uri="{BB962C8B-B14F-4D97-AF65-F5344CB8AC3E}">
        <p14:creationId xmlns:p14="http://schemas.microsoft.com/office/powerpoint/2010/main" val="4044862052"/>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4664"/>
            <a:ext cx="6622504" cy="609600"/>
          </a:xfrm>
        </p:spPr>
        <p:txBody>
          <a:bodyPr/>
          <a:lstStyle/>
          <a:p>
            <a:r>
              <a:rPr lang="de-DE" altLang="en-US" dirty="0" smtClean="0"/>
              <a:t>Nebenausstrahlungen</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3</a:t>
            </a:fld>
            <a:endParaRPr lang="de-DE" altLang="en-US" dirty="0"/>
          </a:p>
        </p:txBody>
      </p:sp>
      <p:sp>
        <p:nvSpPr>
          <p:cNvPr id="9" name="Textfeld 8"/>
          <p:cNvSpPr txBox="1"/>
          <p:nvPr/>
        </p:nvSpPr>
        <p:spPr>
          <a:xfrm>
            <a:off x="655899" y="1268760"/>
            <a:ext cx="7890893" cy="4996240"/>
          </a:xfrm>
          <a:prstGeom prst="rect">
            <a:avLst/>
          </a:prstGeom>
          <a:noFill/>
        </p:spPr>
        <p:txBody>
          <a:bodyPr wrap="square" rtlCol="0">
            <a:spAutoFit/>
          </a:bodyPr>
          <a:lstStyle/>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Die Nebenausstrahlungen eines Senders dürfen bestimmte vorgeschriebene Grenzen nicht überschreiten. Das eigene Signal darf mit seiner Bandbreite die für den Amateurfunk festgelegten Frequenzbereiche nicht überschreiten</a:t>
            </a:r>
            <a:r>
              <a:rPr lang="de-DE" sz="1600" dirty="0" smtClean="0">
                <a:latin typeface="Verdana" panose="020B0604030504040204" pitchFamily="34" charset="0"/>
                <a:ea typeface="Verdana" panose="020B0604030504040204" pitchFamily="34" charset="0"/>
                <a:cs typeface="Verdana" panose="020B0604030504040204" pitchFamily="34" charset="0"/>
              </a:rPr>
              <a:t>.</a:t>
            </a:r>
          </a:p>
          <a:p>
            <a:pPr>
              <a:spcBef>
                <a:spcPts val="800"/>
              </a:spcBef>
            </a:pP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b="1" dirty="0" smtClean="0">
                <a:latin typeface="Verdana" panose="020B0604030504040204" pitchFamily="34" charset="0"/>
                <a:ea typeface="Verdana" panose="020B0604030504040204" pitchFamily="34" charset="0"/>
                <a:cs typeface="Verdana" panose="020B0604030504040204" pitchFamily="34" charset="0"/>
              </a:rPr>
              <a:t>KW:</a:t>
            </a:r>
            <a:r>
              <a:rPr lang="de-DE" sz="1600" dirty="0" smtClean="0">
                <a:latin typeface="Verdana" panose="020B0604030504040204" pitchFamily="34" charset="0"/>
                <a:ea typeface="Verdana" panose="020B0604030504040204" pitchFamily="34" charset="0"/>
                <a:cs typeface="Verdana" panose="020B0604030504040204" pitchFamily="34" charset="0"/>
              </a:rPr>
              <a:t> Wieviel </a:t>
            </a:r>
            <a:r>
              <a:rPr lang="de-DE" sz="1600" dirty="0">
                <a:latin typeface="Verdana" panose="020B0604030504040204" pitchFamily="34" charset="0"/>
                <a:ea typeface="Verdana" panose="020B0604030504040204" pitchFamily="34" charset="0"/>
                <a:cs typeface="Verdana" panose="020B0604030504040204" pitchFamily="34" charset="0"/>
              </a:rPr>
              <a:t>Leistung sind denn +4dBm? 3 dB wären das Doppelte von </a:t>
            </a:r>
            <a:r>
              <a:rPr lang="de-DE" sz="1600" dirty="0" smtClean="0">
                <a:latin typeface="Verdana" panose="020B0604030504040204" pitchFamily="34" charset="0"/>
                <a:ea typeface="Verdana" panose="020B0604030504040204" pitchFamily="34" charset="0"/>
                <a:cs typeface="Verdana" panose="020B0604030504040204" pitchFamily="34" charset="0"/>
              </a:rPr>
              <a:t>1 mW, </a:t>
            </a:r>
            <a:r>
              <a:rPr lang="de-DE" sz="1600" dirty="0">
                <a:latin typeface="Verdana" panose="020B0604030504040204" pitchFamily="34" charset="0"/>
                <a:ea typeface="Verdana" panose="020B0604030504040204" pitchFamily="34" charset="0"/>
                <a:cs typeface="Verdana" panose="020B0604030504040204" pitchFamily="34" charset="0"/>
              </a:rPr>
              <a:t>also 2 mW und 4 dB sind etwas mehr, </a:t>
            </a:r>
            <a:r>
              <a:rPr lang="de-DE" sz="1600" dirty="0" smtClean="0">
                <a:latin typeface="Verdana" panose="020B0604030504040204" pitchFamily="34" charset="0"/>
                <a:ea typeface="Verdana" panose="020B0604030504040204" pitchFamily="34" charset="0"/>
                <a:cs typeface="Verdana" panose="020B0604030504040204" pitchFamily="34" charset="0"/>
              </a:rPr>
              <a:t>nämlich </a:t>
            </a:r>
            <a:r>
              <a:rPr lang="de-DE" sz="1600" dirty="0">
                <a:latin typeface="Verdana" panose="020B0604030504040204" pitchFamily="34" charset="0"/>
                <a:ea typeface="Verdana" panose="020B0604030504040204" pitchFamily="34" charset="0"/>
                <a:cs typeface="Verdana" panose="020B0604030504040204" pitchFamily="34" charset="0"/>
              </a:rPr>
              <a:t>2,5 mW</a:t>
            </a:r>
            <a:r>
              <a:rPr lang="de-DE" sz="1600" dirty="0" smtClean="0">
                <a:latin typeface="Verdana" panose="020B0604030504040204" pitchFamily="34" charset="0"/>
                <a:ea typeface="Verdana" panose="020B0604030504040204" pitchFamily="34" charset="0"/>
                <a:cs typeface="Verdana" panose="020B0604030504040204" pitchFamily="34" charset="0"/>
              </a:rPr>
              <a:t>.</a:t>
            </a:r>
          </a:p>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Bei </a:t>
            </a:r>
            <a:r>
              <a:rPr lang="de-DE" sz="1600" dirty="0">
                <a:latin typeface="Verdana" panose="020B0604030504040204" pitchFamily="34" charset="0"/>
                <a:ea typeface="Verdana" panose="020B0604030504040204" pitchFamily="34" charset="0"/>
                <a:cs typeface="Verdana" panose="020B0604030504040204" pitchFamily="34" charset="0"/>
              </a:rPr>
              <a:t>25 Watt sind 40 dB Dämpfung: </a:t>
            </a:r>
            <a:r>
              <a:rPr lang="de-DE" sz="1600" dirty="0" smtClean="0">
                <a:latin typeface="Verdana" panose="020B0604030504040204" pitchFamily="34" charset="0"/>
                <a:ea typeface="Verdana" panose="020B0604030504040204" pitchFamily="34" charset="0"/>
                <a:cs typeface="Verdana" panose="020B0604030504040204" pitchFamily="34" charset="0"/>
              </a:rPr>
              <a:t>10</a:t>
            </a:r>
            <a:r>
              <a:rPr lang="de-DE" sz="1600" baseline="30000" dirty="0" smtClean="0">
                <a:latin typeface="Verdana" panose="020B0604030504040204" pitchFamily="34" charset="0"/>
                <a:ea typeface="Verdana" panose="020B0604030504040204" pitchFamily="34" charset="0"/>
                <a:cs typeface="Verdana" panose="020B0604030504040204" pitchFamily="34" charset="0"/>
              </a:rPr>
              <a:t>-4</a:t>
            </a:r>
            <a:r>
              <a:rPr lang="de-DE" sz="1600" dirty="0" smtClean="0">
                <a:latin typeface="Verdana" panose="020B0604030504040204" pitchFamily="34" charset="0"/>
                <a:ea typeface="Verdana" panose="020B0604030504040204" pitchFamily="34" charset="0"/>
                <a:cs typeface="Verdana" panose="020B0604030504040204" pitchFamily="34" charset="0"/>
              </a:rPr>
              <a:t> also </a:t>
            </a:r>
            <a:r>
              <a:rPr lang="de-DE" sz="1600" dirty="0">
                <a:latin typeface="Verdana" panose="020B0604030504040204" pitchFamily="34" charset="0"/>
                <a:ea typeface="Verdana" panose="020B0604030504040204" pitchFamily="34" charset="0"/>
                <a:cs typeface="Verdana" panose="020B0604030504040204" pitchFamily="34" charset="0"/>
              </a:rPr>
              <a:t>viermal durch 10 teilen: 25/10 ...  2,5/10 ... 0,25/10 ... 0,025/10 ergibt </a:t>
            </a:r>
            <a:r>
              <a:rPr lang="de-DE" sz="1600" dirty="0" smtClean="0">
                <a:latin typeface="Verdana" panose="020B0604030504040204" pitchFamily="34" charset="0"/>
                <a:ea typeface="Verdana" panose="020B0604030504040204" pitchFamily="34" charset="0"/>
                <a:cs typeface="Verdana" panose="020B0604030504040204" pitchFamily="34" charset="0"/>
              </a:rPr>
              <a:t>0,0025 W </a:t>
            </a:r>
            <a:r>
              <a:rPr lang="de-DE" sz="1600" dirty="0">
                <a:latin typeface="Verdana" panose="020B0604030504040204" pitchFamily="34" charset="0"/>
                <a:ea typeface="Verdana" panose="020B0604030504040204" pitchFamily="34" charset="0"/>
                <a:cs typeface="Verdana" panose="020B0604030504040204" pitchFamily="34" charset="0"/>
              </a:rPr>
              <a:t>oder 2,5 </a:t>
            </a:r>
            <a:r>
              <a:rPr lang="de-DE" sz="1600" dirty="0" smtClean="0">
                <a:latin typeface="Verdana" panose="020B0604030504040204" pitchFamily="34" charset="0"/>
                <a:ea typeface="Verdana" panose="020B0604030504040204" pitchFamily="34" charset="0"/>
                <a:cs typeface="Verdana" panose="020B0604030504040204" pitchFamily="34" charset="0"/>
              </a:rPr>
              <a:t>mW</a:t>
            </a: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b="1" dirty="0" smtClean="0">
                <a:latin typeface="Verdana" panose="020B0604030504040204" pitchFamily="34" charset="0"/>
                <a:ea typeface="Verdana" panose="020B0604030504040204" pitchFamily="34" charset="0"/>
                <a:cs typeface="Verdana" panose="020B0604030504040204" pitchFamily="34" charset="0"/>
              </a:rPr>
              <a:t>UKW:</a:t>
            </a:r>
            <a:r>
              <a:rPr lang="de-DE" sz="1600" dirty="0" smtClean="0">
                <a:latin typeface="Verdana" panose="020B0604030504040204" pitchFamily="34" charset="0"/>
                <a:ea typeface="Verdana" panose="020B0604030504040204" pitchFamily="34" charset="0"/>
                <a:cs typeface="Verdana" panose="020B0604030504040204" pitchFamily="34" charset="0"/>
              </a:rPr>
              <a:t> -16 </a:t>
            </a:r>
            <a:r>
              <a:rPr lang="de-DE" sz="1600" dirty="0" err="1">
                <a:latin typeface="Verdana" panose="020B0604030504040204" pitchFamily="34" charset="0"/>
                <a:ea typeface="Verdana" panose="020B0604030504040204" pitchFamily="34" charset="0"/>
                <a:cs typeface="Verdana" panose="020B0604030504040204" pitchFamily="34" charset="0"/>
              </a:rPr>
              <a:t>dBm</a:t>
            </a:r>
            <a:r>
              <a:rPr lang="de-DE" sz="1600" dirty="0">
                <a:latin typeface="Verdana" panose="020B0604030504040204" pitchFamily="34" charset="0"/>
                <a:ea typeface="Verdana" panose="020B0604030504040204" pitchFamily="34" charset="0"/>
                <a:cs typeface="Verdana" panose="020B0604030504040204" pitchFamily="34" charset="0"/>
              </a:rPr>
              <a:t> sind 16 dB weniger als ein </a:t>
            </a:r>
            <a:r>
              <a:rPr lang="de-DE" sz="1600" dirty="0" err="1">
                <a:latin typeface="Verdana" panose="020B0604030504040204" pitchFamily="34" charset="0"/>
                <a:ea typeface="Verdana" panose="020B0604030504040204" pitchFamily="34" charset="0"/>
                <a:cs typeface="Verdana" panose="020B0604030504040204" pitchFamily="34" charset="0"/>
              </a:rPr>
              <a:t>Milliwatt</a:t>
            </a:r>
            <a:r>
              <a:rPr lang="de-DE" sz="1600" dirty="0">
                <a:latin typeface="Verdana" panose="020B0604030504040204" pitchFamily="34" charset="0"/>
                <a:ea typeface="Verdana" panose="020B0604030504040204" pitchFamily="34" charset="0"/>
                <a:cs typeface="Verdana" panose="020B0604030504040204" pitchFamily="34" charset="0"/>
              </a:rPr>
              <a:t>. 16 dB zerlegen wir in 10 dB und 3+3 dB, also erstmal ein Zehntel (0,1 mW = 100 µW) und dann durch </a:t>
            </a:r>
            <a:r>
              <a:rPr lang="de-DE" sz="1600" dirty="0" smtClean="0">
                <a:latin typeface="Verdana" panose="020B0604030504040204" pitchFamily="34" charset="0"/>
                <a:ea typeface="Verdana" panose="020B0604030504040204" pitchFamily="34" charset="0"/>
                <a:cs typeface="Verdana" panose="020B0604030504040204" pitchFamily="34" charset="0"/>
              </a:rPr>
              <a:t>4 ergibt </a:t>
            </a:r>
            <a:r>
              <a:rPr lang="de-DE" sz="1600" dirty="0">
                <a:latin typeface="Verdana" panose="020B0604030504040204" pitchFamily="34" charset="0"/>
                <a:ea typeface="Verdana" panose="020B0604030504040204" pitchFamily="34" charset="0"/>
                <a:cs typeface="Verdana" panose="020B0604030504040204" pitchFamily="34" charset="0"/>
              </a:rPr>
              <a:t>25 </a:t>
            </a:r>
            <a:r>
              <a:rPr lang="de-DE" sz="1600" dirty="0" smtClean="0">
                <a:latin typeface="Verdana" panose="020B0604030504040204" pitchFamily="34" charset="0"/>
                <a:ea typeface="Verdana" panose="020B0604030504040204" pitchFamily="34" charset="0"/>
                <a:cs typeface="Verdana" panose="020B0604030504040204" pitchFamily="34" charset="0"/>
              </a:rPr>
              <a:t>µW</a:t>
            </a:r>
            <a:r>
              <a:rPr lang="de-DE" sz="1600" dirty="0">
                <a:latin typeface="Verdana" panose="020B0604030504040204" pitchFamily="34" charset="0"/>
                <a:ea typeface="Verdana" panose="020B0604030504040204" pitchFamily="34" charset="0"/>
                <a:cs typeface="Verdana" panose="020B0604030504040204" pitchFamily="34" charset="0"/>
              </a:rPr>
              <a:t>. </a:t>
            </a:r>
            <a:r>
              <a:rPr lang="de-DE" sz="1600" dirty="0" smtClean="0">
                <a:latin typeface="Verdana" panose="020B0604030504040204" pitchFamily="34" charset="0"/>
                <a:ea typeface="Verdana" panose="020B0604030504040204" pitchFamily="34" charset="0"/>
                <a:cs typeface="Verdana" panose="020B0604030504040204" pitchFamily="34" charset="0"/>
              </a:rPr>
              <a:t>Die </a:t>
            </a:r>
            <a:r>
              <a:rPr lang="de-DE" sz="1600" dirty="0">
                <a:latin typeface="Verdana" panose="020B0604030504040204" pitchFamily="34" charset="0"/>
                <a:ea typeface="Verdana" panose="020B0604030504040204" pitchFamily="34" charset="0"/>
                <a:cs typeface="Verdana" panose="020B0604030504040204" pitchFamily="34" charset="0"/>
              </a:rPr>
              <a:t>VHF-/UHF-Signale stören viel stärker als die Kurzwellensignale. Deshalb darf die Störleistung nur 25 µW betragen bei Sendern bis 25 Watt</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p:pic>
        <p:nvPicPr>
          <p:cNvPr id="2" name="Grafik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75855" y="2204864"/>
            <a:ext cx="3375660" cy="1325880"/>
          </a:xfrm>
          <a:prstGeom prst="rect">
            <a:avLst/>
          </a:prstGeom>
        </p:spPr>
      </p:pic>
    </p:spTree>
    <p:extLst>
      <p:ext uri="{BB962C8B-B14F-4D97-AF65-F5344CB8AC3E}">
        <p14:creationId xmlns:p14="http://schemas.microsoft.com/office/powerpoint/2010/main" val="3191019712"/>
      </p:ext>
    </p:extLst>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a:t>
            </a:r>
          </a:p>
        </p:txBody>
      </p:sp>
      <p:sp>
        <p:nvSpPr>
          <p:cNvPr id="11268" name="Foliennummernplatzhalter 5"/>
          <p:cNvSpPr>
            <a:spLocks noGrp="1"/>
          </p:cNvSpPr>
          <p:nvPr>
            <p:ph type="sldNum" sz="quarter" idx="4294967295"/>
          </p:nvPr>
        </p:nvSpPr>
        <p:spPr bwMode="auto">
          <a:xfrm>
            <a:off x="7239000" y="6249443"/>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30</a:t>
            </a:fld>
            <a:endParaRPr lang="de-DE" altLang="en-US" dirty="0"/>
          </a:p>
        </p:txBody>
      </p:sp>
      <p:graphicFrame>
        <p:nvGraphicFramePr>
          <p:cNvPr id="18" name="Tabelle 17"/>
          <p:cNvGraphicFramePr>
            <a:graphicFrameLocks noGrp="1"/>
          </p:cNvGraphicFramePr>
          <p:nvPr>
            <p:extLst>
              <p:ext uri="{D42A27DB-BD31-4B8C-83A1-F6EECF244321}">
                <p14:modId xmlns:p14="http://schemas.microsoft.com/office/powerpoint/2010/main" val="2622614442"/>
              </p:ext>
            </p:extLst>
          </p:nvPr>
        </p:nvGraphicFramePr>
        <p:xfrm>
          <a:off x="899592" y="1340768"/>
          <a:ext cx="7488832" cy="3888105"/>
        </p:xfrm>
        <a:graphic>
          <a:graphicData uri="http://schemas.openxmlformats.org/drawingml/2006/table">
            <a:tbl>
              <a:tblPr firstRow="1" bandRow="1">
                <a:tableStyleId>{17292A2E-F333-43FB-9621-5CBBE7FDCDCB}</a:tableStyleId>
              </a:tblPr>
              <a:tblGrid>
                <a:gridCol w="1002137">
                  <a:extLst>
                    <a:ext uri="{9D8B030D-6E8A-4147-A177-3AD203B41FA5}">
                      <a16:colId xmlns:a16="http://schemas.microsoft.com/office/drawing/2014/main" val="20000"/>
                    </a:ext>
                  </a:extLst>
                </a:gridCol>
                <a:gridCol w="6486695">
                  <a:extLst>
                    <a:ext uri="{9D8B030D-6E8A-4147-A177-3AD203B41FA5}">
                      <a16:colId xmlns:a16="http://schemas.microsoft.com/office/drawing/2014/main" val="20001"/>
                    </a:ext>
                  </a:extLst>
                </a:gridCol>
              </a:tblGrid>
              <a:tr h="370840">
                <a:tc>
                  <a:txBody>
                    <a:bodyPr/>
                    <a:lstStyle/>
                    <a:p>
                      <a:r>
                        <a:rPr lang="en-US" dirty="0" smtClean="0">
                          <a:solidFill>
                            <a:schemeClr val="tx1"/>
                          </a:solidFill>
                        </a:rPr>
                        <a:t>TL301</a:t>
                      </a:r>
                      <a:endParaRPr lang="en-US" dirty="0">
                        <a:solidFill>
                          <a:schemeClr val="tx1"/>
                        </a:solidFill>
                      </a:endParaRPr>
                    </a:p>
                  </a:txBody>
                  <a:tcPr>
                    <a:solidFill>
                      <a:schemeClr val="bg1">
                        <a:lumMod val="65000"/>
                      </a:schemeClr>
                    </a:solidFill>
                  </a:tcPr>
                </a:tc>
                <a:tc>
                  <a:txBody>
                    <a:bodyPr/>
                    <a:lstStyle/>
                    <a:p>
                      <a:pPr algn="l" fontAlgn="ctr"/>
                      <a:r>
                        <a:rPr lang="de-DE" sz="1800" b="1" i="0" u="none" strike="noStrike" dirty="0" smtClean="0">
                          <a:solidFill>
                            <a:srgbClr val="FFFFFF"/>
                          </a:solidFill>
                          <a:effectLst/>
                          <a:latin typeface="Arial"/>
                        </a:rPr>
                        <a:t>Unter </a:t>
                      </a:r>
                      <a:r>
                        <a:rPr lang="de-DE" sz="1800" b="1" i="0" u="none" strike="noStrike" dirty="0">
                          <a:solidFill>
                            <a:srgbClr val="FFFFFF"/>
                          </a:solidFill>
                          <a:effectLst/>
                          <a:latin typeface="Arial"/>
                        </a:rPr>
                        <a:t>welchen Bedingungen darf das Standrohr einer Amateurfunkantenne auf einem Gebäude mit einer vorhandenen Blitzschutzanlage verbunden werden?</a:t>
                      </a:r>
                    </a:p>
                  </a:txBody>
                  <a:tcPr marL="9525" marR="9525" marT="9525" marB="0"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nchor="ctr"/>
                </a:tc>
                <a:tc>
                  <a:txBody>
                    <a:bodyPr/>
                    <a:lstStyle/>
                    <a:p>
                      <a:pPr algn="l" fontAlgn="ctr"/>
                      <a:r>
                        <a:rPr lang="de-DE" sz="1800" b="0" i="0" u="none" strike="noStrike" dirty="0">
                          <a:solidFill>
                            <a:srgbClr val="000000"/>
                          </a:solidFill>
                          <a:effectLst/>
                          <a:latin typeface="Arial"/>
                        </a:rPr>
                        <a:t>Nach den geltenden Vorschriften muss das Standrohr der Amateurfunkantenne mit einer vorhandenen Gebäude-Blitzschutzanlage verbunden werden. </a:t>
                      </a:r>
                    </a:p>
                  </a:txBody>
                  <a:tcPr marL="9525" marR="9525" marT="9525" marB="0"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nchor="ctr"/>
                </a:tc>
                <a:tc>
                  <a:txBody>
                    <a:bodyPr/>
                    <a:lstStyle/>
                    <a:p>
                      <a:pPr algn="l" fontAlgn="ctr"/>
                      <a:r>
                        <a:rPr lang="de-DE" sz="1800" b="0" i="0" u="none" strike="noStrike">
                          <a:solidFill>
                            <a:srgbClr val="000000"/>
                          </a:solidFill>
                          <a:effectLst/>
                          <a:latin typeface="Arial"/>
                        </a:rPr>
                        <a:t>Nach den geltenden Vorschriften muss immer eine eigene Blitzschutzanlage für eine Amateurfunkantenne aufgebaut werden. </a:t>
                      </a:r>
                    </a:p>
                  </a:txBody>
                  <a:tcPr marL="9525" marR="9525" marT="9525" marB="0"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nchor="ctr"/>
                </a:tc>
                <a:tc>
                  <a:txBody>
                    <a:bodyPr/>
                    <a:lstStyle/>
                    <a:p>
                      <a:pPr algn="l" fontAlgn="ctr"/>
                      <a:r>
                        <a:rPr lang="de-DE" sz="1800" b="0" i="0" u="none" strike="noStrike">
                          <a:solidFill>
                            <a:srgbClr val="000000"/>
                          </a:solidFill>
                          <a:effectLst/>
                          <a:latin typeface="Arial"/>
                        </a:rPr>
                        <a:t>Die Bedingung ist ein ausreichend großer Querschnitt für die Verbindungsleitung zur Blitzschutzanlage. </a:t>
                      </a:r>
                    </a:p>
                  </a:txBody>
                  <a:tcPr marL="9525" marR="9525" marT="9525" marB="0"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nchor="ctr"/>
                </a:tc>
                <a:tc>
                  <a:txBody>
                    <a:bodyPr/>
                    <a:lstStyle/>
                    <a:p>
                      <a:pPr algn="l" fontAlgn="ctr"/>
                      <a:r>
                        <a:rPr lang="de-DE" sz="1800" b="0" i="0" u="none" strike="noStrike" dirty="0">
                          <a:solidFill>
                            <a:srgbClr val="000000"/>
                          </a:solidFill>
                          <a:effectLst/>
                          <a:latin typeface="Arial"/>
                        </a:rPr>
                        <a:t>Wenn die vorhandene Blitzschutzanlage fachgerecht aufgebaut ist und das Standrohr mit ihr auf dem kürzesten Wege verbunden werden kann. </a:t>
                      </a:r>
                    </a:p>
                  </a:txBody>
                  <a:tcPr marL="9525" marR="9525" marT="9525" marB="0" anchor="ctr"/>
                </a:tc>
                <a:extLst>
                  <a:ext uri="{0D108BD9-81ED-4DB2-BD59-A6C34878D82A}">
                    <a16:rowId xmlns:a16="http://schemas.microsoft.com/office/drawing/2014/main" val="10004"/>
                  </a:ext>
                </a:extLst>
              </a:tr>
            </a:tbl>
          </a:graphicData>
        </a:graphic>
      </p:graphicFrame>
      <p:sp>
        <p:nvSpPr>
          <p:cNvPr id="19" name="Interaktive Schaltfläche: Hilfe 18">
            <a:hlinkClick r:id="" action="ppaction://noaction" highlightClick="1"/>
          </p:cNvPr>
          <p:cNvSpPr/>
          <p:nvPr/>
        </p:nvSpPr>
        <p:spPr>
          <a:xfrm>
            <a:off x="1214920" y="243562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nteraktive Schaltfläche: Hilfe 19">
            <a:hlinkClick r:id="" action="ppaction://noaction" highlightClick="1"/>
          </p:cNvPr>
          <p:cNvSpPr/>
          <p:nvPr/>
        </p:nvSpPr>
        <p:spPr>
          <a:xfrm>
            <a:off x="1214920" y="327397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nteraktive Schaltfläche: Hilfe 20">
            <a:hlinkClick r:id="" action="ppaction://noaction" highlightClick="1"/>
          </p:cNvPr>
          <p:cNvSpPr/>
          <p:nvPr/>
        </p:nvSpPr>
        <p:spPr>
          <a:xfrm>
            <a:off x="1214920" y="397360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Interaktive Schaltfläche: Hilfe 21">
            <a:hlinkClick r:id="" action="ppaction://noaction" highlightClick="1"/>
          </p:cNvPr>
          <p:cNvSpPr/>
          <p:nvPr/>
        </p:nvSpPr>
        <p:spPr>
          <a:xfrm>
            <a:off x="1214920" y="465258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feld 22"/>
          <p:cNvSpPr txBox="1"/>
          <p:nvPr/>
        </p:nvSpPr>
        <p:spPr>
          <a:xfrm>
            <a:off x="976293" y="3250047"/>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4" name="Textfeld 23"/>
          <p:cNvSpPr txBox="1"/>
          <p:nvPr/>
        </p:nvSpPr>
        <p:spPr>
          <a:xfrm>
            <a:off x="972118" y="2414432"/>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5" name="Textfeld 24"/>
          <p:cNvSpPr txBox="1"/>
          <p:nvPr/>
        </p:nvSpPr>
        <p:spPr>
          <a:xfrm>
            <a:off x="960897" y="3942185"/>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6" name="Textfeld 25"/>
          <p:cNvSpPr txBox="1"/>
          <p:nvPr/>
        </p:nvSpPr>
        <p:spPr>
          <a:xfrm>
            <a:off x="972118" y="4627328"/>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Tree>
    <p:extLst>
      <p:ext uri="{BB962C8B-B14F-4D97-AF65-F5344CB8AC3E}">
        <p14:creationId xmlns:p14="http://schemas.microsoft.com/office/powerpoint/2010/main" val="2087849649"/>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20"/>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7" restart="whenNotActive" fill="hold" evtFilter="cancelBubble" nodeType="interactiveSeq">
                <p:stCondLst>
                  <p:cond evt="onClick" delay="0">
                    <p:tgtEl>
                      <p:spTgt spid="19"/>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12" restart="whenNotActive" fill="hold" evtFilter="cancelBubble" nodeType="interactiveSeq">
                <p:stCondLst>
                  <p:cond evt="onClick" delay="0">
                    <p:tgtEl>
                      <p:spTgt spid="21"/>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seq concurrent="1" nextAc="seek">
              <p:cTn id="17" restart="whenNotActive" fill="hold" evtFilter="cancelBubble" nodeType="interactiveSeq">
                <p:stCondLst>
                  <p:cond evt="onClick" delay="0">
                    <p:tgtEl>
                      <p:spTgt spid="22"/>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26"/>
                                        </p:tgtEl>
                                        <p:attrNameLst>
                                          <p:attrName>style.visibility</p:attrName>
                                        </p:attrNameLst>
                                      </p:cBhvr>
                                      <p:to>
                                        <p:strVal val="visible"/>
                                      </p:to>
                                    </p:set>
                                  </p:childTnLst>
                                </p:cTn>
                              </p:par>
                            </p:childTnLst>
                          </p:cTn>
                        </p:par>
                      </p:childTnLst>
                    </p:cTn>
                  </p:par>
                </p:childTnLst>
              </p:cTn>
              <p:nextCondLst>
                <p:cond evt="onClick" delay="0">
                  <p:tgtEl>
                    <p:spTgt spid="22"/>
                  </p:tgtEl>
                </p:cond>
              </p:nextCondLst>
            </p:seq>
          </p:childTnLst>
        </p:cTn>
      </p:par>
    </p:tnLst>
    <p:bldLst>
      <p:bldP spid="23" grpId="0" animBg="1"/>
      <p:bldP spid="24" grpId="0" animBg="1"/>
      <p:bldP spid="25" grpId="0" animBg="1"/>
      <p:bldP spid="26"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a:t>
            </a:r>
          </a:p>
        </p:txBody>
      </p:sp>
      <p:sp>
        <p:nvSpPr>
          <p:cNvPr id="11268" name="Foliennummernplatzhalter 5"/>
          <p:cNvSpPr>
            <a:spLocks noGrp="1"/>
          </p:cNvSpPr>
          <p:nvPr>
            <p:ph type="sldNum" sz="quarter" idx="4294967295"/>
          </p:nvPr>
        </p:nvSpPr>
        <p:spPr bwMode="auto">
          <a:xfrm>
            <a:off x="7239000" y="6249443"/>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31</a:t>
            </a:fld>
            <a:endParaRPr lang="de-DE" altLang="en-US" dirty="0"/>
          </a:p>
        </p:txBody>
      </p:sp>
      <p:graphicFrame>
        <p:nvGraphicFramePr>
          <p:cNvPr id="18" name="Tabelle 17"/>
          <p:cNvGraphicFramePr>
            <a:graphicFrameLocks noGrp="1"/>
          </p:cNvGraphicFramePr>
          <p:nvPr>
            <p:extLst>
              <p:ext uri="{D42A27DB-BD31-4B8C-83A1-F6EECF244321}">
                <p14:modId xmlns:p14="http://schemas.microsoft.com/office/powerpoint/2010/main" val="889566782"/>
              </p:ext>
            </p:extLst>
          </p:nvPr>
        </p:nvGraphicFramePr>
        <p:xfrm>
          <a:off x="899592" y="1340768"/>
          <a:ext cx="7488832" cy="3613785"/>
        </p:xfrm>
        <a:graphic>
          <a:graphicData uri="http://schemas.openxmlformats.org/drawingml/2006/table">
            <a:tbl>
              <a:tblPr firstRow="1" bandRow="1">
                <a:tableStyleId>{17292A2E-F333-43FB-9621-5CBBE7FDCDCB}</a:tableStyleId>
              </a:tblPr>
              <a:tblGrid>
                <a:gridCol w="1002137">
                  <a:extLst>
                    <a:ext uri="{9D8B030D-6E8A-4147-A177-3AD203B41FA5}">
                      <a16:colId xmlns:a16="http://schemas.microsoft.com/office/drawing/2014/main" val="20000"/>
                    </a:ext>
                  </a:extLst>
                </a:gridCol>
                <a:gridCol w="6486695">
                  <a:extLst>
                    <a:ext uri="{9D8B030D-6E8A-4147-A177-3AD203B41FA5}">
                      <a16:colId xmlns:a16="http://schemas.microsoft.com/office/drawing/2014/main" val="20001"/>
                    </a:ext>
                  </a:extLst>
                </a:gridCol>
              </a:tblGrid>
              <a:tr h="370840">
                <a:tc>
                  <a:txBody>
                    <a:bodyPr/>
                    <a:lstStyle/>
                    <a:p>
                      <a:r>
                        <a:rPr lang="en-US" dirty="0" smtClean="0">
                          <a:solidFill>
                            <a:schemeClr val="tx1"/>
                          </a:solidFill>
                        </a:rPr>
                        <a:t>TL303</a:t>
                      </a:r>
                      <a:endParaRPr lang="en-US" dirty="0">
                        <a:solidFill>
                          <a:schemeClr val="tx1"/>
                        </a:solidFill>
                      </a:endParaRPr>
                    </a:p>
                  </a:txBody>
                  <a:tcPr>
                    <a:solidFill>
                      <a:schemeClr val="bg1">
                        <a:lumMod val="65000"/>
                      </a:schemeClr>
                    </a:solidFill>
                  </a:tcPr>
                </a:tc>
                <a:tc>
                  <a:txBody>
                    <a:bodyPr/>
                    <a:lstStyle/>
                    <a:p>
                      <a:pPr algn="l" fontAlgn="ctr"/>
                      <a:r>
                        <a:rPr lang="de-DE" sz="1800" b="1" i="0" u="none" strike="noStrike" dirty="0" smtClean="0">
                          <a:solidFill>
                            <a:srgbClr val="FFFFFF"/>
                          </a:solidFill>
                          <a:effectLst/>
                          <a:latin typeface="Arial"/>
                        </a:rPr>
                        <a:t>Unter </a:t>
                      </a:r>
                      <a:r>
                        <a:rPr lang="de-DE" sz="1800" b="1" i="0" u="none" strike="noStrike" dirty="0">
                          <a:solidFill>
                            <a:srgbClr val="FFFFFF"/>
                          </a:solidFill>
                          <a:effectLst/>
                          <a:latin typeface="Arial"/>
                        </a:rPr>
                        <a:t>welchen Bedingungen darf ein Fundamenterder als </a:t>
                      </a:r>
                      <a:r>
                        <a:rPr lang="de-DE" sz="1800" b="1" i="0" u="none" strike="noStrike" dirty="0" err="1">
                          <a:solidFill>
                            <a:srgbClr val="FFFFFF"/>
                          </a:solidFill>
                          <a:effectLst/>
                          <a:latin typeface="Arial"/>
                        </a:rPr>
                        <a:t>Blitzschutzerder</a:t>
                      </a:r>
                      <a:r>
                        <a:rPr lang="de-DE" sz="1800" b="1" i="0" u="none" strike="noStrike" dirty="0">
                          <a:solidFill>
                            <a:srgbClr val="FFFFFF"/>
                          </a:solidFill>
                          <a:effectLst/>
                          <a:latin typeface="Arial"/>
                        </a:rPr>
                        <a:t> verwendet werden?</a:t>
                      </a:r>
                    </a:p>
                  </a:txBody>
                  <a:tcPr marL="9525" marR="9525" marT="9525" marB="0"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nchor="ctr"/>
                </a:tc>
                <a:tc>
                  <a:txBody>
                    <a:bodyPr/>
                    <a:lstStyle/>
                    <a:p>
                      <a:pPr algn="l" fontAlgn="ctr"/>
                      <a:r>
                        <a:rPr lang="de-DE" sz="1800" b="0" i="0" u="none" strike="noStrike">
                          <a:solidFill>
                            <a:srgbClr val="000000"/>
                          </a:solidFill>
                          <a:effectLst/>
                          <a:latin typeface="Arial"/>
                        </a:rPr>
                        <a:t>Nach den geltenden Vorschriften muss immer eine eigene Blitzschutzanlage, also auch ein eigener Fundamenterder, für eine Amateurfunkantenne aufgebaut werden. </a:t>
                      </a:r>
                    </a:p>
                  </a:txBody>
                  <a:tcPr marL="9525" marR="9525" marT="9525" marB="0"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nchor="ctr"/>
                </a:tc>
                <a:tc>
                  <a:txBody>
                    <a:bodyPr/>
                    <a:lstStyle/>
                    <a:p>
                      <a:pPr algn="l" fontAlgn="ctr"/>
                      <a:r>
                        <a:rPr lang="de-DE" sz="1800" b="0" i="0" u="none" strike="noStrike">
                          <a:solidFill>
                            <a:srgbClr val="000000"/>
                          </a:solidFill>
                          <a:effectLst/>
                          <a:latin typeface="Arial"/>
                        </a:rPr>
                        <a:t>Die in den Sicherheitsvorschriften festgelegte zulässige Leitungslänge des Erdungsleiters darf auf keinen Fall überschritten werden. </a:t>
                      </a:r>
                    </a:p>
                  </a:txBody>
                  <a:tcPr marL="9525" marR="9525" marT="9525" marB="0"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nchor="ctr"/>
                </a:tc>
                <a:tc>
                  <a:txBody>
                    <a:bodyPr/>
                    <a:lstStyle/>
                    <a:p>
                      <a:pPr algn="l" fontAlgn="ctr"/>
                      <a:r>
                        <a:rPr lang="de-DE" sz="1800" b="0" i="0" u="none" strike="noStrike">
                          <a:solidFill>
                            <a:srgbClr val="000000"/>
                          </a:solidFill>
                          <a:effectLst/>
                          <a:latin typeface="Arial"/>
                        </a:rPr>
                        <a:t>Die Ausdehnung des Fundamenterders muss größer oder wenigstens gleich der Ausdehnung der Antennenanlage sein. </a:t>
                      </a:r>
                    </a:p>
                  </a:txBody>
                  <a:tcPr marL="9525" marR="9525" marT="9525" marB="0"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nchor="ctr"/>
                </a:tc>
                <a:tc>
                  <a:txBody>
                    <a:bodyPr/>
                    <a:lstStyle/>
                    <a:p>
                      <a:pPr algn="l" fontAlgn="ctr"/>
                      <a:r>
                        <a:rPr lang="de-DE" sz="1800" b="0" i="0" u="none" strike="noStrike" dirty="0">
                          <a:solidFill>
                            <a:srgbClr val="000000"/>
                          </a:solidFill>
                          <a:effectLst/>
                          <a:latin typeface="Arial"/>
                        </a:rPr>
                        <a:t>Jeder ordnungsgemäß verlegte Fundamenterder kann verwendet werden, sofern alle Blitzschutzleitungen bis zur Potentialausgleichsschiene getrennt geführt werden. </a:t>
                      </a:r>
                    </a:p>
                  </a:txBody>
                  <a:tcPr marL="9525" marR="9525" marT="9525" marB="0" anchor="ctr"/>
                </a:tc>
                <a:extLst>
                  <a:ext uri="{0D108BD9-81ED-4DB2-BD59-A6C34878D82A}">
                    <a16:rowId xmlns:a16="http://schemas.microsoft.com/office/drawing/2014/main" val="10004"/>
                  </a:ext>
                </a:extLst>
              </a:tr>
            </a:tbl>
          </a:graphicData>
        </a:graphic>
      </p:graphicFrame>
      <p:sp>
        <p:nvSpPr>
          <p:cNvPr id="19" name="Interaktive Schaltfläche: Hilfe 18">
            <a:hlinkClick r:id="" action="ppaction://noaction" highlightClick="1"/>
          </p:cNvPr>
          <p:cNvSpPr/>
          <p:nvPr/>
        </p:nvSpPr>
        <p:spPr>
          <a:xfrm>
            <a:off x="1214920" y="215404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nteraktive Schaltfläche: Hilfe 19">
            <a:hlinkClick r:id="" action="ppaction://noaction" highlightClick="1"/>
          </p:cNvPr>
          <p:cNvSpPr/>
          <p:nvPr/>
        </p:nvSpPr>
        <p:spPr>
          <a:xfrm>
            <a:off x="1214920" y="299239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nteraktive Schaltfläche: Hilfe 20">
            <a:hlinkClick r:id="" action="ppaction://noaction" highlightClick="1"/>
          </p:cNvPr>
          <p:cNvSpPr/>
          <p:nvPr/>
        </p:nvSpPr>
        <p:spPr>
          <a:xfrm>
            <a:off x="1214920" y="369202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Interaktive Schaltfläche: Hilfe 21">
            <a:hlinkClick r:id="" action="ppaction://noaction" highlightClick="1"/>
          </p:cNvPr>
          <p:cNvSpPr/>
          <p:nvPr/>
        </p:nvSpPr>
        <p:spPr>
          <a:xfrm>
            <a:off x="1214920" y="4371013"/>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feld 22"/>
          <p:cNvSpPr txBox="1"/>
          <p:nvPr/>
        </p:nvSpPr>
        <p:spPr>
          <a:xfrm>
            <a:off x="976293" y="2968471"/>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4" name="Textfeld 23"/>
          <p:cNvSpPr txBox="1"/>
          <p:nvPr/>
        </p:nvSpPr>
        <p:spPr>
          <a:xfrm>
            <a:off x="972118" y="2132856"/>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5" name="Textfeld 24"/>
          <p:cNvSpPr txBox="1"/>
          <p:nvPr/>
        </p:nvSpPr>
        <p:spPr>
          <a:xfrm>
            <a:off x="960897" y="3660609"/>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6" name="Textfeld 25"/>
          <p:cNvSpPr txBox="1"/>
          <p:nvPr/>
        </p:nvSpPr>
        <p:spPr>
          <a:xfrm>
            <a:off x="972118" y="4345752"/>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Tree>
    <p:extLst>
      <p:ext uri="{BB962C8B-B14F-4D97-AF65-F5344CB8AC3E}">
        <p14:creationId xmlns:p14="http://schemas.microsoft.com/office/powerpoint/2010/main" val="1899619652"/>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20"/>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7" restart="whenNotActive" fill="hold" evtFilter="cancelBubble" nodeType="interactiveSeq">
                <p:stCondLst>
                  <p:cond evt="onClick" delay="0">
                    <p:tgtEl>
                      <p:spTgt spid="19"/>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12" restart="whenNotActive" fill="hold" evtFilter="cancelBubble" nodeType="interactiveSeq">
                <p:stCondLst>
                  <p:cond evt="onClick" delay="0">
                    <p:tgtEl>
                      <p:spTgt spid="21"/>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seq concurrent="1" nextAc="seek">
              <p:cTn id="17" restart="whenNotActive" fill="hold" evtFilter="cancelBubble" nodeType="interactiveSeq">
                <p:stCondLst>
                  <p:cond evt="onClick" delay="0">
                    <p:tgtEl>
                      <p:spTgt spid="22"/>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26"/>
                                        </p:tgtEl>
                                        <p:attrNameLst>
                                          <p:attrName>style.visibility</p:attrName>
                                        </p:attrNameLst>
                                      </p:cBhvr>
                                      <p:to>
                                        <p:strVal val="visible"/>
                                      </p:to>
                                    </p:set>
                                  </p:childTnLst>
                                </p:cTn>
                              </p:par>
                            </p:childTnLst>
                          </p:cTn>
                        </p:par>
                      </p:childTnLst>
                    </p:cTn>
                  </p:par>
                </p:childTnLst>
              </p:cTn>
              <p:nextCondLst>
                <p:cond evt="onClick" delay="0">
                  <p:tgtEl>
                    <p:spTgt spid="22"/>
                  </p:tgtEl>
                </p:cond>
              </p:nextCondLst>
            </p:seq>
          </p:childTnLst>
        </p:cTn>
      </p:par>
    </p:tnLst>
    <p:bldLst>
      <p:bldP spid="23" grpId="0" animBg="1"/>
      <p:bldP spid="24" grpId="0" animBg="1"/>
      <p:bldP spid="25" grpId="0" animBg="1"/>
      <p:bldP spid="26"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32</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3733620927"/>
              </p:ext>
            </p:extLst>
          </p:nvPr>
        </p:nvGraphicFramePr>
        <p:xfrm>
          <a:off x="899592" y="1844824"/>
          <a:ext cx="7488832" cy="3613785"/>
        </p:xfrm>
        <a:graphic>
          <a:graphicData uri="http://schemas.openxmlformats.org/drawingml/2006/table">
            <a:tbl>
              <a:tblPr firstRow="1" bandRow="1">
                <a:tableStyleId>{17292A2E-F333-43FB-9621-5CBBE7FDCDCB}</a:tableStyleId>
              </a:tblPr>
              <a:tblGrid>
                <a:gridCol w="1014113">
                  <a:extLst>
                    <a:ext uri="{9D8B030D-6E8A-4147-A177-3AD203B41FA5}">
                      <a16:colId xmlns:a16="http://schemas.microsoft.com/office/drawing/2014/main" val="20000"/>
                    </a:ext>
                  </a:extLst>
                </a:gridCol>
                <a:gridCol w="6474719">
                  <a:extLst>
                    <a:ext uri="{9D8B030D-6E8A-4147-A177-3AD203B41FA5}">
                      <a16:colId xmlns:a16="http://schemas.microsoft.com/office/drawing/2014/main" val="20001"/>
                    </a:ext>
                  </a:extLst>
                </a:gridCol>
              </a:tblGrid>
              <a:tr h="370840">
                <a:tc>
                  <a:txBody>
                    <a:bodyPr/>
                    <a:lstStyle/>
                    <a:p>
                      <a:r>
                        <a:rPr lang="en-US" dirty="0" smtClean="0">
                          <a:solidFill>
                            <a:schemeClr val="tx1"/>
                          </a:solidFill>
                        </a:rPr>
                        <a:t>TL304</a:t>
                      </a:r>
                      <a:endParaRPr lang="en-US" dirty="0">
                        <a:solidFill>
                          <a:schemeClr val="tx1"/>
                        </a:solidFill>
                      </a:endParaRPr>
                    </a:p>
                  </a:txBody>
                  <a:tcPr>
                    <a:solidFill>
                      <a:schemeClr val="bg1">
                        <a:lumMod val="65000"/>
                      </a:schemeClr>
                    </a:solidFill>
                  </a:tcPr>
                </a:tc>
                <a:tc>
                  <a:txBody>
                    <a:bodyPr/>
                    <a:lstStyle/>
                    <a:p>
                      <a:pPr algn="l" fontAlgn="ctr"/>
                      <a:r>
                        <a:rPr lang="de-DE" sz="1800" b="1" i="0" u="none" strike="noStrike" dirty="0" smtClean="0">
                          <a:solidFill>
                            <a:srgbClr val="FFFFFF"/>
                          </a:solidFill>
                          <a:effectLst/>
                          <a:latin typeface="Arial"/>
                        </a:rPr>
                        <a:t>Welche </a:t>
                      </a:r>
                      <a:r>
                        <a:rPr lang="de-DE" sz="1800" b="1" i="0" u="none" strike="noStrike" dirty="0">
                          <a:solidFill>
                            <a:srgbClr val="FFFFFF"/>
                          </a:solidFill>
                          <a:effectLst/>
                          <a:latin typeface="Arial"/>
                        </a:rPr>
                        <a:t>Sicherheitsmaßnahmen müssen zum Schutz gegen atmosphärische Überspannungen und zur Verhinderung von Spannungsunterschieden bei Koaxialkabel-Niederführungen ergriffen werden?</a:t>
                      </a:r>
                    </a:p>
                  </a:txBody>
                  <a:tcPr marL="9525" marR="9525" marT="9525" marB="0"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nchor="ctr"/>
                </a:tc>
                <a:tc>
                  <a:txBody>
                    <a:bodyPr/>
                    <a:lstStyle/>
                    <a:p>
                      <a:pPr algn="l" fontAlgn="ctr"/>
                      <a:r>
                        <a:rPr lang="de-DE" sz="1800" b="0" i="0" u="none" strike="noStrike" dirty="0">
                          <a:solidFill>
                            <a:srgbClr val="000000"/>
                          </a:solidFill>
                          <a:effectLst/>
                          <a:latin typeface="Arial"/>
                        </a:rPr>
                        <a:t>Für alle Koaxialkabel-Niederführungen sind entsprechend den Sicherheitsvorschriften </a:t>
                      </a:r>
                      <a:r>
                        <a:rPr lang="de-DE" sz="1800" b="0" i="0" u="none" strike="noStrike" dirty="0" err="1">
                          <a:solidFill>
                            <a:srgbClr val="000000"/>
                          </a:solidFill>
                          <a:effectLst/>
                          <a:latin typeface="Arial"/>
                        </a:rPr>
                        <a:t>Überspannungsableiter</a:t>
                      </a:r>
                      <a:r>
                        <a:rPr lang="de-DE" sz="1800" b="0" i="0" u="none" strike="noStrike" dirty="0">
                          <a:solidFill>
                            <a:srgbClr val="000000"/>
                          </a:solidFill>
                          <a:effectLst/>
                          <a:latin typeface="Arial"/>
                        </a:rPr>
                        <a:t> vorzusehen. </a:t>
                      </a:r>
                    </a:p>
                  </a:txBody>
                  <a:tcPr marL="9525" marR="9525" marT="9525" marB="0"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nchor="ctr"/>
                </a:tc>
                <a:tc>
                  <a:txBody>
                    <a:bodyPr/>
                    <a:lstStyle/>
                    <a:p>
                      <a:pPr algn="l" fontAlgn="ctr"/>
                      <a:r>
                        <a:rPr lang="de-DE" sz="1800" b="0" i="0" u="none" strike="noStrike" dirty="0">
                          <a:solidFill>
                            <a:srgbClr val="000000"/>
                          </a:solidFill>
                          <a:effectLst/>
                          <a:latin typeface="Arial"/>
                        </a:rPr>
                        <a:t>Die Außenleiter (Abschirmung) aller Koaxialkabel-Niederführungen müssen über einen Potentialausgleichsleiter normgerecht mit Erde verbunden werden. </a:t>
                      </a:r>
                    </a:p>
                  </a:txBody>
                  <a:tcPr marL="9525" marR="9525" marT="9525" marB="0"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nchor="ctr"/>
                </a:tc>
                <a:tc>
                  <a:txBody>
                    <a:bodyPr/>
                    <a:lstStyle/>
                    <a:p>
                      <a:pPr algn="l" fontAlgn="ctr"/>
                      <a:r>
                        <a:rPr lang="de-DE" sz="1800" b="0" i="0" u="none" strike="noStrike">
                          <a:solidFill>
                            <a:srgbClr val="000000"/>
                          </a:solidFill>
                          <a:effectLst/>
                          <a:latin typeface="Arial"/>
                        </a:rPr>
                        <a:t>Neben der Erdung des Antennenmastes sind keine weiteren Maßnahmen erforderlich. </a:t>
                      </a:r>
                    </a:p>
                  </a:txBody>
                  <a:tcPr marL="9525" marR="9525" marT="9525" marB="0"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nchor="ctr"/>
                </a:tc>
                <a:tc>
                  <a:txBody>
                    <a:bodyPr/>
                    <a:lstStyle/>
                    <a:p>
                      <a:pPr algn="l" fontAlgn="ctr"/>
                      <a:r>
                        <a:rPr lang="de-DE" sz="1800" b="0" i="0" u="none" strike="noStrike" dirty="0">
                          <a:solidFill>
                            <a:srgbClr val="000000"/>
                          </a:solidFill>
                          <a:effectLst/>
                          <a:latin typeface="Arial"/>
                        </a:rPr>
                        <a:t>Die Koaxialkabel müssen das entsprechende Schirmungsmaß aufweisen und entsprechend isoliert sein. </a:t>
                      </a:r>
                    </a:p>
                  </a:txBody>
                  <a:tcPr marL="9525" marR="9525" marT="9525" marB="0" anchor="ctr"/>
                </a:tc>
                <a:extLst>
                  <a:ext uri="{0D108BD9-81ED-4DB2-BD59-A6C34878D82A}">
                    <a16:rowId xmlns:a16="http://schemas.microsoft.com/office/drawing/2014/main" val="10004"/>
                  </a:ext>
                </a:extLst>
              </a:tr>
            </a:tbl>
          </a:graphicData>
        </a:graphic>
      </p:graphicFrame>
      <p:sp>
        <p:nvSpPr>
          <p:cNvPr id="5" name="Interaktive Schaltfläche: Hilfe 4">
            <a:hlinkClick r:id="" action="ppaction://noaction" highlightClick="1"/>
          </p:cNvPr>
          <p:cNvSpPr/>
          <p:nvPr/>
        </p:nvSpPr>
        <p:spPr>
          <a:xfrm>
            <a:off x="1194957" y="308151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194957" y="377688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194957" y="445538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194957" y="502500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922535" y="3754103"/>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15" name="Textfeld 14"/>
          <p:cNvSpPr txBox="1"/>
          <p:nvPr/>
        </p:nvSpPr>
        <p:spPr>
          <a:xfrm>
            <a:off x="933756" y="3067866"/>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933756" y="4437112"/>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933756" y="4997591"/>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Tree>
    <p:extLst>
      <p:ext uri="{BB962C8B-B14F-4D97-AF65-F5344CB8AC3E}">
        <p14:creationId xmlns:p14="http://schemas.microsoft.com/office/powerpoint/2010/main" val="4274062042"/>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childTnLst>
        </p:cTn>
      </p:par>
    </p:tnLst>
    <p:bldLst>
      <p:bldP spid="6" grpId="0" animBg="1"/>
      <p:bldP spid="15" grpId="0" animBg="1"/>
      <p:bldP spid="16" grpId="0" animBg="1"/>
      <p:bldP spid="17"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smtClean="0"/>
              <a:t>Sendeanlagen im Kfz</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33</a:t>
            </a:fld>
            <a:endParaRPr lang="de-DE" altLang="en-US"/>
          </a:p>
        </p:txBody>
      </p:sp>
      <p:sp>
        <p:nvSpPr>
          <p:cNvPr id="9" name="Textfeld 8"/>
          <p:cNvSpPr txBox="1"/>
          <p:nvPr/>
        </p:nvSpPr>
        <p:spPr>
          <a:xfrm>
            <a:off x="692763" y="1196752"/>
            <a:ext cx="7767670" cy="5119350"/>
          </a:xfrm>
          <a:prstGeom prst="rect">
            <a:avLst/>
          </a:prstGeom>
          <a:noFill/>
        </p:spPr>
        <p:txBody>
          <a:bodyPr wrap="square" rtlCol="0">
            <a:spAutoFit/>
          </a:bodyPr>
          <a:lstStyle/>
          <a:p>
            <a:pPr marL="4032250">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Damit die Zulassung eines Kraftfahrzeugs nicht ungültig wird, sollten Sie vor dem Einbau einer mobilen Sendeanlage die Anweisungen des </a:t>
            </a:r>
            <a:r>
              <a:rPr lang="de-DE" sz="1600" dirty="0" smtClean="0">
                <a:latin typeface="Verdana" panose="020B0604030504040204" pitchFamily="34" charset="0"/>
                <a:ea typeface="Verdana" panose="020B0604030504040204" pitchFamily="34" charset="0"/>
                <a:cs typeface="Verdana" panose="020B0604030504040204" pitchFamily="34" charset="0"/>
              </a:rPr>
              <a:t>Kraftfahrzeug-herstellers </a:t>
            </a:r>
            <a:r>
              <a:rPr lang="de-DE" sz="1600" dirty="0">
                <a:latin typeface="Verdana" panose="020B0604030504040204" pitchFamily="34" charset="0"/>
                <a:ea typeface="Verdana" panose="020B0604030504040204" pitchFamily="34" charset="0"/>
                <a:cs typeface="Verdana" panose="020B0604030504040204" pitchFamily="34" charset="0"/>
              </a:rPr>
              <a:t>beachten. Manche Hersteller erlauben nur den eingeschränkten Einsatz einer Amateurfunkanlage bis zu einer bestimmten Sendeleistung.</a:t>
            </a:r>
          </a:p>
          <a:p>
            <a:pPr marL="4033838">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Um </a:t>
            </a:r>
            <a:r>
              <a:rPr lang="de-DE" sz="1600" dirty="0">
                <a:latin typeface="Verdana" panose="020B0604030504040204" pitchFamily="34" charset="0"/>
                <a:ea typeface="Verdana" panose="020B0604030504040204" pitchFamily="34" charset="0"/>
                <a:cs typeface="Verdana" panose="020B0604030504040204" pitchFamily="34" charset="0"/>
              </a:rPr>
              <a:t>ein Einwirken der Hochfrequenz in die Elektronik des Kraftfahrzeugs zu verhindern, sollten Antennen und Antennenkabel möglichst weit davon entfernt verlegt werden. Die beste Abstrahlung hat eine mobile VHF-Antenne, wenn sie in der Mitte des Wagendaches installiert wird.</a:t>
            </a:r>
          </a:p>
        </p:txBody>
      </p:sp>
      <p:pic>
        <p:nvPicPr>
          <p:cNvPr id="4" name="Grafik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7584" y="1196752"/>
            <a:ext cx="3413760" cy="5021580"/>
          </a:xfrm>
          <a:prstGeom prst="rect">
            <a:avLst/>
          </a:prstGeom>
        </p:spPr>
      </p:pic>
    </p:spTree>
    <p:extLst>
      <p:ext uri="{BB962C8B-B14F-4D97-AF65-F5344CB8AC3E}">
        <p14:creationId xmlns:p14="http://schemas.microsoft.com/office/powerpoint/2010/main" val="4285915185"/>
      </p:ext>
    </p:extLst>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Prüfungsfragen</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34</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185303561"/>
              </p:ext>
            </p:extLst>
          </p:nvPr>
        </p:nvGraphicFramePr>
        <p:xfrm>
          <a:off x="899592" y="1358776"/>
          <a:ext cx="7488832" cy="2041525"/>
        </p:xfrm>
        <a:graphic>
          <a:graphicData uri="http://schemas.openxmlformats.org/drawingml/2006/table">
            <a:tbl>
              <a:tblPr firstRow="1" bandRow="1">
                <a:tableStyleId>{17292A2E-F333-43FB-9621-5CBBE7FDCDCB}</a:tableStyleId>
              </a:tblPr>
              <a:tblGrid>
                <a:gridCol w="1014113">
                  <a:extLst>
                    <a:ext uri="{9D8B030D-6E8A-4147-A177-3AD203B41FA5}">
                      <a16:colId xmlns:a16="http://schemas.microsoft.com/office/drawing/2014/main" val="20000"/>
                    </a:ext>
                  </a:extLst>
                </a:gridCol>
                <a:gridCol w="6474719">
                  <a:extLst>
                    <a:ext uri="{9D8B030D-6E8A-4147-A177-3AD203B41FA5}">
                      <a16:colId xmlns:a16="http://schemas.microsoft.com/office/drawing/2014/main" val="20001"/>
                    </a:ext>
                  </a:extLst>
                </a:gridCol>
              </a:tblGrid>
              <a:tr h="370840">
                <a:tc>
                  <a:txBody>
                    <a:bodyPr/>
                    <a:lstStyle/>
                    <a:p>
                      <a:r>
                        <a:rPr lang="en-US" dirty="0" smtClean="0">
                          <a:solidFill>
                            <a:schemeClr val="tx1"/>
                          </a:solidFill>
                        </a:rPr>
                        <a:t>TL307</a:t>
                      </a:r>
                      <a:endParaRPr lang="en-US" dirty="0">
                        <a:solidFill>
                          <a:schemeClr val="tx1"/>
                        </a:solidFill>
                      </a:endParaRPr>
                    </a:p>
                  </a:txBody>
                  <a:tcPr>
                    <a:solidFill>
                      <a:schemeClr val="bg1">
                        <a:lumMod val="65000"/>
                      </a:schemeClr>
                    </a:solidFill>
                  </a:tcPr>
                </a:tc>
                <a:tc>
                  <a:txBody>
                    <a:bodyPr/>
                    <a:lstStyle/>
                    <a:p>
                      <a:pPr algn="l" fontAlgn="ctr"/>
                      <a:r>
                        <a:rPr lang="de-DE" sz="1800" b="1" i="0" u="none" strike="noStrike" dirty="0" smtClean="0">
                          <a:solidFill>
                            <a:srgbClr val="FFFFFF"/>
                          </a:solidFill>
                          <a:effectLst/>
                          <a:latin typeface="Arial"/>
                        </a:rPr>
                        <a:t>Wo </a:t>
                      </a:r>
                      <a:r>
                        <a:rPr lang="de-DE" sz="1800" b="1" i="0" u="none" strike="noStrike" dirty="0">
                          <a:solidFill>
                            <a:srgbClr val="FFFFFF"/>
                          </a:solidFill>
                          <a:effectLst/>
                          <a:latin typeface="Arial"/>
                        </a:rPr>
                        <a:t>sollte aus funktechnischer Sicht eine mobile VHF-Antenne an einem PKW vorzugsweise installiert werden?</a:t>
                      </a:r>
                    </a:p>
                  </a:txBody>
                  <a:tcPr marL="9525" marR="9525" marT="9525" marB="0"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nchor="ctr"/>
                </a:tc>
                <a:tc>
                  <a:txBody>
                    <a:bodyPr/>
                    <a:lstStyle/>
                    <a:p>
                      <a:pPr algn="l" fontAlgn="ctr"/>
                      <a:r>
                        <a:rPr lang="en-US" sz="1800" b="0" i="0" u="none" strike="noStrike">
                          <a:solidFill>
                            <a:srgbClr val="000000"/>
                          </a:solidFill>
                          <a:effectLst/>
                          <a:latin typeface="Arial"/>
                        </a:rPr>
                        <a:t>Auf dem vorderen Kotflügel </a:t>
                      </a:r>
                    </a:p>
                  </a:txBody>
                  <a:tcPr marL="9525" marR="9525" marT="9525" marB="0"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nchor="ctr"/>
                </a:tc>
                <a:tc>
                  <a:txBody>
                    <a:bodyPr/>
                    <a:lstStyle/>
                    <a:p>
                      <a:pPr algn="l" fontAlgn="ctr"/>
                      <a:r>
                        <a:rPr lang="de-DE" sz="1800" b="0" i="0" u="none" strike="noStrike">
                          <a:solidFill>
                            <a:srgbClr val="000000"/>
                          </a:solidFill>
                          <a:effectLst/>
                          <a:latin typeface="Arial"/>
                        </a:rPr>
                        <a:t>Auf der Mitte des Daches </a:t>
                      </a:r>
                    </a:p>
                  </a:txBody>
                  <a:tcPr marL="9525" marR="9525" marT="9525" marB="0"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nchor="ctr"/>
                </a:tc>
                <a:tc>
                  <a:txBody>
                    <a:bodyPr/>
                    <a:lstStyle/>
                    <a:p>
                      <a:pPr algn="l" fontAlgn="ctr"/>
                      <a:r>
                        <a:rPr lang="en-US" sz="1800" b="0" i="0" u="none" strike="noStrike">
                          <a:solidFill>
                            <a:srgbClr val="000000"/>
                          </a:solidFill>
                          <a:effectLst/>
                          <a:latin typeface="Arial"/>
                        </a:rPr>
                        <a:t>Auf der hinteren Stoßstange </a:t>
                      </a:r>
                    </a:p>
                  </a:txBody>
                  <a:tcPr marL="9525" marR="9525" marT="9525" marB="0"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nchor="ctr"/>
                </a:tc>
                <a:tc>
                  <a:txBody>
                    <a:bodyPr/>
                    <a:lstStyle/>
                    <a:p>
                      <a:pPr algn="l" fontAlgn="ctr"/>
                      <a:r>
                        <a:rPr lang="en-US" sz="1800" b="0" i="0" u="none" strike="noStrike" dirty="0">
                          <a:solidFill>
                            <a:srgbClr val="000000"/>
                          </a:solidFill>
                          <a:effectLst/>
                          <a:latin typeface="Arial"/>
                        </a:rPr>
                        <a:t>Auf </a:t>
                      </a:r>
                      <a:r>
                        <a:rPr lang="en-US" sz="1800" b="0" i="0" u="none" strike="noStrike" dirty="0" err="1">
                          <a:solidFill>
                            <a:srgbClr val="000000"/>
                          </a:solidFill>
                          <a:effectLst/>
                          <a:latin typeface="Arial"/>
                        </a:rPr>
                        <a:t>dem</a:t>
                      </a:r>
                      <a:r>
                        <a:rPr lang="en-US" sz="1800" b="0" i="0" u="none" strike="noStrike" dirty="0">
                          <a:solidFill>
                            <a:srgbClr val="000000"/>
                          </a:solidFill>
                          <a:effectLst/>
                          <a:latin typeface="Arial"/>
                        </a:rPr>
                        <a:t> </a:t>
                      </a:r>
                      <a:r>
                        <a:rPr lang="en-US" sz="1800" b="0" i="0" u="none" strike="noStrike" dirty="0" err="1">
                          <a:solidFill>
                            <a:srgbClr val="000000"/>
                          </a:solidFill>
                          <a:effectLst/>
                          <a:latin typeface="Arial"/>
                        </a:rPr>
                        <a:t>Armaturenbrett</a:t>
                      </a:r>
                      <a:r>
                        <a:rPr lang="en-US" sz="1800" b="0" i="0" u="none" strike="noStrike" dirty="0">
                          <a:solidFill>
                            <a:srgbClr val="000000"/>
                          </a:solidFill>
                          <a:effectLst/>
                          <a:latin typeface="Arial"/>
                        </a:rPr>
                        <a:t> </a:t>
                      </a:r>
                    </a:p>
                  </a:txBody>
                  <a:tcPr marL="9525" marR="9525" marT="9525" marB="0" anchor="ctr"/>
                </a:tc>
                <a:extLst>
                  <a:ext uri="{0D108BD9-81ED-4DB2-BD59-A6C34878D82A}">
                    <a16:rowId xmlns:a16="http://schemas.microsoft.com/office/drawing/2014/main" val="10004"/>
                  </a:ext>
                </a:extLst>
              </a:tr>
            </a:tbl>
          </a:graphicData>
        </a:graphic>
      </p:graphicFrame>
      <p:sp>
        <p:nvSpPr>
          <p:cNvPr id="5" name="Interaktive Schaltfläche: Hilfe 4">
            <a:hlinkClick r:id="" action="ppaction://noaction" highlightClick="1"/>
          </p:cNvPr>
          <p:cNvSpPr/>
          <p:nvPr/>
        </p:nvSpPr>
        <p:spPr>
          <a:xfrm>
            <a:off x="1194957" y="195238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194957" y="232282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194957" y="268961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194957" y="307132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922535" y="2300039"/>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15" name="Textfeld 14"/>
          <p:cNvSpPr txBox="1"/>
          <p:nvPr/>
        </p:nvSpPr>
        <p:spPr>
          <a:xfrm>
            <a:off x="933756" y="1938736"/>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933756" y="2671342"/>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933756" y="3043908"/>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graphicFrame>
        <p:nvGraphicFramePr>
          <p:cNvPr id="18" name="Tabelle 17"/>
          <p:cNvGraphicFramePr>
            <a:graphicFrameLocks noGrp="1"/>
          </p:cNvGraphicFramePr>
          <p:nvPr>
            <p:extLst>
              <p:ext uri="{D42A27DB-BD31-4B8C-83A1-F6EECF244321}">
                <p14:modId xmlns:p14="http://schemas.microsoft.com/office/powerpoint/2010/main" val="3086327252"/>
              </p:ext>
            </p:extLst>
          </p:nvPr>
        </p:nvGraphicFramePr>
        <p:xfrm>
          <a:off x="899592" y="3933056"/>
          <a:ext cx="7488832" cy="2228850"/>
        </p:xfrm>
        <a:graphic>
          <a:graphicData uri="http://schemas.openxmlformats.org/drawingml/2006/table">
            <a:tbl>
              <a:tblPr firstRow="1" bandRow="1">
                <a:tableStyleId>{17292A2E-F333-43FB-9621-5CBBE7FDCDCB}</a:tableStyleId>
              </a:tblPr>
              <a:tblGrid>
                <a:gridCol w="1002137">
                  <a:extLst>
                    <a:ext uri="{9D8B030D-6E8A-4147-A177-3AD203B41FA5}">
                      <a16:colId xmlns:a16="http://schemas.microsoft.com/office/drawing/2014/main" val="20000"/>
                    </a:ext>
                  </a:extLst>
                </a:gridCol>
                <a:gridCol w="6486695">
                  <a:extLst>
                    <a:ext uri="{9D8B030D-6E8A-4147-A177-3AD203B41FA5}">
                      <a16:colId xmlns:a16="http://schemas.microsoft.com/office/drawing/2014/main" val="20001"/>
                    </a:ext>
                  </a:extLst>
                </a:gridCol>
              </a:tblGrid>
              <a:tr h="370840">
                <a:tc>
                  <a:txBody>
                    <a:bodyPr/>
                    <a:lstStyle/>
                    <a:p>
                      <a:r>
                        <a:rPr lang="en-US" dirty="0" smtClean="0">
                          <a:solidFill>
                            <a:schemeClr val="tx1"/>
                          </a:solidFill>
                        </a:rPr>
                        <a:t>TL308</a:t>
                      </a:r>
                      <a:endParaRPr lang="en-US" dirty="0">
                        <a:solidFill>
                          <a:schemeClr val="tx1"/>
                        </a:solidFill>
                      </a:endParaRPr>
                    </a:p>
                  </a:txBody>
                  <a:tcPr>
                    <a:solidFill>
                      <a:schemeClr val="bg1">
                        <a:lumMod val="65000"/>
                      </a:schemeClr>
                    </a:solidFill>
                  </a:tcPr>
                </a:tc>
                <a:tc>
                  <a:txBody>
                    <a:bodyPr/>
                    <a:lstStyle/>
                    <a:p>
                      <a:pPr algn="l" fontAlgn="ctr"/>
                      <a:r>
                        <a:rPr lang="de-DE" sz="1800" b="1" i="0" u="none" strike="noStrike" dirty="0" smtClean="0">
                          <a:solidFill>
                            <a:srgbClr val="FFFFFF"/>
                          </a:solidFill>
                          <a:effectLst/>
                          <a:latin typeface="Arial"/>
                        </a:rPr>
                        <a:t>Um </a:t>
                      </a:r>
                      <a:r>
                        <a:rPr lang="de-DE" sz="1800" b="1" i="0" u="none" strike="noStrike" dirty="0">
                          <a:solidFill>
                            <a:srgbClr val="FFFFFF"/>
                          </a:solidFill>
                          <a:effectLst/>
                          <a:latin typeface="Arial"/>
                        </a:rPr>
                        <a:t>ein Zusammenwirken mit der Elektronik des Kraftfahrzeugs zu verhindern, sollte das Antennenkabel</a:t>
                      </a:r>
                    </a:p>
                  </a:txBody>
                  <a:tcPr marL="9525" marR="9525" marT="9525" marB="0"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nchor="ctr"/>
                </a:tc>
                <a:tc>
                  <a:txBody>
                    <a:bodyPr/>
                    <a:lstStyle/>
                    <a:p>
                      <a:pPr algn="l" fontAlgn="ctr"/>
                      <a:r>
                        <a:rPr lang="de-DE" sz="1800" b="0" i="0" u="none" strike="noStrike">
                          <a:solidFill>
                            <a:srgbClr val="000000"/>
                          </a:solidFill>
                          <a:effectLst/>
                          <a:latin typeface="Arial"/>
                        </a:rPr>
                        <a:t>möglichst weit von der Fahrzeugverkabelung entfernt verlegt werden. </a:t>
                      </a:r>
                    </a:p>
                  </a:txBody>
                  <a:tcPr marL="9525" marR="9525" marT="9525" marB="0"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nchor="ctr"/>
                </a:tc>
                <a:tc>
                  <a:txBody>
                    <a:bodyPr/>
                    <a:lstStyle/>
                    <a:p>
                      <a:pPr algn="l" fontAlgn="ctr"/>
                      <a:r>
                        <a:rPr lang="de-DE" sz="1800" b="0" i="0" u="none" strike="noStrike">
                          <a:solidFill>
                            <a:srgbClr val="000000"/>
                          </a:solidFill>
                          <a:effectLst/>
                          <a:latin typeface="Arial"/>
                        </a:rPr>
                        <a:t>im Kabelbaum des Kraftfahrzeugs geführt werden. </a:t>
                      </a:r>
                    </a:p>
                  </a:txBody>
                  <a:tcPr marL="9525" marR="9525" marT="9525" marB="0"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nchor="ctr"/>
                </a:tc>
                <a:tc>
                  <a:txBody>
                    <a:bodyPr/>
                    <a:lstStyle/>
                    <a:p>
                      <a:pPr algn="l" fontAlgn="ctr"/>
                      <a:r>
                        <a:rPr lang="de-DE" sz="1800" b="0" i="0" u="none" strike="noStrike">
                          <a:solidFill>
                            <a:srgbClr val="000000"/>
                          </a:solidFill>
                          <a:effectLst/>
                          <a:latin typeface="Arial"/>
                        </a:rPr>
                        <a:t>über das Fahrzeugdach verlegt sein. </a:t>
                      </a:r>
                    </a:p>
                  </a:txBody>
                  <a:tcPr marL="9525" marR="9525" marT="9525" marB="0"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nchor="ctr"/>
                </a:tc>
                <a:tc>
                  <a:txBody>
                    <a:bodyPr/>
                    <a:lstStyle/>
                    <a:p>
                      <a:pPr algn="l" fontAlgn="ctr"/>
                      <a:r>
                        <a:rPr lang="de-DE" sz="1800" b="0" i="0" u="none" strike="noStrike" dirty="0">
                          <a:solidFill>
                            <a:srgbClr val="000000"/>
                          </a:solidFill>
                          <a:effectLst/>
                          <a:latin typeface="Arial"/>
                        </a:rPr>
                        <a:t>entlang der Innenseite des Motorraumes verlegt werden. </a:t>
                      </a:r>
                    </a:p>
                  </a:txBody>
                  <a:tcPr marL="9525" marR="9525" marT="9525" marB="0" anchor="ctr"/>
                </a:tc>
                <a:extLst>
                  <a:ext uri="{0D108BD9-81ED-4DB2-BD59-A6C34878D82A}">
                    <a16:rowId xmlns:a16="http://schemas.microsoft.com/office/drawing/2014/main" val="10004"/>
                  </a:ext>
                </a:extLst>
              </a:tr>
            </a:tbl>
          </a:graphicData>
        </a:graphic>
      </p:graphicFrame>
      <p:sp>
        <p:nvSpPr>
          <p:cNvPr id="19" name="Interaktive Schaltfläche: Hilfe 18">
            <a:hlinkClick r:id="" action="ppaction://noaction" highlightClick="1"/>
          </p:cNvPr>
          <p:cNvSpPr/>
          <p:nvPr/>
        </p:nvSpPr>
        <p:spPr>
          <a:xfrm>
            <a:off x="1214920" y="463626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nteraktive Schaltfläche: Hilfe 19">
            <a:hlinkClick r:id="" action="ppaction://noaction" highlightClick="1"/>
          </p:cNvPr>
          <p:cNvSpPr/>
          <p:nvPr/>
        </p:nvSpPr>
        <p:spPr>
          <a:xfrm>
            <a:off x="1214920" y="509206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nteraktive Schaltfläche: Hilfe 20">
            <a:hlinkClick r:id="" action="ppaction://noaction" highlightClick="1"/>
          </p:cNvPr>
          <p:cNvSpPr/>
          <p:nvPr/>
        </p:nvSpPr>
        <p:spPr>
          <a:xfrm>
            <a:off x="1214920" y="545209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Interaktive Schaltfläche: Hilfe 21">
            <a:hlinkClick r:id="" action="ppaction://noaction" highlightClick="1"/>
          </p:cNvPr>
          <p:cNvSpPr/>
          <p:nvPr/>
        </p:nvSpPr>
        <p:spPr>
          <a:xfrm>
            <a:off x="1214920" y="5817661"/>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feld 22"/>
          <p:cNvSpPr txBox="1"/>
          <p:nvPr/>
        </p:nvSpPr>
        <p:spPr>
          <a:xfrm>
            <a:off x="976293" y="5068141"/>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4" name="Textfeld 23"/>
          <p:cNvSpPr txBox="1"/>
          <p:nvPr/>
        </p:nvSpPr>
        <p:spPr>
          <a:xfrm>
            <a:off x="972118" y="4615079"/>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25" name="Textfeld 24"/>
          <p:cNvSpPr txBox="1"/>
          <p:nvPr/>
        </p:nvSpPr>
        <p:spPr>
          <a:xfrm>
            <a:off x="960897" y="5420673"/>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6" name="Textfeld 25"/>
          <p:cNvSpPr txBox="1"/>
          <p:nvPr/>
        </p:nvSpPr>
        <p:spPr>
          <a:xfrm>
            <a:off x="972118" y="5792400"/>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Tree>
    <p:extLst>
      <p:ext uri="{BB962C8B-B14F-4D97-AF65-F5344CB8AC3E}">
        <p14:creationId xmlns:p14="http://schemas.microsoft.com/office/powerpoint/2010/main" val="239502437"/>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seq concurrent="1" nextAc="seek">
              <p:cTn id="22" restart="whenNotActive" fill="hold" evtFilter="cancelBubble" nodeType="interactiveSeq">
                <p:stCondLst>
                  <p:cond evt="onClick" delay="0">
                    <p:tgtEl>
                      <p:spTgt spid="20"/>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27" restart="whenNotActive" fill="hold" evtFilter="cancelBubble" nodeType="interactiveSeq">
                <p:stCondLst>
                  <p:cond evt="onClick" delay="0">
                    <p:tgtEl>
                      <p:spTgt spid="19"/>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32" restart="whenNotActive" fill="hold" evtFilter="cancelBubble" nodeType="interactiveSeq">
                <p:stCondLst>
                  <p:cond evt="onClick" delay="0">
                    <p:tgtEl>
                      <p:spTgt spid="21"/>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seq concurrent="1" nextAc="seek">
              <p:cTn id="37" restart="whenNotActive" fill="hold" evtFilter="cancelBubble" nodeType="interactiveSeq">
                <p:stCondLst>
                  <p:cond evt="onClick" delay="0">
                    <p:tgtEl>
                      <p:spTgt spid="22"/>
                    </p:tgtEl>
                  </p:cond>
                </p:stCondLst>
                <p:endSync evt="end" delay="0">
                  <p:rtn val="all"/>
                </p:endSync>
                <p:childTnLst>
                  <p:par>
                    <p:cTn id="38" fill="hold">
                      <p:stCondLst>
                        <p:cond delay="0"/>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6"/>
                                        </p:tgtEl>
                                        <p:attrNameLst>
                                          <p:attrName>style.visibility</p:attrName>
                                        </p:attrNameLst>
                                      </p:cBhvr>
                                      <p:to>
                                        <p:strVal val="visible"/>
                                      </p:to>
                                    </p:set>
                                  </p:childTnLst>
                                </p:cTn>
                              </p:par>
                            </p:childTnLst>
                          </p:cTn>
                        </p:par>
                      </p:childTnLst>
                    </p:cTn>
                  </p:par>
                </p:childTnLst>
              </p:cTn>
              <p:nextCondLst>
                <p:cond evt="onClick" delay="0">
                  <p:tgtEl>
                    <p:spTgt spid="22"/>
                  </p:tgtEl>
                </p:cond>
              </p:nextCondLst>
            </p:seq>
          </p:childTnLst>
        </p:cTn>
      </p:par>
    </p:tnLst>
    <p:bldLst>
      <p:bldP spid="6" grpId="0" animBg="1"/>
      <p:bldP spid="15" grpId="0" animBg="1"/>
      <p:bldP spid="16" grpId="0" animBg="1"/>
      <p:bldP spid="17" grpId="0" animBg="1"/>
      <p:bldP spid="23" grpId="0" animBg="1"/>
      <p:bldP spid="24" grpId="0" animBg="1"/>
      <p:bldP spid="25" grpId="0" animBg="1"/>
      <p:bldP spid="26"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35</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1370467271"/>
              </p:ext>
            </p:extLst>
          </p:nvPr>
        </p:nvGraphicFramePr>
        <p:xfrm>
          <a:off x="899592" y="2178665"/>
          <a:ext cx="7488832" cy="2690495"/>
        </p:xfrm>
        <a:graphic>
          <a:graphicData uri="http://schemas.openxmlformats.org/drawingml/2006/table">
            <a:tbl>
              <a:tblPr firstRow="1" bandRow="1">
                <a:tableStyleId>{17292A2E-F333-43FB-9621-5CBBE7FDCDCB}</a:tableStyleId>
              </a:tblPr>
              <a:tblGrid>
                <a:gridCol w="1014113">
                  <a:extLst>
                    <a:ext uri="{9D8B030D-6E8A-4147-A177-3AD203B41FA5}">
                      <a16:colId xmlns:a16="http://schemas.microsoft.com/office/drawing/2014/main" val="20000"/>
                    </a:ext>
                  </a:extLst>
                </a:gridCol>
                <a:gridCol w="6474719">
                  <a:extLst>
                    <a:ext uri="{9D8B030D-6E8A-4147-A177-3AD203B41FA5}">
                      <a16:colId xmlns:a16="http://schemas.microsoft.com/office/drawing/2014/main" val="20001"/>
                    </a:ext>
                  </a:extLst>
                </a:gridCol>
              </a:tblGrid>
              <a:tr h="370840">
                <a:tc>
                  <a:txBody>
                    <a:bodyPr/>
                    <a:lstStyle/>
                    <a:p>
                      <a:r>
                        <a:rPr lang="en-US" dirty="0" smtClean="0">
                          <a:solidFill>
                            <a:schemeClr val="tx1"/>
                          </a:solidFill>
                        </a:rPr>
                        <a:t>TL306</a:t>
                      </a:r>
                      <a:endParaRPr lang="en-US" dirty="0">
                        <a:solidFill>
                          <a:schemeClr val="tx1"/>
                        </a:solidFill>
                      </a:endParaRPr>
                    </a:p>
                  </a:txBody>
                  <a:tcPr>
                    <a:solidFill>
                      <a:schemeClr val="bg1">
                        <a:lumMod val="65000"/>
                      </a:schemeClr>
                    </a:solidFill>
                  </a:tcPr>
                </a:tc>
                <a:tc>
                  <a:txBody>
                    <a:bodyPr/>
                    <a:lstStyle/>
                    <a:p>
                      <a:pPr algn="l" fontAlgn="ctr"/>
                      <a:r>
                        <a:rPr lang="de-DE" sz="1800" b="1" i="0" u="none" strike="noStrike" dirty="0" smtClean="0">
                          <a:solidFill>
                            <a:srgbClr val="FFFFFF"/>
                          </a:solidFill>
                          <a:effectLst/>
                          <a:latin typeface="Arial"/>
                        </a:rPr>
                        <a:t>Damit </a:t>
                      </a:r>
                      <a:r>
                        <a:rPr lang="de-DE" sz="1800" b="1" i="0" u="none" strike="noStrike" dirty="0">
                          <a:solidFill>
                            <a:srgbClr val="FFFFFF"/>
                          </a:solidFill>
                          <a:effectLst/>
                          <a:latin typeface="Arial"/>
                        </a:rPr>
                        <a:t>die Zulassung eines Kraftfahrzeugs nicht ungültig wird, sind vor dem Einbau einer mobilen Sende-/ Empfangseinrichtung grundsätzlich ...</a:t>
                      </a:r>
                    </a:p>
                  </a:txBody>
                  <a:tcPr marL="9525" marR="9525" marT="9525" marB="0"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nchor="ctr"/>
                </a:tc>
                <a:tc>
                  <a:txBody>
                    <a:bodyPr/>
                    <a:lstStyle/>
                    <a:p>
                      <a:pPr algn="l" fontAlgn="ctr"/>
                      <a:r>
                        <a:rPr lang="de-DE" sz="1800" b="0" i="0" u="none" strike="noStrike">
                          <a:solidFill>
                            <a:srgbClr val="000000"/>
                          </a:solidFill>
                          <a:effectLst/>
                          <a:latin typeface="Arial"/>
                        </a:rPr>
                        <a:t>die Bedingungen der Bundesnetzagentur für den Einbau mobiler Sendeanlagen einzuhalten. </a:t>
                      </a:r>
                    </a:p>
                  </a:txBody>
                  <a:tcPr marL="9525" marR="9525" marT="9525" marB="0"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nchor="ctr"/>
                </a:tc>
                <a:tc>
                  <a:txBody>
                    <a:bodyPr/>
                    <a:lstStyle/>
                    <a:p>
                      <a:pPr algn="l" fontAlgn="ctr"/>
                      <a:r>
                        <a:rPr lang="de-DE" sz="1800" b="0" i="0" u="none" strike="noStrike">
                          <a:solidFill>
                            <a:srgbClr val="000000"/>
                          </a:solidFill>
                          <a:effectLst/>
                          <a:latin typeface="Arial"/>
                        </a:rPr>
                        <a:t>die Ratschläge des Kfz-Händlers einzuhalten. </a:t>
                      </a:r>
                    </a:p>
                  </a:txBody>
                  <a:tcPr marL="9525" marR="9525" marT="9525" marB="0"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nchor="ctr"/>
                </a:tc>
                <a:tc>
                  <a:txBody>
                    <a:bodyPr/>
                    <a:lstStyle/>
                    <a:p>
                      <a:pPr algn="l" fontAlgn="ctr"/>
                      <a:r>
                        <a:rPr lang="de-DE" sz="1800" b="0" i="0" u="none" strike="noStrike">
                          <a:solidFill>
                            <a:srgbClr val="000000"/>
                          </a:solidFill>
                          <a:effectLst/>
                          <a:latin typeface="Arial"/>
                        </a:rPr>
                        <a:t>die Anweisungen des Kfz-Herstellers zu beachten. </a:t>
                      </a:r>
                    </a:p>
                  </a:txBody>
                  <a:tcPr marL="9525" marR="9525" marT="9525" marB="0"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nchor="ctr"/>
                </a:tc>
                <a:tc>
                  <a:txBody>
                    <a:bodyPr/>
                    <a:lstStyle/>
                    <a:p>
                      <a:pPr algn="l" fontAlgn="ctr"/>
                      <a:r>
                        <a:rPr lang="de-DE" sz="1800" b="0" i="0" u="none" strike="noStrike" dirty="0">
                          <a:solidFill>
                            <a:srgbClr val="000000"/>
                          </a:solidFill>
                          <a:effectLst/>
                          <a:latin typeface="Arial"/>
                        </a:rPr>
                        <a:t>die Anweisungen des Amateurfunkgeräte-Herstellers zu beachten. </a:t>
                      </a:r>
                    </a:p>
                  </a:txBody>
                  <a:tcPr marL="9525" marR="9525" marT="9525" marB="0" anchor="ctr"/>
                </a:tc>
                <a:extLst>
                  <a:ext uri="{0D108BD9-81ED-4DB2-BD59-A6C34878D82A}">
                    <a16:rowId xmlns:a16="http://schemas.microsoft.com/office/drawing/2014/main" val="10004"/>
                  </a:ext>
                </a:extLst>
              </a:tr>
            </a:tbl>
          </a:graphicData>
        </a:graphic>
      </p:graphicFrame>
      <p:sp>
        <p:nvSpPr>
          <p:cNvPr id="5" name="Interaktive Schaltfläche: Hilfe 4">
            <a:hlinkClick r:id="" action="ppaction://noaction" highlightClick="1"/>
          </p:cNvPr>
          <p:cNvSpPr/>
          <p:nvPr/>
        </p:nvSpPr>
        <p:spPr>
          <a:xfrm>
            <a:off x="1194957" y="3128417"/>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194957" y="3604033"/>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194957" y="397208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194957" y="442897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922535" y="3581247"/>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933756" y="3114769"/>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933756" y="3953813"/>
            <a:ext cx="809837" cy="338554"/>
          </a:xfrm>
          <a:prstGeom prst="rect">
            <a:avLst/>
          </a:prstGeom>
          <a:solidFill>
            <a:srgbClr val="92D050"/>
          </a:solidFill>
          <a:ln>
            <a:noFill/>
          </a:ln>
        </p:spPr>
        <p:txBody>
          <a:bodyPr wrap="none" rtlCol="0">
            <a:spAutoFit/>
          </a:bodyPr>
          <a:lstStyle/>
          <a:p>
            <a:r>
              <a:rPr lang="en-US" sz="1600" dirty="0" err="1" smtClean="0">
                <a:latin typeface="+mn-lt"/>
              </a:rPr>
              <a:t>Richtig</a:t>
            </a:r>
            <a:endParaRPr lang="en-US" sz="1600" dirty="0">
              <a:latin typeface="+mn-lt"/>
            </a:endParaRPr>
          </a:p>
        </p:txBody>
      </p:sp>
      <p:sp>
        <p:nvSpPr>
          <p:cNvPr id="17" name="Textfeld 16"/>
          <p:cNvSpPr txBox="1"/>
          <p:nvPr/>
        </p:nvSpPr>
        <p:spPr>
          <a:xfrm>
            <a:off x="933756" y="4401558"/>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Tree>
    <p:extLst>
      <p:ext uri="{BB962C8B-B14F-4D97-AF65-F5344CB8AC3E}">
        <p14:creationId xmlns:p14="http://schemas.microsoft.com/office/powerpoint/2010/main" val="552049216"/>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childTnLst>
        </p:cTn>
      </p:par>
    </p:tnLst>
    <p:bldLst>
      <p:bldP spid="6" grpId="0" animBg="1"/>
      <p:bldP spid="15" grpId="0" animBg="1"/>
      <p:bldP spid="16" grpId="0" animBg="1"/>
      <p:bldP spid="17"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smtClean="0"/>
              <a:t>Mechanische Sicherheit</a:t>
            </a:r>
            <a:r>
              <a:rPr lang="de-DE" altLang="en-US" baseline="30000" dirty="0" smtClean="0"/>
              <a:t>*</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36</a:t>
            </a:fld>
            <a:endParaRPr lang="de-DE" altLang="en-US"/>
          </a:p>
        </p:txBody>
      </p:sp>
      <p:sp>
        <p:nvSpPr>
          <p:cNvPr id="9" name="Textfeld 8"/>
          <p:cNvSpPr txBox="1"/>
          <p:nvPr/>
        </p:nvSpPr>
        <p:spPr>
          <a:xfrm>
            <a:off x="692763" y="1052736"/>
            <a:ext cx="7767670" cy="4832092"/>
          </a:xfrm>
          <a:prstGeom prst="rect">
            <a:avLst/>
          </a:prstGeom>
          <a:noFill/>
        </p:spPr>
        <p:txBody>
          <a:bodyPr wrap="square" rtlCol="0">
            <a:spAutoFit/>
          </a:bodyPr>
          <a:lstStyle/>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Die gesamte Antennenanlage muss den auftretenden mechanischen Beanspruchungen und Witterungseinflüssen standhalten. Die Antennen und die Rohrverbindungen am Standrohr müssen gegen unerwünschtes Verdrehen gesichert sein. Gewindemuffen als Rohrverbindung sind unzulässig. Als Standrohre für Antennen gibt es Rohre aus einem Stück, Steckrohre und Schieberohre.</a:t>
            </a:r>
          </a:p>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Diese </a:t>
            </a:r>
            <a:r>
              <a:rPr lang="de-DE" sz="1600" dirty="0">
                <a:latin typeface="Verdana" panose="020B0604030504040204" pitchFamily="34" charset="0"/>
                <a:ea typeface="Verdana" panose="020B0604030504040204" pitchFamily="34" charset="0"/>
                <a:cs typeface="Verdana" panose="020B0604030504040204" pitchFamily="34" charset="0"/>
              </a:rPr>
              <a:t>Rohre bestehen meist aus Stahl- oder bestimmten </a:t>
            </a:r>
            <a:r>
              <a:rPr lang="de-DE" sz="1600" dirty="0" smtClean="0">
                <a:latin typeface="Verdana" panose="020B0604030504040204" pitchFamily="34" charset="0"/>
                <a:ea typeface="Verdana" panose="020B0604030504040204" pitchFamily="34" charset="0"/>
                <a:cs typeface="Verdana" panose="020B0604030504040204" pitchFamily="34" charset="0"/>
              </a:rPr>
              <a:t>Aluminium-legierungen </a:t>
            </a:r>
            <a:r>
              <a:rPr lang="de-DE" sz="1600" dirty="0">
                <a:latin typeface="Verdana" panose="020B0604030504040204" pitchFamily="34" charset="0"/>
                <a:ea typeface="Verdana" panose="020B0604030504040204" pitchFamily="34" charset="0"/>
                <a:cs typeface="Verdana" panose="020B0604030504040204" pitchFamily="34" charset="0"/>
              </a:rPr>
              <a:t>und haben gewährleistete Mindestwerte der Festigkeit. Gasrohre und Wasserrohre erfüllen die Festigkeitsbedingungen nicht und sind deshalb nicht zulässig. Die Standrohre aus Stahl müssen im Einspannbereich eine Mindestwanddicke von 2 mm haben. Sie müssen verzinkt oder gleichwertig gegen Korrosion geschützt sein.</a:t>
            </a:r>
          </a:p>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Auf </a:t>
            </a:r>
            <a:r>
              <a:rPr lang="de-DE" sz="1600" dirty="0">
                <a:latin typeface="Verdana" panose="020B0604030504040204" pitchFamily="34" charset="0"/>
                <a:ea typeface="Verdana" panose="020B0604030504040204" pitchFamily="34" charset="0"/>
                <a:cs typeface="Verdana" panose="020B0604030504040204" pitchFamily="34" charset="0"/>
              </a:rPr>
              <a:t>Antennen wirken bei Wind erhebliche Kräfte, die man als </a:t>
            </a:r>
            <a:r>
              <a:rPr lang="de-DE" sz="1600" dirty="0" err="1">
                <a:latin typeface="Verdana" panose="020B0604030504040204" pitchFamily="34" charset="0"/>
                <a:ea typeface="Verdana" panose="020B0604030504040204" pitchFamily="34" charset="0"/>
                <a:cs typeface="Verdana" panose="020B0604030504040204" pitchFamily="34" charset="0"/>
              </a:rPr>
              <a:t>Windlast</a:t>
            </a:r>
            <a:r>
              <a:rPr lang="de-DE" sz="1600" dirty="0">
                <a:latin typeface="Verdana" panose="020B0604030504040204" pitchFamily="34" charset="0"/>
                <a:ea typeface="Verdana" panose="020B0604030504040204" pitchFamily="34" charset="0"/>
                <a:cs typeface="Verdana" panose="020B0604030504040204" pitchFamily="34" charset="0"/>
              </a:rPr>
              <a:t> F</a:t>
            </a:r>
            <a:r>
              <a:rPr lang="de-DE" sz="1600" baseline="-25000" dirty="0">
                <a:latin typeface="Verdana" panose="020B0604030504040204" pitchFamily="34" charset="0"/>
                <a:ea typeface="Verdana" panose="020B0604030504040204" pitchFamily="34" charset="0"/>
                <a:cs typeface="Verdana" panose="020B0604030504040204" pitchFamily="34" charset="0"/>
              </a:rPr>
              <a:t>A</a:t>
            </a:r>
            <a:r>
              <a:rPr lang="de-DE" sz="1600" dirty="0">
                <a:latin typeface="Verdana" panose="020B0604030504040204" pitchFamily="34" charset="0"/>
                <a:ea typeface="Verdana" panose="020B0604030504040204" pitchFamily="34" charset="0"/>
                <a:cs typeface="Verdana" panose="020B0604030504040204" pitchFamily="34" charset="0"/>
              </a:rPr>
              <a:t> bezeichnet. Die Einheit der </a:t>
            </a:r>
            <a:r>
              <a:rPr lang="de-DE" sz="1600" dirty="0" err="1">
                <a:latin typeface="Verdana" panose="020B0604030504040204" pitchFamily="34" charset="0"/>
                <a:ea typeface="Verdana" panose="020B0604030504040204" pitchFamily="34" charset="0"/>
                <a:cs typeface="Verdana" panose="020B0604030504040204" pitchFamily="34" charset="0"/>
              </a:rPr>
              <a:t>Windlast</a:t>
            </a:r>
            <a:r>
              <a:rPr lang="de-DE" sz="1600" dirty="0">
                <a:latin typeface="Verdana" panose="020B0604030504040204" pitchFamily="34" charset="0"/>
                <a:ea typeface="Verdana" panose="020B0604030504040204" pitchFamily="34" charset="0"/>
                <a:cs typeface="Verdana" panose="020B0604030504040204" pitchFamily="34" charset="0"/>
              </a:rPr>
              <a:t> wird in Newton (N) angegeben. Diese </a:t>
            </a:r>
            <a:r>
              <a:rPr lang="de-DE" sz="1600" dirty="0" err="1">
                <a:latin typeface="Verdana" panose="020B0604030504040204" pitchFamily="34" charset="0"/>
                <a:ea typeface="Verdana" panose="020B0604030504040204" pitchFamily="34" charset="0"/>
                <a:cs typeface="Verdana" panose="020B0604030504040204" pitchFamily="34" charset="0"/>
              </a:rPr>
              <a:t>Windlast</a:t>
            </a:r>
            <a:r>
              <a:rPr lang="de-DE" sz="1600" dirty="0">
                <a:latin typeface="Verdana" panose="020B0604030504040204" pitchFamily="34" charset="0"/>
                <a:ea typeface="Verdana" panose="020B0604030504040204" pitchFamily="34" charset="0"/>
                <a:cs typeface="Verdana" panose="020B0604030504040204" pitchFamily="34" charset="0"/>
              </a:rPr>
              <a:t> entsteht durch den Stau der bewegten Luft an Teilen der Antenne (Staudruck).</a:t>
            </a:r>
          </a:p>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p </a:t>
            </a:r>
            <a:r>
              <a:rPr lang="de-DE" sz="1600" dirty="0">
                <a:latin typeface="Verdana" panose="020B0604030504040204" pitchFamily="34" charset="0"/>
                <a:ea typeface="Verdana" panose="020B0604030504040204" pitchFamily="34" charset="0"/>
                <a:cs typeface="Verdana" panose="020B0604030504040204" pitchFamily="34" charset="0"/>
              </a:rPr>
              <a:t>ist der Staudruck (Winddruck) in N/m</a:t>
            </a:r>
            <a:r>
              <a:rPr lang="de-DE" sz="1600" baseline="30000" dirty="0">
                <a:latin typeface="Verdana" panose="020B0604030504040204" pitchFamily="34" charset="0"/>
                <a:ea typeface="Verdana" panose="020B0604030504040204" pitchFamily="34" charset="0"/>
                <a:cs typeface="Verdana" panose="020B0604030504040204" pitchFamily="34" charset="0"/>
              </a:rPr>
              <a:t>2</a:t>
            </a:r>
            <a:r>
              <a:rPr lang="de-DE" sz="1600" dirty="0">
                <a:latin typeface="Verdana" panose="020B0604030504040204" pitchFamily="34" charset="0"/>
                <a:ea typeface="Verdana" panose="020B0604030504040204" pitchFamily="34" charset="0"/>
                <a:cs typeface="Verdana" panose="020B0604030504040204" pitchFamily="34" charset="0"/>
              </a:rPr>
              <a:t> und A ist die wirksame Antennenfläche in m</a:t>
            </a:r>
            <a:r>
              <a:rPr lang="de-DE" sz="1600" baseline="30000" dirty="0">
                <a:latin typeface="Verdana" panose="020B0604030504040204" pitchFamily="34" charset="0"/>
                <a:ea typeface="Verdana" panose="020B0604030504040204" pitchFamily="34" charset="0"/>
                <a:cs typeface="Verdana" panose="020B0604030504040204" pitchFamily="34" charset="0"/>
              </a:rPr>
              <a:t>2</a:t>
            </a:r>
            <a:r>
              <a:rPr lang="de-DE" sz="1600" dirty="0">
                <a:latin typeface="Verdana" panose="020B0604030504040204" pitchFamily="34" charset="0"/>
                <a:ea typeface="Verdana" panose="020B0604030504040204" pitchFamily="34" charset="0"/>
                <a:cs typeface="Verdana" panose="020B0604030504040204" pitchFamily="34" charset="0"/>
              </a:rPr>
              <a:t>, auf die der Wind auftreffen kann. </a:t>
            </a:r>
          </a:p>
        </p:txBody>
      </p:sp>
      <p:sp>
        <p:nvSpPr>
          <p:cNvPr id="5" name="Textfeld 4"/>
          <p:cNvSpPr txBox="1"/>
          <p:nvPr/>
        </p:nvSpPr>
        <p:spPr>
          <a:xfrm>
            <a:off x="683569" y="5933188"/>
            <a:ext cx="7848871" cy="338554"/>
          </a:xfrm>
          <a:prstGeom prst="rect">
            <a:avLst/>
          </a:prstGeom>
          <a:solidFill>
            <a:srgbClr val="FFC000"/>
          </a:solidFill>
        </p:spPr>
        <p:txBody>
          <a:bodyPr wrap="square" numCol="1" rtlCol="0">
            <a:spAutoFit/>
          </a:bodyPr>
          <a:lstStyle/>
          <a:p>
            <a:r>
              <a:rPr lang="de-DE" sz="1600" b="1" dirty="0" smtClean="0">
                <a:latin typeface="Verdana" panose="020B0604030504040204" pitchFamily="34" charset="0"/>
                <a:ea typeface="Verdana" panose="020B0604030504040204" pitchFamily="34" charset="0"/>
                <a:cs typeface="Verdana" panose="020B0604030504040204" pitchFamily="34" charset="0"/>
              </a:rPr>
              <a:t>Formel:      </a:t>
            </a:r>
            <a:r>
              <a:rPr lang="de-DE" sz="1600" dirty="0" smtClean="0">
                <a:latin typeface="Verdana" panose="020B0604030504040204" pitchFamily="34" charset="0"/>
                <a:ea typeface="Verdana" panose="020B0604030504040204" pitchFamily="34" charset="0"/>
                <a:cs typeface="Verdana" panose="020B0604030504040204" pitchFamily="34" charset="0"/>
              </a:rPr>
              <a:t>F</a:t>
            </a:r>
            <a:r>
              <a:rPr lang="de-DE" sz="1600" baseline="-25000" dirty="0" smtClean="0">
                <a:latin typeface="Verdana" panose="020B0604030504040204" pitchFamily="34" charset="0"/>
                <a:ea typeface="Verdana" panose="020B0604030504040204" pitchFamily="34" charset="0"/>
                <a:cs typeface="Verdana" panose="020B0604030504040204" pitchFamily="34" charset="0"/>
              </a:rPr>
              <a:t>A</a:t>
            </a:r>
            <a:r>
              <a:rPr lang="de-DE" sz="1600" dirty="0" smtClean="0">
                <a:latin typeface="Verdana" panose="020B0604030504040204" pitchFamily="34" charset="0"/>
                <a:ea typeface="Verdana" panose="020B0604030504040204" pitchFamily="34" charset="0"/>
                <a:cs typeface="Verdana" panose="020B0604030504040204" pitchFamily="34" charset="0"/>
              </a:rPr>
              <a:t> = p · A </a:t>
            </a:r>
          </a:p>
        </p:txBody>
      </p:sp>
      <p:cxnSp>
        <p:nvCxnSpPr>
          <p:cNvPr id="6" name="Gerade Verbindung 5"/>
          <p:cNvCxnSpPr/>
          <p:nvPr/>
        </p:nvCxnSpPr>
        <p:spPr>
          <a:xfrm>
            <a:off x="683569" y="5930844"/>
            <a:ext cx="7848871"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Gerade Verbindung 6"/>
          <p:cNvCxnSpPr/>
          <p:nvPr/>
        </p:nvCxnSpPr>
        <p:spPr>
          <a:xfrm>
            <a:off x="683568" y="6264361"/>
            <a:ext cx="7848871"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45331887"/>
      </p:ext>
    </p:extLst>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err="1" smtClean="0"/>
              <a:t>Windlast</a:t>
            </a:r>
            <a:r>
              <a:rPr lang="de-DE" altLang="en-US" dirty="0" smtClean="0"/>
              <a:t> - Biegemoment</a:t>
            </a:r>
            <a:r>
              <a:rPr lang="de-DE" altLang="en-US" baseline="30000" dirty="0" smtClean="0"/>
              <a:t>*</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37</a:t>
            </a:fld>
            <a:endParaRPr lang="de-DE" altLang="en-US"/>
          </a:p>
        </p:txBody>
      </p:sp>
      <p:sp>
        <p:nvSpPr>
          <p:cNvPr id="9" name="Textfeld 8"/>
          <p:cNvSpPr txBox="1"/>
          <p:nvPr/>
        </p:nvSpPr>
        <p:spPr>
          <a:xfrm>
            <a:off x="692763" y="1052736"/>
            <a:ext cx="7767670" cy="4544834"/>
          </a:xfrm>
          <a:prstGeom prst="rect">
            <a:avLst/>
          </a:prstGeom>
          <a:noFill/>
        </p:spPr>
        <p:txBody>
          <a:bodyPr wrap="square" rtlCol="0">
            <a:spAutoFit/>
          </a:bodyPr>
          <a:lstStyle/>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Für Antennen mit Standrohren bis zu einer freien Rohrlänge von 6 m und bis zu einem Einspannmoment von 1650 </a:t>
            </a:r>
            <a:r>
              <a:rPr lang="de-DE" sz="1600" dirty="0" err="1">
                <a:latin typeface="Verdana" panose="020B0604030504040204" pitchFamily="34" charset="0"/>
                <a:ea typeface="Verdana" panose="020B0604030504040204" pitchFamily="34" charset="0"/>
                <a:cs typeface="Verdana" panose="020B0604030504040204" pitchFamily="34" charset="0"/>
              </a:rPr>
              <a:t>Nm</a:t>
            </a:r>
            <a:r>
              <a:rPr lang="de-DE" sz="1600" dirty="0">
                <a:latin typeface="Verdana" panose="020B0604030504040204" pitchFamily="34" charset="0"/>
                <a:ea typeface="Verdana" panose="020B0604030504040204" pitchFamily="34" charset="0"/>
                <a:cs typeface="Verdana" panose="020B0604030504040204" pitchFamily="34" charset="0"/>
              </a:rPr>
              <a:t> (Newton-Meter) auf Bauwerken bis zu acht Geschossen (etwa 20 m über der Geländeoberfläche) darf für p = 800 N/m</a:t>
            </a:r>
            <a:r>
              <a:rPr lang="de-DE" sz="1600" baseline="30000" dirty="0">
                <a:latin typeface="Verdana" panose="020B0604030504040204" pitchFamily="34" charset="0"/>
                <a:ea typeface="Verdana" panose="020B0604030504040204" pitchFamily="34" charset="0"/>
                <a:cs typeface="Verdana" panose="020B0604030504040204" pitchFamily="34" charset="0"/>
              </a:rPr>
              <a:t>2</a:t>
            </a:r>
            <a:r>
              <a:rPr lang="de-DE" sz="1600" dirty="0">
                <a:latin typeface="Verdana" panose="020B0604030504040204" pitchFamily="34" charset="0"/>
                <a:ea typeface="Verdana" panose="020B0604030504040204" pitchFamily="34" charset="0"/>
                <a:cs typeface="Verdana" panose="020B0604030504040204" pitchFamily="34" charset="0"/>
              </a:rPr>
              <a:t> eingesetzt werden. </a:t>
            </a:r>
          </a:p>
          <a:p>
            <a:pPr>
              <a:spcBef>
                <a:spcPts val="800"/>
              </a:spcBef>
            </a:pPr>
            <a:r>
              <a:rPr lang="de-DE" sz="1600" b="1" dirty="0" smtClean="0">
                <a:latin typeface="Verdana" panose="020B0604030504040204" pitchFamily="34" charset="0"/>
                <a:ea typeface="Verdana" panose="020B0604030504040204" pitchFamily="34" charset="0"/>
                <a:cs typeface="Verdana" panose="020B0604030504040204" pitchFamily="34" charset="0"/>
              </a:rPr>
              <a:t>Aufgabe:</a:t>
            </a:r>
            <a:r>
              <a:rPr lang="de-DE" sz="1600" dirty="0" smtClean="0">
                <a:latin typeface="Verdana" panose="020B0604030504040204" pitchFamily="34" charset="0"/>
                <a:ea typeface="Verdana" panose="020B0604030504040204" pitchFamily="34" charset="0"/>
                <a:cs typeface="Verdana" panose="020B0604030504040204" pitchFamily="34" charset="0"/>
              </a:rPr>
              <a:t> </a:t>
            </a:r>
            <a:r>
              <a:rPr lang="de-DE" sz="1600" dirty="0">
                <a:latin typeface="Verdana" panose="020B0604030504040204" pitchFamily="34" charset="0"/>
                <a:ea typeface="Verdana" panose="020B0604030504040204" pitchFamily="34" charset="0"/>
                <a:cs typeface="Verdana" panose="020B0604030504040204" pitchFamily="34" charset="0"/>
              </a:rPr>
              <a:t>Welche </a:t>
            </a:r>
            <a:r>
              <a:rPr lang="de-DE" sz="1600" dirty="0" err="1">
                <a:latin typeface="Verdana" panose="020B0604030504040204" pitchFamily="34" charset="0"/>
                <a:ea typeface="Verdana" panose="020B0604030504040204" pitchFamily="34" charset="0"/>
                <a:cs typeface="Verdana" panose="020B0604030504040204" pitchFamily="34" charset="0"/>
              </a:rPr>
              <a:t>Windlast</a:t>
            </a:r>
            <a:r>
              <a:rPr lang="de-DE" sz="1600" dirty="0">
                <a:latin typeface="Verdana" panose="020B0604030504040204" pitchFamily="34" charset="0"/>
                <a:ea typeface="Verdana" panose="020B0604030504040204" pitchFamily="34" charset="0"/>
                <a:cs typeface="Verdana" panose="020B0604030504040204" pitchFamily="34" charset="0"/>
              </a:rPr>
              <a:t> tritt bei 800 N/m</a:t>
            </a:r>
            <a:r>
              <a:rPr lang="de-DE" sz="1600" baseline="30000" dirty="0">
                <a:latin typeface="Verdana" panose="020B0604030504040204" pitchFamily="34" charset="0"/>
                <a:ea typeface="Verdana" panose="020B0604030504040204" pitchFamily="34" charset="0"/>
                <a:cs typeface="Verdana" panose="020B0604030504040204" pitchFamily="34" charset="0"/>
              </a:rPr>
              <a:t>2</a:t>
            </a:r>
            <a:r>
              <a:rPr lang="de-DE" sz="1600" dirty="0">
                <a:latin typeface="Verdana" panose="020B0604030504040204" pitchFamily="34" charset="0"/>
                <a:ea typeface="Verdana" panose="020B0604030504040204" pitchFamily="34" charset="0"/>
                <a:cs typeface="Verdana" panose="020B0604030504040204" pitchFamily="34" charset="0"/>
              </a:rPr>
              <a:t> an einer UKW-</a:t>
            </a:r>
            <a:r>
              <a:rPr lang="de-DE" sz="1600" dirty="0" err="1">
                <a:latin typeface="Verdana" panose="020B0604030504040204" pitchFamily="34" charset="0"/>
                <a:ea typeface="Verdana" panose="020B0604030504040204" pitchFamily="34" charset="0"/>
                <a:cs typeface="Verdana" panose="020B0604030504040204" pitchFamily="34" charset="0"/>
              </a:rPr>
              <a:t>Yagi</a:t>
            </a:r>
            <a:r>
              <a:rPr lang="de-DE" sz="1600" dirty="0">
                <a:latin typeface="Verdana" panose="020B0604030504040204" pitchFamily="34" charset="0"/>
                <a:ea typeface="Verdana" panose="020B0604030504040204" pitchFamily="34" charset="0"/>
                <a:cs typeface="Verdana" panose="020B0604030504040204" pitchFamily="34" charset="0"/>
              </a:rPr>
              <a:t> mit 0,0625 m2 wirksamer Antennenfläche auf?</a:t>
            </a:r>
          </a:p>
          <a:p>
            <a:pPr>
              <a:spcBef>
                <a:spcPts val="800"/>
              </a:spcBef>
            </a:pPr>
            <a:r>
              <a:rPr lang="de-DE" sz="1600" b="1" dirty="0" smtClean="0">
                <a:latin typeface="Verdana" panose="020B0604030504040204" pitchFamily="34" charset="0"/>
                <a:ea typeface="Verdana" panose="020B0604030504040204" pitchFamily="34" charset="0"/>
                <a:cs typeface="Verdana" panose="020B0604030504040204" pitchFamily="34" charset="0"/>
              </a:rPr>
              <a:t>Lösung</a:t>
            </a:r>
            <a:r>
              <a:rPr lang="de-DE" sz="1600" b="1" dirty="0">
                <a:latin typeface="Verdana" panose="020B0604030504040204" pitchFamily="34" charset="0"/>
                <a:ea typeface="Verdana" panose="020B0604030504040204" pitchFamily="34" charset="0"/>
                <a:cs typeface="Verdana" panose="020B0604030504040204" pitchFamily="34" charset="0"/>
              </a:rPr>
              <a:t>:</a:t>
            </a:r>
            <a:r>
              <a:rPr lang="de-DE" sz="1600" dirty="0">
                <a:latin typeface="Verdana" panose="020B0604030504040204" pitchFamily="34" charset="0"/>
                <a:ea typeface="Verdana" panose="020B0604030504040204" pitchFamily="34" charset="0"/>
                <a:cs typeface="Verdana" panose="020B0604030504040204" pitchFamily="34" charset="0"/>
              </a:rPr>
              <a:t> </a:t>
            </a:r>
            <a:r>
              <a:rPr lang="de-DE" sz="1600" dirty="0" smtClean="0">
                <a:latin typeface="Verdana" panose="020B0604030504040204" pitchFamily="34" charset="0"/>
                <a:ea typeface="Verdana" panose="020B0604030504040204" pitchFamily="34" charset="0"/>
                <a:cs typeface="Verdana" panose="020B0604030504040204" pitchFamily="34" charset="0"/>
              </a:rPr>
              <a:t>   F</a:t>
            </a:r>
            <a:r>
              <a:rPr lang="de-DE" sz="1600" baseline="-25000" dirty="0" smtClean="0">
                <a:latin typeface="Verdana" panose="020B0604030504040204" pitchFamily="34" charset="0"/>
                <a:ea typeface="Verdana" panose="020B0604030504040204" pitchFamily="34" charset="0"/>
                <a:cs typeface="Verdana" panose="020B0604030504040204" pitchFamily="34" charset="0"/>
              </a:rPr>
              <a:t>A</a:t>
            </a:r>
            <a:r>
              <a:rPr lang="de-DE" sz="1600" dirty="0" smtClean="0">
                <a:latin typeface="Verdana" panose="020B0604030504040204" pitchFamily="34" charset="0"/>
                <a:ea typeface="Verdana" panose="020B0604030504040204" pitchFamily="34" charset="0"/>
                <a:cs typeface="Verdana" panose="020B0604030504040204" pitchFamily="34" charset="0"/>
              </a:rPr>
              <a:t> </a:t>
            </a:r>
            <a:r>
              <a:rPr lang="de-DE" sz="1600" dirty="0">
                <a:latin typeface="Verdana" panose="020B0604030504040204" pitchFamily="34" charset="0"/>
                <a:ea typeface="Verdana" panose="020B0604030504040204" pitchFamily="34" charset="0"/>
                <a:cs typeface="Verdana" panose="020B0604030504040204" pitchFamily="34" charset="0"/>
              </a:rPr>
              <a:t>= p · A = 800 N/m</a:t>
            </a:r>
            <a:r>
              <a:rPr lang="de-DE" sz="1600" baseline="30000" dirty="0">
                <a:latin typeface="Verdana" panose="020B0604030504040204" pitchFamily="34" charset="0"/>
                <a:ea typeface="Verdana" panose="020B0604030504040204" pitchFamily="34" charset="0"/>
                <a:cs typeface="Verdana" panose="020B0604030504040204" pitchFamily="34" charset="0"/>
              </a:rPr>
              <a:t>2</a:t>
            </a:r>
            <a:r>
              <a:rPr lang="de-DE" sz="1600" dirty="0">
                <a:latin typeface="Verdana" panose="020B0604030504040204" pitchFamily="34" charset="0"/>
                <a:ea typeface="Verdana" panose="020B0604030504040204" pitchFamily="34" charset="0"/>
                <a:cs typeface="Verdana" panose="020B0604030504040204" pitchFamily="34" charset="0"/>
              </a:rPr>
              <a:t> · 0,0625 m</a:t>
            </a:r>
            <a:r>
              <a:rPr lang="de-DE" sz="1600" baseline="30000" dirty="0">
                <a:latin typeface="Verdana" panose="020B0604030504040204" pitchFamily="34" charset="0"/>
                <a:ea typeface="Verdana" panose="020B0604030504040204" pitchFamily="34" charset="0"/>
                <a:cs typeface="Verdana" panose="020B0604030504040204" pitchFamily="34" charset="0"/>
              </a:rPr>
              <a:t>2</a:t>
            </a:r>
            <a:r>
              <a:rPr lang="de-DE" sz="1600" dirty="0">
                <a:latin typeface="Verdana" panose="020B0604030504040204" pitchFamily="34" charset="0"/>
                <a:ea typeface="Verdana" panose="020B0604030504040204" pitchFamily="34" charset="0"/>
                <a:cs typeface="Verdana" panose="020B0604030504040204" pitchFamily="34" charset="0"/>
              </a:rPr>
              <a:t> = 50 N</a:t>
            </a:r>
          </a:p>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Die </a:t>
            </a:r>
            <a:r>
              <a:rPr lang="de-DE" sz="1600" dirty="0">
                <a:latin typeface="Verdana" panose="020B0604030504040204" pitchFamily="34" charset="0"/>
                <a:ea typeface="Verdana" panose="020B0604030504040204" pitchFamily="34" charset="0"/>
                <a:cs typeface="Verdana" panose="020B0604030504040204" pitchFamily="34" charset="0"/>
              </a:rPr>
              <a:t>Antenne ruft infolge der </a:t>
            </a:r>
            <a:r>
              <a:rPr lang="de-DE" sz="1600" dirty="0" err="1">
                <a:latin typeface="Verdana" panose="020B0604030504040204" pitchFamily="34" charset="0"/>
                <a:ea typeface="Verdana" panose="020B0604030504040204" pitchFamily="34" charset="0"/>
                <a:cs typeface="Verdana" panose="020B0604030504040204" pitchFamily="34" charset="0"/>
              </a:rPr>
              <a:t>Windlast</a:t>
            </a:r>
            <a:r>
              <a:rPr lang="de-DE" sz="1600" dirty="0">
                <a:latin typeface="Verdana" panose="020B0604030504040204" pitchFamily="34" charset="0"/>
                <a:ea typeface="Verdana" panose="020B0604030504040204" pitchFamily="34" charset="0"/>
                <a:cs typeface="Verdana" panose="020B0604030504040204" pitchFamily="34" charset="0"/>
              </a:rPr>
              <a:t> auf das Standrohr ein Drehmoment hervor, das man Biegemoment nennt. Das Biegemoment M</a:t>
            </a:r>
            <a:r>
              <a:rPr lang="de-DE" sz="1600" baseline="-25000" dirty="0">
                <a:latin typeface="Verdana" panose="020B0604030504040204" pitchFamily="34" charset="0"/>
                <a:ea typeface="Verdana" panose="020B0604030504040204" pitchFamily="34" charset="0"/>
                <a:cs typeface="Verdana" panose="020B0604030504040204" pitchFamily="34" charset="0"/>
              </a:rPr>
              <a:t>A</a:t>
            </a:r>
            <a:r>
              <a:rPr lang="de-DE" sz="1600" dirty="0">
                <a:latin typeface="Verdana" panose="020B0604030504040204" pitchFamily="34" charset="0"/>
                <a:ea typeface="Verdana" panose="020B0604030504040204" pitchFamily="34" charset="0"/>
                <a:cs typeface="Verdana" panose="020B0604030504040204" pitchFamily="34" charset="0"/>
              </a:rPr>
              <a:t> in </a:t>
            </a:r>
            <a:r>
              <a:rPr lang="de-DE" sz="1600" dirty="0" err="1">
                <a:latin typeface="Verdana" panose="020B0604030504040204" pitchFamily="34" charset="0"/>
                <a:ea typeface="Verdana" panose="020B0604030504040204" pitchFamily="34" charset="0"/>
                <a:cs typeface="Verdana" panose="020B0604030504040204" pitchFamily="34" charset="0"/>
              </a:rPr>
              <a:t>Nm</a:t>
            </a:r>
            <a:r>
              <a:rPr lang="de-DE" sz="1600" dirty="0">
                <a:latin typeface="Verdana" panose="020B0604030504040204" pitchFamily="34" charset="0"/>
                <a:ea typeface="Verdana" panose="020B0604030504040204" pitchFamily="34" charset="0"/>
                <a:cs typeface="Verdana" panose="020B0604030504040204" pitchFamily="34" charset="0"/>
              </a:rPr>
              <a:t> berechnet sich aus dem Produkt </a:t>
            </a:r>
            <a:r>
              <a:rPr lang="de-DE" sz="1600" dirty="0" err="1">
                <a:latin typeface="Verdana" panose="020B0604030504040204" pitchFamily="34" charset="0"/>
                <a:ea typeface="Verdana" panose="020B0604030504040204" pitchFamily="34" charset="0"/>
                <a:cs typeface="Verdana" panose="020B0604030504040204" pitchFamily="34" charset="0"/>
              </a:rPr>
              <a:t>Windlast</a:t>
            </a:r>
            <a:r>
              <a:rPr lang="de-DE" sz="1600" dirty="0">
                <a:latin typeface="Verdana" panose="020B0604030504040204" pitchFamily="34" charset="0"/>
                <a:ea typeface="Verdana" panose="020B0604030504040204" pitchFamily="34" charset="0"/>
                <a:cs typeface="Verdana" panose="020B0604030504040204" pitchFamily="34" charset="0"/>
              </a:rPr>
              <a:t> mal Länge vom Einspannpunkt bis zur Antenne. </a:t>
            </a:r>
          </a:p>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Also bei 3m Mastlänge: M</a:t>
            </a:r>
            <a:r>
              <a:rPr lang="de-DE" sz="1600" baseline="-25000" dirty="0" smtClean="0">
                <a:latin typeface="Verdana" panose="020B0604030504040204" pitchFamily="34" charset="0"/>
                <a:ea typeface="Verdana" panose="020B0604030504040204" pitchFamily="34" charset="0"/>
                <a:cs typeface="Verdana" panose="020B0604030504040204" pitchFamily="34" charset="0"/>
              </a:rPr>
              <a:t>A</a:t>
            </a:r>
            <a:r>
              <a:rPr lang="de-DE" sz="1600" dirty="0" smtClean="0">
                <a:latin typeface="Verdana" panose="020B0604030504040204" pitchFamily="34" charset="0"/>
                <a:ea typeface="Verdana" panose="020B0604030504040204" pitchFamily="34" charset="0"/>
                <a:cs typeface="Verdana" panose="020B0604030504040204" pitchFamily="34" charset="0"/>
              </a:rPr>
              <a:t> = F</a:t>
            </a:r>
            <a:r>
              <a:rPr lang="de-DE" sz="1600" baseline="-25000" dirty="0" smtClean="0">
                <a:latin typeface="Verdana" panose="020B0604030504040204" pitchFamily="34" charset="0"/>
                <a:ea typeface="Verdana" panose="020B0604030504040204" pitchFamily="34" charset="0"/>
                <a:cs typeface="Verdana" panose="020B0604030504040204" pitchFamily="34" charset="0"/>
              </a:rPr>
              <a:t>A</a:t>
            </a:r>
            <a:r>
              <a:rPr lang="de-DE" sz="1600" dirty="0" smtClean="0">
                <a:latin typeface="Verdana" panose="020B0604030504040204" pitchFamily="34" charset="0"/>
                <a:ea typeface="Verdana" panose="020B0604030504040204" pitchFamily="34" charset="0"/>
                <a:cs typeface="Verdana" panose="020B0604030504040204" pitchFamily="34" charset="0"/>
              </a:rPr>
              <a:t> · l = 50 N · 3 m = 150 </a:t>
            </a:r>
            <a:r>
              <a:rPr lang="de-DE" sz="1600" dirty="0" err="1" smtClean="0">
                <a:latin typeface="Verdana" panose="020B0604030504040204" pitchFamily="34" charset="0"/>
                <a:ea typeface="Verdana" panose="020B0604030504040204" pitchFamily="34" charset="0"/>
                <a:cs typeface="Verdana" panose="020B0604030504040204" pitchFamily="34" charset="0"/>
              </a:rPr>
              <a:t>Nm</a:t>
            </a: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Tragende Bauteile, zum Beispiel Gebäudeteile wie Dachbalken, die zur Befestigung von Antennen, Antennenstandrohren und Abspannseilen dienen, müssen ebenfalls eine ausreichende mechanische Festigkeit besitzen. Die Befestigung des Standrohres am Schornstein ist </a:t>
            </a:r>
            <a:r>
              <a:rPr lang="de-DE" sz="1600" b="1" dirty="0">
                <a:latin typeface="Verdana" panose="020B0604030504040204" pitchFamily="34" charset="0"/>
                <a:ea typeface="Verdana" panose="020B0604030504040204" pitchFamily="34" charset="0"/>
                <a:cs typeface="Verdana" panose="020B0604030504040204" pitchFamily="34" charset="0"/>
              </a:rPr>
              <a:t>verboten</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1053628514"/>
      </p:ext>
    </p:extLst>
  </p:cSld>
  <p:clrMapOvr>
    <a:masterClrMapping/>
  </p:clrMapOv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smtClean="0"/>
              <a:t>Verbindung mit dem Baukörper</a:t>
            </a:r>
            <a:r>
              <a:rPr lang="de-DE" altLang="en-US" baseline="30000" dirty="0" smtClean="0"/>
              <a:t>*</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38</a:t>
            </a:fld>
            <a:endParaRPr lang="de-DE" altLang="en-US"/>
          </a:p>
        </p:txBody>
      </p:sp>
      <p:sp>
        <p:nvSpPr>
          <p:cNvPr id="9" name="Textfeld 8"/>
          <p:cNvSpPr txBox="1"/>
          <p:nvPr/>
        </p:nvSpPr>
        <p:spPr>
          <a:xfrm>
            <a:off x="692763" y="1159386"/>
            <a:ext cx="7767670" cy="5221942"/>
          </a:xfrm>
          <a:prstGeom prst="rect">
            <a:avLst/>
          </a:prstGeom>
          <a:noFill/>
        </p:spPr>
        <p:txBody>
          <a:bodyPr wrap="square" rtlCol="0">
            <a:spAutoFit/>
          </a:bodyPr>
          <a:lstStyle/>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Die </a:t>
            </a:r>
            <a:r>
              <a:rPr lang="de-DE" sz="1600" dirty="0">
                <a:latin typeface="Verdana" panose="020B0604030504040204" pitchFamily="34" charset="0"/>
                <a:ea typeface="Verdana" panose="020B0604030504040204" pitchFamily="34" charset="0"/>
                <a:cs typeface="Verdana" panose="020B0604030504040204" pitchFamily="34" charset="0"/>
              </a:rPr>
              <a:t>Verbindungsmittel mit dem tragenden Bauteil müssen die auftretenden Kräfte dauerhaft übertragen. Diese Kraftübertragung darf durch Alterung und Korrosion nicht beeinträchtigt werden. Gips und Dübel aus thermoplastischem Kunststoff erfüllen diese Forderung im Allgemeinen nicht. Jede Halterung des Standrohres muss mit mindestens zwei Schrauben am tragenden Bauteil befestigt werden. Bei Befestigung am Gebälk sind Schlüsselschrauben von mindestens 8 mm Durchmesser erforderlich, bei Befestigung im Mauerwerk mindestens Schrauben M8.</a:t>
            </a:r>
          </a:p>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Abspannseile </a:t>
            </a:r>
            <a:r>
              <a:rPr lang="de-DE" sz="1600" dirty="0">
                <a:latin typeface="Verdana" panose="020B0604030504040204" pitchFamily="34" charset="0"/>
                <a:ea typeface="Verdana" panose="020B0604030504040204" pitchFamily="34" charset="0"/>
                <a:cs typeface="Verdana" panose="020B0604030504040204" pitchFamily="34" charset="0"/>
              </a:rPr>
              <a:t>sollen größere Schwankungen durch den Wind verhindern. Die Antennenanlage muss die Forderungen an die mechanische Festigkeit auch ohne Abspannseile erfüllen. Die Abspannseile dürfen bei der Ermittlung der mechanischen Festigkeit also nicht berücksichtigt werden. Die Verbindungsmittel sollen aus geeigneten Werkstoffen bestehen, damit Korrosion durch Elementbildung möglichst verhindert wird.</a:t>
            </a:r>
          </a:p>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Die </a:t>
            </a:r>
            <a:r>
              <a:rPr lang="de-DE" sz="1600" dirty="0">
                <a:latin typeface="Verdana" panose="020B0604030504040204" pitchFamily="34" charset="0"/>
                <a:ea typeface="Verdana" panose="020B0604030504040204" pitchFamily="34" charset="0"/>
                <a:cs typeface="Verdana" panose="020B0604030504040204" pitchFamily="34" charset="0"/>
              </a:rPr>
              <a:t>Antennenanlage ist so aufzustellen, dass abknickende Bauteile der Antennen darunter liegende Starkstromleitungen nicht berühren können. Das Abknicken des Standrohres wird nicht angenommen. Der waagerechte Abstand des Standrohres zur Starkstromfreileitung und der Abstand zwischen Antennenteilen und der Starkstromfreileitung muss mindestens 1 m betragen.</a:t>
            </a:r>
          </a:p>
        </p:txBody>
      </p:sp>
    </p:spTree>
    <p:extLst>
      <p:ext uri="{BB962C8B-B14F-4D97-AF65-F5344CB8AC3E}">
        <p14:creationId xmlns:p14="http://schemas.microsoft.com/office/powerpoint/2010/main" val="2492407430"/>
      </p:ext>
    </p:extLst>
  </p:cSld>
  <p:clrMapOvr>
    <a:masterClrMapping/>
  </p:clrMapOv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0750" y="1916113"/>
            <a:ext cx="10317163" cy="3960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531" name="Rectangle 2"/>
          <p:cNvSpPr>
            <a:spLocks noGrp="1" noChangeArrowheads="1"/>
          </p:cNvSpPr>
          <p:nvPr>
            <p:ph type="title"/>
          </p:nvPr>
        </p:nvSpPr>
        <p:spPr>
          <a:xfrm>
            <a:off x="827584" y="1196752"/>
            <a:ext cx="7992888" cy="609600"/>
          </a:xfrm>
        </p:spPr>
        <p:txBody>
          <a:bodyPr/>
          <a:lstStyle/>
          <a:p>
            <a:pPr algn="l"/>
            <a:r>
              <a:rPr lang="de-DE" altLang="en-US" dirty="0"/>
              <a:t>Nächste Woche: </a:t>
            </a:r>
            <a:r>
              <a:rPr lang="de-DE" altLang="en-US" dirty="0" smtClean="0"/>
              <a:t> Mi, 18. März, </a:t>
            </a:r>
            <a:r>
              <a:rPr lang="de-DE" altLang="en-US" dirty="0"/>
              <a:t>19 Uhr </a:t>
            </a:r>
            <a:r>
              <a:rPr lang="de-DE" altLang="en-US" dirty="0" smtClean="0"/>
              <a:t>lokal</a:t>
            </a:r>
          </a:p>
        </p:txBody>
      </p:sp>
      <p:sp>
        <p:nvSpPr>
          <p:cNvPr id="22532"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86445D66-5407-4074-A26D-D7E72898DA47}" type="slidenum">
              <a:rPr lang="de-DE" altLang="en-US"/>
              <a:pPr eaLnBrk="1" hangingPunct="1"/>
              <a:t>39</a:t>
            </a:fld>
            <a:endParaRPr lang="de-DE" altLang="en-US"/>
          </a:p>
        </p:txBody>
      </p:sp>
      <p:sp>
        <p:nvSpPr>
          <p:cNvPr id="7" name="Textfeld 6"/>
          <p:cNvSpPr txBox="1"/>
          <p:nvPr/>
        </p:nvSpPr>
        <p:spPr>
          <a:xfrm>
            <a:off x="0" y="4467225"/>
            <a:ext cx="9144000" cy="1631950"/>
          </a:xfrm>
          <a:prstGeom prst="rect">
            <a:avLst/>
          </a:prstGeom>
          <a:solidFill>
            <a:schemeClr val="bg1">
              <a:alpha val="74000"/>
            </a:schemeClr>
          </a:solidFill>
        </p:spPr>
        <p:txBody>
          <a:bodyPr>
            <a:spAutoFit/>
          </a:bodyPr>
          <a:lstStyle/>
          <a:p>
            <a:pPr>
              <a:defRPr/>
            </a:pPr>
            <a:r>
              <a:rPr lang="de-DE" sz="4000" dirty="0"/>
              <a:t> </a:t>
            </a:r>
            <a:r>
              <a:rPr lang="de-DE" sz="6000" dirty="0"/>
              <a:t/>
            </a:r>
            <a:br>
              <a:rPr lang="de-DE" sz="6000" dirty="0"/>
            </a:br>
            <a:r>
              <a:rPr lang="de-DE" sz="6000" dirty="0"/>
              <a:t>	</a:t>
            </a:r>
            <a:r>
              <a:rPr lang="de-DE" sz="6000" dirty="0">
                <a:latin typeface="+mj-lt"/>
              </a:rPr>
              <a:t>Fragen ?</a:t>
            </a:r>
          </a:p>
        </p:txBody>
      </p:sp>
      <p:sp>
        <p:nvSpPr>
          <p:cNvPr id="6" name="Textfeld 5"/>
          <p:cNvSpPr txBox="1"/>
          <p:nvPr/>
        </p:nvSpPr>
        <p:spPr>
          <a:xfrm>
            <a:off x="-1116013" y="2413000"/>
            <a:ext cx="10872788" cy="1016000"/>
          </a:xfrm>
          <a:prstGeom prst="rect">
            <a:avLst/>
          </a:prstGeom>
          <a:solidFill>
            <a:schemeClr val="bg1">
              <a:alpha val="74000"/>
            </a:schemeClr>
          </a:solidFill>
        </p:spPr>
        <p:txBody>
          <a:bodyPr>
            <a:spAutoFit/>
          </a:bodyPr>
          <a:lstStyle/>
          <a:p>
            <a:pPr>
              <a:defRPr/>
            </a:pPr>
            <a:endParaRPr lang="de-DE" sz="6000" dirty="0">
              <a:latin typeface="+mj-lt"/>
            </a:endParaRPr>
          </a:p>
        </p:txBody>
      </p:sp>
      <p:sp>
        <p:nvSpPr>
          <p:cNvPr id="8" name="Textfeld 7"/>
          <p:cNvSpPr txBox="1"/>
          <p:nvPr/>
        </p:nvSpPr>
        <p:spPr>
          <a:xfrm>
            <a:off x="-1116013" y="2420938"/>
            <a:ext cx="10872788" cy="468312"/>
          </a:xfrm>
          <a:prstGeom prst="rect">
            <a:avLst/>
          </a:prstGeom>
          <a:solidFill>
            <a:schemeClr val="bg1">
              <a:alpha val="74000"/>
            </a:schemeClr>
          </a:solidFill>
        </p:spPr>
        <p:txBody>
          <a:bodyPr>
            <a:spAutoFit/>
          </a:bodyPr>
          <a:lstStyle/>
          <a:p>
            <a:pPr>
              <a:defRPr/>
            </a:pPr>
            <a:endParaRPr lang="de-DE" sz="6000" dirty="0">
              <a:latin typeface="+mj-lt"/>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Prüfungsfragen</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4</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615814980"/>
              </p:ext>
            </p:extLst>
          </p:nvPr>
        </p:nvGraphicFramePr>
        <p:xfrm>
          <a:off x="611560" y="1412776"/>
          <a:ext cx="7920880" cy="2224405"/>
        </p:xfrm>
        <a:graphic>
          <a:graphicData uri="http://schemas.openxmlformats.org/drawingml/2006/table">
            <a:tbl>
              <a:tblPr firstRow="1" bandRow="1">
                <a:tableStyleId>{17292A2E-F333-43FB-9621-5CBBE7FDCDCB}</a:tableStyleId>
              </a:tblPr>
              <a:tblGrid>
                <a:gridCol w="1014113">
                  <a:extLst>
                    <a:ext uri="{9D8B030D-6E8A-4147-A177-3AD203B41FA5}">
                      <a16:colId xmlns:a16="http://schemas.microsoft.com/office/drawing/2014/main" val="20000"/>
                    </a:ext>
                  </a:extLst>
                </a:gridCol>
                <a:gridCol w="6906767">
                  <a:extLst>
                    <a:ext uri="{9D8B030D-6E8A-4147-A177-3AD203B41FA5}">
                      <a16:colId xmlns:a16="http://schemas.microsoft.com/office/drawing/2014/main" val="20001"/>
                    </a:ext>
                  </a:extLst>
                </a:gridCol>
              </a:tblGrid>
              <a:tr h="370840">
                <a:tc>
                  <a:txBody>
                    <a:bodyPr/>
                    <a:lstStyle/>
                    <a:p>
                      <a:r>
                        <a:rPr lang="en-US" dirty="0" smtClean="0">
                          <a:solidFill>
                            <a:schemeClr val="tx1"/>
                          </a:solidFill>
                        </a:rPr>
                        <a:t>TK104</a:t>
                      </a:r>
                      <a:endParaRPr lang="en-US" dirty="0">
                        <a:solidFill>
                          <a:schemeClr val="tx1"/>
                        </a:solidFill>
                      </a:endParaRPr>
                    </a:p>
                  </a:txBody>
                  <a:tcPr>
                    <a:solidFill>
                      <a:schemeClr val="bg1">
                        <a:lumMod val="65000"/>
                      </a:schemeClr>
                    </a:solidFill>
                  </a:tcPr>
                </a:tc>
                <a:tc>
                  <a:txBody>
                    <a:bodyPr/>
                    <a:lstStyle/>
                    <a:p>
                      <a:pPr algn="l" fontAlgn="ctr"/>
                      <a:r>
                        <a:rPr lang="de-DE" sz="1600" b="1" i="0" u="none" strike="noStrike" dirty="0" smtClean="0">
                          <a:solidFill>
                            <a:srgbClr val="FFFFFF"/>
                          </a:solidFill>
                          <a:effectLst/>
                          <a:latin typeface="Arial"/>
                        </a:rPr>
                        <a:t>Bei </a:t>
                      </a:r>
                      <a:r>
                        <a:rPr lang="de-DE" sz="1600" b="1" i="0" u="none" strike="noStrike" dirty="0">
                          <a:solidFill>
                            <a:srgbClr val="FFFFFF"/>
                          </a:solidFill>
                          <a:effectLst/>
                          <a:latin typeface="Arial"/>
                        </a:rPr>
                        <a:t>der Überprüfung des Ausgangssignals eines 75-Watt-Kurzwellen-Senders sollte die Dämpfung der Oberwellen in Bezug auf die Leistung der Betriebsfrequenz mindestens</a:t>
                      </a:r>
                    </a:p>
                  </a:txBody>
                  <a:tcPr marL="9525" marR="9525" marT="9525" marB="0"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nchor="ctr"/>
                </a:tc>
                <a:tc>
                  <a:txBody>
                    <a:bodyPr/>
                    <a:lstStyle/>
                    <a:p>
                      <a:pPr algn="l" fontAlgn="ctr"/>
                      <a:r>
                        <a:rPr lang="en-US" sz="1800" b="0" i="0" u="none" strike="noStrike">
                          <a:solidFill>
                            <a:srgbClr val="000000"/>
                          </a:solidFill>
                          <a:effectLst/>
                          <a:latin typeface="Arial"/>
                        </a:rPr>
                        <a:t>20 dB betragen. </a:t>
                      </a:r>
                    </a:p>
                  </a:txBody>
                  <a:tcPr marL="9525" marR="9525" marT="9525" marB="0"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nchor="ctr"/>
                </a:tc>
                <a:tc>
                  <a:txBody>
                    <a:bodyPr/>
                    <a:lstStyle/>
                    <a:p>
                      <a:pPr algn="l" fontAlgn="ctr"/>
                      <a:r>
                        <a:rPr lang="en-US" sz="1800" b="0" i="0" u="none" strike="noStrike">
                          <a:solidFill>
                            <a:srgbClr val="000000"/>
                          </a:solidFill>
                          <a:effectLst/>
                          <a:latin typeface="Arial"/>
                        </a:rPr>
                        <a:t>40 dB betragen. </a:t>
                      </a:r>
                    </a:p>
                  </a:txBody>
                  <a:tcPr marL="9525" marR="9525" marT="9525" marB="0"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nchor="ctr"/>
                </a:tc>
                <a:tc>
                  <a:txBody>
                    <a:bodyPr/>
                    <a:lstStyle/>
                    <a:p>
                      <a:pPr algn="l" fontAlgn="ctr"/>
                      <a:r>
                        <a:rPr lang="en-US" sz="1800" b="0" i="0" u="none" strike="noStrike">
                          <a:solidFill>
                            <a:srgbClr val="000000"/>
                          </a:solidFill>
                          <a:effectLst/>
                          <a:latin typeface="Arial"/>
                        </a:rPr>
                        <a:t>60 dB betragen. </a:t>
                      </a:r>
                    </a:p>
                  </a:txBody>
                  <a:tcPr marL="9525" marR="9525" marT="9525" marB="0"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nchor="ctr"/>
                </a:tc>
                <a:tc>
                  <a:txBody>
                    <a:bodyPr/>
                    <a:lstStyle/>
                    <a:p>
                      <a:pPr algn="l" fontAlgn="ctr"/>
                      <a:r>
                        <a:rPr lang="en-US" sz="1800" b="0" i="0" u="none" strike="noStrike" dirty="0">
                          <a:solidFill>
                            <a:srgbClr val="000000"/>
                          </a:solidFill>
                          <a:effectLst/>
                          <a:latin typeface="Arial"/>
                        </a:rPr>
                        <a:t>100 dB </a:t>
                      </a:r>
                      <a:r>
                        <a:rPr lang="en-US" sz="1800" b="0" i="0" u="none" strike="noStrike" dirty="0" err="1">
                          <a:solidFill>
                            <a:srgbClr val="000000"/>
                          </a:solidFill>
                          <a:effectLst/>
                          <a:latin typeface="Arial"/>
                        </a:rPr>
                        <a:t>betragen</a:t>
                      </a:r>
                      <a:r>
                        <a:rPr lang="en-US" sz="1800" b="0" i="0" u="none" strike="noStrike" dirty="0">
                          <a:solidFill>
                            <a:srgbClr val="000000"/>
                          </a:solidFill>
                          <a:effectLst/>
                          <a:latin typeface="Arial"/>
                        </a:rPr>
                        <a:t>. </a:t>
                      </a:r>
                    </a:p>
                  </a:txBody>
                  <a:tcPr marL="9525" marR="9525" marT="9525" marB="0" anchor="ctr"/>
                </a:tc>
                <a:extLst>
                  <a:ext uri="{0D108BD9-81ED-4DB2-BD59-A6C34878D82A}">
                    <a16:rowId xmlns:a16="http://schemas.microsoft.com/office/drawing/2014/main" val="10004"/>
                  </a:ext>
                </a:extLst>
              </a:tr>
            </a:tbl>
          </a:graphicData>
        </a:graphic>
      </p:graphicFrame>
      <p:sp>
        <p:nvSpPr>
          <p:cNvPr id="5" name="Interaktive Schaltfläche: Hilfe 4">
            <a:hlinkClick r:id="" action="ppaction://noaction" highlightClick="1"/>
          </p:cNvPr>
          <p:cNvSpPr/>
          <p:nvPr/>
        </p:nvSpPr>
        <p:spPr>
          <a:xfrm>
            <a:off x="906925" y="219379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906925" y="257992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906925" y="2942073"/>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906925" y="332584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634503" y="2557140"/>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15" name="Textfeld 14"/>
          <p:cNvSpPr txBox="1"/>
          <p:nvPr/>
        </p:nvSpPr>
        <p:spPr>
          <a:xfrm>
            <a:off x="645724" y="2180150"/>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645724" y="2923797"/>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645724" y="3298435"/>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graphicFrame>
        <p:nvGraphicFramePr>
          <p:cNvPr id="14" name="Tabelle 13"/>
          <p:cNvGraphicFramePr>
            <a:graphicFrameLocks noGrp="1"/>
          </p:cNvGraphicFramePr>
          <p:nvPr>
            <p:extLst>
              <p:ext uri="{D42A27DB-BD31-4B8C-83A1-F6EECF244321}">
                <p14:modId xmlns:p14="http://schemas.microsoft.com/office/powerpoint/2010/main" val="2307648968"/>
              </p:ext>
            </p:extLst>
          </p:nvPr>
        </p:nvGraphicFramePr>
        <p:xfrm>
          <a:off x="611560" y="3861048"/>
          <a:ext cx="7920880" cy="2359660"/>
        </p:xfrm>
        <a:graphic>
          <a:graphicData uri="http://schemas.openxmlformats.org/drawingml/2006/table">
            <a:tbl>
              <a:tblPr firstRow="1" bandRow="1">
                <a:tableStyleId>{17292A2E-F333-43FB-9621-5CBBE7FDCDCB}</a:tableStyleId>
              </a:tblPr>
              <a:tblGrid>
                <a:gridCol w="1002137">
                  <a:extLst>
                    <a:ext uri="{9D8B030D-6E8A-4147-A177-3AD203B41FA5}">
                      <a16:colId xmlns:a16="http://schemas.microsoft.com/office/drawing/2014/main" val="20000"/>
                    </a:ext>
                  </a:extLst>
                </a:gridCol>
                <a:gridCol w="6918743">
                  <a:extLst>
                    <a:ext uri="{9D8B030D-6E8A-4147-A177-3AD203B41FA5}">
                      <a16:colId xmlns:a16="http://schemas.microsoft.com/office/drawing/2014/main" val="20001"/>
                    </a:ext>
                  </a:extLst>
                </a:gridCol>
              </a:tblGrid>
              <a:tr h="370840">
                <a:tc>
                  <a:txBody>
                    <a:bodyPr/>
                    <a:lstStyle/>
                    <a:p>
                      <a:r>
                        <a:rPr lang="en-US" dirty="0" smtClean="0">
                          <a:solidFill>
                            <a:schemeClr val="tx1"/>
                          </a:solidFill>
                        </a:rPr>
                        <a:t>TK107</a:t>
                      </a:r>
                      <a:endParaRPr lang="en-US" dirty="0">
                        <a:solidFill>
                          <a:schemeClr val="tx1"/>
                        </a:solidFill>
                      </a:endParaRPr>
                    </a:p>
                  </a:txBody>
                  <a:tcPr>
                    <a:solidFill>
                      <a:schemeClr val="bg1">
                        <a:lumMod val="65000"/>
                      </a:schemeClr>
                    </a:solidFill>
                  </a:tcPr>
                </a:tc>
                <a:tc>
                  <a:txBody>
                    <a:bodyPr/>
                    <a:lstStyle/>
                    <a:p>
                      <a:pPr algn="l" fontAlgn="ctr"/>
                      <a:r>
                        <a:rPr lang="de-DE" sz="1600" b="1" i="0" u="none" strike="noStrike" dirty="0" smtClean="0">
                          <a:solidFill>
                            <a:srgbClr val="FFFFFF"/>
                          </a:solidFill>
                          <a:effectLst/>
                          <a:latin typeface="Arial"/>
                        </a:rPr>
                        <a:t>In </a:t>
                      </a:r>
                      <a:r>
                        <a:rPr lang="de-DE" sz="1600" b="1" i="0" u="none" strike="noStrike" dirty="0">
                          <a:solidFill>
                            <a:srgbClr val="FFFFFF"/>
                          </a:solidFill>
                          <a:effectLst/>
                          <a:latin typeface="Arial"/>
                        </a:rPr>
                        <a:t>welchem Fall spricht man von Störungen im Sinne von EMV? Störungen liegen dann vor, wenn ...</a:t>
                      </a:r>
                    </a:p>
                  </a:txBody>
                  <a:tcPr marL="9525" marR="9525" marT="9525" marB="0"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nchor="ctr"/>
                </a:tc>
                <a:tc>
                  <a:txBody>
                    <a:bodyPr/>
                    <a:lstStyle/>
                    <a:p>
                      <a:pPr algn="l" fontAlgn="ctr"/>
                      <a:r>
                        <a:rPr lang="en-US" sz="1600" b="0" i="0" u="none" strike="noStrike">
                          <a:solidFill>
                            <a:srgbClr val="000000"/>
                          </a:solidFill>
                          <a:effectLst/>
                          <a:latin typeface="Arial"/>
                        </a:rPr>
                        <a:t>unerwünschte Ausstrahlungen verursacht werden. </a:t>
                      </a:r>
                    </a:p>
                  </a:txBody>
                  <a:tcPr marL="9525" marR="9525" marT="9525" marB="0"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nchor="ctr"/>
                </a:tc>
                <a:tc>
                  <a:txBody>
                    <a:bodyPr/>
                    <a:lstStyle/>
                    <a:p>
                      <a:pPr algn="l" fontAlgn="ctr"/>
                      <a:r>
                        <a:rPr lang="de-DE" sz="1600" b="0" i="0" u="none" strike="noStrike">
                          <a:solidFill>
                            <a:srgbClr val="000000"/>
                          </a:solidFill>
                          <a:effectLst/>
                          <a:latin typeface="Arial"/>
                        </a:rPr>
                        <a:t>durch die hohe Feldstärke des Senders der Empfang auf anderen Frequenzen beeinflusst wird. </a:t>
                      </a:r>
                    </a:p>
                  </a:txBody>
                  <a:tcPr marL="9525" marR="9525" marT="9525" marB="0"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nchor="ctr"/>
                </a:tc>
                <a:tc>
                  <a:txBody>
                    <a:bodyPr/>
                    <a:lstStyle/>
                    <a:p>
                      <a:pPr algn="l" fontAlgn="ctr"/>
                      <a:r>
                        <a:rPr lang="de-DE" sz="1600" b="0" i="0" u="none" strike="noStrike" dirty="0">
                          <a:solidFill>
                            <a:srgbClr val="000000"/>
                          </a:solidFill>
                          <a:effectLst/>
                          <a:latin typeface="Arial"/>
                        </a:rPr>
                        <a:t>durch den zu geringen Abstand zwischen einer Sende- und einer </a:t>
                      </a:r>
                      <a:r>
                        <a:rPr lang="de-DE" sz="1600" b="0" i="0" u="none" strike="noStrike" dirty="0" smtClean="0">
                          <a:solidFill>
                            <a:srgbClr val="000000"/>
                          </a:solidFill>
                          <a:effectLst/>
                          <a:latin typeface="Arial"/>
                        </a:rPr>
                        <a:t>Empfangs-antenne </a:t>
                      </a:r>
                      <a:r>
                        <a:rPr lang="de-DE" sz="1600" b="0" i="0" u="none" strike="noStrike" dirty="0">
                          <a:solidFill>
                            <a:srgbClr val="000000"/>
                          </a:solidFill>
                          <a:effectLst/>
                          <a:latin typeface="Arial"/>
                        </a:rPr>
                        <a:t>der Fernsehempfang durch einen Amateurfunksender gestört wird. </a:t>
                      </a:r>
                    </a:p>
                  </a:txBody>
                  <a:tcPr marL="9525" marR="9525" marT="9525" marB="0"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nchor="ctr"/>
                </a:tc>
                <a:tc>
                  <a:txBody>
                    <a:bodyPr/>
                    <a:lstStyle/>
                    <a:p>
                      <a:pPr algn="l" fontAlgn="ctr"/>
                      <a:r>
                        <a:rPr lang="de-DE" sz="1600" b="0" i="0" u="none" strike="noStrike" dirty="0">
                          <a:solidFill>
                            <a:srgbClr val="000000"/>
                          </a:solidFill>
                          <a:effectLst/>
                          <a:latin typeface="Arial"/>
                        </a:rPr>
                        <a:t>ein Funkamateur mit seiner Sendefrequenz zu nah an den Rand des erlaubten Frequenzbereichs gelangt. </a:t>
                      </a:r>
                    </a:p>
                  </a:txBody>
                  <a:tcPr marL="9525" marR="9525" marT="9525" marB="0" anchor="ctr"/>
                </a:tc>
                <a:extLst>
                  <a:ext uri="{0D108BD9-81ED-4DB2-BD59-A6C34878D82A}">
                    <a16:rowId xmlns:a16="http://schemas.microsoft.com/office/drawing/2014/main" val="10004"/>
                  </a:ext>
                </a:extLst>
              </a:tr>
            </a:tbl>
          </a:graphicData>
        </a:graphic>
      </p:graphicFrame>
      <p:sp>
        <p:nvSpPr>
          <p:cNvPr id="18" name="Interaktive Schaltfläche: Hilfe 17">
            <a:hlinkClick r:id="" action="ppaction://noaction" highlightClick="1"/>
          </p:cNvPr>
          <p:cNvSpPr/>
          <p:nvPr/>
        </p:nvSpPr>
        <p:spPr>
          <a:xfrm>
            <a:off x="926888" y="438629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Interaktive Schaltfläche: Hilfe 18">
            <a:hlinkClick r:id="" action="ppaction://noaction" highlightClick="1"/>
          </p:cNvPr>
          <p:cNvSpPr/>
          <p:nvPr/>
        </p:nvSpPr>
        <p:spPr>
          <a:xfrm>
            <a:off x="926888" y="484119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nteraktive Schaltfläche: Hilfe 19">
            <a:hlinkClick r:id="" action="ppaction://noaction" highlightClick="1"/>
          </p:cNvPr>
          <p:cNvSpPr/>
          <p:nvPr/>
        </p:nvSpPr>
        <p:spPr>
          <a:xfrm>
            <a:off x="926888" y="533262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nteraktive Schaltfläche: Hilfe 20">
            <a:hlinkClick r:id="" action="ppaction://noaction" highlightClick="1"/>
          </p:cNvPr>
          <p:cNvSpPr/>
          <p:nvPr/>
        </p:nvSpPr>
        <p:spPr>
          <a:xfrm>
            <a:off x="926888" y="583052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extfeld 21"/>
          <p:cNvSpPr txBox="1"/>
          <p:nvPr/>
        </p:nvSpPr>
        <p:spPr>
          <a:xfrm>
            <a:off x="688261" y="4817271"/>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3" name="Textfeld 22"/>
          <p:cNvSpPr txBox="1"/>
          <p:nvPr/>
        </p:nvSpPr>
        <p:spPr>
          <a:xfrm>
            <a:off x="684086" y="4365104"/>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24" name="Textfeld 23"/>
          <p:cNvSpPr txBox="1"/>
          <p:nvPr/>
        </p:nvSpPr>
        <p:spPr>
          <a:xfrm>
            <a:off x="672865" y="5301208"/>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5" name="Textfeld 24"/>
          <p:cNvSpPr txBox="1"/>
          <p:nvPr/>
        </p:nvSpPr>
        <p:spPr>
          <a:xfrm>
            <a:off x="684086" y="5805264"/>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Tree>
    <p:extLst>
      <p:ext uri="{BB962C8B-B14F-4D97-AF65-F5344CB8AC3E}">
        <p14:creationId xmlns:p14="http://schemas.microsoft.com/office/powerpoint/2010/main" val="1421723521"/>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seq concurrent="1" nextAc="seek">
              <p:cTn id="22" restart="whenNotActive" fill="hold" evtFilter="cancelBubble" nodeType="interactiveSeq">
                <p:stCondLst>
                  <p:cond evt="onClick" delay="0">
                    <p:tgtEl>
                      <p:spTgt spid="19"/>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2"/>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27" restart="whenNotActive" fill="hold" evtFilter="cancelBubble" nodeType="interactiveSeq">
                <p:stCondLst>
                  <p:cond evt="onClick" delay="0">
                    <p:tgtEl>
                      <p:spTgt spid="18"/>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18"/>
                  </p:tgtEl>
                </p:cond>
              </p:nextCondLst>
            </p:seq>
            <p:seq concurrent="1" nextAc="seek">
              <p:cTn id="32" restart="whenNotActive" fill="hold" evtFilter="cancelBubble" nodeType="interactiveSeq">
                <p:stCondLst>
                  <p:cond evt="onClick" delay="0">
                    <p:tgtEl>
                      <p:spTgt spid="20"/>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37" restart="whenNotActive" fill="hold" evtFilter="cancelBubble" nodeType="interactiveSeq">
                <p:stCondLst>
                  <p:cond evt="onClick" delay="0">
                    <p:tgtEl>
                      <p:spTgt spid="21"/>
                    </p:tgtEl>
                  </p:cond>
                </p:stCondLst>
                <p:endSync evt="end" delay="0">
                  <p:rtn val="all"/>
                </p:endSync>
                <p:childTnLst>
                  <p:par>
                    <p:cTn id="38" fill="hold">
                      <p:stCondLst>
                        <p:cond delay="0"/>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childTnLst>
        </p:cTn>
      </p:par>
    </p:tnLst>
    <p:bldLst>
      <p:bldP spid="6" grpId="0" animBg="1"/>
      <p:bldP spid="15" grpId="0" animBg="1"/>
      <p:bldP spid="16" grpId="0" animBg="1"/>
      <p:bldP spid="17" grpId="0" animBg="1"/>
      <p:bldP spid="22" grpId="0" animBg="1"/>
      <p:bldP spid="23" grpId="0" animBg="1"/>
      <p:bldP spid="24" grpId="0" animBg="1"/>
      <p:bldP spid="2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Prüfungsfragen</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5</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2288746600"/>
              </p:ext>
            </p:extLst>
          </p:nvPr>
        </p:nvGraphicFramePr>
        <p:xfrm>
          <a:off x="899592" y="1358776"/>
          <a:ext cx="7488832" cy="1854200"/>
        </p:xfrm>
        <a:graphic>
          <a:graphicData uri="http://schemas.openxmlformats.org/drawingml/2006/table">
            <a:tbl>
              <a:tblPr firstRow="1" bandRow="1">
                <a:tableStyleId>{17292A2E-F333-43FB-9621-5CBBE7FDCDCB}</a:tableStyleId>
              </a:tblPr>
              <a:tblGrid>
                <a:gridCol w="1014113">
                  <a:extLst>
                    <a:ext uri="{9D8B030D-6E8A-4147-A177-3AD203B41FA5}">
                      <a16:colId xmlns:a16="http://schemas.microsoft.com/office/drawing/2014/main" val="20000"/>
                    </a:ext>
                  </a:extLst>
                </a:gridCol>
                <a:gridCol w="6474719">
                  <a:extLst>
                    <a:ext uri="{9D8B030D-6E8A-4147-A177-3AD203B41FA5}">
                      <a16:colId xmlns:a16="http://schemas.microsoft.com/office/drawing/2014/main" val="20001"/>
                    </a:ext>
                  </a:extLst>
                </a:gridCol>
              </a:tblGrid>
              <a:tr h="370840">
                <a:tc>
                  <a:txBody>
                    <a:bodyPr/>
                    <a:lstStyle/>
                    <a:p>
                      <a:r>
                        <a:rPr lang="en-US" dirty="0" smtClean="0">
                          <a:solidFill>
                            <a:schemeClr val="tx1"/>
                          </a:solidFill>
                        </a:rPr>
                        <a:t>TK203</a:t>
                      </a:r>
                      <a:endParaRPr lang="en-US" dirty="0">
                        <a:solidFill>
                          <a:schemeClr val="tx1"/>
                        </a:solidFill>
                      </a:endParaRPr>
                    </a:p>
                  </a:txBody>
                  <a:tcPr>
                    <a:solidFill>
                      <a:schemeClr val="bg1">
                        <a:lumMod val="65000"/>
                      </a:schemeClr>
                    </a:solidFill>
                  </a:tcPr>
                </a:tc>
                <a:tc>
                  <a:txBody>
                    <a:bodyPr/>
                    <a:lstStyle/>
                    <a:p>
                      <a:pPr algn="l" fontAlgn="ctr"/>
                      <a:r>
                        <a:rPr lang="de-DE" sz="1800" b="1" i="0" u="none" strike="noStrike" dirty="0" smtClean="0">
                          <a:solidFill>
                            <a:srgbClr val="FFFFFF"/>
                          </a:solidFill>
                          <a:effectLst/>
                          <a:latin typeface="Arial"/>
                        </a:rPr>
                        <a:t>Die </a:t>
                      </a:r>
                      <a:r>
                        <a:rPr lang="de-DE" sz="1800" b="1" i="0" u="none" strike="noStrike" dirty="0">
                          <a:solidFill>
                            <a:srgbClr val="FFFFFF"/>
                          </a:solidFill>
                          <a:effectLst/>
                          <a:latin typeface="Arial"/>
                        </a:rPr>
                        <a:t>Übersteuerung eines Leistungsverstärkers führt zu</a:t>
                      </a:r>
                    </a:p>
                  </a:txBody>
                  <a:tcPr marL="9525" marR="9525" marT="9525" marB="0"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nchor="ctr"/>
                </a:tc>
                <a:tc>
                  <a:txBody>
                    <a:bodyPr/>
                    <a:lstStyle/>
                    <a:p>
                      <a:pPr algn="l" fontAlgn="ctr"/>
                      <a:r>
                        <a:rPr lang="de-DE" sz="1800" b="0" i="0" u="none" strike="noStrike">
                          <a:solidFill>
                            <a:srgbClr val="000000"/>
                          </a:solidFill>
                          <a:effectLst/>
                          <a:latin typeface="Arial"/>
                        </a:rPr>
                        <a:t>lediglich geringen Verzerrungen beim Empfang. </a:t>
                      </a:r>
                    </a:p>
                  </a:txBody>
                  <a:tcPr marL="9525" marR="9525" marT="9525" marB="0"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nchor="ctr"/>
                </a:tc>
                <a:tc>
                  <a:txBody>
                    <a:bodyPr/>
                    <a:lstStyle/>
                    <a:p>
                      <a:pPr algn="l" fontAlgn="ctr"/>
                      <a:r>
                        <a:rPr lang="de-DE" sz="1800" b="0" i="0" u="none" strike="noStrike">
                          <a:solidFill>
                            <a:srgbClr val="000000"/>
                          </a:solidFill>
                          <a:effectLst/>
                          <a:latin typeface="Arial"/>
                        </a:rPr>
                        <a:t>einer besseren Verständlichkeit am Empfangsort. </a:t>
                      </a:r>
                    </a:p>
                  </a:txBody>
                  <a:tcPr marL="9525" marR="9525" marT="9525" marB="0"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nchor="ctr"/>
                </a:tc>
                <a:tc>
                  <a:txBody>
                    <a:bodyPr/>
                    <a:lstStyle/>
                    <a:p>
                      <a:pPr algn="l" fontAlgn="ctr"/>
                      <a:r>
                        <a:rPr lang="en-US" sz="1800" b="0" i="0" u="none" strike="noStrike">
                          <a:solidFill>
                            <a:srgbClr val="000000"/>
                          </a:solidFill>
                          <a:effectLst/>
                          <a:latin typeface="Arial"/>
                        </a:rPr>
                        <a:t>einer Verringerung der Ausgangsleistung. </a:t>
                      </a:r>
                    </a:p>
                  </a:txBody>
                  <a:tcPr marL="9525" marR="9525" marT="9525" marB="0"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nchor="ctr"/>
                </a:tc>
                <a:tc>
                  <a:txBody>
                    <a:bodyPr/>
                    <a:lstStyle/>
                    <a:p>
                      <a:pPr algn="l" fontAlgn="ctr"/>
                      <a:r>
                        <a:rPr lang="en-US" sz="1800" b="0" i="0" u="none" strike="noStrike" dirty="0" err="1">
                          <a:solidFill>
                            <a:srgbClr val="000000"/>
                          </a:solidFill>
                          <a:effectLst/>
                          <a:latin typeface="Arial"/>
                        </a:rPr>
                        <a:t>einem</a:t>
                      </a:r>
                      <a:r>
                        <a:rPr lang="en-US" sz="1800" b="0" i="0" u="none" strike="noStrike" dirty="0">
                          <a:solidFill>
                            <a:srgbClr val="000000"/>
                          </a:solidFill>
                          <a:effectLst/>
                          <a:latin typeface="Arial"/>
                        </a:rPr>
                        <a:t> </a:t>
                      </a:r>
                      <a:r>
                        <a:rPr lang="en-US" sz="1800" b="0" i="0" u="none" strike="noStrike" dirty="0" err="1">
                          <a:solidFill>
                            <a:srgbClr val="000000"/>
                          </a:solidFill>
                          <a:effectLst/>
                          <a:latin typeface="Arial"/>
                        </a:rPr>
                        <a:t>hohen</a:t>
                      </a:r>
                      <a:r>
                        <a:rPr lang="en-US" sz="1800" b="0" i="0" u="none" strike="noStrike" dirty="0">
                          <a:solidFill>
                            <a:srgbClr val="000000"/>
                          </a:solidFill>
                          <a:effectLst/>
                          <a:latin typeface="Arial"/>
                        </a:rPr>
                        <a:t> </a:t>
                      </a:r>
                      <a:r>
                        <a:rPr lang="en-US" sz="1800" b="0" i="0" u="none" strike="noStrike" dirty="0" err="1">
                          <a:solidFill>
                            <a:srgbClr val="000000"/>
                          </a:solidFill>
                          <a:effectLst/>
                          <a:latin typeface="Arial"/>
                        </a:rPr>
                        <a:t>Nebenwellenanteil</a:t>
                      </a:r>
                      <a:r>
                        <a:rPr lang="en-US" sz="1800" b="0" i="0" u="none" strike="noStrike" dirty="0">
                          <a:solidFill>
                            <a:srgbClr val="000000"/>
                          </a:solidFill>
                          <a:effectLst/>
                          <a:latin typeface="Arial"/>
                        </a:rPr>
                        <a:t>. </a:t>
                      </a:r>
                    </a:p>
                  </a:txBody>
                  <a:tcPr marL="9525" marR="9525" marT="9525" marB="0" anchor="ctr"/>
                </a:tc>
                <a:extLst>
                  <a:ext uri="{0D108BD9-81ED-4DB2-BD59-A6C34878D82A}">
                    <a16:rowId xmlns:a16="http://schemas.microsoft.com/office/drawing/2014/main" val="10004"/>
                  </a:ext>
                </a:extLst>
              </a:tr>
            </a:tbl>
          </a:graphicData>
        </a:graphic>
      </p:graphicFrame>
      <p:sp>
        <p:nvSpPr>
          <p:cNvPr id="5" name="Interaktive Schaltfläche: Hilfe 4">
            <a:hlinkClick r:id="" action="ppaction://noaction" highlightClick="1"/>
          </p:cNvPr>
          <p:cNvSpPr/>
          <p:nvPr/>
        </p:nvSpPr>
        <p:spPr>
          <a:xfrm>
            <a:off x="1194957" y="176175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194957" y="214328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194957" y="251981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194957" y="2898177"/>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922535" y="2120499"/>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933756" y="1748102"/>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933756" y="2501540"/>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933756" y="2870763"/>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graphicFrame>
        <p:nvGraphicFramePr>
          <p:cNvPr id="18" name="Tabelle 17"/>
          <p:cNvGraphicFramePr>
            <a:graphicFrameLocks noGrp="1"/>
          </p:cNvGraphicFramePr>
          <p:nvPr>
            <p:extLst>
              <p:ext uri="{D42A27DB-BD31-4B8C-83A1-F6EECF244321}">
                <p14:modId xmlns:p14="http://schemas.microsoft.com/office/powerpoint/2010/main" val="3630563682"/>
              </p:ext>
            </p:extLst>
          </p:nvPr>
        </p:nvGraphicFramePr>
        <p:xfrm>
          <a:off x="899592" y="3789040"/>
          <a:ext cx="7488832" cy="2224405"/>
        </p:xfrm>
        <a:graphic>
          <a:graphicData uri="http://schemas.openxmlformats.org/drawingml/2006/table">
            <a:tbl>
              <a:tblPr firstRow="1" bandRow="1">
                <a:tableStyleId>{17292A2E-F333-43FB-9621-5CBBE7FDCDCB}</a:tableStyleId>
              </a:tblPr>
              <a:tblGrid>
                <a:gridCol w="1002137">
                  <a:extLst>
                    <a:ext uri="{9D8B030D-6E8A-4147-A177-3AD203B41FA5}">
                      <a16:colId xmlns:a16="http://schemas.microsoft.com/office/drawing/2014/main" val="20000"/>
                    </a:ext>
                  </a:extLst>
                </a:gridCol>
                <a:gridCol w="6486695">
                  <a:extLst>
                    <a:ext uri="{9D8B030D-6E8A-4147-A177-3AD203B41FA5}">
                      <a16:colId xmlns:a16="http://schemas.microsoft.com/office/drawing/2014/main" val="20001"/>
                    </a:ext>
                  </a:extLst>
                </a:gridCol>
              </a:tblGrid>
              <a:tr h="370840">
                <a:tc>
                  <a:txBody>
                    <a:bodyPr/>
                    <a:lstStyle/>
                    <a:p>
                      <a:r>
                        <a:rPr lang="en-US" dirty="0" smtClean="0">
                          <a:solidFill>
                            <a:schemeClr val="tx1"/>
                          </a:solidFill>
                        </a:rPr>
                        <a:t>TK204</a:t>
                      </a:r>
                      <a:endParaRPr lang="en-US" dirty="0">
                        <a:solidFill>
                          <a:schemeClr val="tx1"/>
                        </a:solidFill>
                      </a:endParaRPr>
                    </a:p>
                  </a:txBody>
                  <a:tcPr>
                    <a:solidFill>
                      <a:schemeClr val="bg1">
                        <a:lumMod val="65000"/>
                      </a:schemeClr>
                    </a:solidFill>
                  </a:tcPr>
                </a:tc>
                <a:tc>
                  <a:txBody>
                    <a:bodyPr/>
                    <a:lstStyle/>
                    <a:p>
                      <a:pPr algn="l" fontAlgn="ctr"/>
                      <a:r>
                        <a:rPr lang="de-DE" sz="1600" b="1" i="0" u="none" strike="noStrike" dirty="0" smtClean="0">
                          <a:solidFill>
                            <a:srgbClr val="FFFFFF"/>
                          </a:solidFill>
                          <a:effectLst/>
                          <a:latin typeface="Arial"/>
                        </a:rPr>
                        <a:t>Die </a:t>
                      </a:r>
                      <a:r>
                        <a:rPr lang="de-DE" sz="1600" b="1" i="0" u="none" strike="noStrike" dirty="0">
                          <a:solidFill>
                            <a:srgbClr val="FFFFFF"/>
                          </a:solidFill>
                          <a:effectLst/>
                          <a:latin typeface="Arial"/>
                        </a:rPr>
                        <a:t>gesamte Bandbreite einer FM-Übertragung beträgt 15 kHz. Wie nah an der Bandgrenze kann ein Träger übertragen werden, ohne dass Außerbandaussendungen erzeugt werden?</a:t>
                      </a:r>
                    </a:p>
                  </a:txBody>
                  <a:tcPr marL="9525" marR="9525" marT="9525" marB="0"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nchor="ctr"/>
                </a:tc>
                <a:tc>
                  <a:txBody>
                    <a:bodyPr/>
                    <a:lstStyle/>
                    <a:p>
                      <a:pPr algn="l" fontAlgn="ctr"/>
                      <a:r>
                        <a:rPr lang="en-US" sz="1800" b="0" i="0" u="none" strike="noStrike">
                          <a:solidFill>
                            <a:srgbClr val="000000"/>
                          </a:solidFill>
                          <a:effectLst/>
                          <a:latin typeface="Arial"/>
                        </a:rPr>
                        <a:t>7,5 kHz </a:t>
                      </a:r>
                    </a:p>
                  </a:txBody>
                  <a:tcPr marL="9525" marR="9525" marT="9525" marB="0"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nchor="ctr"/>
                </a:tc>
                <a:tc>
                  <a:txBody>
                    <a:bodyPr/>
                    <a:lstStyle/>
                    <a:p>
                      <a:pPr algn="l" fontAlgn="ctr"/>
                      <a:r>
                        <a:rPr lang="en-US" sz="1800" b="0" i="0" u="none" strike="noStrike">
                          <a:solidFill>
                            <a:srgbClr val="000000"/>
                          </a:solidFill>
                          <a:effectLst/>
                          <a:latin typeface="Arial"/>
                        </a:rPr>
                        <a:t>0 kHz. </a:t>
                      </a:r>
                    </a:p>
                  </a:txBody>
                  <a:tcPr marL="9525" marR="9525" marT="9525" marB="0"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nchor="ctr"/>
                </a:tc>
                <a:tc>
                  <a:txBody>
                    <a:bodyPr/>
                    <a:lstStyle/>
                    <a:p>
                      <a:pPr algn="l" fontAlgn="ctr"/>
                      <a:r>
                        <a:rPr lang="en-US" sz="1800" b="0" i="0" u="none" strike="noStrike">
                          <a:solidFill>
                            <a:srgbClr val="000000"/>
                          </a:solidFill>
                          <a:effectLst/>
                          <a:latin typeface="Arial"/>
                        </a:rPr>
                        <a:t>15 kHz </a:t>
                      </a:r>
                    </a:p>
                  </a:txBody>
                  <a:tcPr marL="9525" marR="9525" marT="9525" marB="0"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nchor="ctr"/>
                </a:tc>
                <a:tc>
                  <a:txBody>
                    <a:bodyPr/>
                    <a:lstStyle/>
                    <a:p>
                      <a:pPr algn="l" fontAlgn="ctr"/>
                      <a:r>
                        <a:rPr lang="en-US" sz="1800" b="0" i="0" u="none" strike="noStrike" dirty="0">
                          <a:solidFill>
                            <a:srgbClr val="000000"/>
                          </a:solidFill>
                          <a:effectLst/>
                          <a:latin typeface="Arial"/>
                        </a:rPr>
                        <a:t>2,7 kHz </a:t>
                      </a:r>
                    </a:p>
                  </a:txBody>
                  <a:tcPr marL="9525" marR="9525" marT="9525" marB="0" anchor="ctr"/>
                </a:tc>
                <a:extLst>
                  <a:ext uri="{0D108BD9-81ED-4DB2-BD59-A6C34878D82A}">
                    <a16:rowId xmlns:a16="http://schemas.microsoft.com/office/drawing/2014/main" val="10004"/>
                  </a:ext>
                </a:extLst>
              </a:tr>
            </a:tbl>
          </a:graphicData>
        </a:graphic>
      </p:graphicFrame>
      <p:sp>
        <p:nvSpPr>
          <p:cNvPr id="19" name="Interaktive Schaltfläche: Hilfe 18">
            <a:hlinkClick r:id="" action="ppaction://noaction" highlightClick="1"/>
          </p:cNvPr>
          <p:cNvSpPr/>
          <p:nvPr/>
        </p:nvSpPr>
        <p:spPr>
          <a:xfrm>
            <a:off x="1214920" y="457390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nteraktive Schaltfläche: Hilfe 19">
            <a:hlinkClick r:id="" action="ppaction://noaction" highlightClick="1"/>
          </p:cNvPr>
          <p:cNvSpPr/>
          <p:nvPr/>
        </p:nvSpPr>
        <p:spPr>
          <a:xfrm>
            <a:off x="1214920" y="4954543"/>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nteraktive Schaltfläche: Hilfe 20">
            <a:hlinkClick r:id="" action="ppaction://noaction" highlightClick="1"/>
          </p:cNvPr>
          <p:cNvSpPr/>
          <p:nvPr/>
        </p:nvSpPr>
        <p:spPr>
          <a:xfrm>
            <a:off x="1214920" y="5314567"/>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Interaktive Schaltfläche: Hilfe 21">
            <a:hlinkClick r:id="" action="ppaction://noaction" highlightClick="1"/>
          </p:cNvPr>
          <p:cNvSpPr/>
          <p:nvPr/>
        </p:nvSpPr>
        <p:spPr>
          <a:xfrm>
            <a:off x="1214920" y="568013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feld 22"/>
          <p:cNvSpPr txBox="1"/>
          <p:nvPr/>
        </p:nvSpPr>
        <p:spPr>
          <a:xfrm>
            <a:off x="976293" y="4930618"/>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4" name="Textfeld 23"/>
          <p:cNvSpPr txBox="1"/>
          <p:nvPr/>
        </p:nvSpPr>
        <p:spPr>
          <a:xfrm>
            <a:off x="972118" y="4552712"/>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25" name="Textfeld 24"/>
          <p:cNvSpPr txBox="1"/>
          <p:nvPr/>
        </p:nvSpPr>
        <p:spPr>
          <a:xfrm>
            <a:off x="960897" y="5283150"/>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6" name="Textfeld 25"/>
          <p:cNvSpPr txBox="1"/>
          <p:nvPr/>
        </p:nvSpPr>
        <p:spPr>
          <a:xfrm>
            <a:off x="972118" y="5654877"/>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Tree>
    <p:extLst>
      <p:ext uri="{BB962C8B-B14F-4D97-AF65-F5344CB8AC3E}">
        <p14:creationId xmlns:p14="http://schemas.microsoft.com/office/powerpoint/2010/main" val="3767852067"/>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seq concurrent="1" nextAc="seek">
              <p:cTn id="22" restart="whenNotActive" fill="hold" evtFilter="cancelBubble" nodeType="interactiveSeq">
                <p:stCondLst>
                  <p:cond evt="onClick" delay="0">
                    <p:tgtEl>
                      <p:spTgt spid="20"/>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27" restart="whenNotActive" fill="hold" evtFilter="cancelBubble" nodeType="interactiveSeq">
                <p:stCondLst>
                  <p:cond evt="onClick" delay="0">
                    <p:tgtEl>
                      <p:spTgt spid="19"/>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32" restart="whenNotActive" fill="hold" evtFilter="cancelBubble" nodeType="interactiveSeq">
                <p:stCondLst>
                  <p:cond evt="onClick" delay="0">
                    <p:tgtEl>
                      <p:spTgt spid="21"/>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seq concurrent="1" nextAc="seek">
              <p:cTn id="37" restart="whenNotActive" fill="hold" evtFilter="cancelBubble" nodeType="interactiveSeq">
                <p:stCondLst>
                  <p:cond evt="onClick" delay="0">
                    <p:tgtEl>
                      <p:spTgt spid="22"/>
                    </p:tgtEl>
                  </p:cond>
                </p:stCondLst>
                <p:endSync evt="end" delay="0">
                  <p:rtn val="all"/>
                </p:endSync>
                <p:childTnLst>
                  <p:par>
                    <p:cTn id="38" fill="hold">
                      <p:stCondLst>
                        <p:cond delay="0"/>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6"/>
                                        </p:tgtEl>
                                        <p:attrNameLst>
                                          <p:attrName>style.visibility</p:attrName>
                                        </p:attrNameLst>
                                      </p:cBhvr>
                                      <p:to>
                                        <p:strVal val="visible"/>
                                      </p:to>
                                    </p:set>
                                  </p:childTnLst>
                                </p:cTn>
                              </p:par>
                            </p:childTnLst>
                          </p:cTn>
                        </p:par>
                      </p:childTnLst>
                    </p:cTn>
                  </p:par>
                </p:childTnLst>
              </p:cTn>
              <p:nextCondLst>
                <p:cond evt="onClick" delay="0">
                  <p:tgtEl>
                    <p:spTgt spid="22"/>
                  </p:tgtEl>
                </p:cond>
              </p:nextCondLst>
            </p:seq>
          </p:childTnLst>
        </p:cTn>
      </p:par>
    </p:tnLst>
    <p:bldLst>
      <p:bldP spid="6" grpId="0" animBg="1"/>
      <p:bldP spid="15" grpId="0" animBg="1"/>
      <p:bldP spid="16" grpId="0" animBg="1"/>
      <p:bldP spid="17" grpId="0" animBg="1"/>
      <p:bldP spid="23" grpId="0" animBg="1"/>
      <p:bldP spid="24" grpId="0" animBg="1"/>
      <p:bldP spid="25" grpId="0" animBg="1"/>
      <p:bldP spid="26"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4664"/>
            <a:ext cx="6622504" cy="609600"/>
          </a:xfrm>
        </p:spPr>
        <p:txBody>
          <a:bodyPr/>
          <a:lstStyle/>
          <a:p>
            <a:r>
              <a:rPr lang="de-DE" altLang="en-US" dirty="0"/>
              <a:t>Personenschutz (EMVU)</a:t>
            </a:r>
            <a:endParaRPr lang="de-DE" altLang="en-US" dirty="0" smtClean="0"/>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6</a:t>
            </a:fld>
            <a:endParaRPr lang="de-DE" altLang="en-US" dirty="0"/>
          </a:p>
        </p:txBody>
      </p:sp>
      <p:sp>
        <p:nvSpPr>
          <p:cNvPr id="9" name="Textfeld 8"/>
          <p:cNvSpPr txBox="1"/>
          <p:nvPr/>
        </p:nvSpPr>
        <p:spPr>
          <a:xfrm>
            <a:off x="655900" y="1280175"/>
            <a:ext cx="7890893" cy="4237057"/>
          </a:xfrm>
          <a:prstGeom prst="rect">
            <a:avLst/>
          </a:prstGeom>
          <a:noFill/>
        </p:spPr>
        <p:txBody>
          <a:bodyPr wrap="square" rtlCol="0">
            <a:spAutoFit/>
          </a:bodyPr>
          <a:lstStyle/>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Um Schädigungen durch zu hohe Feldstärken bei Menschen zu vermeiden, muss verhindert werden, dass ein Mensch so nahe an die Antennenanlage kommen kann, dass eine zu hohe Feldstärke auf </a:t>
            </a:r>
            <a:r>
              <a:rPr lang="de-DE" sz="1600" dirty="0" smtClean="0">
                <a:latin typeface="Verdana" panose="020B0604030504040204" pitchFamily="34" charset="0"/>
                <a:ea typeface="Verdana" panose="020B0604030504040204" pitchFamily="34" charset="0"/>
                <a:cs typeface="Verdana" panose="020B0604030504040204" pitchFamily="34" charset="0"/>
              </a:rPr>
              <a:t>seinen </a:t>
            </a:r>
            <a:r>
              <a:rPr lang="de-DE" sz="1600" dirty="0">
                <a:latin typeface="Verdana" panose="020B0604030504040204" pitchFamily="34" charset="0"/>
                <a:ea typeface="Verdana" panose="020B0604030504040204" pitchFamily="34" charset="0"/>
                <a:cs typeface="Verdana" panose="020B0604030504040204" pitchFamily="34" charset="0"/>
              </a:rPr>
              <a:t>Körper einwirkt</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Für die Feldstärkeberechnung nach der Personenschutznorm </a:t>
            </a:r>
            <a:r>
              <a:rPr lang="de-DE" sz="1600" dirty="0" smtClean="0">
                <a:latin typeface="Verdana" panose="020B0604030504040204" pitchFamily="34" charset="0"/>
                <a:ea typeface="Verdana" panose="020B0604030504040204" pitchFamily="34" charset="0"/>
                <a:cs typeface="Verdana" panose="020B0604030504040204" pitchFamily="34" charset="0"/>
              </a:rPr>
              <a:t/>
            </a:r>
            <a:br>
              <a:rPr lang="de-DE" sz="1600" dirty="0" smtClean="0">
                <a:latin typeface="Verdana" panose="020B0604030504040204" pitchFamily="34" charset="0"/>
                <a:ea typeface="Verdana" panose="020B0604030504040204" pitchFamily="34" charset="0"/>
                <a:cs typeface="Verdana" panose="020B0604030504040204" pitchFamily="34" charset="0"/>
              </a:rPr>
            </a:br>
            <a:r>
              <a:rPr lang="de-DE" sz="1600" dirty="0" smtClean="0">
                <a:latin typeface="Verdana" panose="020B0604030504040204" pitchFamily="34" charset="0"/>
                <a:ea typeface="Verdana" panose="020B0604030504040204" pitchFamily="34" charset="0"/>
                <a:cs typeface="Verdana" panose="020B0604030504040204" pitchFamily="34" charset="0"/>
              </a:rPr>
              <a:t>(</a:t>
            </a:r>
            <a:r>
              <a:rPr lang="de-DE" sz="1600" dirty="0">
                <a:latin typeface="Verdana" panose="020B0604030504040204" pitchFamily="34" charset="0"/>
                <a:ea typeface="Verdana" panose="020B0604030504040204" pitchFamily="34" charset="0"/>
                <a:cs typeface="Verdana" panose="020B0604030504040204" pitchFamily="34" charset="0"/>
              </a:rPr>
              <a:t>EMVU = Elektromagnetische Verträglichkeit Umwelt) gelten zwei verschiedene Aufenthaltsbereiche, nämlich einmal der </a:t>
            </a:r>
            <a:r>
              <a:rPr lang="de-DE" sz="1600" dirty="0" smtClean="0">
                <a:latin typeface="Verdana" panose="020B0604030504040204" pitchFamily="34" charset="0"/>
                <a:ea typeface="Verdana" panose="020B0604030504040204" pitchFamily="34" charset="0"/>
                <a:cs typeface="Verdana" panose="020B0604030504040204" pitchFamily="34" charset="0"/>
              </a:rPr>
              <a:t>Expositionsbereich </a:t>
            </a:r>
            <a:r>
              <a:rPr lang="de-DE" sz="1600" dirty="0">
                <a:latin typeface="Verdana" panose="020B0604030504040204" pitchFamily="34" charset="0"/>
                <a:ea typeface="Verdana" panose="020B0604030504040204" pitchFamily="34" charset="0"/>
                <a:cs typeface="Verdana" panose="020B0604030504040204" pitchFamily="34" charset="0"/>
              </a:rPr>
              <a:t>1 für vom Betreiber der Anlage kontrollierte Bereiche, z.B. das Haus des Funkamateurs und der Expositionsbereich 2, das sind die für den normalen Bürger jederzeit </a:t>
            </a:r>
            <a:r>
              <a:rPr lang="de-DE" sz="1600" dirty="0" smtClean="0">
                <a:latin typeface="Verdana" panose="020B0604030504040204" pitchFamily="34" charset="0"/>
                <a:ea typeface="Verdana" panose="020B0604030504040204" pitchFamily="34" charset="0"/>
                <a:cs typeface="Verdana" panose="020B0604030504040204" pitchFamily="34" charset="0"/>
              </a:rPr>
              <a:t>zugänglichen </a:t>
            </a:r>
            <a:r>
              <a:rPr lang="de-DE" sz="1600" dirty="0">
                <a:latin typeface="Verdana" panose="020B0604030504040204" pitchFamily="34" charset="0"/>
                <a:ea typeface="Verdana" panose="020B0604030504040204" pitchFamily="34" charset="0"/>
                <a:cs typeface="Verdana" panose="020B0604030504040204" pitchFamily="34" charset="0"/>
              </a:rPr>
              <a:t>Bereiche, mit Aufenthalt dort mehr als sechs Stunden pro Tag.</a:t>
            </a:r>
          </a:p>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Die </a:t>
            </a:r>
            <a:r>
              <a:rPr lang="de-DE" sz="1600" dirty="0">
                <a:latin typeface="Verdana" panose="020B0604030504040204" pitchFamily="34" charset="0"/>
                <a:ea typeface="Verdana" panose="020B0604030504040204" pitchFamily="34" charset="0"/>
                <a:cs typeface="Verdana" panose="020B0604030504040204" pitchFamily="34" charset="0"/>
              </a:rPr>
              <a:t>Bundesnetzagentur (</a:t>
            </a:r>
            <a:r>
              <a:rPr lang="de-DE" sz="1600" dirty="0" err="1">
                <a:latin typeface="Verdana" panose="020B0604030504040204" pitchFamily="34" charset="0"/>
                <a:ea typeface="Verdana" panose="020B0604030504040204" pitchFamily="34" charset="0"/>
                <a:cs typeface="Verdana" panose="020B0604030504040204" pitchFamily="34" charset="0"/>
              </a:rPr>
              <a:t>BNetzA</a:t>
            </a:r>
            <a:r>
              <a:rPr lang="de-DE" sz="1600" dirty="0">
                <a:latin typeface="Verdana" panose="020B0604030504040204" pitchFamily="34" charset="0"/>
                <a:ea typeface="Verdana" panose="020B0604030504040204" pitchFamily="34" charset="0"/>
                <a:cs typeface="Verdana" panose="020B0604030504040204" pitchFamily="34" charset="0"/>
              </a:rPr>
              <a:t>) hat Rechenregeln aufgestellt (Entwurf DIN VDE 0848), nach denen man die Grenzwerte der elektrischen Ersatzfeldstärke berechnen kann. Für mathematisch </a:t>
            </a:r>
            <a:r>
              <a:rPr lang="de-DE" sz="1600" dirty="0" smtClean="0">
                <a:latin typeface="Verdana" panose="020B0604030504040204" pitchFamily="34" charset="0"/>
                <a:ea typeface="Verdana" panose="020B0604030504040204" pitchFamily="34" charset="0"/>
                <a:cs typeface="Verdana" panose="020B0604030504040204" pitchFamily="34" charset="0"/>
              </a:rPr>
              <a:t>Interessierte </a:t>
            </a:r>
            <a:r>
              <a:rPr lang="de-DE" sz="1600" dirty="0">
                <a:latin typeface="Verdana" panose="020B0604030504040204" pitchFamily="34" charset="0"/>
                <a:ea typeface="Verdana" panose="020B0604030504040204" pitchFamily="34" charset="0"/>
                <a:cs typeface="Verdana" panose="020B0604030504040204" pitchFamily="34" charset="0"/>
              </a:rPr>
              <a:t>wird die vereinfachte Formel aus einer </a:t>
            </a:r>
            <a:r>
              <a:rPr lang="de-DE" sz="1600" dirty="0" smtClean="0">
                <a:latin typeface="Verdana" panose="020B0604030504040204" pitchFamily="34" charset="0"/>
                <a:ea typeface="Verdana" panose="020B0604030504040204" pitchFamily="34" charset="0"/>
                <a:cs typeface="Verdana" panose="020B0604030504040204" pitchFamily="34" charset="0"/>
              </a:rPr>
              <a:t>allgemeinen </a:t>
            </a:r>
            <a:r>
              <a:rPr lang="de-DE" sz="1600" dirty="0">
                <a:latin typeface="Verdana" panose="020B0604030504040204" pitchFamily="34" charset="0"/>
                <a:ea typeface="Verdana" panose="020B0604030504040204" pitchFamily="34" charset="0"/>
                <a:cs typeface="Verdana" panose="020B0604030504040204" pitchFamily="34" charset="0"/>
              </a:rPr>
              <a:t>Feldstärkeberechnungsformel im Buch für die Klasse A hergeleitet. Wir begnügen uns hier mit der zugeschnittenen Formel </a:t>
            </a:r>
            <a:r>
              <a:rPr lang="de-DE" sz="1600" dirty="0" smtClean="0">
                <a:latin typeface="Verdana" panose="020B0604030504040204" pitchFamily="34" charset="0"/>
                <a:ea typeface="Verdana" panose="020B0604030504040204" pitchFamily="34" charset="0"/>
                <a:cs typeface="Verdana" panose="020B0604030504040204" pitchFamily="34" charset="0"/>
              </a:rPr>
              <a:t>und </a:t>
            </a:r>
            <a:r>
              <a:rPr lang="de-DE" sz="1600" dirty="0">
                <a:latin typeface="Verdana" panose="020B0604030504040204" pitchFamily="34" charset="0"/>
                <a:ea typeface="Verdana" panose="020B0604030504040204" pitchFamily="34" charset="0"/>
                <a:cs typeface="Verdana" panose="020B0604030504040204" pitchFamily="34" charset="0"/>
              </a:rPr>
              <a:t>lernen, diese anzuwenden</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887591248"/>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4664"/>
            <a:ext cx="6622504" cy="609600"/>
          </a:xfrm>
        </p:spPr>
        <p:txBody>
          <a:bodyPr/>
          <a:lstStyle/>
          <a:p>
            <a:r>
              <a:rPr lang="de-DE" altLang="en-US" dirty="0"/>
              <a:t>Sicherheitsabstand</a:t>
            </a:r>
            <a:endParaRPr lang="de-DE" altLang="en-US" dirty="0" smtClean="0"/>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7</a:t>
            </a:fld>
            <a:endParaRPr lang="de-DE" altLang="en-US" dirty="0"/>
          </a:p>
        </p:txBody>
      </p:sp>
      <p:sp>
        <p:nvSpPr>
          <p:cNvPr id="9" name="Textfeld 8"/>
          <p:cNvSpPr txBox="1"/>
          <p:nvPr/>
        </p:nvSpPr>
        <p:spPr>
          <a:xfrm>
            <a:off x="655900" y="1231592"/>
            <a:ext cx="7890893" cy="5273238"/>
          </a:xfrm>
          <a:prstGeom prst="rect">
            <a:avLst/>
          </a:prstGeom>
          <a:noFill/>
        </p:spPr>
        <p:txBody>
          <a:bodyPr wrap="square" rtlCol="0">
            <a:spAutoFit/>
          </a:bodyPr>
          <a:lstStyle/>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Diese Formel besagt: Wenn man die zulässigen Grenzwerte für die elektrische Feldstärke E für Personenschutz (Siehe folgende Tabelle) und die verwendete Strahlungsleistung der Antenne </a:t>
            </a:r>
            <a:r>
              <a:rPr lang="de-DE" sz="1600" dirty="0" smtClean="0">
                <a:latin typeface="Verdana" panose="020B0604030504040204" pitchFamily="34" charset="0"/>
                <a:ea typeface="Verdana" panose="020B0604030504040204" pitchFamily="34" charset="0"/>
                <a:cs typeface="Verdana" panose="020B0604030504040204" pitchFamily="34" charset="0"/>
              </a:rPr>
              <a:t>P</a:t>
            </a:r>
            <a:r>
              <a:rPr lang="de-DE" sz="1600" baseline="-25000" dirty="0" smtClean="0">
                <a:latin typeface="Verdana" panose="020B0604030504040204" pitchFamily="34" charset="0"/>
                <a:ea typeface="Verdana" panose="020B0604030504040204" pitchFamily="34" charset="0"/>
                <a:cs typeface="Verdana" panose="020B0604030504040204" pitchFamily="34" charset="0"/>
              </a:rPr>
              <a:t>EIRP</a:t>
            </a:r>
            <a:r>
              <a:rPr lang="de-DE" sz="1600" dirty="0" smtClean="0">
                <a:latin typeface="Verdana" panose="020B0604030504040204" pitchFamily="34" charset="0"/>
                <a:ea typeface="Verdana" panose="020B0604030504040204" pitchFamily="34" charset="0"/>
                <a:cs typeface="Verdana" panose="020B0604030504040204" pitchFamily="34" charset="0"/>
              </a:rPr>
              <a:t> </a:t>
            </a:r>
            <a:r>
              <a:rPr lang="de-DE" sz="1600" dirty="0">
                <a:latin typeface="Verdana" panose="020B0604030504040204" pitchFamily="34" charset="0"/>
                <a:ea typeface="Verdana" panose="020B0604030504040204" pitchFamily="34" charset="0"/>
                <a:cs typeface="Verdana" panose="020B0604030504040204" pitchFamily="34" charset="0"/>
              </a:rPr>
              <a:t>kennt, kann man daraus den Sicherheitsabstand in Meter berechnen, der eingehalten werden muss, um auf keinen Fall Personen mit der Hochfrequenz-Strahlungsleistung zu gefährden.</a:t>
            </a:r>
          </a:p>
          <a:p>
            <a:pPr algn="ctr">
              <a:spcBef>
                <a:spcPts val="800"/>
              </a:spcBef>
            </a:pPr>
            <a:r>
              <a:rPr lang="de-DE" sz="1800" b="1" dirty="0" smtClean="0">
                <a:latin typeface="Verdana" panose="020B0604030504040204" pitchFamily="34" charset="0"/>
                <a:ea typeface="Verdana" panose="020B0604030504040204" pitchFamily="34" charset="0"/>
                <a:cs typeface="Verdana" panose="020B0604030504040204" pitchFamily="34" charset="0"/>
              </a:rPr>
              <a:t>Grenzwerte </a:t>
            </a:r>
            <a:r>
              <a:rPr lang="de-DE" sz="1800" b="1" dirty="0">
                <a:latin typeface="Verdana" panose="020B0604030504040204" pitchFamily="34" charset="0"/>
                <a:ea typeface="Verdana" panose="020B0604030504040204" pitchFamily="34" charset="0"/>
                <a:cs typeface="Verdana" panose="020B0604030504040204" pitchFamily="34" charset="0"/>
              </a:rPr>
              <a:t>für </a:t>
            </a:r>
            <a:r>
              <a:rPr lang="de-DE" sz="1800" b="1" dirty="0" smtClean="0">
                <a:latin typeface="Verdana" panose="020B0604030504040204" pitchFamily="34" charset="0"/>
                <a:ea typeface="Verdana" panose="020B0604030504040204" pitchFamily="34" charset="0"/>
                <a:cs typeface="Verdana" panose="020B0604030504040204" pitchFamily="34" charset="0"/>
              </a:rPr>
              <a:t>Personenschutz</a:t>
            </a:r>
          </a:p>
          <a:p>
            <a:pPr>
              <a:spcBef>
                <a:spcPts val="800"/>
              </a:spcBef>
            </a:pP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Der Grenzwert ist im Bereich 10 bis 400 MHz immer gleich. Merken Sie sich die 27,5 V/m. Achtung: In einigen Rechenaufgaben wird dieser Wert mit 28 mV/m (gerundet) angegeben. In anderen </a:t>
            </a:r>
            <a:r>
              <a:rPr lang="de-DE" sz="1600" dirty="0" smtClean="0">
                <a:latin typeface="Verdana" panose="020B0604030504040204" pitchFamily="34" charset="0"/>
                <a:ea typeface="Verdana" panose="020B0604030504040204" pitchFamily="34" charset="0"/>
                <a:cs typeface="Verdana" panose="020B0604030504040204" pitchFamily="34" charset="0"/>
              </a:rPr>
              <a:t>Frequenzbereichen </a:t>
            </a:r>
            <a:r>
              <a:rPr lang="de-DE" sz="1600" dirty="0">
                <a:latin typeface="Verdana" panose="020B0604030504040204" pitchFamily="34" charset="0"/>
                <a:ea typeface="Verdana" panose="020B0604030504040204" pitchFamily="34" charset="0"/>
                <a:cs typeface="Verdana" panose="020B0604030504040204" pitchFamily="34" charset="0"/>
              </a:rPr>
              <a:t>ist dieser Maximalwert noch von der eigentlichen Frequenz abhängig und geht mit der Wurzel aus der Frequenz ein. In den Prüfungsfragen Klasse E wird die </a:t>
            </a:r>
            <a:r>
              <a:rPr lang="de-DE" sz="1600" dirty="0" smtClean="0">
                <a:latin typeface="Verdana" panose="020B0604030504040204" pitchFamily="34" charset="0"/>
                <a:ea typeface="Verdana" panose="020B0604030504040204" pitchFamily="34" charset="0"/>
                <a:cs typeface="Verdana" panose="020B0604030504040204" pitchFamily="34" charset="0"/>
              </a:rPr>
              <a:t>Maximalfeldstärke </a:t>
            </a:r>
            <a:r>
              <a:rPr lang="de-DE" sz="1600" dirty="0">
                <a:latin typeface="Verdana" panose="020B0604030504040204" pitchFamily="34" charset="0"/>
                <a:ea typeface="Verdana" panose="020B0604030504040204" pitchFamily="34" charset="0"/>
                <a:cs typeface="Verdana" panose="020B0604030504040204" pitchFamily="34" charset="0"/>
              </a:rPr>
              <a:t>immer vorgegeben.</a:t>
            </a:r>
          </a:p>
        </p:txBody>
      </p:sp>
      <p:pic>
        <p:nvPicPr>
          <p:cNvPr id="2" name="Grafik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43808" y="3201318"/>
            <a:ext cx="3642360" cy="1592580"/>
          </a:xfrm>
          <a:prstGeom prst="rect">
            <a:avLst/>
          </a:prstGeom>
        </p:spPr>
      </p:pic>
    </p:spTree>
    <p:extLst>
      <p:ext uri="{BB962C8B-B14F-4D97-AF65-F5344CB8AC3E}">
        <p14:creationId xmlns:p14="http://schemas.microsoft.com/office/powerpoint/2010/main" val="1340270726"/>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smtClean="0"/>
              <a:t>Berechnung des Sicherheitsabstands</a:t>
            </a:r>
          </a:p>
        </p:txBody>
      </p:sp>
      <p:sp>
        <p:nvSpPr>
          <p:cNvPr id="10244" name="Foliennummernplatzhalter 5"/>
          <p:cNvSpPr>
            <a:spLocks noGrp="1"/>
          </p:cNvSpPr>
          <p:nvPr>
            <p:ph type="sldNum" sz="quarter" idx="4294967295"/>
          </p:nvPr>
        </p:nvSpPr>
        <p:spPr bwMode="auto">
          <a:xfrm>
            <a:off x="7239000" y="6284168"/>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8</a:t>
            </a:fld>
            <a:endParaRPr lang="de-DE" altLang="en-US"/>
          </a:p>
        </p:txBody>
      </p:sp>
      <p:sp>
        <p:nvSpPr>
          <p:cNvPr id="9" name="Textfeld 8"/>
          <p:cNvSpPr txBox="1"/>
          <p:nvPr/>
        </p:nvSpPr>
        <p:spPr>
          <a:xfrm>
            <a:off x="692763" y="1218619"/>
            <a:ext cx="7767670" cy="4298613"/>
          </a:xfrm>
          <a:prstGeom prst="rect">
            <a:avLst/>
          </a:prstGeom>
          <a:solidFill>
            <a:schemeClr val="bg1"/>
          </a:solidFill>
          <a:ln w="9525">
            <a:noFill/>
          </a:ln>
        </p:spPr>
        <p:txBody>
          <a:bodyPr wrap="square" rtlCol="0">
            <a:spAutoFit/>
          </a:bodyPr>
          <a:lstStyle/>
          <a:p>
            <a:pPr>
              <a:spcBef>
                <a:spcPts val="800"/>
              </a:spcBef>
            </a:pPr>
            <a:r>
              <a:rPr lang="de-DE" sz="1500" dirty="0" smtClean="0">
                <a:latin typeface="Verdana" panose="020B0604030504040204" pitchFamily="34" charset="0"/>
                <a:ea typeface="Verdana" panose="020B0604030504040204" pitchFamily="34" charset="0"/>
                <a:cs typeface="Verdana" panose="020B0604030504040204" pitchFamily="34" charset="0"/>
              </a:rPr>
              <a:t>Mit folgender Formel kann man dann den notwendigen Sicherheitsabstand berechnen.</a:t>
            </a:r>
          </a:p>
          <a:p>
            <a:pPr>
              <a:spcBef>
                <a:spcPts val="800"/>
              </a:spcBef>
            </a:pPr>
            <a:endParaRPr lang="de-DE" sz="15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5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500" dirty="0">
                <a:latin typeface="Verdana" panose="020B0604030504040204" pitchFamily="34" charset="0"/>
                <a:ea typeface="Verdana" panose="020B0604030504040204" pitchFamily="34" charset="0"/>
                <a:cs typeface="Verdana" panose="020B0604030504040204" pitchFamily="34" charset="0"/>
              </a:rPr>
              <a:t/>
            </a:r>
            <a:br>
              <a:rPr lang="de-DE" sz="1500" dirty="0">
                <a:latin typeface="Verdana" panose="020B0604030504040204" pitchFamily="34" charset="0"/>
                <a:ea typeface="Verdana" panose="020B0604030504040204" pitchFamily="34" charset="0"/>
                <a:cs typeface="Verdana" panose="020B0604030504040204" pitchFamily="34" charset="0"/>
              </a:rPr>
            </a:br>
            <a:endParaRPr lang="de-DE" sz="15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500" dirty="0">
                <a:latin typeface="Verdana" panose="020B0604030504040204" pitchFamily="34" charset="0"/>
                <a:ea typeface="Verdana" panose="020B0604030504040204" pitchFamily="34" charset="0"/>
                <a:cs typeface="Verdana" panose="020B0604030504040204" pitchFamily="34" charset="0"/>
              </a:rPr>
              <a:t>Die Angabe EIRP in manchen Aufgaben entspricht der mathematischen Formulierung </a:t>
            </a:r>
            <a:r>
              <a:rPr lang="de-DE" sz="1500" dirty="0" smtClean="0">
                <a:latin typeface="Verdana" panose="020B0604030504040204" pitchFamily="34" charset="0"/>
                <a:ea typeface="Verdana" panose="020B0604030504040204" pitchFamily="34" charset="0"/>
                <a:cs typeface="Verdana" panose="020B0604030504040204" pitchFamily="34" charset="0"/>
              </a:rPr>
              <a:t>P</a:t>
            </a:r>
            <a:r>
              <a:rPr lang="de-DE" sz="1500" baseline="-25000" dirty="0" smtClean="0">
                <a:latin typeface="Verdana" panose="020B0604030504040204" pitchFamily="34" charset="0"/>
                <a:ea typeface="Verdana" panose="020B0604030504040204" pitchFamily="34" charset="0"/>
                <a:cs typeface="Verdana" panose="020B0604030504040204" pitchFamily="34" charset="0"/>
              </a:rPr>
              <a:t>EIRP</a:t>
            </a:r>
            <a:endParaRPr lang="de-DE" sz="15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500" dirty="0">
                <a:latin typeface="Verdana" panose="020B0604030504040204" pitchFamily="34" charset="0"/>
                <a:ea typeface="Verdana" panose="020B0604030504040204" pitchFamily="34" charset="0"/>
                <a:cs typeface="Verdana" panose="020B0604030504040204" pitchFamily="34" charset="0"/>
              </a:rPr>
              <a:t>Um den Mindestabstand berechnen zu können, muss man die </a:t>
            </a:r>
            <a:r>
              <a:rPr lang="de-DE" sz="1500" dirty="0" smtClean="0">
                <a:latin typeface="Verdana" panose="020B0604030504040204" pitchFamily="34" charset="0"/>
                <a:ea typeface="Verdana" panose="020B0604030504040204" pitchFamily="34" charset="0"/>
                <a:cs typeface="Verdana" panose="020B0604030504040204" pitchFamily="34" charset="0"/>
              </a:rPr>
              <a:t>Strahlungs-leistung </a:t>
            </a:r>
            <a:r>
              <a:rPr lang="de-DE" sz="1500" dirty="0">
                <a:latin typeface="Verdana" panose="020B0604030504040204" pitchFamily="34" charset="0"/>
                <a:ea typeface="Verdana" panose="020B0604030504040204" pitchFamily="34" charset="0"/>
                <a:cs typeface="Verdana" panose="020B0604030504040204" pitchFamily="34" charset="0"/>
              </a:rPr>
              <a:t>EIRP kennen. Die Formel zur Feldstärkeberechnung geht von einem Kugelstrahler aus, den es in der Praxis nicht gibt. Für die verschiedenen Antennenformen muss der </a:t>
            </a:r>
            <a:r>
              <a:rPr lang="de-DE" sz="1500" dirty="0" smtClean="0">
                <a:latin typeface="Verdana" panose="020B0604030504040204" pitchFamily="34" charset="0"/>
                <a:ea typeface="Verdana" panose="020B0604030504040204" pitchFamily="34" charset="0"/>
                <a:cs typeface="Verdana" panose="020B0604030504040204" pitchFamily="34" charset="0"/>
              </a:rPr>
              <a:t>Leistungsgewinnfaktor </a:t>
            </a:r>
            <a:r>
              <a:rPr lang="de-DE" sz="1500" dirty="0">
                <a:latin typeface="Verdana" panose="020B0604030504040204" pitchFamily="34" charset="0"/>
                <a:ea typeface="Verdana" panose="020B0604030504040204" pitchFamily="34" charset="0"/>
                <a:cs typeface="Verdana" panose="020B0604030504040204" pitchFamily="34" charset="0"/>
              </a:rPr>
              <a:t>bekannt sein, um die Strahlungsleistung berechnen zu können. Für einen Dipol gilt ein Gewinnfaktor von 1,64 (2,15 dB) und für einen Lambdaviertelstrahler (z.B. GP) ein Faktor von 2 · 1,64 = 3,28 (5,15 dB). Bei Richtantennen nimmt man den Gewinn aus dem Richtdiagramm</a:t>
            </a:r>
            <a:r>
              <a:rPr lang="de-DE" sz="1500" dirty="0" smtClean="0">
                <a:latin typeface="Verdana" panose="020B0604030504040204" pitchFamily="34" charset="0"/>
                <a:ea typeface="Verdana" panose="020B0604030504040204" pitchFamily="34" charset="0"/>
                <a:cs typeface="Verdana" panose="020B0604030504040204" pitchFamily="34" charset="0"/>
              </a:rPr>
              <a:t>.</a:t>
            </a:r>
            <a:endParaRPr lang="de-DE" sz="1500" dirty="0">
              <a:latin typeface="Verdana" panose="020B0604030504040204" pitchFamily="34" charset="0"/>
              <a:ea typeface="Verdana" panose="020B0604030504040204" pitchFamily="34" charset="0"/>
              <a:cs typeface="Verdana" panose="020B0604030504040204" pitchFamily="34" charset="0"/>
            </a:endParaRPr>
          </a:p>
        </p:txBody>
      </p:sp>
      <mc:AlternateContent xmlns:mc="http://schemas.openxmlformats.org/markup-compatibility/2006" xmlns:a14="http://schemas.microsoft.com/office/drawing/2010/main">
        <mc:Choice Requires="a14">
          <p:sp>
            <p:nvSpPr>
              <p:cNvPr id="2" name="Textfeld 1"/>
              <p:cNvSpPr txBox="1"/>
              <p:nvPr/>
            </p:nvSpPr>
            <p:spPr>
              <a:xfrm>
                <a:off x="3039157" y="1700808"/>
                <a:ext cx="2543517" cy="999184"/>
              </a:xfrm>
              <a:prstGeom prst="rect">
                <a:avLst/>
              </a:prstGeom>
              <a:solidFill>
                <a:srgbClr val="FFC000"/>
              </a:solidFill>
              <a:ln>
                <a:solidFill>
                  <a:schemeClr val="tx1"/>
                </a:solidFill>
              </a:ln>
            </p:spPr>
            <p:txBody>
              <a:bodyPr wrap="none" rtlCol="0">
                <a:spAutoFit/>
              </a:bodyPr>
              <a:lstStyle/>
              <a:p>
                <a:pPr/>
                <a14:m>
                  <m:oMathPara xmlns:m="http://schemas.openxmlformats.org/officeDocument/2006/math">
                    <m:oMathParaPr>
                      <m:jc m:val="centerGroup"/>
                    </m:oMathParaPr>
                    <m:oMath xmlns:m="http://schemas.openxmlformats.org/officeDocument/2006/math">
                      <m:r>
                        <a:rPr lang="de-DE" sz="2000" i="1" smtClean="0">
                          <a:latin typeface="Cambria Math"/>
                          <a:ea typeface="Verdana" panose="020B0604030504040204" pitchFamily="34" charset="0"/>
                          <a:cs typeface="Verdana" panose="020B0604030504040204" pitchFamily="34" charset="0"/>
                        </a:rPr>
                        <m:t>𝑟</m:t>
                      </m:r>
                      <m:r>
                        <a:rPr lang="de-DE" sz="2000" i="1" smtClean="0">
                          <a:latin typeface="Cambria Math"/>
                          <a:ea typeface="Verdana" panose="020B0604030504040204" pitchFamily="34" charset="0"/>
                          <a:cs typeface="Verdana" panose="020B0604030504040204" pitchFamily="34" charset="0"/>
                        </a:rPr>
                        <m:t>= </m:t>
                      </m:r>
                      <m:f>
                        <m:fPr>
                          <m:ctrlPr>
                            <a:rPr lang="de-DE" sz="2000" i="1">
                              <a:latin typeface="Cambria Math" panose="02040503050406030204" pitchFamily="18" charset="0"/>
                              <a:ea typeface="Verdana" panose="020B0604030504040204" pitchFamily="34" charset="0"/>
                              <a:cs typeface="Verdana" panose="020B0604030504040204" pitchFamily="34" charset="0"/>
                            </a:rPr>
                          </m:ctrlPr>
                        </m:fPr>
                        <m:num>
                          <m:rad>
                            <m:radPr>
                              <m:degHide m:val="on"/>
                              <m:ctrlPr>
                                <a:rPr lang="de-DE" sz="2000" i="1">
                                  <a:latin typeface="Cambria Math" panose="02040503050406030204" pitchFamily="18" charset="0"/>
                                  <a:ea typeface="Verdana" panose="020B0604030504040204" pitchFamily="34" charset="0"/>
                                  <a:cs typeface="Verdana" panose="020B0604030504040204" pitchFamily="34" charset="0"/>
                                </a:rPr>
                              </m:ctrlPr>
                            </m:radPr>
                            <m:deg/>
                            <m:e>
                              <m:r>
                                <a:rPr lang="de-DE" sz="2000" i="1">
                                  <a:latin typeface="Cambria Math"/>
                                  <a:ea typeface="Verdana" panose="020B0604030504040204" pitchFamily="34" charset="0"/>
                                  <a:cs typeface="Verdana" panose="020B0604030504040204" pitchFamily="34" charset="0"/>
                                </a:rPr>
                                <m:t>30 </m:t>
                              </m:r>
                              <m:r>
                                <a:rPr lang="de-DE" sz="2000" i="1">
                                  <a:latin typeface="Cambria Math"/>
                                  <a:ea typeface="Cambria Math"/>
                                  <a:cs typeface="Verdana" panose="020B0604030504040204" pitchFamily="34" charset="0"/>
                                </a:rPr>
                                <m:t>∙</m:t>
                              </m:r>
                              <m:r>
                                <a:rPr lang="de-DE" sz="2000" i="1">
                                  <a:latin typeface="Cambria Math"/>
                                  <a:ea typeface="Cambria Math"/>
                                  <a:cs typeface="Verdana" panose="020B0604030504040204" pitchFamily="34" charset="0"/>
                                </a:rPr>
                                <m:t>𝑃𝐸𝐼𝑅𝑃</m:t>
                              </m:r>
                              <m:r>
                                <a:rPr lang="de-DE" sz="2000" i="1">
                                  <a:latin typeface="Cambria Math"/>
                                  <a:ea typeface="Cambria Math"/>
                                  <a:cs typeface="Verdana" panose="020B0604030504040204" pitchFamily="34" charset="0"/>
                                </a:rPr>
                                <m:t> [</m:t>
                              </m:r>
                              <m:r>
                                <a:rPr lang="de-DE" sz="2000" i="1">
                                  <a:latin typeface="Cambria Math"/>
                                  <a:ea typeface="Cambria Math"/>
                                  <a:cs typeface="Verdana" panose="020B0604030504040204" pitchFamily="34" charset="0"/>
                                </a:rPr>
                                <m:t>𝑊</m:t>
                              </m:r>
                              <m:r>
                                <a:rPr lang="de-DE" sz="2000" i="1">
                                  <a:latin typeface="Cambria Math"/>
                                  <a:ea typeface="Cambria Math"/>
                                  <a:cs typeface="Verdana" panose="020B0604030504040204" pitchFamily="34" charset="0"/>
                                </a:rPr>
                                <m:t>]</m:t>
                              </m:r>
                            </m:e>
                          </m:rad>
                        </m:num>
                        <m:den>
                          <m:r>
                            <a:rPr lang="de-DE" sz="2000" i="1">
                              <a:latin typeface="Cambria Math"/>
                              <a:ea typeface="Verdana" panose="020B0604030504040204" pitchFamily="34" charset="0"/>
                              <a:cs typeface="Verdana" panose="020B0604030504040204" pitchFamily="34" charset="0"/>
                            </a:rPr>
                            <m:t>𝐸</m:t>
                          </m:r>
                          <m:r>
                            <a:rPr lang="de-DE" sz="2000" i="1">
                              <a:latin typeface="Cambria Math"/>
                              <a:ea typeface="Verdana" panose="020B0604030504040204" pitchFamily="34" charset="0"/>
                              <a:cs typeface="Verdana" panose="020B0604030504040204" pitchFamily="34" charset="0"/>
                            </a:rPr>
                            <m:t> [</m:t>
                          </m:r>
                          <m:f>
                            <m:fPr>
                              <m:ctrlPr>
                                <a:rPr lang="de-DE" sz="2000" i="1">
                                  <a:latin typeface="Cambria Math" panose="02040503050406030204" pitchFamily="18" charset="0"/>
                                  <a:ea typeface="Verdana" panose="020B0604030504040204" pitchFamily="34" charset="0"/>
                                  <a:cs typeface="Verdana" panose="020B0604030504040204" pitchFamily="34" charset="0"/>
                                </a:rPr>
                              </m:ctrlPr>
                            </m:fPr>
                            <m:num>
                              <m:r>
                                <a:rPr lang="de-DE" sz="2000" i="1">
                                  <a:latin typeface="Cambria Math"/>
                                  <a:ea typeface="Verdana" panose="020B0604030504040204" pitchFamily="34" charset="0"/>
                                  <a:cs typeface="Verdana" panose="020B0604030504040204" pitchFamily="34" charset="0"/>
                                </a:rPr>
                                <m:t>𝑉</m:t>
                              </m:r>
                            </m:num>
                            <m:den>
                              <m:r>
                                <a:rPr lang="de-DE" sz="2000" i="1">
                                  <a:latin typeface="Cambria Math"/>
                                  <a:ea typeface="Verdana" panose="020B0604030504040204" pitchFamily="34" charset="0"/>
                                  <a:cs typeface="Verdana" panose="020B0604030504040204" pitchFamily="34" charset="0"/>
                                </a:rPr>
                                <m:t>𝑚</m:t>
                              </m:r>
                            </m:den>
                          </m:f>
                          <m:r>
                            <a:rPr lang="de-DE" sz="2000" i="1">
                              <a:latin typeface="Cambria Math"/>
                              <a:ea typeface="Verdana" panose="020B0604030504040204" pitchFamily="34" charset="0"/>
                              <a:cs typeface="Verdana" panose="020B0604030504040204" pitchFamily="34" charset="0"/>
                            </a:rPr>
                            <m:t>]</m:t>
                          </m:r>
                        </m:den>
                      </m:f>
                    </m:oMath>
                  </m:oMathPara>
                </a14:m>
                <a:endParaRPr lang="de-DE" sz="1800" dirty="0">
                  <a:latin typeface="Verdana" panose="020B0604030504040204" pitchFamily="34" charset="0"/>
                  <a:ea typeface="Verdana" panose="020B0604030504040204" pitchFamily="34" charset="0"/>
                  <a:cs typeface="Verdana" panose="020B0604030504040204" pitchFamily="34" charset="0"/>
                </a:endParaRPr>
              </a:p>
            </p:txBody>
          </p:sp>
        </mc:Choice>
        <mc:Fallback xmlns="">
          <p:sp>
            <p:nvSpPr>
              <p:cNvPr id="2" name="Textfeld 1"/>
              <p:cNvSpPr txBox="1">
                <a:spLocks noRot="1" noChangeAspect="1" noMove="1" noResize="1" noEditPoints="1" noAdjustHandles="1" noChangeArrowheads="1" noChangeShapeType="1" noTextEdit="1"/>
              </p:cNvSpPr>
              <p:nvPr/>
            </p:nvSpPr>
            <p:spPr>
              <a:xfrm>
                <a:off x="3039157" y="1700808"/>
                <a:ext cx="2543517" cy="999184"/>
              </a:xfrm>
              <a:prstGeom prst="rect">
                <a:avLst/>
              </a:prstGeom>
              <a:blipFill rotWithShape="0">
                <a:blip r:embed="rId3"/>
                <a:stretch>
                  <a:fillRect/>
                </a:stretch>
              </a:blipFill>
              <a:ln>
                <a:solidFill>
                  <a:schemeClr val="tx1"/>
                </a:solidFill>
              </a:ln>
            </p:spPr>
            <p:txBody>
              <a:bodyPr/>
              <a:lstStyle/>
              <a:p>
                <a:r>
                  <a:rPr lang="de-DE">
                    <a:noFill/>
                  </a:rPr>
                  <a:t> </a:t>
                </a:r>
              </a:p>
            </p:txBody>
          </p:sp>
        </mc:Fallback>
      </mc:AlternateContent>
      <p:pic>
        <p:nvPicPr>
          <p:cNvPr id="4" name="Grafik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627784" y="5524460"/>
            <a:ext cx="3665220" cy="784860"/>
          </a:xfrm>
          <a:prstGeom prst="rect">
            <a:avLst/>
          </a:prstGeom>
        </p:spPr>
      </p:pic>
    </p:spTree>
    <p:extLst>
      <p:ext uri="{BB962C8B-B14F-4D97-AF65-F5344CB8AC3E}">
        <p14:creationId xmlns:p14="http://schemas.microsoft.com/office/powerpoint/2010/main" val="2734934451"/>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9</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3586638909"/>
              </p:ext>
            </p:extLst>
          </p:nvPr>
        </p:nvGraphicFramePr>
        <p:xfrm>
          <a:off x="899592" y="1340768"/>
          <a:ext cx="7488832" cy="3199765"/>
        </p:xfrm>
        <a:graphic>
          <a:graphicData uri="http://schemas.openxmlformats.org/drawingml/2006/table">
            <a:tbl>
              <a:tblPr firstRow="1" bandRow="1">
                <a:tableStyleId>{17292A2E-F333-43FB-9621-5CBBE7FDCDCB}</a:tableStyleId>
              </a:tblPr>
              <a:tblGrid>
                <a:gridCol w="1014113">
                  <a:extLst>
                    <a:ext uri="{9D8B030D-6E8A-4147-A177-3AD203B41FA5}">
                      <a16:colId xmlns:a16="http://schemas.microsoft.com/office/drawing/2014/main" val="20000"/>
                    </a:ext>
                  </a:extLst>
                </a:gridCol>
                <a:gridCol w="6474719">
                  <a:extLst>
                    <a:ext uri="{9D8B030D-6E8A-4147-A177-3AD203B41FA5}">
                      <a16:colId xmlns:a16="http://schemas.microsoft.com/office/drawing/2014/main" val="20001"/>
                    </a:ext>
                  </a:extLst>
                </a:gridCol>
              </a:tblGrid>
              <a:tr h="370840">
                <a:tc>
                  <a:txBody>
                    <a:bodyPr/>
                    <a:lstStyle/>
                    <a:p>
                      <a:r>
                        <a:rPr lang="en-US" dirty="0" smtClean="0">
                          <a:solidFill>
                            <a:schemeClr val="tx1"/>
                          </a:solidFill>
                        </a:rPr>
                        <a:t>TL209</a:t>
                      </a:r>
                      <a:endParaRPr lang="en-US" dirty="0">
                        <a:solidFill>
                          <a:schemeClr val="tx1"/>
                        </a:solidFill>
                      </a:endParaRPr>
                    </a:p>
                  </a:txBody>
                  <a:tcPr>
                    <a:solidFill>
                      <a:schemeClr val="bg1">
                        <a:lumMod val="65000"/>
                      </a:schemeClr>
                    </a:solidFill>
                  </a:tcPr>
                </a:tc>
                <a:tc>
                  <a:txBody>
                    <a:bodyPr/>
                    <a:lstStyle/>
                    <a:p>
                      <a:pPr algn="l" fontAlgn="ctr"/>
                      <a:r>
                        <a:rPr lang="de-DE" sz="1600" b="1" i="0" u="none" strike="noStrike" dirty="0" smtClean="0">
                          <a:solidFill>
                            <a:srgbClr val="FFFFFF"/>
                          </a:solidFill>
                          <a:effectLst/>
                          <a:latin typeface="Arial"/>
                        </a:rPr>
                        <a:t>Sie </a:t>
                      </a:r>
                      <a:r>
                        <a:rPr lang="de-DE" sz="1600" b="1" i="0" u="none" strike="noStrike" dirty="0">
                          <a:solidFill>
                            <a:srgbClr val="FFFFFF"/>
                          </a:solidFill>
                          <a:effectLst/>
                          <a:latin typeface="Arial"/>
                        </a:rPr>
                        <a:t>möchten den Personenschutz-Sicherheitsabstand für die Antenne Ihrer Amateurfunkstelle für das 10-m-Band und die Betriebsart RTTY berechnen. Der Grenzwert im Fall des Personenschutzes beträgt 28 V/m. Sie betreiben einen Dipol, der von einem Sender mit einer Leistung von 100 W über ein Koaxialkabel gespeist wird. Die Kabeldämpfung sei vernachlässigbar. Wie groß muss der Sicherheitsabstand sein?</a:t>
                      </a:r>
                    </a:p>
                  </a:txBody>
                  <a:tcPr marL="9525" marR="9525" marT="9525" marB="0"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nchor="ctr"/>
                </a:tc>
                <a:tc>
                  <a:txBody>
                    <a:bodyPr/>
                    <a:lstStyle/>
                    <a:p>
                      <a:pPr algn="l" fontAlgn="ctr"/>
                      <a:r>
                        <a:rPr lang="en-US" sz="1800" b="0" i="0" u="none" strike="noStrike" dirty="0">
                          <a:solidFill>
                            <a:srgbClr val="000000"/>
                          </a:solidFill>
                          <a:effectLst/>
                          <a:latin typeface="Arial"/>
                        </a:rPr>
                        <a:t>2,50 m </a:t>
                      </a:r>
                    </a:p>
                  </a:txBody>
                  <a:tcPr marL="9525" marR="9525" marT="9525" marB="0"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nchor="ctr"/>
                </a:tc>
                <a:tc>
                  <a:txBody>
                    <a:bodyPr/>
                    <a:lstStyle/>
                    <a:p>
                      <a:pPr algn="l" fontAlgn="ctr"/>
                      <a:r>
                        <a:rPr lang="en-US" sz="1800" b="0" i="0" u="none" strike="noStrike" dirty="0">
                          <a:solidFill>
                            <a:srgbClr val="000000"/>
                          </a:solidFill>
                          <a:effectLst/>
                          <a:latin typeface="Arial"/>
                        </a:rPr>
                        <a:t>1,96 m </a:t>
                      </a:r>
                    </a:p>
                  </a:txBody>
                  <a:tcPr marL="9525" marR="9525" marT="9525" marB="0"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nchor="ctr"/>
                </a:tc>
                <a:tc>
                  <a:txBody>
                    <a:bodyPr/>
                    <a:lstStyle/>
                    <a:p>
                      <a:pPr algn="l" fontAlgn="ctr"/>
                      <a:r>
                        <a:rPr lang="en-US" sz="1800" b="0" i="0" u="none" strike="noStrike">
                          <a:solidFill>
                            <a:srgbClr val="000000"/>
                          </a:solidFill>
                          <a:effectLst/>
                          <a:latin typeface="Arial"/>
                        </a:rPr>
                        <a:t>5,01 m </a:t>
                      </a:r>
                    </a:p>
                  </a:txBody>
                  <a:tcPr marL="9525" marR="9525" marT="9525" marB="0"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nchor="ctr"/>
                </a:tc>
                <a:tc>
                  <a:txBody>
                    <a:bodyPr/>
                    <a:lstStyle/>
                    <a:p>
                      <a:pPr algn="l" fontAlgn="ctr"/>
                      <a:r>
                        <a:rPr lang="en-US" sz="1800" b="0" i="0" u="none" strike="noStrike" dirty="0">
                          <a:solidFill>
                            <a:srgbClr val="000000"/>
                          </a:solidFill>
                          <a:effectLst/>
                          <a:latin typeface="Arial"/>
                        </a:rPr>
                        <a:t>13,7 m </a:t>
                      </a:r>
                    </a:p>
                  </a:txBody>
                  <a:tcPr marL="9525" marR="9525" marT="9525" marB="0" anchor="ctr"/>
                </a:tc>
                <a:extLst>
                  <a:ext uri="{0D108BD9-81ED-4DB2-BD59-A6C34878D82A}">
                    <a16:rowId xmlns:a16="http://schemas.microsoft.com/office/drawing/2014/main" val="10004"/>
                  </a:ext>
                </a:extLst>
              </a:tr>
            </a:tbl>
          </a:graphicData>
        </a:graphic>
      </p:graphicFrame>
      <p:sp>
        <p:nvSpPr>
          <p:cNvPr id="5" name="Interaktive Schaltfläche: Hilfe 4">
            <a:hlinkClick r:id="" action="ppaction://noaction" highlightClick="1"/>
          </p:cNvPr>
          <p:cNvSpPr/>
          <p:nvPr/>
        </p:nvSpPr>
        <p:spPr>
          <a:xfrm>
            <a:off x="1194957" y="3093871"/>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194957" y="347327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194957" y="384115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194957" y="4210337"/>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922535" y="3450486"/>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933756" y="3080223"/>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16" name="Textfeld 15"/>
          <p:cNvSpPr txBox="1"/>
          <p:nvPr/>
        </p:nvSpPr>
        <p:spPr>
          <a:xfrm>
            <a:off x="933756" y="3822883"/>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933756" y="4182923"/>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mc:AlternateContent xmlns:mc="http://schemas.openxmlformats.org/markup-compatibility/2006" xmlns:a14="http://schemas.microsoft.com/office/drawing/2010/main">
        <mc:Choice Requires="a14">
          <p:sp>
            <p:nvSpPr>
              <p:cNvPr id="14" name="Textfeld 13"/>
              <p:cNvSpPr txBox="1"/>
              <p:nvPr/>
            </p:nvSpPr>
            <p:spPr>
              <a:xfrm>
                <a:off x="922535" y="4869160"/>
                <a:ext cx="6241753" cy="1475917"/>
              </a:xfrm>
              <a:prstGeom prst="rect">
                <a:avLst/>
              </a:prstGeom>
              <a:solidFill>
                <a:schemeClr val="bg1"/>
              </a:solidFill>
              <a:ln>
                <a:noFill/>
              </a:ln>
            </p:spPr>
            <p:txBody>
              <a:bodyPr wrap="square" rtlCol="0">
                <a:spAutoFit/>
              </a:bodyPr>
              <a:lstStyle/>
              <a:p>
                <a:r>
                  <a:rPr lang="de-DE" sz="2000" dirty="0" smtClean="0">
                    <a:latin typeface="Cambria Math"/>
                    <a:ea typeface="Verdana" panose="020B0604030504040204" pitchFamily="34" charset="0"/>
                    <a:cs typeface="Verdana" panose="020B0604030504040204" pitchFamily="34" charset="0"/>
                  </a:rPr>
                  <a:t>P</a:t>
                </a:r>
                <a:r>
                  <a:rPr lang="de-DE" sz="2000" baseline="-25000" dirty="0" smtClean="0">
                    <a:latin typeface="Cambria Math"/>
                    <a:ea typeface="Verdana" panose="020B0604030504040204" pitchFamily="34" charset="0"/>
                    <a:cs typeface="Verdana" panose="020B0604030504040204" pitchFamily="34" charset="0"/>
                  </a:rPr>
                  <a:t>EIRP</a:t>
                </a:r>
                <a:r>
                  <a:rPr lang="de-DE" sz="2000" dirty="0" smtClean="0">
                    <a:latin typeface="Cambria Math"/>
                    <a:ea typeface="Verdana" panose="020B0604030504040204" pitchFamily="34" charset="0"/>
                    <a:cs typeface="Verdana" panose="020B0604030504040204" pitchFamily="34" charset="0"/>
                  </a:rPr>
                  <a:t> = </a:t>
                </a:r>
                <a:r>
                  <a:rPr lang="de-DE" sz="2000" dirty="0" err="1" smtClean="0">
                    <a:latin typeface="Cambria Math"/>
                    <a:ea typeface="Verdana" panose="020B0604030504040204" pitchFamily="34" charset="0"/>
                    <a:cs typeface="Verdana" panose="020B0604030504040204" pitchFamily="34" charset="0"/>
                  </a:rPr>
                  <a:t>P</a:t>
                </a:r>
                <a:r>
                  <a:rPr lang="de-DE" sz="2000" baseline="-25000" dirty="0" err="1" smtClean="0">
                    <a:latin typeface="Cambria Math"/>
                    <a:ea typeface="Verdana" panose="020B0604030504040204" pitchFamily="34" charset="0"/>
                    <a:cs typeface="Verdana" panose="020B0604030504040204" pitchFamily="34" charset="0"/>
                  </a:rPr>
                  <a:t>Out</a:t>
                </a:r>
                <a:r>
                  <a:rPr lang="de-DE" sz="2000" dirty="0" smtClean="0">
                    <a:latin typeface="Cambria Math"/>
                    <a:ea typeface="Verdana" panose="020B0604030504040204" pitchFamily="34" charset="0"/>
                    <a:cs typeface="Verdana" panose="020B0604030504040204" pitchFamily="34" charset="0"/>
                  </a:rPr>
                  <a:t> · </a:t>
                </a:r>
                <a:r>
                  <a:rPr lang="de-DE" sz="2000" dirty="0" err="1" smtClean="0">
                    <a:latin typeface="Cambria Math"/>
                    <a:ea typeface="Verdana" panose="020B0604030504040204" pitchFamily="34" charset="0"/>
                    <a:cs typeface="Verdana" panose="020B0604030504040204" pitchFamily="34" charset="0"/>
                  </a:rPr>
                  <a:t>G</a:t>
                </a:r>
                <a:r>
                  <a:rPr lang="de-DE" sz="2000" baseline="-25000" dirty="0" err="1" smtClean="0">
                    <a:latin typeface="Cambria Math"/>
                    <a:ea typeface="Verdana" panose="020B0604030504040204" pitchFamily="34" charset="0"/>
                    <a:cs typeface="Verdana" panose="020B0604030504040204" pitchFamily="34" charset="0"/>
                  </a:rPr>
                  <a:t>Dipol</a:t>
                </a:r>
                <a:r>
                  <a:rPr lang="de-DE" sz="2000" dirty="0" smtClean="0">
                    <a:latin typeface="Cambria Math"/>
                    <a:ea typeface="Verdana" panose="020B0604030504040204" pitchFamily="34" charset="0"/>
                    <a:cs typeface="Verdana" panose="020B0604030504040204" pitchFamily="34" charset="0"/>
                  </a:rPr>
                  <a:t> = 100W · 1,64 = 164 W</a:t>
                </a:r>
                <a:br>
                  <a:rPr lang="de-DE" sz="2000" dirty="0" smtClean="0">
                    <a:latin typeface="Cambria Math"/>
                    <a:ea typeface="Verdana" panose="020B0604030504040204" pitchFamily="34" charset="0"/>
                    <a:cs typeface="Verdana" panose="020B0604030504040204" pitchFamily="34" charset="0"/>
                  </a:rPr>
                </a:br>
                <a:endParaRPr lang="de-DE" sz="2000" i="1" dirty="0">
                  <a:latin typeface="Cambria Math"/>
                  <a:ea typeface="Verdana" panose="020B0604030504040204" pitchFamily="34" charset="0"/>
                  <a:cs typeface="Verdana" panose="020B0604030504040204" pitchFamily="34" charset="0"/>
                </a:endParaRPr>
              </a:p>
              <a:p>
                <a14:m>
                  <m:oMath xmlns:m="http://schemas.openxmlformats.org/officeDocument/2006/math">
                    <m:r>
                      <a:rPr lang="de-DE" i="1" smtClean="0">
                        <a:latin typeface="Cambria Math"/>
                        <a:ea typeface="Verdana" panose="020B0604030504040204" pitchFamily="34" charset="0"/>
                        <a:cs typeface="Verdana" panose="020B0604030504040204" pitchFamily="34" charset="0"/>
                      </a:rPr>
                      <m:t>𝑟</m:t>
                    </m:r>
                    <m:r>
                      <a:rPr lang="de-DE" i="1" smtClean="0">
                        <a:latin typeface="Cambria Math"/>
                        <a:ea typeface="Verdana" panose="020B0604030504040204" pitchFamily="34" charset="0"/>
                        <a:cs typeface="Verdana" panose="020B0604030504040204" pitchFamily="34" charset="0"/>
                      </a:rPr>
                      <m:t>= </m:t>
                    </m:r>
                    <m:f>
                      <m:fPr>
                        <m:ctrlPr>
                          <a:rPr lang="de-DE" i="1">
                            <a:latin typeface="Cambria Math" panose="02040503050406030204" pitchFamily="18" charset="0"/>
                            <a:ea typeface="Verdana" panose="020B0604030504040204" pitchFamily="34" charset="0"/>
                            <a:cs typeface="Verdana" panose="020B0604030504040204" pitchFamily="34" charset="0"/>
                          </a:rPr>
                        </m:ctrlPr>
                      </m:fPr>
                      <m:num>
                        <m:rad>
                          <m:radPr>
                            <m:degHide m:val="on"/>
                            <m:ctrlPr>
                              <a:rPr lang="de-DE" i="1">
                                <a:latin typeface="Cambria Math" panose="02040503050406030204" pitchFamily="18" charset="0"/>
                                <a:ea typeface="Verdana" panose="020B0604030504040204" pitchFamily="34" charset="0"/>
                                <a:cs typeface="Verdana" panose="020B0604030504040204" pitchFamily="34" charset="0"/>
                              </a:rPr>
                            </m:ctrlPr>
                          </m:radPr>
                          <m:deg/>
                          <m:e>
                            <m:r>
                              <a:rPr lang="de-DE" i="1">
                                <a:latin typeface="Cambria Math"/>
                                <a:ea typeface="Verdana" panose="020B0604030504040204" pitchFamily="34" charset="0"/>
                                <a:cs typeface="Verdana" panose="020B0604030504040204" pitchFamily="34" charset="0"/>
                              </a:rPr>
                              <m:t>30 </m:t>
                            </m:r>
                            <m:r>
                              <a:rPr lang="de-DE" i="1">
                                <a:latin typeface="Cambria Math"/>
                                <a:ea typeface="Cambria Math"/>
                                <a:cs typeface="Verdana" panose="020B0604030504040204" pitchFamily="34" charset="0"/>
                              </a:rPr>
                              <m:t>∙</m:t>
                            </m:r>
                            <m:r>
                              <a:rPr lang="de-DE" i="1">
                                <a:latin typeface="Cambria Math"/>
                                <a:ea typeface="Cambria Math"/>
                                <a:cs typeface="Verdana" panose="020B0604030504040204" pitchFamily="34" charset="0"/>
                              </a:rPr>
                              <m:t>𝑃𝐸𝐼𝑅𝑃</m:t>
                            </m:r>
                            <m:r>
                              <a:rPr lang="de-DE" i="1">
                                <a:latin typeface="Cambria Math"/>
                                <a:ea typeface="Cambria Math"/>
                                <a:cs typeface="Verdana" panose="020B0604030504040204" pitchFamily="34" charset="0"/>
                              </a:rPr>
                              <m:t> [</m:t>
                            </m:r>
                            <m:r>
                              <a:rPr lang="de-DE" i="1">
                                <a:latin typeface="Cambria Math"/>
                                <a:ea typeface="Cambria Math"/>
                                <a:cs typeface="Verdana" panose="020B0604030504040204" pitchFamily="34" charset="0"/>
                              </a:rPr>
                              <m:t>𝑊</m:t>
                            </m:r>
                            <m:r>
                              <a:rPr lang="de-DE" i="1">
                                <a:latin typeface="Cambria Math"/>
                                <a:ea typeface="Cambria Math"/>
                                <a:cs typeface="Verdana" panose="020B0604030504040204" pitchFamily="34" charset="0"/>
                              </a:rPr>
                              <m:t>]</m:t>
                            </m:r>
                          </m:e>
                        </m:rad>
                      </m:num>
                      <m:den>
                        <m:r>
                          <a:rPr lang="de-DE" i="1">
                            <a:latin typeface="Cambria Math"/>
                            <a:ea typeface="Verdana" panose="020B0604030504040204" pitchFamily="34" charset="0"/>
                            <a:cs typeface="Verdana" panose="020B0604030504040204" pitchFamily="34" charset="0"/>
                          </a:rPr>
                          <m:t>𝐸</m:t>
                        </m:r>
                        <m:r>
                          <a:rPr lang="de-DE" i="1">
                            <a:latin typeface="Cambria Math"/>
                            <a:ea typeface="Verdana" panose="020B0604030504040204" pitchFamily="34" charset="0"/>
                            <a:cs typeface="Verdana" panose="020B0604030504040204" pitchFamily="34" charset="0"/>
                          </a:rPr>
                          <m:t> [</m:t>
                        </m:r>
                        <m:f>
                          <m:fPr>
                            <m:ctrlPr>
                              <a:rPr lang="de-DE" i="1">
                                <a:latin typeface="Cambria Math" panose="02040503050406030204" pitchFamily="18" charset="0"/>
                                <a:ea typeface="Verdana" panose="020B0604030504040204" pitchFamily="34" charset="0"/>
                                <a:cs typeface="Verdana" panose="020B0604030504040204" pitchFamily="34" charset="0"/>
                              </a:rPr>
                            </m:ctrlPr>
                          </m:fPr>
                          <m:num>
                            <m:r>
                              <a:rPr lang="de-DE" i="1">
                                <a:latin typeface="Cambria Math"/>
                                <a:ea typeface="Verdana" panose="020B0604030504040204" pitchFamily="34" charset="0"/>
                                <a:cs typeface="Verdana" panose="020B0604030504040204" pitchFamily="34" charset="0"/>
                              </a:rPr>
                              <m:t>𝑉</m:t>
                            </m:r>
                          </m:num>
                          <m:den>
                            <m:r>
                              <a:rPr lang="de-DE" i="1">
                                <a:latin typeface="Cambria Math"/>
                                <a:ea typeface="Verdana" panose="020B0604030504040204" pitchFamily="34" charset="0"/>
                                <a:cs typeface="Verdana" panose="020B0604030504040204" pitchFamily="34" charset="0"/>
                              </a:rPr>
                              <m:t>𝑚</m:t>
                            </m:r>
                          </m:den>
                        </m:f>
                        <m:r>
                          <a:rPr lang="de-DE" i="1">
                            <a:latin typeface="Cambria Math"/>
                            <a:ea typeface="Verdana" panose="020B0604030504040204" pitchFamily="34" charset="0"/>
                            <a:cs typeface="Verdana" panose="020B0604030504040204" pitchFamily="34" charset="0"/>
                          </a:rPr>
                          <m:t>]</m:t>
                        </m:r>
                      </m:den>
                    </m:f>
                    <m:r>
                      <a:rPr lang="de-DE" b="0" i="1" smtClean="0">
                        <a:latin typeface="Cambria Math"/>
                        <a:ea typeface="Verdana" panose="020B0604030504040204" pitchFamily="34" charset="0"/>
                        <a:cs typeface="Verdana" panose="020B0604030504040204" pitchFamily="34" charset="0"/>
                      </a:rPr>
                      <m:t>= </m:t>
                    </m:r>
                    <m:f>
                      <m:fPr>
                        <m:ctrlPr>
                          <a:rPr lang="de-DE" i="1">
                            <a:latin typeface="Cambria Math" panose="02040503050406030204" pitchFamily="18" charset="0"/>
                            <a:ea typeface="Verdana" panose="020B0604030504040204" pitchFamily="34" charset="0"/>
                            <a:cs typeface="Verdana" panose="020B0604030504040204" pitchFamily="34" charset="0"/>
                          </a:rPr>
                        </m:ctrlPr>
                      </m:fPr>
                      <m:num>
                        <m:rad>
                          <m:radPr>
                            <m:degHide m:val="on"/>
                            <m:ctrlPr>
                              <a:rPr lang="de-DE" i="1">
                                <a:latin typeface="Cambria Math" panose="02040503050406030204" pitchFamily="18" charset="0"/>
                                <a:ea typeface="Verdana" panose="020B0604030504040204" pitchFamily="34" charset="0"/>
                                <a:cs typeface="Verdana" panose="020B0604030504040204" pitchFamily="34" charset="0"/>
                              </a:rPr>
                            </m:ctrlPr>
                          </m:radPr>
                          <m:deg/>
                          <m:e>
                            <m:r>
                              <a:rPr lang="de-DE" i="1">
                                <a:latin typeface="Cambria Math"/>
                                <a:ea typeface="Verdana" panose="020B0604030504040204" pitchFamily="34" charset="0"/>
                                <a:cs typeface="Verdana" panose="020B0604030504040204" pitchFamily="34" charset="0"/>
                              </a:rPr>
                              <m:t>30 </m:t>
                            </m:r>
                            <m:r>
                              <a:rPr lang="de-DE" i="1">
                                <a:latin typeface="Cambria Math"/>
                                <a:ea typeface="Cambria Math"/>
                                <a:cs typeface="Verdana" panose="020B0604030504040204" pitchFamily="34" charset="0"/>
                              </a:rPr>
                              <m:t>∙</m:t>
                            </m:r>
                            <m:r>
                              <a:rPr lang="de-DE" b="0" i="1" smtClean="0">
                                <a:latin typeface="Cambria Math"/>
                                <a:ea typeface="Cambria Math"/>
                                <a:cs typeface="Verdana" panose="020B0604030504040204" pitchFamily="34" charset="0"/>
                              </a:rPr>
                              <m:t>164</m:t>
                            </m:r>
                          </m:e>
                        </m:rad>
                      </m:num>
                      <m:den>
                        <m:r>
                          <a:rPr lang="de-DE" b="0" i="1" smtClean="0">
                            <a:latin typeface="Cambria Math"/>
                            <a:ea typeface="Cambria Math"/>
                            <a:cs typeface="Verdana" panose="020B0604030504040204" pitchFamily="34" charset="0"/>
                          </a:rPr>
                          <m:t>28</m:t>
                        </m:r>
                      </m:den>
                    </m:f>
                  </m:oMath>
                </a14:m>
                <a:r>
                  <a:rPr lang="de-DE" dirty="0" smtClean="0">
                    <a:ea typeface="Verdana" panose="020B0604030504040204" pitchFamily="34" charset="0"/>
                    <a:cs typeface="Verdana" panose="020B0604030504040204" pitchFamily="34" charset="0"/>
                  </a:rPr>
                  <a:t> </a:t>
                </a:r>
                <a:r>
                  <a:rPr lang="de-DE" dirty="0">
                    <a:latin typeface="Cambria Math"/>
                    <a:ea typeface="Verdana" panose="020B0604030504040204" pitchFamily="34" charset="0"/>
                    <a:cs typeface="Verdana" panose="020B0604030504040204" pitchFamily="34" charset="0"/>
                  </a:rPr>
                  <a:t>=</a:t>
                </a:r>
                <a:r>
                  <a:rPr lang="de-DE" i="1" dirty="0">
                    <a:latin typeface="Cambria Math"/>
                    <a:ea typeface="Verdana" panose="020B0604030504040204" pitchFamily="34" charset="0"/>
                    <a:cs typeface="Verdana" panose="020B0604030504040204" pitchFamily="34" charset="0"/>
                  </a:rPr>
                  <a:t> </a:t>
                </a:r>
                <a14:m>
                  <m:oMath xmlns:m="http://schemas.openxmlformats.org/officeDocument/2006/math">
                    <m:f>
                      <m:fPr>
                        <m:ctrlPr>
                          <a:rPr lang="de-DE" i="1">
                            <a:latin typeface="Cambria Math" panose="02040503050406030204" pitchFamily="18" charset="0"/>
                            <a:ea typeface="Verdana" panose="020B0604030504040204" pitchFamily="34" charset="0"/>
                            <a:cs typeface="Verdana" panose="020B0604030504040204" pitchFamily="34" charset="0"/>
                          </a:rPr>
                        </m:ctrlPr>
                      </m:fPr>
                      <m:num>
                        <m:rad>
                          <m:radPr>
                            <m:degHide m:val="on"/>
                            <m:ctrlPr>
                              <a:rPr lang="de-DE" i="1">
                                <a:latin typeface="Cambria Math" panose="02040503050406030204" pitchFamily="18" charset="0"/>
                                <a:ea typeface="Verdana" panose="020B0604030504040204" pitchFamily="34" charset="0"/>
                                <a:cs typeface="Verdana" panose="020B0604030504040204" pitchFamily="34" charset="0"/>
                              </a:rPr>
                            </m:ctrlPr>
                          </m:radPr>
                          <m:deg/>
                          <m:e>
                            <m:r>
                              <a:rPr lang="de-DE" i="1">
                                <a:latin typeface="Cambria Math"/>
                                <a:ea typeface="Verdana" panose="020B0604030504040204" pitchFamily="34" charset="0"/>
                                <a:cs typeface="Verdana" panose="020B0604030504040204" pitchFamily="34" charset="0"/>
                              </a:rPr>
                              <m:t>30 ∙164</m:t>
                            </m:r>
                          </m:e>
                        </m:rad>
                      </m:num>
                      <m:den>
                        <m:r>
                          <a:rPr lang="de-DE" i="1">
                            <a:latin typeface="Cambria Math"/>
                            <a:ea typeface="Verdana" panose="020B0604030504040204" pitchFamily="34" charset="0"/>
                            <a:cs typeface="Verdana" panose="020B0604030504040204" pitchFamily="34" charset="0"/>
                          </a:rPr>
                          <m:t>28</m:t>
                        </m:r>
                      </m:den>
                    </m:f>
                  </m:oMath>
                </a14:m>
                <a:r>
                  <a:rPr lang="de-DE" dirty="0" smtClean="0">
                    <a:latin typeface="Cambria Math"/>
                    <a:ea typeface="Verdana" panose="020B0604030504040204" pitchFamily="34" charset="0"/>
                    <a:cs typeface="Verdana" panose="020B0604030504040204" pitchFamily="34" charset="0"/>
                  </a:rPr>
                  <a:t> = </a:t>
                </a:r>
                <a:r>
                  <a:rPr lang="de-DE" sz="2000" dirty="0" smtClean="0">
                    <a:latin typeface="Cambria Math"/>
                    <a:ea typeface="Verdana" panose="020B0604030504040204" pitchFamily="34" charset="0"/>
                    <a:cs typeface="Verdana" panose="020B0604030504040204" pitchFamily="34" charset="0"/>
                  </a:rPr>
                  <a:t>2,505m</a:t>
                </a:r>
                <a:endParaRPr lang="de-DE" dirty="0">
                  <a:latin typeface="Cambria Math"/>
                  <a:ea typeface="Verdana" panose="020B0604030504040204" pitchFamily="34" charset="0"/>
                  <a:cs typeface="Verdana" panose="020B0604030504040204" pitchFamily="34" charset="0"/>
                </a:endParaRPr>
              </a:p>
            </p:txBody>
          </p:sp>
        </mc:Choice>
        <mc:Fallback xmlns="">
          <p:sp>
            <p:nvSpPr>
              <p:cNvPr id="14" name="Textfeld 13"/>
              <p:cNvSpPr txBox="1">
                <a:spLocks noRot="1" noChangeAspect="1" noMove="1" noResize="1" noEditPoints="1" noAdjustHandles="1" noChangeArrowheads="1" noChangeShapeType="1" noTextEdit="1"/>
              </p:cNvSpPr>
              <p:nvPr/>
            </p:nvSpPr>
            <p:spPr>
              <a:xfrm>
                <a:off x="922535" y="4869160"/>
                <a:ext cx="6241753" cy="1475917"/>
              </a:xfrm>
              <a:prstGeom prst="rect">
                <a:avLst/>
              </a:prstGeom>
              <a:blipFill rotWithShape="0">
                <a:blip r:embed="rId3"/>
                <a:stretch>
                  <a:fillRect l="-977" t="-2479"/>
                </a:stretch>
              </a:blipFill>
              <a:ln>
                <a:noFill/>
              </a:ln>
            </p:spPr>
            <p:txBody>
              <a:bodyPr/>
              <a:lstStyle/>
              <a:p>
                <a:r>
                  <a:rPr lang="de-DE">
                    <a:noFill/>
                  </a:rPr>
                  <a:t> </a:t>
                </a:r>
              </a:p>
            </p:txBody>
          </p:sp>
        </mc:Fallback>
      </mc:AlternateContent>
    </p:spTree>
    <p:extLst>
      <p:ext uri="{BB962C8B-B14F-4D97-AF65-F5344CB8AC3E}">
        <p14:creationId xmlns:p14="http://schemas.microsoft.com/office/powerpoint/2010/main" val="2018911788"/>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par>
                          <p:cTn id="12" fill="hold">
                            <p:stCondLst>
                              <p:cond delay="0"/>
                            </p:stCondLst>
                            <p:childTnLst>
                              <p:par>
                                <p:cTn id="13" presetID="1" presetClass="entr" presetSubtype="0" fill="hold" grpId="0" nodeType="afterEffect">
                                  <p:stCondLst>
                                    <p:cond delay="500"/>
                                  </p:stCondLst>
                                  <p:childTnLst>
                                    <p:set>
                                      <p:cBhvr>
                                        <p:cTn id="14" dur="1" fill="hold">
                                          <p:stCondLst>
                                            <p:cond delay="0"/>
                                          </p:stCondLst>
                                        </p:cTn>
                                        <p:tgtEl>
                                          <p:spTgt spid="14"/>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5" restart="whenNotActive" fill="hold" evtFilter="cancelBubble" nodeType="interactiveSeq">
                <p:stCondLst>
                  <p:cond evt="onClick" delay="0">
                    <p:tgtEl>
                      <p:spTgt spid="12"/>
                    </p:tgtEl>
                  </p:cond>
                </p:stCondLst>
                <p:endSync evt="end" delay="0">
                  <p:rtn val="all"/>
                </p:endSync>
                <p:childTnLst>
                  <p:par>
                    <p:cTn id="16" fill="hold">
                      <p:stCondLst>
                        <p:cond delay="0"/>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20" restart="whenNotActive" fill="hold" evtFilter="cancelBubble" nodeType="interactiveSeq">
                <p:stCondLst>
                  <p:cond evt="onClick" delay="0">
                    <p:tgtEl>
                      <p:spTgt spid="13"/>
                    </p:tgtEl>
                  </p:cond>
                </p:stCondLst>
                <p:endSync evt="end" delay="0">
                  <p:rtn val="all"/>
                </p:endSync>
                <p:childTnLst>
                  <p:par>
                    <p:cTn id="21" fill="hold">
                      <p:stCondLst>
                        <p:cond delay="0"/>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childTnLst>
        </p:cTn>
      </p:par>
    </p:tnLst>
    <p:bldLst>
      <p:bldP spid="6" grpId="0" animBg="1"/>
      <p:bldP spid="15" grpId="0" animBg="1"/>
      <p:bldP spid="16" grpId="0" animBg="1"/>
      <p:bldP spid="17" grpId="0" animBg="1"/>
      <p:bldP spid="14" grpId="0" animBg="1"/>
    </p:bldLst>
  </p:timing>
</p:sld>
</file>

<file path=ppt/theme/theme1.xml><?xml version="1.0" encoding="utf-8"?>
<a:theme xmlns:a="http://schemas.openxmlformats.org/drawingml/2006/main" name="Standarddesign">
  <a:themeElements>
    <a:clrScheme name="Standard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Standarddesign">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andard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Standard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Standard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0</TotalTime>
  <Words>3948</Words>
  <Application>Microsoft Office PowerPoint</Application>
  <PresentationFormat>Bildschirmpräsentation (4:3)</PresentationFormat>
  <Paragraphs>494</Paragraphs>
  <Slides>39</Slides>
  <Notes>39</Notes>
  <HiddenSlides>1</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39</vt:i4>
      </vt:variant>
    </vt:vector>
  </HeadingPairs>
  <TitlesOfParts>
    <vt:vector size="45" baseType="lpstr">
      <vt:lpstr>Arial</vt:lpstr>
      <vt:lpstr>Calibri</vt:lpstr>
      <vt:lpstr>Cambria Math</vt:lpstr>
      <vt:lpstr>Times New Roman</vt:lpstr>
      <vt:lpstr>Verdana</vt:lpstr>
      <vt:lpstr>Standarddesign</vt:lpstr>
      <vt:lpstr>PowerPoint-Präsentation</vt:lpstr>
      <vt:lpstr>Störungen</vt:lpstr>
      <vt:lpstr>Nebenausstrahlungen</vt:lpstr>
      <vt:lpstr>Prüfungsfragen</vt:lpstr>
      <vt:lpstr>Prüfungsfragen</vt:lpstr>
      <vt:lpstr>Personenschutz (EMVU)</vt:lpstr>
      <vt:lpstr>Sicherheitsabstand</vt:lpstr>
      <vt:lpstr>Berechnung des Sicherheitsabstands</vt:lpstr>
      <vt:lpstr>Prüfungsfrage</vt:lpstr>
      <vt:lpstr>Reduzierungsfaktoren</vt:lpstr>
      <vt:lpstr>Prüfungsfrage</vt:lpstr>
      <vt:lpstr>Prüfungsfrage</vt:lpstr>
      <vt:lpstr>Prüfungsfrage</vt:lpstr>
      <vt:lpstr>Prüfungsfrage</vt:lpstr>
      <vt:lpstr>Prüfungsfrage</vt:lpstr>
      <vt:lpstr>Prüfungsfrage</vt:lpstr>
      <vt:lpstr>Elektrische Sicherheit</vt:lpstr>
      <vt:lpstr>Elektrische Sicherheit</vt:lpstr>
      <vt:lpstr>Elektrische Sicherheit</vt:lpstr>
      <vt:lpstr>Schutzmaßnahmen durch Abschaltung</vt:lpstr>
      <vt:lpstr>Elektrische Sicherheit</vt:lpstr>
      <vt:lpstr>Elektrische Sicherheit</vt:lpstr>
      <vt:lpstr>Elektrische Sicherheit</vt:lpstr>
      <vt:lpstr>Elektrische Sicherheit</vt:lpstr>
      <vt:lpstr>Antennenerdung</vt:lpstr>
      <vt:lpstr>Prüfungsfrage</vt:lpstr>
      <vt:lpstr>Prüfungsfrage</vt:lpstr>
      <vt:lpstr>Blitzschutz</vt:lpstr>
      <vt:lpstr>Innerer Blitzschutz</vt:lpstr>
      <vt:lpstr>Prüfungsfrage</vt:lpstr>
      <vt:lpstr>Prüfungsfrage</vt:lpstr>
      <vt:lpstr>Prüfungsfrage</vt:lpstr>
      <vt:lpstr>Sendeanlagen im Kfz</vt:lpstr>
      <vt:lpstr>Prüfungsfragen</vt:lpstr>
      <vt:lpstr>Prüfungsfrage</vt:lpstr>
      <vt:lpstr>Mechanische Sicherheit*</vt:lpstr>
      <vt:lpstr>Windlast - Biegemoment*</vt:lpstr>
      <vt:lpstr>Verbindung mit dem Baukörper*</vt:lpstr>
      <vt:lpstr>Nächste Woche:  Mi, 18. März, 19 Uhr lokal</vt:lpstr>
    </vt:vector>
  </TitlesOfParts>
  <Company>Universität Konstanz</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vtk2006;Dominik Bok</dc:creator>
  <cp:lastModifiedBy>Markus Noller</cp:lastModifiedBy>
  <cp:revision>555</cp:revision>
  <dcterms:created xsi:type="dcterms:W3CDTF">2007-05-09T13:16:25Z</dcterms:created>
  <dcterms:modified xsi:type="dcterms:W3CDTF">2019-04-16T14:07:40Z</dcterms:modified>
</cp:coreProperties>
</file>