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9"/>
  </p:notesMasterIdLst>
  <p:handoutMasterIdLst>
    <p:handoutMasterId r:id="rId20"/>
  </p:handoutMasterIdLst>
  <p:sldIdLst>
    <p:sldId id="299" r:id="rId2"/>
    <p:sldId id="319" r:id="rId3"/>
    <p:sldId id="284" r:id="rId4"/>
    <p:sldId id="321" r:id="rId5"/>
    <p:sldId id="309" r:id="rId6"/>
    <p:sldId id="322" r:id="rId7"/>
    <p:sldId id="323" r:id="rId8"/>
    <p:sldId id="324" r:id="rId9"/>
    <p:sldId id="289" r:id="rId10"/>
    <p:sldId id="325" r:id="rId11"/>
    <p:sldId id="326" r:id="rId12"/>
    <p:sldId id="327" r:id="rId13"/>
    <p:sldId id="328" r:id="rId14"/>
    <p:sldId id="329" r:id="rId15"/>
    <p:sldId id="320" r:id="rId16"/>
    <p:sldId id="330" r:id="rId17"/>
    <p:sldId id="306" r:id="rId18"/>
  </p:sldIdLst>
  <p:sldSz cx="9144000" cy="6858000" type="screen4x3"/>
  <p:notesSz cx="6858000" cy="9701213"/>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Helle Formatvorlage 3 - Akz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Helle Formatvorlage 2 - Akz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78735" autoAdjust="0"/>
  </p:normalViewPr>
  <p:slideViewPr>
    <p:cSldViewPr>
      <p:cViewPr varScale="1">
        <p:scale>
          <a:sx n="68" d="100"/>
          <a:sy n="68" d="100"/>
        </p:scale>
        <p:origin x="654" y="72"/>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8.xml"/><Relationship Id="rId2" Type="http://schemas.openxmlformats.org/officeDocument/2006/relationships/slide" Target="slides/slide2.xml"/><Relationship Id="rId1" Type="http://schemas.openxmlformats.org/officeDocument/2006/relationships/slide" Target="slides/slide1.xml"/><Relationship Id="rId4" Type="http://schemas.openxmlformats.org/officeDocument/2006/relationships/slide" Target="slides/slide1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sz="quarter" idx="1"/>
          </p:nvPr>
        </p:nvSpPr>
        <p:spPr>
          <a:xfrm>
            <a:off x="3884613" y="0"/>
            <a:ext cx="2971800" cy="485775"/>
          </a:xfrm>
          <a:prstGeom prst="rect">
            <a:avLst/>
          </a:prstGeom>
        </p:spPr>
        <p:txBody>
          <a:bodyPr vert="horz" lIns="91440" tIns="45720" rIns="91440" bIns="45720" rtlCol="0"/>
          <a:lstStyle>
            <a:lvl1pPr algn="r">
              <a:defRPr sz="1200"/>
            </a:lvl1pPr>
          </a:lstStyle>
          <a:p>
            <a:pPr>
              <a:defRPr/>
            </a:pPr>
            <a:fld id="{30601FA4-D850-4DD8-B566-FD7CF204862E}" type="datetimeFigureOut">
              <a:rPr lang="de-DE"/>
              <a:pPr>
                <a:defRPr/>
              </a:pPr>
              <a:t>22.02.2016</a:t>
            </a:fld>
            <a:endParaRPr lang="de-DE"/>
          </a:p>
        </p:txBody>
      </p:sp>
      <p:sp>
        <p:nvSpPr>
          <p:cNvPr id="4" name="Fußzeilenplatzhalter 3"/>
          <p:cNvSpPr>
            <a:spLocks noGrp="1"/>
          </p:cNvSpPr>
          <p:nvPr>
            <p:ph type="ftr" sz="quarter" idx="2"/>
          </p:nvPr>
        </p:nvSpPr>
        <p:spPr>
          <a:xfrm>
            <a:off x="0" y="9213850"/>
            <a:ext cx="2971800" cy="485775"/>
          </a:xfrm>
          <a:prstGeom prst="rect">
            <a:avLst/>
          </a:prstGeom>
        </p:spPr>
        <p:txBody>
          <a:bodyPr vert="horz" lIns="91440" tIns="45720" rIns="91440" bIns="45720" rtlCol="0" anchor="b"/>
          <a:lstStyle>
            <a:lvl1pPr algn="l">
              <a:defRPr sz="1200"/>
            </a:lvl1pPr>
          </a:lstStyle>
          <a:p>
            <a:pPr>
              <a:defRPr/>
            </a:pPr>
            <a:endParaRPr lang="de-DE"/>
          </a:p>
        </p:txBody>
      </p:sp>
      <p:sp>
        <p:nvSpPr>
          <p:cNvPr id="5" name="Foliennummernplatzhalter 4"/>
          <p:cNvSpPr>
            <a:spLocks noGrp="1"/>
          </p:cNvSpPr>
          <p:nvPr>
            <p:ph type="sldNum" sz="quarter" idx="3"/>
          </p:nvPr>
        </p:nvSpPr>
        <p:spPr>
          <a:xfrm>
            <a:off x="3884613" y="9213850"/>
            <a:ext cx="2971800" cy="485775"/>
          </a:xfrm>
          <a:prstGeom prst="rect">
            <a:avLst/>
          </a:prstGeom>
        </p:spPr>
        <p:txBody>
          <a:bodyPr vert="horz" lIns="91440" tIns="45720" rIns="91440" bIns="45720" rtlCol="0" anchor="b"/>
          <a:lstStyle>
            <a:lvl1pPr algn="r">
              <a:defRPr sz="1200"/>
            </a:lvl1pPr>
          </a:lstStyle>
          <a:p>
            <a:pPr>
              <a:defRPr/>
            </a:pPr>
            <a:fld id="{AF89B4DD-B08D-4033-A353-A63F71F4A4B7}" type="slidenum">
              <a:rPr lang="de-DE"/>
              <a:pPr>
                <a:defRPr/>
              </a:pPr>
              <a:t>‹Nr.›</a:t>
            </a:fld>
            <a:endParaRPr lang="de-DE"/>
          </a:p>
        </p:txBody>
      </p:sp>
    </p:spTree>
    <p:extLst>
      <p:ext uri="{BB962C8B-B14F-4D97-AF65-F5344CB8AC3E}">
        <p14:creationId xmlns:p14="http://schemas.microsoft.com/office/powerpoint/2010/main" val="8235415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atin typeface="Times New Roman" charset="0"/>
              </a:defRPr>
            </a:lvl1pPr>
          </a:lstStyle>
          <a:p>
            <a:pPr>
              <a:defRPr/>
            </a:pPr>
            <a:endParaRPr lang="de-DE"/>
          </a:p>
        </p:txBody>
      </p:sp>
      <p:sp>
        <p:nvSpPr>
          <p:cNvPr id="3" name="Datumsplatzhalter 2"/>
          <p:cNvSpPr>
            <a:spLocks noGrp="1"/>
          </p:cNvSpPr>
          <p:nvPr>
            <p:ph type="dt" idx="1"/>
          </p:nvPr>
        </p:nvSpPr>
        <p:spPr>
          <a:xfrm>
            <a:off x="3884613" y="0"/>
            <a:ext cx="2971800" cy="485775"/>
          </a:xfrm>
          <a:prstGeom prst="rect">
            <a:avLst/>
          </a:prstGeom>
        </p:spPr>
        <p:txBody>
          <a:bodyPr vert="horz" lIns="91440" tIns="45720" rIns="91440" bIns="45720" rtlCol="0"/>
          <a:lstStyle>
            <a:lvl1pPr algn="r">
              <a:defRPr sz="1200">
                <a:latin typeface="Times New Roman" charset="0"/>
              </a:defRPr>
            </a:lvl1pPr>
          </a:lstStyle>
          <a:p>
            <a:pPr>
              <a:defRPr/>
            </a:pPr>
            <a:fld id="{28426EA2-02A5-4BC6-A227-18562988B036}" type="datetimeFigureOut">
              <a:rPr lang="de-DE"/>
              <a:pPr>
                <a:defRPr/>
              </a:pPr>
              <a:t>22.02.2016</a:t>
            </a:fld>
            <a:endParaRPr lang="de-DE"/>
          </a:p>
        </p:txBody>
      </p:sp>
      <p:sp>
        <p:nvSpPr>
          <p:cNvPr id="4" name="Folienbildplatzhalter 3"/>
          <p:cNvSpPr>
            <a:spLocks noGrp="1" noRot="1" noChangeAspect="1"/>
          </p:cNvSpPr>
          <p:nvPr>
            <p:ph type="sldImg" idx="2"/>
          </p:nvPr>
        </p:nvSpPr>
        <p:spPr>
          <a:xfrm>
            <a:off x="1003300" y="727075"/>
            <a:ext cx="4851400" cy="3638550"/>
          </a:xfrm>
          <a:prstGeom prst="rect">
            <a:avLst/>
          </a:prstGeom>
          <a:noFill/>
          <a:ln w="12700">
            <a:solidFill>
              <a:prstClr val="black"/>
            </a:solidFill>
          </a:ln>
        </p:spPr>
        <p:txBody>
          <a:bodyPr vert="horz" lIns="91440" tIns="45720" rIns="91440" bIns="45720" rtlCol="0" anchor="ctr"/>
          <a:lstStyle/>
          <a:p>
            <a:pPr lvl="0"/>
            <a:endParaRPr lang="de-DE" noProof="0" smtClean="0"/>
          </a:p>
        </p:txBody>
      </p:sp>
      <p:sp>
        <p:nvSpPr>
          <p:cNvPr id="5" name="Notizenplatzhalter 4"/>
          <p:cNvSpPr>
            <a:spLocks noGrp="1"/>
          </p:cNvSpPr>
          <p:nvPr>
            <p:ph type="body" sz="quarter" idx="3"/>
          </p:nvPr>
        </p:nvSpPr>
        <p:spPr>
          <a:xfrm>
            <a:off x="685800" y="4608513"/>
            <a:ext cx="5486400" cy="4365625"/>
          </a:xfrm>
          <a:prstGeom prst="rect">
            <a:avLst/>
          </a:prstGeom>
        </p:spPr>
        <p:txBody>
          <a:bodyPr vert="horz" lIns="91440" tIns="45720" rIns="91440" bIns="45720"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6" name="Fußzeilenplatzhalter 5"/>
          <p:cNvSpPr>
            <a:spLocks noGrp="1"/>
          </p:cNvSpPr>
          <p:nvPr>
            <p:ph type="ftr" sz="quarter" idx="4"/>
          </p:nvPr>
        </p:nvSpPr>
        <p:spPr>
          <a:xfrm>
            <a:off x="0" y="9213850"/>
            <a:ext cx="2971800" cy="485775"/>
          </a:xfrm>
          <a:prstGeom prst="rect">
            <a:avLst/>
          </a:prstGeom>
        </p:spPr>
        <p:txBody>
          <a:bodyPr vert="horz" lIns="91440" tIns="45720" rIns="91440" bIns="45720" rtlCol="0" anchor="b"/>
          <a:lstStyle>
            <a:lvl1pPr algn="l">
              <a:defRPr sz="1200">
                <a:latin typeface="Times New Roman" charset="0"/>
              </a:defRPr>
            </a:lvl1pPr>
          </a:lstStyle>
          <a:p>
            <a:pPr>
              <a:defRPr/>
            </a:pPr>
            <a:endParaRPr lang="de-DE"/>
          </a:p>
        </p:txBody>
      </p:sp>
      <p:sp>
        <p:nvSpPr>
          <p:cNvPr id="7" name="Foliennummernplatzhalter 6"/>
          <p:cNvSpPr>
            <a:spLocks noGrp="1"/>
          </p:cNvSpPr>
          <p:nvPr>
            <p:ph type="sldNum" sz="quarter" idx="5"/>
          </p:nvPr>
        </p:nvSpPr>
        <p:spPr>
          <a:xfrm>
            <a:off x="3884613" y="9213850"/>
            <a:ext cx="2971800" cy="485775"/>
          </a:xfrm>
          <a:prstGeom prst="rect">
            <a:avLst/>
          </a:prstGeom>
        </p:spPr>
        <p:txBody>
          <a:bodyPr vert="horz" lIns="91440" tIns="45720" rIns="91440" bIns="45720" rtlCol="0" anchor="b"/>
          <a:lstStyle>
            <a:lvl1pPr algn="r">
              <a:defRPr sz="1200">
                <a:latin typeface="Times New Roman" charset="0"/>
              </a:defRPr>
            </a:lvl1pPr>
          </a:lstStyle>
          <a:p>
            <a:pPr>
              <a:defRPr/>
            </a:pPr>
            <a:fld id="{A05B4CBA-0F9F-4493-863E-22F0F5D8DF72}" type="slidenum">
              <a:rPr lang="de-DE"/>
              <a:pPr>
                <a:defRPr/>
              </a:pPr>
              <a:t>‹Nr.›</a:t>
            </a:fld>
            <a:endParaRPr lang="de-DE"/>
          </a:p>
        </p:txBody>
      </p:sp>
    </p:spTree>
    <p:extLst>
      <p:ext uri="{BB962C8B-B14F-4D97-AF65-F5344CB8AC3E}">
        <p14:creationId xmlns:p14="http://schemas.microsoft.com/office/powerpoint/2010/main" val="15931869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5604"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676A89A-176E-469F-8DE6-F4C5C7A7EBFD}" type="slidenum">
              <a:rPr lang="de-DE" altLang="en-US" sz="1200" smtClean="0"/>
              <a:pPr eaLnBrk="1" hangingPunct="1"/>
              <a:t>1</a:t>
            </a:fld>
            <a:endParaRPr lang="de-DE" altLang="en-US" sz="1200" smtClean="0"/>
          </a:p>
        </p:txBody>
      </p:sp>
    </p:spTree>
    <p:extLst>
      <p:ext uri="{BB962C8B-B14F-4D97-AF65-F5344CB8AC3E}">
        <p14:creationId xmlns:p14="http://schemas.microsoft.com/office/powerpoint/2010/main" val="37190489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11</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6004528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12</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7388558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13</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7752253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14</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8244993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smtClean="0"/>
              <a:t>file:///C:/Users/user/Documents/Eigene%20Dateien/Amateurfunk/Lehrgang/%23%20Betriebstechnik/%23%20Stunde%201/Betriebstechnik_Vorschriften%C2%A0-%C2%A0BV01.htm</a:t>
            </a:r>
          </a:p>
          <a:p>
            <a:endParaRPr lang="de-DE" altLang="en-US" smtClean="0"/>
          </a:p>
          <a:p>
            <a:r>
              <a:rPr lang="de-DE" altLang="en-US" smtClean="0"/>
              <a:t>Modifiziert: file:///C:/Users/user/Documents/Eigene%20Dateien/Amateurfunk/Lehrgang/%23%20Betriebstechnik/%23%20Stunde%201/mod/Betriebstechnik_Vorschriften%C2%A0-%C2%A0BV01.htm</a:t>
            </a:r>
          </a:p>
          <a:p>
            <a:endParaRPr lang="de-DE" altLang="en-US" smtClean="0"/>
          </a:p>
          <a:p>
            <a:r>
              <a:rPr lang="de-DE" altLang="en-US" smtClean="0"/>
              <a:t>http://www.amateurfunkpruefung.de/lehrg/bv01/bv01.html#Amateurfunkzeugnis</a:t>
            </a:r>
          </a:p>
        </p:txBody>
      </p:sp>
      <p:sp>
        <p:nvSpPr>
          <p:cNvPr id="35844"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8E5172E-0039-4E91-B808-F99AAB65C7F6}" type="slidenum">
              <a:rPr lang="de-DE" altLang="en-US" sz="1200" smtClean="0"/>
              <a:pPr eaLnBrk="1" hangingPunct="1"/>
              <a:t>15</a:t>
            </a:fld>
            <a:endParaRPr lang="de-DE" altLang="en-US" sz="1200" smtClean="0"/>
          </a:p>
        </p:txBody>
      </p:sp>
    </p:spTree>
    <p:extLst>
      <p:ext uri="{BB962C8B-B14F-4D97-AF65-F5344CB8AC3E}">
        <p14:creationId xmlns:p14="http://schemas.microsoft.com/office/powerpoint/2010/main" val="13571337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C3ABC2F-F1EE-432C-82C3-B8FEBBFA32A5}" type="slidenum">
              <a:rPr lang="de-DE" altLang="en-US" sz="1200" smtClean="0"/>
              <a:pPr eaLnBrk="1" hangingPunct="1"/>
              <a:t>17</a:t>
            </a:fld>
            <a:endParaRPr lang="de-DE" altLang="en-US" sz="1200" smtClean="0"/>
          </a:p>
        </p:txBody>
      </p:sp>
      <p:sp>
        <p:nvSpPr>
          <p:cNvPr id="368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5583888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smtClean="0"/>
              <a:t> &gt;&gt;&gt; Buchstabieralphabet– Vermeiden von Verwechslungen</a:t>
            </a:r>
          </a:p>
          <a:p>
            <a:endParaRPr lang="de-DE" altLang="en-US" smtClean="0"/>
          </a:p>
          <a:p>
            <a:r>
              <a:rPr lang="de-DE" altLang="en-US" smtClean="0"/>
              <a:t> &gt;&gt;&gt; VORSCHRIFTEN</a:t>
            </a:r>
          </a:p>
          <a:p>
            <a:endParaRPr lang="de-DE" altLang="en-US" smtClean="0"/>
          </a:p>
          <a:p>
            <a:r>
              <a:rPr lang="de-DE" altLang="en-US" smtClean="0"/>
              <a:t>Zum Telefonieren im deutschsprachigen Geschäftsverkehr gibt es das deutsche Buchstabieralphabet, das aus Vornamen besteht mit Anton, Berta, Cäsar, Dora, Emil und so weiter. Verwenden Sie dieses Buchstabieralphabet möglichst nicht im Amateurfunk und auf keinen Fall gemischt mit dem internationalen Buchstabieralphabet.</a:t>
            </a:r>
          </a:p>
          <a:p>
            <a:r>
              <a:rPr lang="de-DE" altLang="en-US" smtClean="0"/>
              <a:t>Früher hat es ein von den Funkamateuren geschaffenes Buchstabieralphabet gegeben, das aus Städte- und Ländernamen bestand, beispielsweise Amerika, Baltimore, Canada, Denmark und so weiter. Auch hier gilt: Verwenden Sie dieses Buchstabieralphabet möglichst nicht und auf keinen Fall gemischt mit dem internationalen Buchstabieralphabet.</a:t>
            </a:r>
          </a:p>
          <a:p>
            <a:endParaRPr lang="de-DE" altLang="en-US" smtClean="0"/>
          </a:p>
        </p:txBody>
      </p:sp>
      <p:sp>
        <p:nvSpPr>
          <p:cNvPr id="2662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FC96F8B-4EC6-4982-A7DA-D0CAAA059960}" type="slidenum">
              <a:rPr lang="de-DE" altLang="en-US" sz="1200" smtClean="0"/>
              <a:pPr eaLnBrk="1" hangingPunct="1"/>
              <a:t>2</a:t>
            </a:fld>
            <a:endParaRPr lang="de-DE" altLang="en-US" sz="1200" smtClean="0"/>
          </a:p>
        </p:txBody>
      </p:sp>
    </p:spTree>
    <p:extLst>
      <p:ext uri="{BB962C8B-B14F-4D97-AF65-F5344CB8AC3E}">
        <p14:creationId xmlns:p14="http://schemas.microsoft.com/office/powerpoint/2010/main" val="1290777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dirty="0" smtClean="0"/>
              <a:t>Die Einheiten sind gesetzlich festgelegt. 1969 wurde in der Bundesrepublik Deutschland das Gesetz über Einheiten im Messwesen verabschiedet. Damit wurden die folgenden SI-Einheiten (System International) zu gesetzlichen Einheiten. In dem System sind sieben Basisgrößen (Länge, Masse, Zeit, Stromstärke, Temperatur, Stoffmenge, Lichtstärke) und die zugehörigen Basiseinheiten festgelegt.</a:t>
            </a:r>
          </a:p>
          <a:p>
            <a:endParaRPr lang="de-DE" dirty="0" smtClean="0"/>
          </a:p>
          <a:p>
            <a:r>
              <a:rPr lang="de-DE" dirty="0" smtClean="0"/>
              <a:t>Man nennt dieses System in der Reihenfolge der Einheiten auch MKSA-KMC-System oder kurz MKSA-System, weil die vier ersten Einheiten die wichtigsten sind. Alle anderen Einheiten können hieraus abgeleitet werden.</a:t>
            </a:r>
          </a:p>
          <a:p>
            <a:endParaRPr lang="de-DE" dirty="0" smtClean="0"/>
          </a:p>
          <a:p>
            <a:r>
              <a:rPr lang="de-DE" dirty="0" smtClean="0"/>
              <a:t>Aus diesen Basiseinheiten ergeben sich alle abgeleiteten gesetzlichen Einheiten, wie zum Beispiel Fläche, Dichte, Frequenz, Energie, Leistung, Spannung, Widerstand und so weiter.</a:t>
            </a:r>
          </a:p>
          <a:p>
            <a:endParaRPr lang="de-DE" altLang="en-US" dirty="0" smtClean="0"/>
          </a:p>
        </p:txBody>
      </p:sp>
    </p:spTree>
    <p:extLst>
      <p:ext uri="{BB962C8B-B14F-4D97-AF65-F5344CB8AC3E}">
        <p14:creationId xmlns:p14="http://schemas.microsoft.com/office/powerpoint/2010/main" val="10007236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4</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dirty="0" smtClean="0"/>
              <a:t>Bereits in dieser Tabelle einiger Einheiten kann man erkennen, dass es die gleichen Buchstaben als Formelbuchstabe und als Abkürzung der Einheit gibt. Beispielsweise bedeutet A als Größe: Fläche und als Einheit: Ampere. W als Größe bedeutet Arbeit (</a:t>
            </a:r>
            <a:r>
              <a:rPr lang="de-DE" dirty="0" err="1" smtClean="0"/>
              <a:t>work</a:t>
            </a:r>
            <a:r>
              <a:rPr lang="de-DE" dirty="0" smtClean="0"/>
              <a:t>) oder Energie und als Einheit Watt, also die Einheit der Leistung P (power).</a:t>
            </a:r>
            <a:endParaRPr lang="de-DE" altLang="en-US" dirty="0" smtClean="0"/>
          </a:p>
        </p:txBody>
      </p:sp>
    </p:spTree>
    <p:extLst>
      <p:ext uri="{BB962C8B-B14F-4D97-AF65-F5344CB8AC3E}">
        <p14:creationId xmlns:p14="http://schemas.microsoft.com/office/powerpoint/2010/main" val="39282445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5</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6995070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6</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1236547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7</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6784535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smtClean="0"/>
              <a:t> &gt;&gt;&gt; Buchstabieralphabet– Vermeiden von Verwechslungen</a:t>
            </a:r>
          </a:p>
          <a:p>
            <a:endParaRPr lang="de-DE" altLang="en-US" smtClean="0"/>
          </a:p>
          <a:p>
            <a:r>
              <a:rPr lang="de-DE" altLang="en-US" smtClean="0"/>
              <a:t> &gt;&gt;&gt; VORSCHRIFTEN</a:t>
            </a:r>
          </a:p>
          <a:p>
            <a:endParaRPr lang="de-DE" altLang="en-US" smtClean="0"/>
          </a:p>
          <a:p>
            <a:r>
              <a:rPr lang="de-DE" altLang="en-US" smtClean="0"/>
              <a:t>Zum Telefonieren im deutschsprachigen Geschäftsverkehr gibt es das deutsche Buchstabieralphabet, das aus Vornamen besteht mit Anton, Berta, Cäsar, Dora, Emil und so weiter. Verwenden Sie dieses Buchstabieralphabet möglichst nicht im Amateurfunk und auf keinen Fall gemischt mit dem internationalen Buchstabieralphabet.</a:t>
            </a:r>
          </a:p>
          <a:p>
            <a:r>
              <a:rPr lang="de-DE" altLang="en-US" smtClean="0"/>
              <a:t>Früher hat es ein von den Funkamateuren geschaffenes Buchstabieralphabet gegeben, das aus Städte- und Ländernamen bestand, beispielsweise Amerika, Baltimore, Canada, Denmark und so weiter. Auch hier gilt: Verwenden Sie dieses Buchstabieralphabet möglichst nicht und auf keinen Fall gemischt mit dem internationalen Buchstabieralphabet.</a:t>
            </a:r>
          </a:p>
          <a:p>
            <a:endParaRPr lang="de-DE" altLang="en-US" smtClean="0"/>
          </a:p>
        </p:txBody>
      </p:sp>
      <p:sp>
        <p:nvSpPr>
          <p:cNvPr id="2662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FC96F8B-4EC6-4982-A7DA-D0CAAA059960}" type="slidenum">
              <a:rPr lang="de-DE" altLang="en-US" sz="1200" smtClean="0"/>
              <a:pPr eaLnBrk="1" hangingPunct="1"/>
              <a:t>8</a:t>
            </a:fld>
            <a:endParaRPr lang="de-DE" altLang="en-US" sz="1200" smtClean="0"/>
          </a:p>
        </p:txBody>
      </p:sp>
    </p:spTree>
    <p:extLst>
      <p:ext uri="{BB962C8B-B14F-4D97-AF65-F5344CB8AC3E}">
        <p14:creationId xmlns:p14="http://schemas.microsoft.com/office/powerpoint/2010/main" val="42065425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dirty="0" smtClean="0"/>
              <a:t>Das Messergebnis kann ein Vielfaches oder ein Teil einer Einheit sein. Es werden meist dezimale Vielfache oder Teile von Einheiten benutzt, zum Beispiel </a:t>
            </a:r>
            <a:r>
              <a:rPr lang="de-DE" dirty="0" err="1" smtClean="0"/>
              <a:t>kilo</a:t>
            </a:r>
            <a:r>
              <a:rPr lang="de-DE" dirty="0" smtClean="0"/>
              <a:t> für tausendfach oder </a:t>
            </a:r>
            <a:r>
              <a:rPr lang="de-DE" dirty="0" err="1" smtClean="0"/>
              <a:t>milli</a:t>
            </a:r>
            <a:r>
              <a:rPr lang="de-DE" dirty="0" smtClean="0"/>
              <a:t> für ein Tausendstel.</a:t>
            </a:r>
          </a:p>
          <a:p>
            <a:endParaRPr lang="de-DE" altLang="en-US" b="1" dirty="0" smtClean="0"/>
          </a:p>
          <a:p>
            <a:r>
              <a:rPr lang="de-DE" dirty="0" smtClean="0"/>
              <a:t>Achten Sie darauf, dass die Abkürzungen für </a:t>
            </a:r>
            <a:r>
              <a:rPr lang="de-DE" dirty="0" err="1" smtClean="0"/>
              <a:t>Tera</a:t>
            </a:r>
            <a:r>
              <a:rPr lang="de-DE" dirty="0" smtClean="0"/>
              <a:t>, </a:t>
            </a:r>
            <a:r>
              <a:rPr lang="de-DE" dirty="0" err="1" smtClean="0"/>
              <a:t>Giga</a:t>
            </a:r>
            <a:r>
              <a:rPr lang="de-DE" dirty="0" smtClean="0"/>
              <a:t> und </a:t>
            </a:r>
            <a:r>
              <a:rPr lang="de-DE" dirty="0" err="1" smtClean="0"/>
              <a:t>Mega</a:t>
            </a:r>
            <a:r>
              <a:rPr lang="de-DE" dirty="0" smtClean="0"/>
              <a:t> mit großen Buchstaben und alle anderen mit kleinen Buchstaben geschrieben werden. Besonders wichtig ist es bei m oder M (</a:t>
            </a:r>
            <a:r>
              <a:rPr lang="de-DE" dirty="0" err="1" smtClean="0"/>
              <a:t>milli</a:t>
            </a:r>
            <a:r>
              <a:rPr lang="de-DE" dirty="0" smtClean="0"/>
              <a:t> oder </a:t>
            </a:r>
            <a:r>
              <a:rPr lang="de-DE" dirty="0" err="1" smtClean="0"/>
              <a:t>Mega</a:t>
            </a:r>
            <a:r>
              <a:rPr lang="de-DE" dirty="0" smtClean="0"/>
              <a:t>) und bei k für </a:t>
            </a:r>
            <a:r>
              <a:rPr lang="de-DE" dirty="0" err="1" smtClean="0"/>
              <a:t>kilo</a:t>
            </a:r>
            <a:r>
              <a:rPr lang="de-DE" dirty="0" smtClean="0"/>
              <a:t>, denn das große K wird in der Digitaltechnik auch für Kilo verwendet, wobei dort K = 1024 ist. </a:t>
            </a:r>
            <a:br>
              <a:rPr lang="de-DE" dirty="0" smtClean="0"/>
            </a:br>
            <a:r>
              <a:rPr lang="de-DE" dirty="0" smtClean="0"/>
              <a:t>1 Kilobyte (1 KB) sind 1024 Byte.</a:t>
            </a:r>
            <a:endParaRPr lang="de-DE" altLang="en-US" b="1" dirty="0" smtClean="0"/>
          </a:p>
        </p:txBody>
      </p:sp>
      <p:sp>
        <p:nvSpPr>
          <p:cNvPr id="29700"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0D6DD83-4C85-4B0C-80D8-9A62B4288194}" type="slidenum">
              <a:rPr lang="de-DE" altLang="en-US" sz="1200" smtClean="0"/>
              <a:pPr eaLnBrk="1" hangingPunct="1"/>
              <a:t>9</a:t>
            </a:fld>
            <a:endParaRPr lang="de-DE" altLang="en-US" sz="1200" smtClean="0"/>
          </a:p>
        </p:txBody>
      </p:sp>
    </p:spTree>
    <p:extLst>
      <p:ext uri="{BB962C8B-B14F-4D97-AF65-F5344CB8AC3E}">
        <p14:creationId xmlns:p14="http://schemas.microsoft.com/office/powerpoint/2010/main" val="27595324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19810368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35864265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1295400"/>
            <a:ext cx="1943100" cy="51054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5800" y="1295400"/>
            <a:ext cx="5676900" cy="51054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r>
              <a:rPr lang="de-DE"/>
              <a:t>     K</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2140318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93591963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50610051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58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61379072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358249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51562410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80582362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72476002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68560549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1295400"/>
            <a:ext cx="7772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en-US" smtClean="0"/>
              <a:t>Klicken Sie, um das Titelformat zu bearbeiten</a:t>
            </a:r>
          </a:p>
        </p:txBody>
      </p:sp>
      <p:sp>
        <p:nvSpPr>
          <p:cNvPr id="1027" name="Rectangle 3"/>
          <p:cNvSpPr>
            <a:spLocks noGrp="1" noChangeArrowheads="1"/>
          </p:cNvSpPr>
          <p:nvPr>
            <p:ph type="body" idx="1"/>
          </p:nvPr>
        </p:nvSpPr>
        <p:spPr bwMode="auto">
          <a:xfrm>
            <a:off x="685800" y="1981200"/>
            <a:ext cx="7772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en-US" smtClean="0"/>
              <a:t>Klicken Sie, um die Formate des Vorlagentextes zu bearbeiten</a:t>
            </a:r>
          </a:p>
          <a:p>
            <a:pPr lvl="0"/>
            <a:r>
              <a:rPr lang="de-DE" altLang="en-US" smtClean="0"/>
              <a:t>Zweite Ebene</a:t>
            </a:r>
          </a:p>
          <a:p>
            <a:pPr lvl="0"/>
            <a:r>
              <a:rPr lang="de-DE" altLang="en-US" smtClean="0"/>
              <a:t>Dritte Ebene</a:t>
            </a:r>
          </a:p>
          <a:p>
            <a:pPr lvl="0"/>
            <a:r>
              <a:rPr lang="de-DE" altLang="en-US" smtClean="0"/>
              <a:t>Vierte Ebene</a:t>
            </a:r>
          </a:p>
          <a:p>
            <a:pPr lvl="0"/>
            <a:r>
              <a:rPr lang="de-DE" altLang="en-US" smtClean="0"/>
              <a:t>Fünfte Ebene</a:t>
            </a:r>
          </a:p>
        </p:txBody>
      </p:sp>
      <p:sp>
        <p:nvSpPr>
          <p:cNvPr id="1029" name="Rectangle 5"/>
          <p:cNvSpPr>
            <a:spLocks noGrp="1" noChangeArrowheads="1"/>
          </p:cNvSpPr>
          <p:nvPr>
            <p:ph type="ftr" sz="quarter" idx="3"/>
          </p:nvPr>
        </p:nvSpPr>
        <p:spPr bwMode="auto">
          <a:xfrm>
            <a:off x="685800" y="381000"/>
            <a:ext cx="7772400" cy="76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3pPr lvl="2">
              <a:defRPr sz="1200">
                <a:latin typeface="+mn-lt"/>
              </a:defRPr>
            </a:lvl3pPr>
            <a:lvl4pPr lvl="3">
              <a:defRPr sz="800">
                <a:latin typeface="+mn-lt"/>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pic>
        <p:nvPicPr>
          <p:cNvPr id="2" name="Picture 8" descr="I:\AFu Ausbildung\DARC-Symbol.gif"/>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239000" y="381000"/>
            <a:ext cx="1265238"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6" r:id="rId1"/>
    <p:sldLayoutId id="2147483769" r:id="rId2"/>
    <p:sldLayoutId id="2147483770" r:id="rId3"/>
    <p:sldLayoutId id="2147483771" r:id="rId4"/>
    <p:sldLayoutId id="2147483772" r:id="rId5"/>
    <p:sldLayoutId id="2147483773" r:id="rId6"/>
    <p:sldLayoutId id="2147483777" r:id="rId7"/>
    <p:sldLayoutId id="2147483778" r:id="rId8"/>
    <p:sldLayoutId id="2147483774" r:id="rId9"/>
    <p:sldLayoutId id="2147483775" r:id="rId10"/>
    <p:sldLayoutId id="2147483779" r:id="rId11"/>
  </p:sldLayoutIdLst>
  <p:transition/>
  <p:hf sldNum="0" hdr="0" dt="0"/>
  <p:txStyles>
    <p:titleStyle>
      <a:lvl1pPr algn="ctr" rtl="0" eaLnBrk="0" fontAlgn="base" hangingPunct="0">
        <a:spcBef>
          <a:spcPct val="0"/>
        </a:spcBef>
        <a:spcAft>
          <a:spcPct val="0"/>
        </a:spcAft>
        <a:defRPr sz="2800">
          <a:solidFill>
            <a:schemeClr val="tx2"/>
          </a:solidFill>
          <a:latin typeface="+mj-lt"/>
          <a:ea typeface="+mj-ea"/>
          <a:cs typeface="+mj-cs"/>
        </a:defRPr>
      </a:lvl1pPr>
      <a:lvl2pPr algn="ctr" rtl="0" eaLnBrk="0" fontAlgn="base" hangingPunct="0">
        <a:spcBef>
          <a:spcPct val="0"/>
        </a:spcBef>
        <a:spcAft>
          <a:spcPct val="0"/>
        </a:spcAft>
        <a:defRPr sz="2800">
          <a:solidFill>
            <a:schemeClr val="tx2"/>
          </a:solidFill>
          <a:latin typeface="Arial" charset="0"/>
        </a:defRPr>
      </a:lvl2pPr>
      <a:lvl3pPr algn="ctr" rtl="0" eaLnBrk="0" fontAlgn="base" hangingPunct="0">
        <a:spcBef>
          <a:spcPct val="0"/>
        </a:spcBef>
        <a:spcAft>
          <a:spcPct val="0"/>
        </a:spcAft>
        <a:defRPr sz="2800">
          <a:solidFill>
            <a:schemeClr val="tx2"/>
          </a:solidFill>
          <a:latin typeface="Arial" charset="0"/>
        </a:defRPr>
      </a:lvl3pPr>
      <a:lvl4pPr algn="ctr" rtl="0" eaLnBrk="0" fontAlgn="base" hangingPunct="0">
        <a:spcBef>
          <a:spcPct val="0"/>
        </a:spcBef>
        <a:spcAft>
          <a:spcPct val="0"/>
        </a:spcAft>
        <a:defRPr sz="2800">
          <a:solidFill>
            <a:schemeClr val="tx2"/>
          </a:solidFill>
          <a:latin typeface="Arial" charset="0"/>
        </a:defRPr>
      </a:lvl4pPr>
      <a:lvl5pPr algn="ctr" rtl="0" eaLnBrk="0" fontAlgn="base" hangingPunct="0">
        <a:spcBef>
          <a:spcPct val="0"/>
        </a:spcBef>
        <a:spcAft>
          <a:spcPct val="0"/>
        </a:spcAft>
        <a:defRPr sz="2800">
          <a:solidFill>
            <a:schemeClr val="tx2"/>
          </a:solidFill>
          <a:latin typeface="Arial" charset="0"/>
        </a:defRPr>
      </a:lvl5pPr>
      <a:lvl6pPr marL="457200" algn="ctr" rtl="0" fontAlgn="base">
        <a:spcBef>
          <a:spcPct val="0"/>
        </a:spcBef>
        <a:spcAft>
          <a:spcPct val="0"/>
        </a:spcAft>
        <a:defRPr sz="2800">
          <a:solidFill>
            <a:schemeClr val="tx2"/>
          </a:solidFill>
          <a:latin typeface="Arial" charset="0"/>
        </a:defRPr>
      </a:lvl6pPr>
      <a:lvl7pPr marL="914400" algn="ctr" rtl="0" fontAlgn="base">
        <a:spcBef>
          <a:spcPct val="0"/>
        </a:spcBef>
        <a:spcAft>
          <a:spcPct val="0"/>
        </a:spcAft>
        <a:defRPr sz="2800">
          <a:solidFill>
            <a:schemeClr val="tx2"/>
          </a:solidFill>
          <a:latin typeface="Arial" charset="0"/>
        </a:defRPr>
      </a:lvl7pPr>
      <a:lvl8pPr marL="1371600" algn="ctr" rtl="0" fontAlgn="base">
        <a:spcBef>
          <a:spcPct val="0"/>
        </a:spcBef>
        <a:spcAft>
          <a:spcPct val="0"/>
        </a:spcAft>
        <a:defRPr sz="2800">
          <a:solidFill>
            <a:schemeClr val="tx2"/>
          </a:solidFill>
          <a:latin typeface="Arial" charset="0"/>
        </a:defRPr>
      </a:lvl8pPr>
      <a:lvl9pPr marL="1828800" algn="ctr" rtl="0" fontAlgn="base">
        <a:spcBef>
          <a:spcPct val="0"/>
        </a:spcBef>
        <a:spcAft>
          <a:spcPct val="0"/>
        </a:spcAft>
        <a:defRPr sz="2800">
          <a:solidFill>
            <a:schemeClr val="tx2"/>
          </a:solidFill>
          <a:latin typeface="Arial" charset="0"/>
        </a:defRPr>
      </a:lvl9pPr>
    </p:titleStyle>
    <p:bodyStyle>
      <a:lvl1pPr marL="342900" indent="-342900" algn="ctr" rtl="0" eaLnBrk="0" fontAlgn="base" hangingPunct="0">
        <a:spcBef>
          <a:spcPct val="20000"/>
        </a:spcBef>
        <a:spcAft>
          <a:spcPct val="0"/>
        </a:spcAft>
        <a:defRPr sz="2000">
          <a:solidFill>
            <a:schemeClr val="tx1"/>
          </a:solidFill>
          <a:latin typeface="+mn-lt"/>
          <a:ea typeface="+mn-ea"/>
          <a:cs typeface="+mn-cs"/>
        </a:defRPr>
      </a:lvl1pPr>
      <a:lvl2pPr marL="742950" indent="-285750" algn="ctr" rtl="0" eaLnBrk="0" fontAlgn="base" hangingPunct="0">
        <a:spcBef>
          <a:spcPct val="20000"/>
        </a:spcBef>
        <a:spcAft>
          <a:spcPct val="0"/>
        </a:spcAft>
        <a:defRPr>
          <a:solidFill>
            <a:schemeClr val="tx1"/>
          </a:solidFill>
          <a:latin typeface="+mn-lt"/>
        </a:defRPr>
      </a:lvl2pPr>
      <a:lvl3pPr marL="1143000" indent="-228600" algn="ctr" rtl="0" eaLnBrk="0" fontAlgn="base" hangingPunct="0">
        <a:spcBef>
          <a:spcPct val="20000"/>
        </a:spcBef>
        <a:spcAft>
          <a:spcPct val="0"/>
        </a:spcAft>
        <a:defRPr sz="1600">
          <a:solidFill>
            <a:schemeClr val="tx1"/>
          </a:solidFill>
          <a:latin typeface="+mn-lt"/>
        </a:defRPr>
      </a:lvl3pPr>
      <a:lvl4pPr marL="1600200" indent="-228600" algn="ctr" rtl="0" eaLnBrk="0" fontAlgn="base" hangingPunct="0">
        <a:spcBef>
          <a:spcPct val="20000"/>
        </a:spcBef>
        <a:spcAft>
          <a:spcPct val="0"/>
        </a:spcAft>
        <a:defRPr sz="1400">
          <a:solidFill>
            <a:schemeClr val="tx1"/>
          </a:solidFill>
          <a:latin typeface="+mn-lt"/>
        </a:defRPr>
      </a:lvl4pPr>
      <a:lvl5pPr marL="2057400" indent="-228600" algn="ctr" rtl="0" eaLnBrk="0" fontAlgn="base" hangingPunct="0">
        <a:spcBef>
          <a:spcPct val="20000"/>
        </a:spcBef>
        <a:spcAft>
          <a:spcPct val="0"/>
        </a:spcAft>
        <a:defRPr sz="1200">
          <a:solidFill>
            <a:schemeClr val="tx1"/>
          </a:solidFill>
          <a:latin typeface="+mn-lt"/>
        </a:defRPr>
      </a:lvl5pPr>
      <a:lvl6pPr marL="2514600" indent="-228600" algn="ctr" rtl="0" fontAlgn="base">
        <a:spcBef>
          <a:spcPct val="20000"/>
        </a:spcBef>
        <a:spcAft>
          <a:spcPct val="0"/>
        </a:spcAft>
        <a:defRPr sz="1200">
          <a:solidFill>
            <a:schemeClr val="tx1"/>
          </a:solidFill>
          <a:latin typeface="+mn-lt"/>
        </a:defRPr>
      </a:lvl6pPr>
      <a:lvl7pPr marL="2971800" indent="-228600" algn="ctr" rtl="0" fontAlgn="base">
        <a:spcBef>
          <a:spcPct val="20000"/>
        </a:spcBef>
        <a:spcAft>
          <a:spcPct val="0"/>
        </a:spcAft>
        <a:defRPr sz="1200">
          <a:solidFill>
            <a:schemeClr val="tx1"/>
          </a:solidFill>
          <a:latin typeface="+mn-lt"/>
        </a:defRPr>
      </a:lvl7pPr>
      <a:lvl8pPr marL="3429000" indent="-228600" algn="ctr" rtl="0" fontAlgn="base">
        <a:spcBef>
          <a:spcPct val="20000"/>
        </a:spcBef>
        <a:spcAft>
          <a:spcPct val="0"/>
        </a:spcAft>
        <a:defRPr sz="1200">
          <a:solidFill>
            <a:schemeClr val="tx1"/>
          </a:solidFill>
          <a:latin typeface="+mn-lt"/>
        </a:defRPr>
      </a:lvl8pPr>
      <a:lvl9pPr marL="3886200" indent="-228600" algn="ctr" rtl="0" fontAlgn="base">
        <a:spcBef>
          <a:spcPct val="20000"/>
        </a:spcBef>
        <a:spcAft>
          <a:spcPct val="0"/>
        </a:spcAft>
        <a:defRPr sz="1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1670943"/>
            <a:ext cx="7772400" cy="1470025"/>
          </a:xfrm>
          <a:prstGeom prst="rect">
            <a:avLst/>
          </a:prstGeom>
          <a:noFill/>
          <a:ln w="9525">
            <a:noFill/>
            <a:miter lim="800000"/>
            <a:headEnd/>
            <a:tailEnd/>
          </a:ln>
        </p:spPr>
        <p:txBody>
          <a:bodyPr anchor="ctr"/>
          <a:lstStyle/>
          <a:p>
            <a:pPr algn="ctr" eaLnBrk="0" hangingPunct="0">
              <a:defRPr/>
            </a:pPr>
            <a:r>
              <a:rPr lang="de-DE" sz="2800" kern="0" dirty="0">
                <a:solidFill>
                  <a:schemeClr val="tx2"/>
                </a:solidFill>
                <a:latin typeface="+mj-lt"/>
                <a:ea typeface="+mj-ea"/>
                <a:cs typeface="+mj-cs"/>
              </a:rPr>
              <a:t>Was machen wir heute?</a:t>
            </a:r>
          </a:p>
        </p:txBody>
      </p:sp>
      <p:sp>
        <p:nvSpPr>
          <p:cNvPr id="8195" name="Inhaltsplatzhalter 11"/>
          <p:cNvSpPr>
            <a:spLocks noGrp="1"/>
          </p:cNvSpPr>
          <p:nvPr>
            <p:ph idx="1"/>
          </p:nvPr>
        </p:nvSpPr>
        <p:spPr>
          <a:xfrm>
            <a:off x="685800" y="3068960"/>
            <a:ext cx="7772400" cy="3348037"/>
          </a:xfrm>
        </p:spPr>
        <p:txBody>
          <a:bodyPr/>
          <a:lstStyle/>
          <a:p>
            <a:endParaRPr lang="de-DE" altLang="en-US" dirty="0" smtClean="0"/>
          </a:p>
          <a:p>
            <a:r>
              <a:rPr lang="de-DE" sz="2400" b="1" dirty="0" smtClean="0"/>
              <a:t>Technik E-01</a:t>
            </a:r>
          </a:p>
          <a:p>
            <a:endParaRPr lang="de-DE" b="1" dirty="0" smtClean="0"/>
          </a:p>
          <a:p>
            <a:r>
              <a:rPr lang="de-DE" b="1" dirty="0" smtClean="0"/>
              <a:t>Mathematische Grundkenntnisse </a:t>
            </a:r>
          </a:p>
          <a:p>
            <a:r>
              <a:rPr lang="de-DE" b="1" dirty="0" smtClean="0"/>
              <a:t>und Einheiten</a:t>
            </a:r>
            <a:endParaRPr lang="de-DE" altLang="en-US" dirty="0" smtClean="0"/>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88032" y="404664"/>
            <a:ext cx="7772400" cy="609600"/>
          </a:xfrm>
        </p:spPr>
        <p:txBody>
          <a:bodyPr/>
          <a:lstStyle/>
          <a:p>
            <a:pPr algn="l"/>
            <a:r>
              <a:rPr lang="de-DE" altLang="en-US" dirty="0" smtClean="0"/>
              <a:t>Umwandlung der Zehnerpotenzen</a:t>
            </a:r>
            <a:endParaRPr lang="en-US" dirty="0"/>
          </a:p>
        </p:txBody>
      </p:sp>
      <mc:AlternateContent xmlns:mc="http://schemas.openxmlformats.org/markup-compatibility/2006" xmlns:a14="http://schemas.microsoft.com/office/drawing/2010/main">
        <mc:Choice Requires="a14">
          <p:sp>
            <p:nvSpPr>
              <p:cNvPr id="3" name="Inhaltsplatzhalter 2"/>
              <p:cNvSpPr>
                <a:spLocks noGrp="1"/>
              </p:cNvSpPr>
              <p:nvPr>
                <p:ph idx="1"/>
              </p:nvPr>
            </p:nvSpPr>
            <p:spPr>
              <a:xfrm>
                <a:off x="685800" y="1628800"/>
                <a:ext cx="7772400" cy="4536504"/>
              </a:xfrm>
            </p:spPr>
            <p:txBody>
              <a:bodyPr/>
              <a:lstStyle/>
              <a:p>
                <a:pPr algn="l"/>
                <a:r>
                  <a:rPr lang="de-DE" sz="1600" dirty="0" smtClean="0"/>
                  <a:t>1·10</a:t>
                </a:r>
                <a:r>
                  <a:rPr lang="de-DE" sz="1600" baseline="30000" dirty="0" smtClean="0"/>
                  <a:t>-6</a:t>
                </a:r>
                <a:r>
                  <a:rPr lang="de-DE" sz="1600" dirty="0" smtClean="0"/>
                  <a:t> ist gleichbedeutend mit</a:t>
                </a:r>
              </a:p>
              <a:p>
                <a:pPr algn="l">
                  <a:spcBef>
                    <a:spcPts val="1200"/>
                  </a:spcBef>
                  <a:spcAft>
                    <a:spcPts val="1200"/>
                  </a:spcAft>
                </a:pPr>
                <a14:m>
                  <m:oMath xmlns:m="http://schemas.openxmlformats.org/officeDocument/2006/math">
                    <m:f>
                      <m:fPr>
                        <m:ctrlPr>
                          <a:rPr lang="de-DE" sz="1600" i="1" smtClean="0">
                            <a:latin typeface="Cambria Math" panose="02040503050406030204" pitchFamily="18" charset="0"/>
                          </a:rPr>
                        </m:ctrlPr>
                      </m:fPr>
                      <m:num>
                        <m:r>
                          <a:rPr lang="de-DE" sz="1600" b="0" i="1" smtClean="0">
                            <a:latin typeface="Cambria Math"/>
                          </a:rPr>
                          <m:t>1</m:t>
                        </m:r>
                      </m:num>
                      <m:den>
                        <m:r>
                          <a:rPr lang="de-DE" sz="1600" b="0" i="1" smtClean="0">
                            <a:latin typeface="Cambria Math"/>
                          </a:rPr>
                          <m:t>10</m:t>
                        </m:r>
                        <m:r>
                          <a:rPr lang="de-DE" sz="1600" b="0" i="1" baseline="30000" smtClean="0">
                            <a:latin typeface="Cambria Math"/>
                          </a:rPr>
                          <m:t>6</m:t>
                        </m:r>
                      </m:den>
                    </m:f>
                  </m:oMath>
                </a14:m>
                <a:r>
                  <a:rPr lang="de-DE" sz="1600" dirty="0" smtClean="0"/>
                  <a:t> = </a:t>
                </a:r>
                <a14:m>
                  <m:oMath xmlns:m="http://schemas.openxmlformats.org/officeDocument/2006/math">
                    <m:f>
                      <m:fPr>
                        <m:ctrlPr>
                          <a:rPr lang="de-DE" sz="1600" i="1" smtClean="0">
                            <a:latin typeface="Cambria Math" panose="02040503050406030204" pitchFamily="18" charset="0"/>
                          </a:rPr>
                        </m:ctrlPr>
                      </m:fPr>
                      <m:num>
                        <m:r>
                          <a:rPr lang="de-DE" sz="1600" b="0" i="1" smtClean="0">
                            <a:latin typeface="Cambria Math"/>
                          </a:rPr>
                          <m:t>1</m:t>
                        </m:r>
                      </m:num>
                      <m:den>
                        <m:r>
                          <a:rPr lang="de-DE" sz="1600" b="0" i="1" smtClean="0">
                            <a:latin typeface="Cambria Math"/>
                          </a:rPr>
                          <m:t>1000000</m:t>
                        </m:r>
                      </m:den>
                    </m:f>
                  </m:oMath>
                </a14:m>
                <a:r>
                  <a:rPr lang="de-DE" sz="1600" dirty="0" smtClean="0"/>
                  <a:t> = 0,000001</a:t>
                </a:r>
              </a:p>
              <a:p>
                <a:pPr marL="0" indent="0" algn="l">
                  <a:spcBef>
                    <a:spcPts val="800"/>
                  </a:spcBef>
                </a:pPr>
                <a:r>
                  <a:rPr lang="de-DE" sz="1600" dirty="0" smtClean="0"/>
                  <a:t>Zähle bei Zahlen kleiner als 1 vom Komme nach rechts bis zur letzten Stelle der Zahl. Steht die letzte Zahl beispielsweise an zweiter Stelle (0,42), beginne ich mit 10</a:t>
                </a:r>
                <a:r>
                  <a:rPr lang="de-DE" sz="1600" baseline="30000" dirty="0" smtClean="0"/>
                  <a:t>-2</a:t>
                </a:r>
                <a:r>
                  <a:rPr lang="de-DE" sz="1600" dirty="0" smtClean="0"/>
                  <a:t>, steht sie an dritter Stelle (0,042) mit 10</a:t>
                </a:r>
                <a:r>
                  <a:rPr lang="de-DE" sz="1600" baseline="30000" dirty="0"/>
                  <a:t>-3</a:t>
                </a:r>
                <a:r>
                  <a:rPr lang="de-DE" sz="1600" dirty="0" smtClean="0"/>
                  <a:t> und so weiter und setze dann die Stellen links davon als Zahl davor, hier also 42. Dann sind beispielsweise</a:t>
                </a:r>
              </a:p>
              <a:p>
                <a:pPr algn="l">
                  <a:spcBef>
                    <a:spcPts val="1200"/>
                  </a:spcBef>
                  <a:spcAft>
                    <a:spcPts val="1200"/>
                  </a:spcAft>
                </a:pPr>
                <a:r>
                  <a:rPr lang="de-DE" sz="1600" dirty="0" smtClean="0"/>
                  <a:t>0,42 = 42·10</a:t>
                </a:r>
                <a:r>
                  <a:rPr lang="de-DE" sz="1600" baseline="30000" dirty="0"/>
                  <a:t>-2</a:t>
                </a:r>
                <a:r>
                  <a:rPr lang="de-DE" sz="1600" dirty="0" smtClean="0"/>
                  <a:t>       oder     0,042 = 42·10</a:t>
                </a:r>
                <a:r>
                  <a:rPr lang="de-DE" sz="1600" baseline="30000" dirty="0"/>
                  <a:t>-3</a:t>
                </a:r>
                <a:r>
                  <a:rPr lang="de-DE" sz="1600" dirty="0" smtClean="0"/>
                  <a:t>      oder     0,00042 = 42·10</a:t>
                </a:r>
                <a:r>
                  <a:rPr lang="de-DE" sz="1600" baseline="30000" dirty="0"/>
                  <a:t>-5</a:t>
                </a:r>
              </a:p>
              <a:p>
                <a:pPr marL="0" indent="0" algn="l">
                  <a:spcBef>
                    <a:spcPts val="800"/>
                  </a:spcBef>
                </a:pPr>
                <a:r>
                  <a:rPr lang="de-DE" sz="1600" dirty="0" smtClean="0"/>
                  <a:t>Für die Umwandlung in </a:t>
                </a:r>
                <a:r>
                  <a:rPr lang="de-DE" sz="1600" dirty="0" err="1" smtClean="0"/>
                  <a:t>kilo</a:t>
                </a:r>
                <a:r>
                  <a:rPr lang="de-DE" sz="1600" dirty="0" smtClean="0"/>
                  <a:t>, </a:t>
                </a:r>
                <a:r>
                  <a:rPr lang="de-DE" sz="1600" dirty="0" err="1" smtClean="0"/>
                  <a:t>milli</a:t>
                </a:r>
                <a:r>
                  <a:rPr lang="de-DE" sz="1600" dirty="0" smtClean="0"/>
                  <a:t>, </a:t>
                </a:r>
                <a:r>
                  <a:rPr lang="de-DE" sz="1600" dirty="0" err="1" smtClean="0"/>
                  <a:t>mikro</a:t>
                </a:r>
                <a:r>
                  <a:rPr lang="de-DE" sz="1600" dirty="0" smtClean="0"/>
                  <a:t> und so weiter ist es zweckmäßig, wenn die Hochzahlen die Werte 3 (</a:t>
                </a:r>
                <a:r>
                  <a:rPr lang="de-DE" sz="1600" dirty="0" err="1" smtClean="0"/>
                  <a:t>kilo</a:t>
                </a:r>
                <a:r>
                  <a:rPr lang="de-DE" sz="1600" dirty="0" smtClean="0"/>
                  <a:t>), 6 (</a:t>
                </a:r>
                <a:r>
                  <a:rPr lang="de-DE" sz="1600" dirty="0" err="1" smtClean="0"/>
                  <a:t>Mega</a:t>
                </a:r>
                <a:r>
                  <a:rPr lang="de-DE" sz="1600" dirty="0" smtClean="0"/>
                  <a:t>), 9 (</a:t>
                </a:r>
                <a:r>
                  <a:rPr lang="de-DE" sz="1600" dirty="0" err="1" smtClean="0"/>
                  <a:t>Giga</a:t>
                </a:r>
                <a:r>
                  <a:rPr lang="de-DE" sz="1600" dirty="0" smtClean="0"/>
                  <a:t>) oder -3 (</a:t>
                </a:r>
                <a:r>
                  <a:rPr lang="de-DE" sz="1600" dirty="0" err="1" smtClean="0"/>
                  <a:t>milli</a:t>
                </a:r>
                <a:r>
                  <a:rPr lang="de-DE" sz="1600" dirty="0" smtClean="0"/>
                  <a:t>), -6 (</a:t>
                </a:r>
                <a:r>
                  <a:rPr lang="de-DE" sz="1600" dirty="0" err="1" smtClean="0"/>
                  <a:t>mikro</a:t>
                </a:r>
                <a:r>
                  <a:rPr lang="de-DE" sz="1600" dirty="0" smtClean="0"/>
                  <a:t>), -9 (</a:t>
                </a:r>
                <a:r>
                  <a:rPr lang="de-DE" sz="1600" dirty="0" err="1" smtClean="0"/>
                  <a:t>nano</a:t>
                </a:r>
                <a:r>
                  <a:rPr lang="de-DE" sz="1600" dirty="0" smtClean="0"/>
                  <a:t>) oder -12 (</a:t>
                </a:r>
                <a:r>
                  <a:rPr lang="de-DE" sz="1600" dirty="0" err="1" smtClean="0"/>
                  <a:t>piko</a:t>
                </a:r>
                <a:r>
                  <a:rPr lang="de-DE" sz="1600" dirty="0" smtClean="0"/>
                  <a:t>) haben.</a:t>
                </a:r>
              </a:p>
              <a:p>
                <a:pPr marL="0" indent="0" algn="l">
                  <a:spcBef>
                    <a:spcPts val="800"/>
                  </a:spcBef>
                </a:pPr>
                <a:r>
                  <a:rPr lang="de-DE" sz="1600" dirty="0" smtClean="0"/>
                  <a:t>Wenn die letzte Stelle nicht bei einem dieser Werte endet, kann man einfach eine Null anhängen. Für 0,00042 kann man auch 0,000420 schreiben, ohne dass sich der Wert ändert. Nun zähle ich bis zur Null sechs Stellen, also 10</a:t>
                </a:r>
                <a:r>
                  <a:rPr lang="de-DE" sz="1600" baseline="30000" dirty="0"/>
                  <a:t>-6</a:t>
                </a:r>
                <a:r>
                  <a:rPr lang="de-DE" sz="1600" dirty="0" smtClean="0"/>
                  <a:t> und setze dann 420 davor, also 420·10</a:t>
                </a:r>
                <a:r>
                  <a:rPr lang="de-DE" sz="1600" baseline="30000" dirty="0"/>
                  <a:t>-6</a:t>
                </a:r>
                <a:r>
                  <a:rPr lang="de-DE" sz="1600" dirty="0" smtClean="0"/>
                  <a:t>.</a:t>
                </a:r>
              </a:p>
              <a:p>
                <a:pPr algn="l"/>
                <a:endParaRPr lang="en-US" sz="1600" dirty="0"/>
              </a:p>
            </p:txBody>
          </p:sp>
        </mc:Choice>
        <mc:Fallback xmlns="">
          <p:sp>
            <p:nvSpPr>
              <p:cNvPr id="3" name="Inhaltsplatzhalter 2"/>
              <p:cNvSpPr>
                <a:spLocks noGrp="1" noRot="1" noChangeAspect="1" noMove="1" noResize="1" noEditPoints="1" noAdjustHandles="1" noChangeArrowheads="1" noChangeShapeType="1" noTextEdit="1"/>
              </p:cNvSpPr>
              <p:nvPr>
                <p:ph idx="1"/>
              </p:nvPr>
            </p:nvSpPr>
            <p:spPr>
              <a:xfrm>
                <a:off x="685800" y="1628800"/>
                <a:ext cx="7772400" cy="4536504"/>
              </a:xfrm>
              <a:blipFill rotWithShape="0">
                <a:blip r:embed="rId2"/>
                <a:stretch>
                  <a:fillRect l="-471" t="-403" b="-1478"/>
                </a:stretch>
              </a:blipFill>
            </p:spPr>
            <p:txBody>
              <a:bodyPr/>
              <a:lstStyle/>
              <a:p>
                <a:r>
                  <a:rPr lang="de-DE">
                    <a:noFill/>
                  </a:rPr>
                  <a:t> </a:t>
                </a:r>
              </a:p>
            </p:txBody>
          </p:sp>
        </mc:Fallback>
      </mc:AlternateContent>
      <p:sp>
        <p:nvSpPr>
          <p:cNvPr id="8" name="Foliennummernplatzhalter 5"/>
          <p:cNvSpPr txBox="1">
            <a:spLocks/>
          </p:cNvSpPr>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de-DE"/>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742950" indent="-28575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1143000" indent="-2286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600200" indent="-228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2057400" indent="-2286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eaLnBrk="1" hangingPunct="1"/>
            <a:fld id="{5C10B822-6149-4A20-9EBE-C10347E5375F}" type="slidenum">
              <a:rPr lang="de-DE" altLang="en-US" smtClean="0"/>
              <a:pPr eaLnBrk="1" hangingPunct="1"/>
              <a:t>10</a:t>
            </a:fld>
            <a:endParaRPr lang="de-DE" altLang="en-US" dirty="0"/>
          </a:p>
        </p:txBody>
      </p:sp>
    </p:spTree>
    <p:extLst>
      <p:ext uri="{BB962C8B-B14F-4D97-AF65-F5344CB8AC3E}">
        <p14:creationId xmlns:p14="http://schemas.microsoft.com/office/powerpoint/2010/main" val="4165437360"/>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11</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459390107"/>
              </p:ext>
            </p:extLst>
          </p:nvPr>
        </p:nvGraphicFramePr>
        <p:xfrm>
          <a:off x="1115616" y="1247646"/>
          <a:ext cx="6912768" cy="1854200"/>
        </p:xfrm>
        <a:graphic>
          <a:graphicData uri="http://schemas.openxmlformats.org/drawingml/2006/table">
            <a:tbl>
              <a:tblPr firstRow="1" bandRow="1">
                <a:tableStyleId>{17292A2E-F333-43FB-9621-5CBBE7FDCDCB}</a:tableStyleId>
              </a:tblPr>
              <a:tblGrid>
                <a:gridCol w="936104"/>
                <a:gridCol w="5976664"/>
              </a:tblGrid>
              <a:tr h="370840">
                <a:tc>
                  <a:txBody>
                    <a:bodyPr/>
                    <a:lstStyle/>
                    <a:p>
                      <a:r>
                        <a:rPr lang="en-US" dirty="0" smtClean="0">
                          <a:solidFill>
                            <a:schemeClr val="tx1"/>
                          </a:solidFill>
                        </a:rPr>
                        <a:t>TA101</a:t>
                      </a:r>
                      <a:endParaRPr lang="en-US" dirty="0">
                        <a:solidFill>
                          <a:schemeClr val="tx1"/>
                        </a:solidFill>
                      </a:endParaRPr>
                    </a:p>
                  </a:txBody>
                  <a:tcPr>
                    <a:solidFill>
                      <a:schemeClr val="bg1">
                        <a:lumMod val="65000"/>
                      </a:schemeClr>
                    </a:solidFill>
                  </a:tcPr>
                </a:tc>
                <a:tc>
                  <a:txBody>
                    <a:bodyPr/>
                    <a:lstStyle/>
                    <a:p>
                      <a:r>
                        <a:rPr lang="en-US" dirty="0"/>
                        <a:t>0,042 A </a:t>
                      </a:r>
                      <a:r>
                        <a:rPr lang="en-US" dirty="0" err="1"/>
                        <a:t>entspricht</a:t>
                      </a:r>
                      <a:endParaRPr lang="en-US" dirty="0"/>
                    </a:p>
                  </a:txBody>
                  <a:tcPr marL="54000" marR="54000" marT="9525" marB="952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42·10</a:t>
                      </a:r>
                      <a:r>
                        <a:rPr lang="en-US" baseline="30000" dirty="0" smtClean="0"/>
                        <a:t>-1</a:t>
                      </a:r>
                      <a:r>
                        <a:rPr lang="en-US" dirty="0" smtClean="0"/>
                        <a:t> </a:t>
                      </a:r>
                      <a:r>
                        <a:rPr lang="en-US" dirty="0"/>
                        <a:t>A.</a:t>
                      </a:r>
                    </a:p>
                  </a:txBody>
                  <a:tcPr marL="54000" marR="54000" marT="9525" marB="9525" anchor="ctr"/>
                </a:tc>
              </a:tr>
              <a:tr h="370840">
                <a:tc>
                  <a:txBody>
                    <a:bodyPr/>
                    <a:lstStyle/>
                    <a:p>
                      <a:r>
                        <a:rPr lang="en-US" dirty="0" smtClean="0"/>
                        <a:t>B</a:t>
                      </a:r>
                      <a:endParaRPr lang="en-US" dirty="0"/>
                    </a:p>
                  </a:txBody>
                  <a:tcPr/>
                </a:tc>
                <a:tc>
                  <a:txBody>
                    <a:bodyPr/>
                    <a:lstStyle/>
                    <a:p>
                      <a:r>
                        <a:rPr lang="en-US" dirty="0" smtClean="0"/>
                        <a:t>42·10</a:t>
                      </a:r>
                      <a:r>
                        <a:rPr lang="en-US" baseline="30000" dirty="0" smtClean="0"/>
                        <a:t>3</a:t>
                      </a:r>
                      <a:r>
                        <a:rPr lang="en-US" dirty="0" smtClean="0"/>
                        <a:t> </a:t>
                      </a:r>
                      <a:r>
                        <a:rPr lang="en-US" dirty="0"/>
                        <a:t>A.</a:t>
                      </a:r>
                    </a:p>
                  </a:txBody>
                  <a:tcPr marL="54000" marR="54000" marT="9525" marB="9525" anchor="ctr"/>
                </a:tc>
              </a:tr>
              <a:tr h="370840">
                <a:tc>
                  <a:txBody>
                    <a:bodyPr/>
                    <a:lstStyle/>
                    <a:p>
                      <a:r>
                        <a:rPr lang="en-US" dirty="0" smtClean="0"/>
                        <a:t>C</a:t>
                      </a:r>
                      <a:endParaRPr lang="en-US" dirty="0"/>
                    </a:p>
                  </a:txBody>
                  <a:tcPr/>
                </a:tc>
                <a:tc>
                  <a:txBody>
                    <a:bodyPr/>
                    <a:lstStyle/>
                    <a:p>
                      <a:r>
                        <a:rPr lang="en-US" dirty="0" smtClean="0"/>
                        <a:t>42·10</a:t>
                      </a:r>
                      <a:r>
                        <a:rPr lang="en-US" baseline="30000" dirty="0" smtClean="0"/>
                        <a:t>-2</a:t>
                      </a:r>
                      <a:r>
                        <a:rPr lang="en-US" dirty="0" smtClean="0"/>
                        <a:t> </a:t>
                      </a:r>
                      <a:r>
                        <a:rPr lang="en-US" dirty="0"/>
                        <a:t>A.</a:t>
                      </a:r>
                    </a:p>
                  </a:txBody>
                  <a:tcPr marL="54000" marR="54000" marT="9525" marB="9525" anchor="ctr"/>
                </a:tc>
              </a:tr>
              <a:tr h="370840">
                <a:tc>
                  <a:txBody>
                    <a:bodyPr/>
                    <a:lstStyle/>
                    <a:p>
                      <a:r>
                        <a:rPr lang="en-US" dirty="0" smtClean="0"/>
                        <a:t>D</a:t>
                      </a:r>
                      <a:endParaRPr lang="en-US" dirty="0"/>
                    </a:p>
                  </a:txBody>
                  <a:tcPr/>
                </a:tc>
                <a:tc>
                  <a:txBody>
                    <a:bodyPr/>
                    <a:lstStyle/>
                    <a:p>
                      <a:r>
                        <a:rPr lang="en-US" dirty="0" smtClean="0"/>
                        <a:t>42·10</a:t>
                      </a:r>
                      <a:r>
                        <a:rPr lang="en-US" baseline="30000" dirty="0" smtClean="0"/>
                        <a:t>-3</a:t>
                      </a:r>
                      <a:r>
                        <a:rPr lang="en-US" dirty="0" smtClean="0"/>
                        <a:t> </a:t>
                      </a:r>
                      <a:r>
                        <a:rPr lang="en-US" dirty="0"/>
                        <a:t>A.</a:t>
                      </a:r>
                    </a:p>
                  </a:txBody>
                  <a:tcPr marL="54000" marR="54000" marT="9525" marB="9525" anchor="ctr"/>
                </a:tc>
              </a:tr>
            </a:tbl>
          </a:graphicData>
        </a:graphic>
      </p:graphicFrame>
      <p:sp>
        <p:nvSpPr>
          <p:cNvPr id="5" name="Interaktive Schaltfläche: Hilfe 4">
            <a:hlinkClick r:id="" action="ppaction://noaction" highlightClick="1"/>
          </p:cNvPr>
          <p:cNvSpPr/>
          <p:nvPr/>
        </p:nvSpPr>
        <p:spPr>
          <a:xfrm>
            <a:off x="1435045" y="166740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203324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239909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276493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62623" y="201045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1173844" y="165375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1173844" y="238081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1173844" y="273752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917813567"/>
              </p:ext>
            </p:extLst>
          </p:nvPr>
        </p:nvGraphicFramePr>
        <p:xfrm>
          <a:off x="1115616" y="4042246"/>
          <a:ext cx="6912768" cy="1854200"/>
        </p:xfrm>
        <a:graphic>
          <a:graphicData uri="http://schemas.openxmlformats.org/drawingml/2006/table">
            <a:tbl>
              <a:tblPr firstRow="1" bandRow="1">
                <a:tableStyleId>{17292A2E-F333-43FB-9621-5CBBE7FDCDCB}</a:tableStyleId>
              </a:tblPr>
              <a:tblGrid>
                <a:gridCol w="925050"/>
                <a:gridCol w="5987718"/>
              </a:tblGrid>
              <a:tr h="370840">
                <a:tc>
                  <a:txBody>
                    <a:bodyPr/>
                    <a:lstStyle/>
                    <a:p>
                      <a:r>
                        <a:rPr lang="en-US" dirty="0" smtClean="0">
                          <a:solidFill>
                            <a:schemeClr val="tx1"/>
                          </a:solidFill>
                        </a:rPr>
                        <a:t>TA102</a:t>
                      </a:r>
                      <a:endParaRPr lang="en-US" dirty="0">
                        <a:solidFill>
                          <a:schemeClr val="tx1"/>
                        </a:solidFill>
                      </a:endParaRPr>
                    </a:p>
                  </a:txBody>
                  <a:tcPr>
                    <a:solidFill>
                      <a:schemeClr val="bg1">
                        <a:lumMod val="65000"/>
                      </a:schemeClr>
                    </a:solidFill>
                  </a:tcPr>
                </a:tc>
                <a:tc>
                  <a:txBody>
                    <a:bodyPr/>
                    <a:lstStyle/>
                    <a:p>
                      <a:r>
                        <a:rPr lang="en-US" b="1" dirty="0"/>
                        <a:t>0,00042 A </a:t>
                      </a:r>
                      <a:r>
                        <a:rPr lang="en-US" b="1" dirty="0" err="1"/>
                        <a:t>entspricht</a:t>
                      </a:r>
                      <a:endParaRPr lang="en-US" dirty="0"/>
                    </a:p>
                  </a:txBody>
                  <a:tcPr marL="54000" marR="54000" marT="9525" marB="952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420·10</a:t>
                      </a:r>
                      <a:r>
                        <a:rPr lang="en-US" baseline="30000" dirty="0" smtClean="0"/>
                        <a:t>-6</a:t>
                      </a:r>
                      <a:r>
                        <a:rPr lang="en-US" dirty="0" smtClean="0"/>
                        <a:t> </a:t>
                      </a:r>
                      <a:r>
                        <a:rPr lang="en-US" dirty="0"/>
                        <a:t>A.</a:t>
                      </a:r>
                    </a:p>
                  </a:txBody>
                  <a:tcPr marL="54000" marR="54000" marT="9525" marB="9525" anchor="ctr"/>
                </a:tc>
              </a:tr>
              <a:tr h="370840">
                <a:tc>
                  <a:txBody>
                    <a:bodyPr/>
                    <a:lstStyle/>
                    <a:p>
                      <a:r>
                        <a:rPr lang="en-US" dirty="0" smtClean="0"/>
                        <a:t>B</a:t>
                      </a:r>
                      <a:endParaRPr lang="en-US" dirty="0"/>
                    </a:p>
                  </a:txBody>
                  <a:tcPr/>
                </a:tc>
                <a:tc>
                  <a:txBody>
                    <a:bodyPr/>
                    <a:lstStyle/>
                    <a:p>
                      <a:r>
                        <a:rPr lang="en-US" dirty="0" smtClean="0"/>
                        <a:t>420·10</a:t>
                      </a:r>
                      <a:r>
                        <a:rPr lang="en-US" baseline="30000" dirty="0" smtClean="0"/>
                        <a:t>6</a:t>
                      </a:r>
                      <a:r>
                        <a:rPr lang="en-US" dirty="0" smtClean="0"/>
                        <a:t> </a:t>
                      </a:r>
                      <a:r>
                        <a:rPr lang="en-US" dirty="0"/>
                        <a:t>A.</a:t>
                      </a:r>
                    </a:p>
                  </a:txBody>
                  <a:tcPr marL="54000" marR="54000" marT="9525" marB="9525" anchor="ctr"/>
                </a:tc>
              </a:tr>
              <a:tr h="370840">
                <a:tc>
                  <a:txBody>
                    <a:bodyPr/>
                    <a:lstStyle/>
                    <a:p>
                      <a:r>
                        <a:rPr lang="en-US" dirty="0" smtClean="0"/>
                        <a:t>C</a:t>
                      </a:r>
                      <a:endParaRPr lang="en-US" dirty="0"/>
                    </a:p>
                  </a:txBody>
                  <a:tcPr/>
                </a:tc>
                <a:tc>
                  <a:txBody>
                    <a:bodyPr/>
                    <a:lstStyle/>
                    <a:p>
                      <a:r>
                        <a:rPr lang="en-US" dirty="0" smtClean="0"/>
                        <a:t>420·10</a:t>
                      </a:r>
                      <a:r>
                        <a:rPr lang="en-US" baseline="30000" dirty="0" smtClean="0"/>
                        <a:t>-5</a:t>
                      </a:r>
                      <a:r>
                        <a:rPr lang="en-US" dirty="0" smtClean="0"/>
                        <a:t> </a:t>
                      </a:r>
                      <a:r>
                        <a:rPr lang="en-US" dirty="0"/>
                        <a:t>A.</a:t>
                      </a:r>
                    </a:p>
                  </a:txBody>
                  <a:tcPr marL="54000" marR="54000" marT="9525" marB="9525" anchor="ctr"/>
                </a:tc>
              </a:tr>
              <a:tr h="370840">
                <a:tc>
                  <a:txBody>
                    <a:bodyPr/>
                    <a:lstStyle/>
                    <a:p>
                      <a:r>
                        <a:rPr lang="en-US" dirty="0" smtClean="0"/>
                        <a:t>D</a:t>
                      </a:r>
                      <a:endParaRPr lang="en-US" dirty="0"/>
                    </a:p>
                  </a:txBody>
                  <a:tcPr/>
                </a:tc>
                <a:tc>
                  <a:txBody>
                    <a:bodyPr/>
                    <a:lstStyle/>
                    <a:p>
                      <a:r>
                        <a:rPr lang="en-US" dirty="0" smtClean="0"/>
                        <a:t>42·10</a:t>
                      </a:r>
                      <a:r>
                        <a:rPr lang="en-US" baseline="30000" dirty="0" smtClean="0"/>
                        <a:t>-6</a:t>
                      </a:r>
                      <a:r>
                        <a:rPr lang="en-US" dirty="0" smtClean="0"/>
                        <a:t> </a:t>
                      </a:r>
                      <a:r>
                        <a:rPr lang="en-US" dirty="0"/>
                        <a:t>A.</a:t>
                      </a:r>
                    </a:p>
                  </a:txBody>
                  <a:tcPr marL="54000" marR="54000" marT="9525" marB="9525" anchor="ctr"/>
                </a:tc>
              </a:tr>
            </a:tbl>
          </a:graphicData>
        </a:graphic>
      </p:graphicFrame>
      <p:sp>
        <p:nvSpPr>
          <p:cNvPr id="19" name="Interaktive Schaltfläche: Hilfe 18">
            <a:hlinkClick r:id="" action="ppaction://noaction" highlightClick="1"/>
          </p:cNvPr>
          <p:cNvSpPr/>
          <p:nvPr/>
        </p:nvSpPr>
        <p:spPr>
          <a:xfrm>
            <a:off x="1430944" y="445595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430944" y="482180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430944" y="518764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430944" y="555349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1188142" y="479787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1188142" y="443476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1176921" y="515623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1188142" y="552823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442820318"/>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12</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495578923"/>
              </p:ext>
            </p:extLst>
          </p:nvPr>
        </p:nvGraphicFramePr>
        <p:xfrm>
          <a:off x="1115616" y="1247646"/>
          <a:ext cx="6912768" cy="1854200"/>
        </p:xfrm>
        <a:graphic>
          <a:graphicData uri="http://schemas.openxmlformats.org/drawingml/2006/table">
            <a:tbl>
              <a:tblPr firstRow="1" bandRow="1">
                <a:tableStyleId>{17292A2E-F333-43FB-9621-5CBBE7FDCDCB}</a:tableStyleId>
              </a:tblPr>
              <a:tblGrid>
                <a:gridCol w="936104"/>
                <a:gridCol w="5976664"/>
              </a:tblGrid>
              <a:tr h="370840">
                <a:tc>
                  <a:txBody>
                    <a:bodyPr/>
                    <a:lstStyle/>
                    <a:p>
                      <a:r>
                        <a:rPr lang="en-US" dirty="0" smtClean="0">
                          <a:solidFill>
                            <a:schemeClr val="tx1"/>
                          </a:solidFill>
                        </a:rPr>
                        <a:t>TA104</a:t>
                      </a:r>
                      <a:endParaRPr lang="en-US" dirty="0">
                        <a:solidFill>
                          <a:schemeClr val="tx1"/>
                        </a:solidFill>
                      </a:endParaRPr>
                    </a:p>
                  </a:txBody>
                  <a:tcPr>
                    <a:solidFill>
                      <a:schemeClr val="bg1">
                        <a:lumMod val="65000"/>
                      </a:schemeClr>
                    </a:solidFill>
                  </a:tcPr>
                </a:tc>
                <a:tc>
                  <a:txBody>
                    <a:bodyPr/>
                    <a:lstStyle/>
                    <a:p>
                      <a:r>
                        <a:rPr lang="de-DE"/>
                        <a:t>4 200 000 Hz entspricht</a:t>
                      </a:r>
                    </a:p>
                  </a:txBody>
                  <a:tcPr marL="54000" marR="54000" marT="9525" marB="952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42·10</a:t>
                      </a:r>
                      <a:r>
                        <a:rPr lang="en-US" baseline="30000" dirty="0" smtClean="0"/>
                        <a:t>-5 </a:t>
                      </a:r>
                      <a:r>
                        <a:rPr lang="en-US" dirty="0"/>
                        <a:t>Hz.</a:t>
                      </a:r>
                    </a:p>
                  </a:txBody>
                  <a:tcPr marL="54000" marR="54000" marT="9525" marB="9525" anchor="ctr"/>
                </a:tc>
              </a:tr>
              <a:tr h="370840">
                <a:tc>
                  <a:txBody>
                    <a:bodyPr/>
                    <a:lstStyle/>
                    <a:p>
                      <a:r>
                        <a:rPr lang="en-US" dirty="0" smtClean="0"/>
                        <a:t>B</a:t>
                      </a:r>
                      <a:endParaRPr lang="en-US" dirty="0"/>
                    </a:p>
                  </a:txBody>
                  <a:tcPr/>
                </a:tc>
                <a:tc>
                  <a:txBody>
                    <a:bodyPr/>
                    <a:lstStyle/>
                    <a:p>
                      <a:r>
                        <a:rPr lang="en-US" dirty="0" smtClean="0"/>
                        <a:t>4,2·10</a:t>
                      </a:r>
                      <a:r>
                        <a:rPr lang="en-US" baseline="30000" dirty="0" smtClean="0"/>
                        <a:t>5</a:t>
                      </a:r>
                      <a:r>
                        <a:rPr lang="en-US" dirty="0" smtClean="0"/>
                        <a:t> </a:t>
                      </a:r>
                      <a:r>
                        <a:rPr lang="en-US" dirty="0"/>
                        <a:t>Hz.</a:t>
                      </a:r>
                    </a:p>
                  </a:txBody>
                  <a:tcPr marL="54000" marR="54000" marT="9525" marB="9525" anchor="ctr"/>
                </a:tc>
              </a:tr>
              <a:tr h="370840">
                <a:tc>
                  <a:txBody>
                    <a:bodyPr/>
                    <a:lstStyle/>
                    <a:p>
                      <a:r>
                        <a:rPr lang="en-US" dirty="0" smtClean="0"/>
                        <a:t>C</a:t>
                      </a:r>
                      <a:endParaRPr lang="en-US" dirty="0"/>
                    </a:p>
                  </a:txBody>
                  <a:tcPr/>
                </a:tc>
                <a:tc>
                  <a:txBody>
                    <a:bodyPr/>
                    <a:lstStyle/>
                    <a:p>
                      <a:r>
                        <a:rPr lang="en-US" dirty="0" smtClean="0"/>
                        <a:t> 42·10</a:t>
                      </a:r>
                      <a:r>
                        <a:rPr lang="en-US" baseline="30000" dirty="0" smtClean="0"/>
                        <a:t>6</a:t>
                      </a:r>
                      <a:r>
                        <a:rPr lang="en-US" dirty="0" smtClean="0"/>
                        <a:t> </a:t>
                      </a:r>
                      <a:r>
                        <a:rPr lang="en-US" dirty="0"/>
                        <a:t>Hz.</a:t>
                      </a:r>
                    </a:p>
                  </a:txBody>
                  <a:tcPr marL="54000" marR="54000" marT="9525" marB="9525" anchor="ctr"/>
                </a:tc>
              </a:tr>
              <a:tr h="370840">
                <a:tc>
                  <a:txBody>
                    <a:bodyPr/>
                    <a:lstStyle/>
                    <a:p>
                      <a:r>
                        <a:rPr lang="en-US" dirty="0" smtClean="0"/>
                        <a:t>D</a:t>
                      </a:r>
                      <a:endParaRPr lang="en-US" dirty="0"/>
                    </a:p>
                  </a:txBody>
                  <a:tcPr/>
                </a:tc>
                <a:tc>
                  <a:txBody>
                    <a:bodyPr/>
                    <a:lstStyle/>
                    <a:p>
                      <a:r>
                        <a:rPr lang="en-US" dirty="0" smtClean="0"/>
                        <a:t>4,2·10</a:t>
                      </a:r>
                      <a:r>
                        <a:rPr lang="en-US" baseline="30000" dirty="0" smtClean="0"/>
                        <a:t>6</a:t>
                      </a:r>
                      <a:r>
                        <a:rPr lang="en-US" dirty="0" smtClean="0"/>
                        <a:t> </a:t>
                      </a:r>
                      <a:r>
                        <a:rPr lang="en-US" dirty="0"/>
                        <a:t>Hz.</a:t>
                      </a:r>
                    </a:p>
                  </a:txBody>
                  <a:tcPr marL="54000" marR="54000" marT="9525" marB="9525" anchor="ctr"/>
                </a:tc>
              </a:tr>
            </a:tbl>
          </a:graphicData>
        </a:graphic>
      </p:graphicFrame>
      <p:sp>
        <p:nvSpPr>
          <p:cNvPr id="5" name="Interaktive Schaltfläche: Hilfe 4">
            <a:hlinkClick r:id="" action="ppaction://noaction" highlightClick="1"/>
          </p:cNvPr>
          <p:cNvSpPr/>
          <p:nvPr/>
        </p:nvSpPr>
        <p:spPr>
          <a:xfrm>
            <a:off x="1435045" y="166740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203324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239909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276493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62623" y="201045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1173844" y="165375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1173844" y="238081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1173844" y="273752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2295554219"/>
              </p:ext>
            </p:extLst>
          </p:nvPr>
        </p:nvGraphicFramePr>
        <p:xfrm>
          <a:off x="1115616" y="4042246"/>
          <a:ext cx="6912768" cy="1854200"/>
        </p:xfrm>
        <a:graphic>
          <a:graphicData uri="http://schemas.openxmlformats.org/drawingml/2006/table">
            <a:tbl>
              <a:tblPr firstRow="1" bandRow="1">
                <a:tableStyleId>{17292A2E-F333-43FB-9621-5CBBE7FDCDCB}</a:tableStyleId>
              </a:tblPr>
              <a:tblGrid>
                <a:gridCol w="925050"/>
                <a:gridCol w="5987718"/>
              </a:tblGrid>
              <a:tr h="370840">
                <a:tc>
                  <a:txBody>
                    <a:bodyPr/>
                    <a:lstStyle/>
                    <a:p>
                      <a:r>
                        <a:rPr lang="en-US" dirty="0" smtClean="0">
                          <a:solidFill>
                            <a:schemeClr val="tx1"/>
                          </a:solidFill>
                        </a:rPr>
                        <a:t>TA206</a:t>
                      </a:r>
                      <a:endParaRPr lang="en-US" dirty="0">
                        <a:solidFill>
                          <a:schemeClr val="tx1"/>
                        </a:solidFill>
                      </a:endParaRPr>
                    </a:p>
                  </a:txBody>
                  <a:tcPr>
                    <a:solidFill>
                      <a:schemeClr val="bg1">
                        <a:lumMod val="65000"/>
                      </a:schemeClr>
                    </a:solidFill>
                  </a:tcPr>
                </a:tc>
                <a:tc>
                  <a:txBody>
                    <a:bodyPr/>
                    <a:lstStyle/>
                    <a:p>
                      <a:r>
                        <a:rPr lang="en-US"/>
                        <a:t>0,22 µF sind</a:t>
                      </a:r>
                    </a:p>
                  </a:txBody>
                  <a:tcPr marL="9525" marR="9525" marT="9525" marB="952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220 </a:t>
                      </a:r>
                      <a:r>
                        <a:rPr lang="en-US" dirty="0" err="1"/>
                        <a:t>nF</a:t>
                      </a:r>
                      <a:endParaRPr lang="en-US" dirty="0"/>
                    </a:p>
                  </a:txBody>
                  <a:tcPr marL="9525" marR="9525" marT="9525" marB="9525" anchor="ctr"/>
                </a:tc>
              </a:tr>
              <a:tr h="370840">
                <a:tc>
                  <a:txBody>
                    <a:bodyPr/>
                    <a:lstStyle/>
                    <a:p>
                      <a:r>
                        <a:rPr lang="en-US" dirty="0" smtClean="0"/>
                        <a:t>B</a:t>
                      </a:r>
                      <a:endParaRPr lang="en-US" dirty="0"/>
                    </a:p>
                  </a:txBody>
                  <a:tcPr/>
                </a:tc>
                <a:tc>
                  <a:txBody>
                    <a:bodyPr/>
                    <a:lstStyle/>
                    <a:p>
                      <a:r>
                        <a:rPr lang="en-US" dirty="0" smtClean="0"/>
                        <a:t>  22 </a:t>
                      </a:r>
                      <a:r>
                        <a:rPr lang="en-US" dirty="0" err="1"/>
                        <a:t>nF</a:t>
                      </a:r>
                      <a:endParaRPr lang="en-US" dirty="0"/>
                    </a:p>
                  </a:txBody>
                  <a:tcPr marL="9525" marR="9525" marT="9525" marB="9525" anchor="ctr"/>
                </a:tc>
              </a:tr>
              <a:tr h="370840">
                <a:tc>
                  <a:txBody>
                    <a:bodyPr/>
                    <a:lstStyle/>
                    <a:p>
                      <a:r>
                        <a:rPr lang="en-US" dirty="0" smtClean="0"/>
                        <a:t>C</a:t>
                      </a:r>
                      <a:endParaRPr lang="en-US" dirty="0"/>
                    </a:p>
                  </a:txBody>
                  <a:tcPr/>
                </a:tc>
                <a:tc>
                  <a:txBody>
                    <a:bodyPr/>
                    <a:lstStyle/>
                    <a:p>
                      <a:r>
                        <a:rPr lang="en-US" dirty="0" smtClean="0"/>
                        <a:t>220 </a:t>
                      </a:r>
                      <a:r>
                        <a:rPr lang="en-US" dirty="0"/>
                        <a:t>pF</a:t>
                      </a:r>
                    </a:p>
                  </a:txBody>
                  <a:tcPr marL="9525" marR="9525" marT="9525" marB="9525" anchor="ctr"/>
                </a:tc>
              </a:tr>
              <a:tr h="370840">
                <a:tc>
                  <a:txBody>
                    <a:bodyPr/>
                    <a:lstStyle/>
                    <a:p>
                      <a:r>
                        <a:rPr lang="en-US" dirty="0" smtClean="0"/>
                        <a:t>D</a:t>
                      </a:r>
                      <a:endParaRPr lang="en-US" dirty="0"/>
                    </a:p>
                  </a:txBody>
                  <a:tcPr/>
                </a:tc>
                <a:tc>
                  <a:txBody>
                    <a:bodyPr/>
                    <a:lstStyle/>
                    <a:p>
                      <a:r>
                        <a:rPr lang="en-US" dirty="0" smtClean="0"/>
                        <a:t>  </a:t>
                      </a:r>
                      <a:r>
                        <a:rPr lang="en-US" dirty="0"/>
                        <a:t>22 pF</a:t>
                      </a:r>
                    </a:p>
                  </a:txBody>
                  <a:tcPr marL="9525" marR="9525" marT="9525" marB="9525" anchor="ctr"/>
                </a:tc>
              </a:tr>
            </a:tbl>
          </a:graphicData>
        </a:graphic>
      </p:graphicFrame>
      <p:sp>
        <p:nvSpPr>
          <p:cNvPr id="19" name="Interaktive Schaltfläche: Hilfe 18">
            <a:hlinkClick r:id="" action="ppaction://noaction" highlightClick="1"/>
          </p:cNvPr>
          <p:cNvSpPr/>
          <p:nvPr/>
        </p:nvSpPr>
        <p:spPr>
          <a:xfrm>
            <a:off x="1430944" y="445595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430944" y="482180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430944" y="518764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430944" y="555349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1188142" y="479787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1188142" y="443476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1176921" y="515623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1188142" y="552823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84220900"/>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13</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990873466"/>
              </p:ext>
            </p:extLst>
          </p:nvPr>
        </p:nvGraphicFramePr>
        <p:xfrm>
          <a:off x="1115616" y="1247646"/>
          <a:ext cx="6912768" cy="1854200"/>
        </p:xfrm>
        <a:graphic>
          <a:graphicData uri="http://schemas.openxmlformats.org/drawingml/2006/table">
            <a:tbl>
              <a:tblPr firstRow="1" bandRow="1">
                <a:tableStyleId>{17292A2E-F333-43FB-9621-5CBBE7FDCDCB}</a:tableStyleId>
              </a:tblPr>
              <a:tblGrid>
                <a:gridCol w="936104"/>
                <a:gridCol w="5976664"/>
              </a:tblGrid>
              <a:tr h="370840">
                <a:tc>
                  <a:txBody>
                    <a:bodyPr/>
                    <a:lstStyle/>
                    <a:p>
                      <a:r>
                        <a:rPr lang="en-US" dirty="0" smtClean="0">
                          <a:solidFill>
                            <a:schemeClr val="tx1"/>
                          </a:solidFill>
                        </a:rPr>
                        <a:t>TA207</a:t>
                      </a:r>
                      <a:endParaRPr lang="en-US" dirty="0">
                        <a:solidFill>
                          <a:schemeClr val="tx1"/>
                        </a:solidFill>
                      </a:endParaRPr>
                    </a:p>
                  </a:txBody>
                  <a:tcPr>
                    <a:solidFill>
                      <a:schemeClr val="bg1">
                        <a:lumMod val="65000"/>
                      </a:schemeClr>
                    </a:solidFill>
                  </a:tcPr>
                </a:tc>
                <a:tc>
                  <a:txBody>
                    <a:bodyPr/>
                    <a:lstStyle/>
                    <a:p>
                      <a:r>
                        <a:rPr lang="en-US"/>
                        <a:t>3,75 MHz sind</a:t>
                      </a:r>
                    </a:p>
                  </a:txBody>
                  <a:tcPr marL="9525" marR="9525" marT="9525" marB="952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375 </a:t>
                      </a:r>
                      <a:r>
                        <a:rPr lang="en-US" dirty="0"/>
                        <a:t>kHz</a:t>
                      </a:r>
                    </a:p>
                  </a:txBody>
                  <a:tcPr marL="9525" marR="9525" marT="9525" marB="9525" anchor="ctr"/>
                </a:tc>
              </a:tr>
              <a:tr h="370840">
                <a:tc>
                  <a:txBody>
                    <a:bodyPr/>
                    <a:lstStyle/>
                    <a:p>
                      <a:r>
                        <a:rPr lang="en-US" dirty="0" smtClean="0"/>
                        <a:t>B</a:t>
                      </a:r>
                      <a:endParaRPr lang="en-US" dirty="0"/>
                    </a:p>
                  </a:txBody>
                  <a:tcPr/>
                </a:tc>
                <a:tc>
                  <a:txBody>
                    <a:bodyPr/>
                    <a:lstStyle/>
                    <a:p>
                      <a:r>
                        <a:rPr lang="en-US" dirty="0" smtClean="0"/>
                        <a:t>3750 </a:t>
                      </a:r>
                      <a:r>
                        <a:rPr lang="en-US" dirty="0"/>
                        <a:t>kHz</a:t>
                      </a:r>
                    </a:p>
                  </a:txBody>
                  <a:tcPr marL="9525" marR="9525" marT="9525" marB="9525" anchor="ctr"/>
                </a:tc>
              </a:tr>
              <a:tr h="370840">
                <a:tc>
                  <a:txBody>
                    <a:bodyPr/>
                    <a:lstStyle/>
                    <a:p>
                      <a:r>
                        <a:rPr lang="en-US" dirty="0" smtClean="0"/>
                        <a:t>C</a:t>
                      </a:r>
                      <a:endParaRPr lang="en-US" dirty="0"/>
                    </a:p>
                  </a:txBody>
                  <a:tcPr/>
                </a:tc>
                <a:tc>
                  <a:txBody>
                    <a:bodyPr/>
                    <a:lstStyle/>
                    <a:p>
                      <a:r>
                        <a:rPr lang="en-US" dirty="0" smtClean="0"/>
                        <a:t>0,0375 </a:t>
                      </a:r>
                      <a:r>
                        <a:rPr lang="en-US" dirty="0"/>
                        <a:t>GHz</a:t>
                      </a:r>
                    </a:p>
                  </a:txBody>
                  <a:tcPr marL="9525" marR="9525" marT="9525" marB="9525" anchor="ctr"/>
                </a:tc>
              </a:tr>
              <a:tr h="370840">
                <a:tc>
                  <a:txBody>
                    <a:bodyPr/>
                    <a:lstStyle/>
                    <a:p>
                      <a:r>
                        <a:rPr lang="en-US" dirty="0" smtClean="0"/>
                        <a:t>D</a:t>
                      </a:r>
                      <a:endParaRPr lang="en-US" dirty="0"/>
                    </a:p>
                  </a:txBody>
                  <a:tcPr/>
                </a:tc>
                <a:tc>
                  <a:txBody>
                    <a:bodyPr/>
                    <a:lstStyle/>
                    <a:p>
                      <a:r>
                        <a:rPr lang="en-US" dirty="0" smtClean="0"/>
                        <a:t>0,375 </a:t>
                      </a:r>
                      <a:r>
                        <a:rPr lang="en-US" dirty="0"/>
                        <a:t>GHz</a:t>
                      </a:r>
                    </a:p>
                  </a:txBody>
                  <a:tcPr marL="9525" marR="9525" marT="9525" marB="9525" anchor="ctr"/>
                </a:tc>
              </a:tr>
            </a:tbl>
          </a:graphicData>
        </a:graphic>
      </p:graphicFrame>
      <p:sp>
        <p:nvSpPr>
          <p:cNvPr id="5" name="Interaktive Schaltfläche: Hilfe 4">
            <a:hlinkClick r:id="" action="ppaction://noaction" highlightClick="1"/>
          </p:cNvPr>
          <p:cNvSpPr/>
          <p:nvPr/>
        </p:nvSpPr>
        <p:spPr>
          <a:xfrm>
            <a:off x="1435045" y="166740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203324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239909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276493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62623" y="201045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1173844" y="165375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1173844" y="238081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1173844" y="273752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3043984957"/>
              </p:ext>
            </p:extLst>
          </p:nvPr>
        </p:nvGraphicFramePr>
        <p:xfrm>
          <a:off x="1115616" y="4042246"/>
          <a:ext cx="6912768" cy="1854200"/>
        </p:xfrm>
        <a:graphic>
          <a:graphicData uri="http://schemas.openxmlformats.org/drawingml/2006/table">
            <a:tbl>
              <a:tblPr firstRow="1" bandRow="1">
                <a:tableStyleId>{17292A2E-F333-43FB-9621-5CBBE7FDCDCB}</a:tableStyleId>
              </a:tblPr>
              <a:tblGrid>
                <a:gridCol w="925050"/>
                <a:gridCol w="5987718"/>
              </a:tblGrid>
              <a:tr h="370840">
                <a:tc>
                  <a:txBody>
                    <a:bodyPr/>
                    <a:lstStyle/>
                    <a:p>
                      <a:r>
                        <a:rPr lang="en-US" dirty="0" smtClean="0">
                          <a:solidFill>
                            <a:schemeClr val="tx1"/>
                          </a:solidFill>
                        </a:rPr>
                        <a:t>TA103</a:t>
                      </a:r>
                      <a:endParaRPr lang="en-US" dirty="0">
                        <a:solidFill>
                          <a:schemeClr val="tx1"/>
                        </a:solidFill>
                      </a:endParaRPr>
                    </a:p>
                  </a:txBody>
                  <a:tcPr>
                    <a:solidFill>
                      <a:schemeClr val="bg1">
                        <a:lumMod val="65000"/>
                      </a:schemeClr>
                    </a:solidFill>
                  </a:tcPr>
                </a:tc>
                <a:tc>
                  <a:txBody>
                    <a:bodyPr/>
                    <a:lstStyle/>
                    <a:p>
                      <a:r>
                        <a:rPr lang="en-US"/>
                        <a:t>100 mW entspricht</a:t>
                      </a:r>
                    </a:p>
                  </a:txBody>
                  <a:tcPr marL="9525" marR="9525" marT="9525" marB="952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0,01 </a:t>
                      </a:r>
                      <a:r>
                        <a:rPr lang="en-US" dirty="0"/>
                        <a:t>W.</a:t>
                      </a:r>
                    </a:p>
                  </a:txBody>
                  <a:tcPr marL="9525" marR="9525" marT="9525" marB="9525" anchor="ctr"/>
                </a:tc>
              </a:tr>
              <a:tr h="370840">
                <a:tc>
                  <a:txBody>
                    <a:bodyPr/>
                    <a:lstStyle/>
                    <a:p>
                      <a:r>
                        <a:rPr lang="en-US" dirty="0" smtClean="0"/>
                        <a:t>B</a:t>
                      </a:r>
                      <a:endParaRPr lang="en-US" dirty="0"/>
                    </a:p>
                  </a:txBody>
                  <a:tcPr/>
                </a:tc>
                <a:tc>
                  <a:txBody>
                    <a:bodyPr/>
                    <a:lstStyle/>
                    <a:p>
                      <a:r>
                        <a:rPr lang="en-US" dirty="0" smtClean="0"/>
                        <a:t>0,001 </a:t>
                      </a:r>
                      <a:r>
                        <a:rPr lang="en-US" dirty="0"/>
                        <a:t>W.</a:t>
                      </a:r>
                    </a:p>
                  </a:txBody>
                  <a:tcPr marL="9525" marR="9525" marT="9525" marB="9525" anchor="ctr"/>
                </a:tc>
              </a:tr>
              <a:tr h="370840">
                <a:tc>
                  <a:txBody>
                    <a:bodyPr/>
                    <a:lstStyle/>
                    <a:p>
                      <a:r>
                        <a:rPr lang="en-US" dirty="0" smtClean="0"/>
                        <a:t>C</a:t>
                      </a:r>
                      <a:endParaRPr lang="en-US" dirty="0"/>
                    </a:p>
                  </a:txBody>
                  <a:tcPr/>
                </a:tc>
                <a:tc>
                  <a:txBody>
                    <a:bodyPr/>
                    <a:lstStyle/>
                    <a:p>
                      <a:r>
                        <a:rPr lang="en-US" dirty="0" smtClean="0"/>
                        <a:t>10</a:t>
                      </a:r>
                      <a:r>
                        <a:rPr lang="en-US" baseline="30000" dirty="0" smtClean="0"/>
                        <a:t>-1</a:t>
                      </a:r>
                      <a:r>
                        <a:rPr lang="en-US" dirty="0" smtClean="0"/>
                        <a:t> </a:t>
                      </a:r>
                      <a:r>
                        <a:rPr lang="en-US" dirty="0"/>
                        <a:t>W.</a:t>
                      </a:r>
                    </a:p>
                  </a:txBody>
                  <a:tcPr marL="9525" marR="9525" marT="9525" marB="9525" anchor="ctr"/>
                </a:tc>
              </a:tr>
              <a:tr h="370840">
                <a:tc>
                  <a:txBody>
                    <a:bodyPr/>
                    <a:lstStyle/>
                    <a:p>
                      <a:r>
                        <a:rPr lang="en-US" dirty="0" smtClean="0"/>
                        <a:t>D</a:t>
                      </a:r>
                      <a:endParaRPr lang="en-US" dirty="0"/>
                    </a:p>
                  </a:txBody>
                  <a:tcPr/>
                </a:tc>
                <a:tc>
                  <a:txBody>
                    <a:bodyPr/>
                    <a:lstStyle/>
                    <a:p>
                      <a:r>
                        <a:rPr lang="en-US" dirty="0" smtClean="0"/>
                        <a:t>10</a:t>
                      </a:r>
                      <a:r>
                        <a:rPr lang="en-US" baseline="30000" dirty="0" smtClean="0"/>
                        <a:t>-2</a:t>
                      </a:r>
                      <a:r>
                        <a:rPr lang="en-US" dirty="0" smtClean="0"/>
                        <a:t> </a:t>
                      </a:r>
                      <a:r>
                        <a:rPr lang="en-US" dirty="0"/>
                        <a:t>W.</a:t>
                      </a:r>
                    </a:p>
                  </a:txBody>
                  <a:tcPr marL="9525" marR="9525" marT="9525" marB="9525" anchor="ctr"/>
                </a:tc>
              </a:tr>
            </a:tbl>
          </a:graphicData>
        </a:graphic>
      </p:graphicFrame>
      <p:sp>
        <p:nvSpPr>
          <p:cNvPr id="19" name="Interaktive Schaltfläche: Hilfe 18">
            <a:hlinkClick r:id="" action="ppaction://noaction" highlightClick="1"/>
          </p:cNvPr>
          <p:cNvSpPr/>
          <p:nvPr/>
        </p:nvSpPr>
        <p:spPr>
          <a:xfrm>
            <a:off x="1430944" y="445595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430944" y="482180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430944" y="518764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430944" y="555349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1188142" y="479787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1188142" y="443476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1176921" y="5156231"/>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6" name="Textfeld 25"/>
          <p:cNvSpPr txBox="1"/>
          <p:nvPr/>
        </p:nvSpPr>
        <p:spPr>
          <a:xfrm>
            <a:off x="1188142" y="552823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933925111"/>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731168"/>
            <a:ext cx="7772400" cy="609600"/>
          </a:xfrm>
        </p:spPr>
        <p:txBody>
          <a:bodyPr/>
          <a:lstStyle/>
          <a:p>
            <a:r>
              <a:rPr lang="de-DE" altLang="en-US" dirty="0" smtClean="0"/>
              <a:t>Übungsaufgaben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14</a:t>
            </a:fld>
            <a:endParaRPr lang="de-DE" altLang="en-US" dirty="0"/>
          </a:p>
        </p:txBody>
      </p:sp>
      <p:graphicFrame>
        <p:nvGraphicFramePr>
          <p:cNvPr id="3" name="Tabelle 2"/>
          <p:cNvGraphicFramePr>
            <a:graphicFrameLocks noGrp="1"/>
          </p:cNvGraphicFramePr>
          <p:nvPr>
            <p:extLst>
              <p:ext uri="{D42A27DB-BD31-4B8C-83A1-F6EECF244321}">
                <p14:modId xmlns:p14="http://schemas.microsoft.com/office/powerpoint/2010/main" val="745873197"/>
              </p:ext>
            </p:extLst>
          </p:nvPr>
        </p:nvGraphicFramePr>
        <p:xfrm>
          <a:off x="1115616" y="1916832"/>
          <a:ext cx="6912768" cy="3337560"/>
        </p:xfrm>
        <a:graphic>
          <a:graphicData uri="http://schemas.openxmlformats.org/drawingml/2006/table">
            <a:tbl>
              <a:tblPr firstRow="1" bandRow="1">
                <a:tableStyleId>{ED083AE6-46FA-4A59-8FB0-9F97EB10719F}</a:tableStyleId>
              </a:tblPr>
              <a:tblGrid>
                <a:gridCol w="3456384"/>
                <a:gridCol w="3456384"/>
              </a:tblGrid>
              <a:tr h="370840">
                <a:tc>
                  <a:txBody>
                    <a:bodyPr/>
                    <a:lstStyle/>
                    <a:p>
                      <a:r>
                        <a:rPr lang="en-US" b="0" dirty="0"/>
                        <a:t>U = 1 280 Volt</a:t>
                      </a:r>
                    </a:p>
                  </a:txBody>
                  <a:tcPr marL="54000" marR="54000" marT="9525" marB="9525" anchor="ctr"/>
                </a:tc>
                <a:tc>
                  <a:txBody>
                    <a:bodyPr/>
                    <a:lstStyle/>
                    <a:p>
                      <a:r>
                        <a:rPr lang="en-US" b="0" dirty="0"/>
                        <a:t>U = 1,28 kV</a:t>
                      </a:r>
                    </a:p>
                  </a:txBody>
                  <a:tcPr marL="54000" marR="54000" marT="9525" marB="9525" anchor="ctr"/>
                </a:tc>
              </a:tr>
              <a:tr h="370840">
                <a:tc>
                  <a:txBody>
                    <a:bodyPr/>
                    <a:lstStyle/>
                    <a:p>
                      <a:r>
                        <a:rPr lang="en-US" dirty="0"/>
                        <a:t>I </a:t>
                      </a:r>
                      <a:r>
                        <a:rPr lang="en-US" dirty="0" smtClean="0"/>
                        <a:t> = </a:t>
                      </a:r>
                      <a:r>
                        <a:rPr lang="en-US" dirty="0"/>
                        <a:t>0,038 Ampere</a:t>
                      </a:r>
                    </a:p>
                  </a:txBody>
                  <a:tcPr marL="54000" marR="54000" marT="9525" marB="9525" anchor="ctr"/>
                </a:tc>
                <a:tc>
                  <a:txBody>
                    <a:bodyPr/>
                    <a:lstStyle/>
                    <a:p>
                      <a:r>
                        <a:rPr lang="en-US" dirty="0"/>
                        <a:t>I </a:t>
                      </a:r>
                      <a:r>
                        <a:rPr lang="en-US" dirty="0" smtClean="0"/>
                        <a:t> =</a:t>
                      </a:r>
                      <a:r>
                        <a:rPr lang="en-US" baseline="0" dirty="0" smtClean="0"/>
                        <a:t>         </a:t>
                      </a:r>
                      <a:r>
                        <a:rPr lang="en-US" dirty="0" smtClean="0"/>
                        <a:t>  mA</a:t>
                      </a:r>
                      <a:endParaRPr lang="en-US" dirty="0"/>
                    </a:p>
                  </a:txBody>
                  <a:tcPr marL="54000" marR="54000" marT="9525" marB="9525" anchor="ctr"/>
                </a:tc>
              </a:tr>
              <a:tr h="370840">
                <a:tc>
                  <a:txBody>
                    <a:bodyPr/>
                    <a:lstStyle/>
                    <a:p>
                      <a:r>
                        <a:rPr lang="en-US" dirty="0"/>
                        <a:t>f </a:t>
                      </a:r>
                      <a:r>
                        <a:rPr lang="en-US" dirty="0" smtClean="0"/>
                        <a:t> = </a:t>
                      </a:r>
                      <a:r>
                        <a:rPr lang="en-US" dirty="0"/>
                        <a:t>3 580 Kilohertz</a:t>
                      </a:r>
                    </a:p>
                  </a:txBody>
                  <a:tcPr marL="54000" marR="54000" marT="9525" marB="9525" anchor="ctr"/>
                </a:tc>
                <a:tc>
                  <a:txBody>
                    <a:bodyPr/>
                    <a:lstStyle/>
                    <a:p>
                      <a:r>
                        <a:rPr lang="en-US" dirty="0"/>
                        <a:t>f </a:t>
                      </a:r>
                      <a:r>
                        <a:rPr lang="en-US" dirty="0" smtClean="0"/>
                        <a:t> =</a:t>
                      </a:r>
                      <a:r>
                        <a:rPr lang="en-US" baseline="0" dirty="0" smtClean="0"/>
                        <a:t>         </a:t>
                      </a:r>
                      <a:r>
                        <a:rPr lang="en-US" dirty="0" smtClean="0"/>
                        <a:t>  MHz</a:t>
                      </a:r>
                      <a:endParaRPr lang="en-US" dirty="0"/>
                    </a:p>
                  </a:txBody>
                  <a:tcPr marL="54000" marR="54000" marT="9525" marB="9525" anchor="ctr"/>
                </a:tc>
              </a:tr>
              <a:tr h="370840">
                <a:tc>
                  <a:txBody>
                    <a:bodyPr/>
                    <a:lstStyle/>
                    <a:p>
                      <a:r>
                        <a:rPr lang="en-US" dirty="0"/>
                        <a:t>P = </a:t>
                      </a:r>
                      <a:r>
                        <a:rPr lang="en-US" baseline="0" dirty="0" smtClean="0"/>
                        <a:t>        </a:t>
                      </a:r>
                      <a:r>
                        <a:rPr lang="en-US" dirty="0" smtClean="0"/>
                        <a:t>  Watt</a:t>
                      </a:r>
                      <a:endParaRPr lang="en-US" dirty="0"/>
                    </a:p>
                  </a:txBody>
                  <a:tcPr marL="54000" marR="54000" marT="9525" marB="9525" anchor="ctr"/>
                </a:tc>
                <a:tc>
                  <a:txBody>
                    <a:bodyPr/>
                    <a:lstStyle/>
                    <a:p>
                      <a:r>
                        <a:rPr lang="en-US" dirty="0"/>
                        <a:t>P = 450 </a:t>
                      </a:r>
                      <a:r>
                        <a:rPr lang="en-US" dirty="0" smtClean="0"/>
                        <a:t>   </a:t>
                      </a:r>
                      <a:r>
                        <a:rPr lang="en-US" dirty="0" err="1" smtClean="0"/>
                        <a:t>mW</a:t>
                      </a:r>
                      <a:endParaRPr lang="en-US" dirty="0"/>
                    </a:p>
                  </a:txBody>
                  <a:tcPr marL="54000" marR="54000" marT="9525" marB="9525" anchor="ctr"/>
                </a:tc>
              </a:tr>
              <a:tr h="370840">
                <a:tc>
                  <a:txBody>
                    <a:bodyPr/>
                    <a:lstStyle/>
                    <a:p>
                      <a:r>
                        <a:rPr lang="en-US" dirty="0"/>
                        <a:t>R = 27 000 Ohm</a:t>
                      </a:r>
                    </a:p>
                  </a:txBody>
                  <a:tcPr marL="54000" marR="54000" marT="9525" marB="9525" anchor="ctr"/>
                </a:tc>
                <a:tc>
                  <a:txBody>
                    <a:bodyPr/>
                    <a:lstStyle/>
                    <a:p>
                      <a:r>
                        <a:rPr lang="en-US" dirty="0"/>
                        <a:t>R </a:t>
                      </a:r>
                      <a:r>
                        <a:rPr lang="en-US" dirty="0" smtClean="0"/>
                        <a:t>=</a:t>
                      </a:r>
                      <a:r>
                        <a:rPr lang="en-US" baseline="0" dirty="0" smtClean="0"/>
                        <a:t>       </a:t>
                      </a:r>
                      <a:r>
                        <a:rPr lang="en-US" dirty="0" smtClean="0"/>
                        <a:t>    k</a:t>
                      </a:r>
                      <a:r>
                        <a:rPr lang="el-GR" dirty="0"/>
                        <a:t>Ω</a:t>
                      </a:r>
                    </a:p>
                  </a:txBody>
                  <a:tcPr marL="54000" marR="54000" marT="9525" marB="9525" anchor="ctr"/>
                </a:tc>
              </a:tr>
              <a:tr h="370840">
                <a:tc>
                  <a:txBody>
                    <a:bodyPr/>
                    <a:lstStyle/>
                    <a:p>
                      <a:r>
                        <a:rPr lang="en-US" dirty="0"/>
                        <a:t>U = 0,00001 Volt</a:t>
                      </a:r>
                    </a:p>
                  </a:txBody>
                  <a:tcPr marL="54000" marR="54000" marT="9525" marB="9525" anchor="ctr"/>
                </a:tc>
                <a:tc>
                  <a:txBody>
                    <a:bodyPr/>
                    <a:lstStyle/>
                    <a:p>
                      <a:r>
                        <a:rPr lang="en-US" dirty="0"/>
                        <a:t>U = </a:t>
                      </a:r>
                      <a:r>
                        <a:rPr lang="en-US" baseline="0" dirty="0" smtClean="0"/>
                        <a:t>      </a:t>
                      </a:r>
                      <a:r>
                        <a:rPr lang="en-US" dirty="0" smtClean="0"/>
                        <a:t>    µV</a:t>
                      </a:r>
                      <a:endParaRPr lang="en-US" dirty="0"/>
                    </a:p>
                  </a:txBody>
                  <a:tcPr marL="54000" marR="54000" marT="9525" marB="9525" anchor="ctr"/>
                </a:tc>
              </a:tr>
              <a:tr h="370840">
                <a:tc>
                  <a:txBody>
                    <a:bodyPr/>
                    <a:lstStyle/>
                    <a:p>
                      <a:r>
                        <a:rPr lang="en-US" dirty="0"/>
                        <a:t>I </a:t>
                      </a:r>
                      <a:r>
                        <a:rPr lang="en-US" dirty="0" smtClean="0"/>
                        <a:t>  = </a:t>
                      </a:r>
                      <a:r>
                        <a:rPr lang="en-US" dirty="0"/>
                        <a:t>0,00025 Ampere</a:t>
                      </a:r>
                    </a:p>
                  </a:txBody>
                  <a:tcPr marL="54000" marR="54000" marT="9525" marB="9525" anchor="ctr"/>
                </a:tc>
                <a:tc>
                  <a:txBody>
                    <a:bodyPr/>
                    <a:lstStyle/>
                    <a:p>
                      <a:r>
                        <a:rPr lang="en-US" dirty="0"/>
                        <a:t>I </a:t>
                      </a:r>
                      <a:r>
                        <a:rPr lang="en-US" dirty="0" smtClean="0"/>
                        <a:t> =</a:t>
                      </a:r>
                      <a:r>
                        <a:rPr lang="en-US" baseline="0" dirty="0" smtClean="0"/>
                        <a:t>         </a:t>
                      </a:r>
                      <a:r>
                        <a:rPr lang="en-US" dirty="0" smtClean="0"/>
                        <a:t>  mA</a:t>
                      </a:r>
                      <a:endParaRPr lang="en-US" dirty="0"/>
                    </a:p>
                  </a:txBody>
                  <a:tcPr marL="54000" marR="54000" marT="9525" marB="9525" anchor="ctr"/>
                </a:tc>
              </a:tr>
              <a:tr h="370840">
                <a:tc>
                  <a:txBody>
                    <a:bodyPr/>
                    <a:lstStyle/>
                    <a:p>
                      <a:r>
                        <a:rPr lang="en-US" dirty="0"/>
                        <a:t>R = 0,047 </a:t>
                      </a:r>
                      <a:r>
                        <a:rPr lang="en-US" dirty="0" err="1"/>
                        <a:t>Megohm</a:t>
                      </a:r>
                      <a:endParaRPr lang="en-US" dirty="0"/>
                    </a:p>
                  </a:txBody>
                  <a:tcPr marL="54000" marR="54000" marT="9525" marB="9525" anchor="ctr"/>
                </a:tc>
                <a:tc>
                  <a:txBody>
                    <a:bodyPr/>
                    <a:lstStyle/>
                    <a:p>
                      <a:r>
                        <a:rPr lang="en-US" dirty="0"/>
                        <a:t>R = </a:t>
                      </a:r>
                      <a:r>
                        <a:rPr lang="en-US" baseline="0" dirty="0" smtClean="0"/>
                        <a:t>      </a:t>
                      </a:r>
                      <a:r>
                        <a:rPr lang="en-US" dirty="0" smtClean="0"/>
                        <a:t>    k</a:t>
                      </a:r>
                      <a:r>
                        <a:rPr lang="el-GR" dirty="0"/>
                        <a:t>Ω</a:t>
                      </a:r>
                    </a:p>
                  </a:txBody>
                  <a:tcPr marL="54000" marR="54000" marT="9525" marB="9525" anchor="ctr"/>
                </a:tc>
              </a:tr>
              <a:tr h="370840">
                <a:tc>
                  <a:txBody>
                    <a:bodyPr/>
                    <a:lstStyle/>
                    <a:p>
                      <a:r>
                        <a:rPr lang="en-US" dirty="0"/>
                        <a:t>t </a:t>
                      </a:r>
                      <a:r>
                        <a:rPr lang="en-US" dirty="0" smtClean="0"/>
                        <a:t> = </a:t>
                      </a:r>
                      <a:r>
                        <a:rPr lang="en-US" dirty="0"/>
                        <a:t>0,00005 </a:t>
                      </a:r>
                      <a:r>
                        <a:rPr lang="en-US" dirty="0" err="1"/>
                        <a:t>Sekunden</a:t>
                      </a:r>
                      <a:endParaRPr lang="en-US" dirty="0"/>
                    </a:p>
                  </a:txBody>
                  <a:tcPr marL="54000" marR="54000" marT="9525" marB="9525" anchor="ctr"/>
                </a:tc>
                <a:tc>
                  <a:txBody>
                    <a:bodyPr/>
                    <a:lstStyle/>
                    <a:p>
                      <a:r>
                        <a:rPr lang="en-US" dirty="0"/>
                        <a:t>t </a:t>
                      </a:r>
                      <a:r>
                        <a:rPr lang="en-US" dirty="0" smtClean="0"/>
                        <a:t> = </a:t>
                      </a:r>
                      <a:r>
                        <a:rPr lang="en-US" baseline="0" dirty="0" smtClean="0"/>
                        <a:t>       </a:t>
                      </a:r>
                      <a:r>
                        <a:rPr lang="en-US" dirty="0" smtClean="0"/>
                        <a:t>    µs</a:t>
                      </a:r>
                      <a:endParaRPr lang="en-US" dirty="0"/>
                    </a:p>
                  </a:txBody>
                  <a:tcPr marL="54000" marR="54000" marT="9525" marB="9525" anchor="ctr"/>
                </a:tc>
              </a:tr>
            </a:tbl>
          </a:graphicData>
        </a:graphic>
      </p:graphicFrame>
      <p:sp>
        <p:nvSpPr>
          <p:cNvPr id="2" name="Interaktive Schaltfläche: Hilfe 1">
            <a:hlinkClick r:id="" action="ppaction://noaction" highlightClick="1"/>
          </p:cNvPr>
          <p:cNvSpPr/>
          <p:nvPr/>
        </p:nvSpPr>
        <p:spPr>
          <a:xfrm>
            <a:off x="5058640" y="2335232"/>
            <a:ext cx="43204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Interaktive Schaltfläche: Hilfe 26">
            <a:hlinkClick r:id="" action="ppaction://noaction" highlightClick="1"/>
          </p:cNvPr>
          <p:cNvSpPr/>
          <p:nvPr/>
        </p:nvSpPr>
        <p:spPr>
          <a:xfrm>
            <a:off x="5058640" y="2701285"/>
            <a:ext cx="43204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Interaktive Schaltfläche: Hilfe 27">
            <a:hlinkClick r:id="" action="ppaction://noaction" highlightClick="1"/>
          </p:cNvPr>
          <p:cNvSpPr/>
          <p:nvPr/>
        </p:nvSpPr>
        <p:spPr>
          <a:xfrm>
            <a:off x="1619672" y="3068960"/>
            <a:ext cx="43204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nteraktive Schaltfläche: Hilfe 28">
            <a:hlinkClick r:id="" action="ppaction://noaction" highlightClick="1"/>
          </p:cNvPr>
          <p:cNvSpPr/>
          <p:nvPr/>
        </p:nvSpPr>
        <p:spPr>
          <a:xfrm>
            <a:off x="5076056" y="3442648"/>
            <a:ext cx="43204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Interaktive Schaltfläche: Hilfe 29">
            <a:hlinkClick r:id="" action="ppaction://noaction" highlightClick="1"/>
          </p:cNvPr>
          <p:cNvSpPr/>
          <p:nvPr/>
        </p:nvSpPr>
        <p:spPr>
          <a:xfrm>
            <a:off x="5072288" y="3789040"/>
            <a:ext cx="43204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Interaktive Schaltfläche: Hilfe 30">
            <a:hlinkClick r:id="" action="ppaction://noaction" highlightClick="1"/>
          </p:cNvPr>
          <p:cNvSpPr/>
          <p:nvPr/>
        </p:nvSpPr>
        <p:spPr>
          <a:xfrm>
            <a:off x="5072288" y="4176376"/>
            <a:ext cx="43204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Interaktive Schaltfläche: Hilfe 31">
            <a:hlinkClick r:id="" action="ppaction://noaction" highlightClick="1"/>
          </p:cNvPr>
          <p:cNvSpPr/>
          <p:nvPr/>
        </p:nvSpPr>
        <p:spPr>
          <a:xfrm>
            <a:off x="5072288" y="4550064"/>
            <a:ext cx="43204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Interaktive Schaltfläche: Hilfe 32">
            <a:hlinkClick r:id="" action="ppaction://noaction" highlightClick="1"/>
          </p:cNvPr>
          <p:cNvSpPr/>
          <p:nvPr/>
        </p:nvSpPr>
        <p:spPr>
          <a:xfrm>
            <a:off x="5072288" y="4923752"/>
            <a:ext cx="43204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feld 3"/>
          <p:cNvSpPr txBox="1"/>
          <p:nvPr/>
        </p:nvSpPr>
        <p:spPr>
          <a:xfrm>
            <a:off x="4969216" y="2294582"/>
            <a:ext cx="634424" cy="369332"/>
          </a:xfrm>
          <a:prstGeom prst="rect">
            <a:avLst/>
          </a:prstGeom>
          <a:solidFill>
            <a:schemeClr val="bg2">
              <a:lumMod val="40000"/>
              <a:lumOff val="60000"/>
            </a:schemeClr>
          </a:solidFill>
          <a:ln>
            <a:solidFill>
              <a:schemeClr val="tx1"/>
            </a:solidFill>
          </a:ln>
        </p:spPr>
        <p:txBody>
          <a:bodyPr wrap="square" rtlCol="0">
            <a:spAutoFit/>
          </a:bodyPr>
          <a:lstStyle/>
          <a:p>
            <a:pPr algn="r"/>
            <a:r>
              <a:rPr lang="en-US" sz="1800" dirty="0" smtClean="0">
                <a:latin typeface="+mn-lt"/>
              </a:rPr>
              <a:t>38</a:t>
            </a:r>
            <a:endParaRPr lang="en-US" sz="1800" dirty="0">
              <a:latin typeface="+mn-lt"/>
            </a:endParaRPr>
          </a:p>
        </p:txBody>
      </p:sp>
      <p:sp>
        <p:nvSpPr>
          <p:cNvPr id="34" name="Textfeld 33"/>
          <p:cNvSpPr txBox="1"/>
          <p:nvPr/>
        </p:nvSpPr>
        <p:spPr>
          <a:xfrm>
            <a:off x="4969216" y="2651702"/>
            <a:ext cx="639754" cy="369332"/>
          </a:xfrm>
          <a:prstGeom prst="rect">
            <a:avLst/>
          </a:prstGeom>
          <a:solidFill>
            <a:schemeClr val="bg1"/>
          </a:solidFill>
          <a:ln>
            <a:solidFill>
              <a:schemeClr val="tx1"/>
            </a:solidFill>
          </a:ln>
        </p:spPr>
        <p:txBody>
          <a:bodyPr wrap="square" rtlCol="0">
            <a:spAutoFit/>
          </a:bodyPr>
          <a:lstStyle/>
          <a:p>
            <a:pPr algn="r"/>
            <a:r>
              <a:rPr lang="en-US" sz="1800" dirty="0" smtClean="0">
                <a:latin typeface="+mn-lt"/>
              </a:rPr>
              <a:t>3,58</a:t>
            </a:r>
            <a:endParaRPr lang="en-US" sz="1800" dirty="0">
              <a:latin typeface="+mn-lt"/>
            </a:endParaRPr>
          </a:p>
        </p:txBody>
      </p:sp>
      <p:sp>
        <p:nvSpPr>
          <p:cNvPr id="35" name="Textfeld 34"/>
          <p:cNvSpPr txBox="1"/>
          <p:nvPr/>
        </p:nvSpPr>
        <p:spPr>
          <a:xfrm>
            <a:off x="1547664" y="3028604"/>
            <a:ext cx="639754" cy="369332"/>
          </a:xfrm>
          <a:prstGeom prst="rect">
            <a:avLst/>
          </a:prstGeom>
          <a:solidFill>
            <a:schemeClr val="bg2">
              <a:lumMod val="40000"/>
              <a:lumOff val="60000"/>
            </a:schemeClr>
          </a:solidFill>
          <a:ln>
            <a:solidFill>
              <a:schemeClr val="tx1"/>
            </a:solidFill>
          </a:ln>
        </p:spPr>
        <p:txBody>
          <a:bodyPr wrap="square" rtlCol="0">
            <a:spAutoFit/>
          </a:bodyPr>
          <a:lstStyle/>
          <a:p>
            <a:pPr algn="r"/>
            <a:r>
              <a:rPr lang="en-US" sz="1800" dirty="0" smtClean="0">
                <a:latin typeface="+mn-lt"/>
              </a:rPr>
              <a:t>0,45</a:t>
            </a:r>
            <a:endParaRPr lang="en-US" sz="1800" dirty="0">
              <a:latin typeface="+mn-lt"/>
            </a:endParaRPr>
          </a:p>
        </p:txBody>
      </p:sp>
      <p:sp>
        <p:nvSpPr>
          <p:cNvPr id="36" name="Textfeld 35"/>
          <p:cNvSpPr txBox="1"/>
          <p:nvPr/>
        </p:nvSpPr>
        <p:spPr>
          <a:xfrm>
            <a:off x="4969216" y="3402292"/>
            <a:ext cx="639754" cy="369332"/>
          </a:xfrm>
          <a:prstGeom prst="rect">
            <a:avLst/>
          </a:prstGeom>
          <a:solidFill>
            <a:schemeClr val="bg1"/>
          </a:solidFill>
          <a:ln>
            <a:solidFill>
              <a:schemeClr val="tx1"/>
            </a:solidFill>
          </a:ln>
        </p:spPr>
        <p:txBody>
          <a:bodyPr wrap="square" rtlCol="0">
            <a:spAutoFit/>
          </a:bodyPr>
          <a:lstStyle/>
          <a:p>
            <a:pPr algn="r"/>
            <a:r>
              <a:rPr lang="en-US" sz="1800" dirty="0" smtClean="0">
                <a:latin typeface="+mn-lt"/>
              </a:rPr>
              <a:t>27</a:t>
            </a:r>
            <a:endParaRPr lang="en-US" sz="1800" dirty="0">
              <a:latin typeface="+mn-lt"/>
            </a:endParaRPr>
          </a:p>
        </p:txBody>
      </p:sp>
      <p:sp>
        <p:nvSpPr>
          <p:cNvPr id="37" name="Textfeld 36"/>
          <p:cNvSpPr txBox="1"/>
          <p:nvPr/>
        </p:nvSpPr>
        <p:spPr>
          <a:xfrm>
            <a:off x="4969216" y="3775392"/>
            <a:ext cx="639754" cy="369332"/>
          </a:xfrm>
          <a:prstGeom prst="rect">
            <a:avLst/>
          </a:prstGeom>
          <a:solidFill>
            <a:schemeClr val="bg2">
              <a:lumMod val="40000"/>
              <a:lumOff val="60000"/>
            </a:schemeClr>
          </a:solidFill>
          <a:ln>
            <a:solidFill>
              <a:schemeClr val="tx1"/>
            </a:solidFill>
          </a:ln>
        </p:spPr>
        <p:txBody>
          <a:bodyPr wrap="square" rtlCol="0">
            <a:spAutoFit/>
          </a:bodyPr>
          <a:lstStyle/>
          <a:p>
            <a:pPr algn="r"/>
            <a:r>
              <a:rPr lang="en-US" sz="1800" dirty="0" smtClean="0">
                <a:latin typeface="+mn-lt"/>
              </a:rPr>
              <a:t>10</a:t>
            </a:r>
            <a:endParaRPr lang="en-US" sz="1800" dirty="0">
              <a:latin typeface="+mn-lt"/>
            </a:endParaRPr>
          </a:p>
        </p:txBody>
      </p:sp>
      <p:sp>
        <p:nvSpPr>
          <p:cNvPr id="38" name="Textfeld 37"/>
          <p:cNvSpPr txBox="1"/>
          <p:nvPr/>
        </p:nvSpPr>
        <p:spPr>
          <a:xfrm>
            <a:off x="4969216" y="4126140"/>
            <a:ext cx="639754" cy="369332"/>
          </a:xfrm>
          <a:prstGeom prst="rect">
            <a:avLst/>
          </a:prstGeom>
          <a:solidFill>
            <a:schemeClr val="bg1"/>
          </a:solidFill>
          <a:ln>
            <a:solidFill>
              <a:schemeClr val="tx1"/>
            </a:solidFill>
          </a:ln>
        </p:spPr>
        <p:txBody>
          <a:bodyPr wrap="square" rtlCol="0">
            <a:spAutoFit/>
          </a:bodyPr>
          <a:lstStyle/>
          <a:p>
            <a:pPr algn="r"/>
            <a:r>
              <a:rPr lang="en-US" sz="1800" dirty="0" smtClean="0">
                <a:latin typeface="+mn-lt"/>
              </a:rPr>
              <a:t>0,25</a:t>
            </a:r>
            <a:endParaRPr lang="en-US" sz="1800" dirty="0">
              <a:latin typeface="+mn-lt"/>
            </a:endParaRPr>
          </a:p>
        </p:txBody>
      </p:sp>
      <p:sp>
        <p:nvSpPr>
          <p:cNvPr id="39" name="Textfeld 38"/>
          <p:cNvSpPr txBox="1"/>
          <p:nvPr/>
        </p:nvSpPr>
        <p:spPr>
          <a:xfrm>
            <a:off x="4969216" y="4509120"/>
            <a:ext cx="639754" cy="369332"/>
          </a:xfrm>
          <a:prstGeom prst="rect">
            <a:avLst/>
          </a:prstGeom>
          <a:solidFill>
            <a:schemeClr val="bg2">
              <a:lumMod val="40000"/>
              <a:lumOff val="60000"/>
            </a:schemeClr>
          </a:solidFill>
          <a:ln>
            <a:solidFill>
              <a:schemeClr val="tx1"/>
            </a:solidFill>
          </a:ln>
        </p:spPr>
        <p:txBody>
          <a:bodyPr wrap="square" rtlCol="0">
            <a:spAutoFit/>
          </a:bodyPr>
          <a:lstStyle/>
          <a:p>
            <a:pPr algn="r"/>
            <a:r>
              <a:rPr lang="en-US" sz="1800" dirty="0" smtClean="0">
                <a:latin typeface="+mn-lt"/>
              </a:rPr>
              <a:t>47</a:t>
            </a:r>
            <a:endParaRPr lang="en-US" sz="1800" dirty="0">
              <a:latin typeface="+mn-lt"/>
            </a:endParaRPr>
          </a:p>
        </p:txBody>
      </p:sp>
      <p:sp>
        <p:nvSpPr>
          <p:cNvPr id="40" name="Textfeld 39"/>
          <p:cNvSpPr txBox="1"/>
          <p:nvPr/>
        </p:nvSpPr>
        <p:spPr>
          <a:xfrm>
            <a:off x="4969216" y="4873516"/>
            <a:ext cx="639754" cy="369332"/>
          </a:xfrm>
          <a:prstGeom prst="rect">
            <a:avLst/>
          </a:prstGeom>
          <a:solidFill>
            <a:schemeClr val="bg1"/>
          </a:solidFill>
          <a:ln>
            <a:solidFill>
              <a:schemeClr val="tx1"/>
            </a:solidFill>
          </a:ln>
        </p:spPr>
        <p:txBody>
          <a:bodyPr wrap="square" rtlCol="0">
            <a:spAutoFit/>
          </a:bodyPr>
          <a:lstStyle/>
          <a:p>
            <a:pPr algn="r"/>
            <a:r>
              <a:rPr lang="en-US" sz="1800" dirty="0" smtClean="0">
                <a:latin typeface="+mn-lt"/>
              </a:rPr>
              <a:t>50</a:t>
            </a:r>
            <a:endParaRPr lang="en-US" sz="1800" dirty="0">
              <a:latin typeface="+mn-lt"/>
            </a:endParaRPr>
          </a:p>
        </p:txBody>
      </p:sp>
    </p:spTree>
    <p:extLst>
      <p:ext uri="{BB962C8B-B14F-4D97-AF65-F5344CB8AC3E}">
        <p14:creationId xmlns:p14="http://schemas.microsoft.com/office/powerpoint/2010/main" val="372443499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nextCondLst>
                <p:cond evt="onClick" delay="0">
                  <p:tgtEl>
                    <p:spTgt spid="2"/>
                  </p:tgtEl>
                </p:cond>
              </p:nextCondLst>
            </p:seq>
            <p:seq concurrent="1" nextAc="seek">
              <p:cTn id="7" restart="whenNotActive" fill="hold" evtFilter="cancelBubble" nodeType="interactiveSeq">
                <p:stCondLst>
                  <p:cond evt="onClick" delay="0">
                    <p:tgtEl>
                      <p:spTgt spid="27"/>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4"/>
                                        </p:tgtEl>
                                        <p:attrNameLst>
                                          <p:attrName>style.visibility</p:attrName>
                                        </p:attrNameLst>
                                      </p:cBhvr>
                                      <p:to>
                                        <p:strVal val="visible"/>
                                      </p:to>
                                    </p:set>
                                  </p:childTnLst>
                                </p:cTn>
                              </p:par>
                            </p:childTnLst>
                          </p:cTn>
                        </p:par>
                      </p:childTnLst>
                    </p:cTn>
                  </p:par>
                </p:childTnLst>
              </p:cTn>
              <p:nextCondLst>
                <p:cond evt="onClick" delay="0">
                  <p:tgtEl>
                    <p:spTgt spid="27"/>
                  </p:tgtEl>
                </p:cond>
              </p:nextCondLst>
            </p:seq>
            <p:seq concurrent="1" nextAc="seek">
              <p:cTn id="12" restart="whenNotActive" fill="hold" evtFilter="cancelBubble" nodeType="interactiveSeq">
                <p:stCondLst>
                  <p:cond evt="onClick" delay="0">
                    <p:tgtEl>
                      <p:spTgt spid="28"/>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5"/>
                                        </p:tgtEl>
                                        <p:attrNameLst>
                                          <p:attrName>style.visibility</p:attrName>
                                        </p:attrNameLst>
                                      </p:cBhvr>
                                      <p:to>
                                        <p:strVal val="visible"/>
                                      </p:to>
                                    </p:set>
                                  </p:childTnLst>
                                </p:cTn>
                              </p:par>
                            </p:childTnLst>
                          </p:cTn>
                        </p:par>
                      </p:childTnLst>
                    </p:cTn>
                  </p:par>
                </p:childTnLst>
              </p:cTn>
              <p:nextCondLst>
                <p:cond evt="onClick" delay="0">
                  <p:tgtEl>
                    <p:spTgt spid="28"/>
                  </p:tgtEl>
                </p:cond>
              </p:nextCondLst>
            </p:seq>
            <p:seq concurrent="1" nextAc="seek">
              <p:cTn id="17" restart="whenNotActive" fill="hold" evtFilter="cancelBubble" nodeType="interactiveSeq">
                <p:stCondLst>
                  <p:cond evt="onClick" delay="0">
                    <p:tgtEl>
                      <p:spTgt spid="29"/>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6"/>
                                        </p:tgtEl>
                                        <p:attrNameLst>
                                          <p:attrName>style.visibility</p:attrName>
                                        </p:attrNameLst>
                                      </p:cBhvr>
                                      <p:to>
                                        <p:strVal val="visible"/>
                                      </p:to>
                                    </p:set>
                                  </p:childTnLst>
                                </p:cTn>
                              </p:par>
                            </p:childTnLst>
                          </p:cTn>
                        </p:par>
                      </p:childTnLst>
                    </p:cTn>
                  </p:par>
                </p:childTnLst>
              </p:cTn>
              <p:nextCondLst>
                <p:cond evt="onClick" delay="0">
                  <p:tgtEl>
                    <p:spTgt spid="29"/>
                  </p:tgtEl>
                </p:cond>
              </p:nextCondLst>
            </p:seq>
            <p:seq concurrent="1" nextAc="seek">
              <p:cTn id="22" restart="whenNotActive" fill="hold" evtFilter="cancelBubble" nodeType="interactiveSeq">
                <p:stCondLst>
                  <p:cond evt="onClick" delay="0">
                    <p:tgtEl>
                      <p:spTgt spid="3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gtEl>
                                        <p:attrNameLst>
                                          <p:attrName>style.visibility</p:attrName>
                                        </p:attrNameLst>
                                      </p:cBhvr>
                                      <p:to>
                                        <p:strVal val="visible"/>
                                      </p:to>
                                    </p:set>
                                  </p:childTnLst>
                                </p:cTn>
                              </p:par>
                            </p:childTnLst>
                          </p:cTn>
                        </p:par>
                      </p:childTnLst>
                    </p:cTn>
                  </p:par>
                </p:childTnLst>
              </p:cTn>
              <p:nextCondLst>
                <p:cond evt="onClick" delay="0">
                  <p:tgtEl>
                    <p:spTgt spid="30"/>
                  </p:tgtEl>
                </p:cond>
              </p:nextCondLst>
            </p:seq>
            <p:seq concurrent="1" nextAc="seek">
              <p:cTn id="27" restart="whenNotActive" fill="hold" evtFilter="cancelBubble" nodeType="interactiveSeq">
                <p:stCondLst>
                  <p:cond evt="onClick" delay="0">
                    <p:tgtEl>
                      <p:spTgt spid="31"/>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8"/>
                                        </p:tgtEl>
                                        <p:attrNameLst>
                                          <p:attrName>style.visibility</p:attrName>
                                        </p:attrNameLst>
                                      </p:cBhvr>
                                      <p:to>
                                        <p:strVal val="visible"/>
                                      </p:to>
                                    </p:set>
                                  </p:childTnLst>
                                </p:cTn>
                              </p:par>
                            </p:childTnLst>
                          </p:cTn>
                        </p:par>
                      </p:childTnLst>
                    </p:cTn>
                  </p:par>
                </p:childTnLst>
              </p:cTn>
              <p:nextCondLst>
                <p:cond evt="onClick" delay="0">
                  <p:tgtEl>
                    <p:spTgt spid="31"/>
                  </p:tgtEl>
                </p:cond>
              </p:nextCondLst>
            </p:seq>
            <p:seq concurrent="1" nextAc="seek">
              <p:cTn id="32" restart="whenNotActive" fill="hold" evtFilter="cancelBubble" nodeType="interactiveSeq">
                <p:stCondLst>
                  <p:cond evt="onClick" delay="0">
                    <p:tgtEl>
                      <p:spTgt spid="32"/>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9"/>
                                        </p:tgtEl>
                                        <p:attrNameLst>
                                          <p:attrName>style.visibility</p:attrName>
                                        </p:attrNameLst>
                                      </p:cBhvr>
                                      <p:to>
                                        <p:strVal val="visible"/>
                                      </p:to>
                                    </p:set>
                                  </p:childTnLst>
                                </p:cTn>
                              </p:par>
                            </p:childTnLst>
                          </p:cTn>
                        </p:par>
                      </p:childTnLst>
                    </p:cTn>
                  </p:par>
                </p:childTnLst>
              </p:cTn>
              <p:nextCondLst>
                <p:cond evt="onClick" delay="0">
                  <p:tgtEl>
                    <p:spTgt spid="32"/>
                  </p:tgtEl>
                </p:cond>
              </p:nextCondLst>
            </p:seq>
            <p:seq concurrent="1" nextAc="seek">
              <p:cTn id="37" restart="whenNotActive" fill="hold" evtFilter="cancelBubble" nodeType="interactiveSeq">
                <p:stCondLst>
                  <p:cond evt="onClick" delay="0">
                    <p:tgtEl>
                      <p:spTgt spid="33"/>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40"/>
                                        </p:tgtEl>
                                        <p:attrNameLst>
                                          <p:attrName>style.visibility</p:attrName>
                                        </p:attrNameLst>
                                      </p:cBhvr>
                                      <p:to>
                                        <p:strVal val="visible"/>
                                      </p:to>
                                    </p:set>
                                  </p:childTnLst>
                                </p:cTn>
                              </p:par>
                            </p:childTnLst>
                          </p:cTn>
                        </p:par>
                      </p:childTnLst>
                    </p:cTn>
                  </p:par>
                </p:childTnLst>
              </p:cTn>
              <p:nextCondLst>
                <p:cond evt="onClick" delay="0">
                  <p:tgtEl>
                    <p:spTgt spid="33"/>
                  </p:tgtEl>
                </p:cond>
              </p:nextCondLst>
            </p:seq>
          </p:childTnLst>
        </p:cTn>
      </p:par>
    </p:tnLst>
    <p:bldLst>
      <p:bldP spid="4" grpId="0" animBg="1"/>
      <p:bldP spid="34" grpId="0" animBg="1"/>
      <p:bldP spid="35" grpId="0" animBg="1"/>
      <p:bldP spid="36" grpId="0" animBg="1"/>
      <p:bldP spid="37" grpId="0" animBg="1"/>
      <p:bldP spid="38" grpId="0" animBg="1"/>
      <p:bldP spid="39" grpId="0" animBg="1"/>
      <p:bldP spid="4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2130425"/>
            <a:ext cx="7772400" cy="1470025"/>
          </a:xfrm>
          <a:prstGeom prst="rect">
            <a:avLst/>
          </a:prstGeom>
          <a:noFill/>
          <a:ln w="9525">
            <a:noFill/>
            <a:miter lim="800000"/>
            <a:headEnd/>
            <a:tailEnd/>
          </a:ln>
        </p:spPr>
        <p:txBody>
          <a:bodyPr anchor="ctr"/>
          <a:lstStyle/>
          <a:p>
            <a:pPr algn="ctr" eaLnBrk="0" hangingPunct="0">
              <a:defRPr/>
            </a:pPr>
            <a:r>
              <a:rPr lang="de-DE" sz="2800" kern="0" dirty="0" smtClean="0">
                <a:solidFill>
                  <a:schemeClr val="tx2"/>
                </a:solidFill>
                <a:latin typeface="+mj-lt"/>
                <a:ea typeface="+mj-ea"/>
                <a:cs typeface="+mj-cs"/>
              </a:rPr>
              <a:t>Formeln umstellen</a:t>
            </a:r>
            <a:endParaRPr lang="de-DE" sz="2800" kern="0" dirty="0">
              <a:solidFill>
                <a:schemeClr val="tx2"/>
              </a:solidFill>
              <a:latin typeface="+mj-lt"/>
              <a:ea typeface="+mj-ea"/>
              <a:cs typeface="+mj-cs"/>
            </a:endParaRP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85800" y="404664"/>
            <a:ext cx="7772400" cy="609600"/>
          </a:xfrm>
        </p:spPr>
        <p:txBody>
          <a:bodyPr/>
          <a:lstStyle/>
          <a:p>
            <a:r>
              <a:rPr lang="en-US" dirty="0" err="1" smtClean="0"/>
              <a:t>Umstellen</a:t>
            </a:r>
            <a:r>
              <a:rPr lang="en-US" dirty="0" smtClean="0"/>
              <a:t> von </a:t>
            </a:r>
            <a:r>
              <a:rPr lang="en-US" dirty="0" err="1" smtClean="0"/>
              <a:t>Formeln</a:t>
            </a:r>
            <a:endParaRPr lang="en-US" dirty="0"/>
          </a:p>
        </p:txBody>
      </p:sp>
      <mc:AlternateContent xmlns:mc="http://schemas.openxmlformats.org/markup-compatibility/2006" xmlns:a14="http://schemas.microsoft.com/office/drawing/2010/main">
        <mc:Choice Requires="a14">
          <p:sp>
            <p:nvSpPr>
              <p:cNvPr id="3" name="Inhaltsplatzhalter 2"/>
              <p:cNvSpPr>
                <a:spLocks noGrp="1"/>
              </p:cNvSpPr>
              <p:nvPr>
                <p:ph idx="1"/>
              </p:nvPr>
            </p:nvSpPr>
            <p:spPr>
              <a:xfrm>
                <a:off x="611560" y="1268760"/>
                <a:ext cx="7745224" cy="5328592"/>
              </a:xfrm>
            </p:spPr>
            <p:txBody>
              <a:bodyPr/>
              <a:lstStyle/>
              <a:p>
                <a:pPr marL="0" indent="0" algn="l">
                  <a:spcBef>
                    <a:spcPts val="800"/>
                  </a:spcBef>
                </a:pPr>
                <a:r>
                  <a:rPr lang="de-DE" sz="1500" dirty="0" smtClean="0"/>
                  <a:t>Grundvoraussetzung </a:t>
                </a:r>
                <a:r>
                  <a:rPr lang="de-DE" sz="1500" dirty="0"/>
                  <a:t>für die Lösung </a:t>
                </a:r>
                <a:r>
                  <a:rPr lang="de-DE" sz="1500" dirty="0" smtClean="0"/>
                  <a:t>vieler </a:t>
                </a:r>
                <a:r>
                  <a:rPr lang="de-DE" sz="1500" dirty="0"/>
                  <a:t>Aufgaben </a:t>
                </a:r>
                <a:r>
                  <a:rPr lang="de-DE" sz="1500" dirty="0" smtClean="0"/>
                  <a:t>ist das Umstellen von Formeln. </a:t>
                </a:r>
                <a:br>
                  <a:rPr lang="de-DE" sz="1500" dirty="0" smtClean="0"/>
                </a:br>
                <a:r>
                  <a:rPr lang="de-DE" sz="1500" dirty="0" smtClean="0"/>
                  <a:t>Es </a:t>
                </a:r>
                <a:r>
                  <a:rPr lang="de-DE" sz="1500" dirty="0"/>
                  <a:t>soll </a:t>
                </a:r>
                <a:r>
                  <a:rPr lang="de-DE" sz="1500" dirty="0" smtClean="0"/>
                  <a:t>daher in </a:t>
                </a:r>
                <a:r>
                  <a:rPr lang="de-DE" sz="1500" dirty="0"/>
                  <a:t>einem kleinen Vorspann geübt werden</a:t>
                </a:r>
                <a:r>
                  <a:rPr lang="de-DE" sz="1500" dirty="0" smtClean="0"/>
                  <a:t>. Recht </a:t>
                </a:r>
                <a:r>
                  <a:rPr lang="de-DE" sz="1500" dirty="0"/>
                  <a:t>häufig kommt die einfache Formelumstellung vor, bei der </a:t>
                </a:r>
                <a:r>
                  <a:rPr lang="de-DE" sz="1500" dirty="0" smtClean="0"/>
                  <a:t>eine Formel nach einer Größe umgestellt werden soll:</a:t>
                </a:r>
              </a:p>
              <a:p>
                <a:pPr marL="0" indent="0" algn="l">
                  <a:spcBef>
                    <a:spcPts val="800"/>
                  </a:spcBef>
                </a:pPr>
                <a:endParaRPr lang="de-DE" sz="1100" dirty="0"/>
              </a:p>
              <a:p>
                <a:pPr marL="0" indent="0" algn="l">
                  <a:spcBef>
                    <a:spcPts val="800"/>
                  </a:spcBef>
                </a:pPr>
                <a:endParaRPr lang="de-DE" sz="1100" dirty="0" smtClean="0"/>
              </a:p>
              <a:p>
                <a:pPr marL="0" indent="0" algn="l">
                  <a:spcBef>
                    <a:spcPts val="800"/>
                  </a:spcBef>
                </a:pPr>
                <a:endParaRPr lang="de-DE" sz="1100" dirty="0" smtClean="0"/>
              </a:p>
              <a:p>
                <a:pPr marL="0" indent="0" algn="l">
                  <a:spcBef>
                    <a:spcPts val="800"/>
                  </a:spcBef>
                </a:pPr>
                <a:r>
                  <a:rPr lang="de-DE" sz="1500" dirty="0" smtClean="0"/>
                  <a:t>Mathematisch </a:t>
                </a:r>
                <a:r>
                  <a:rPr lang="de-DE" sz="1500" dirty="0"/>
                  <a:t>funktioniert es so, dass man einfach auf beiden Seiten durch diejenige Größe teilt, die man "weg haben" möchte.</a:t>
                </a:r>
              </a:p>
              <a:p>
                <a:pPr marL="0" indent="0" algn="l">
                  <a:spcBef>
                    <a:spcPts val="800"/>
                  </a:spcBef>
                </a:pPr>
                <a:r>
                  <a:rPr lang="de-DE" sz="1500" b="1" dirty="0"/>
                  <a:t>Beispiel</a:t>
                </a:r>
                <a:r>
                  <a:rPr lang="de-DE" sz="1500" dirty="0"/>
                  <a:t/>
                </a:r>
                <a:br>
                  <a:rPr lang="de-DE" sz="1500" dirty="0"/>
                </a:br>
                <a:r>
                  <a:rPr lang="de-DE" sz="1500" i="1" dirty="0"/>
                  <a:t>P = U · I    </a:t>
                </a:r>
                <a:r>
                  <a:rPr lang="de-DE" sz="1500" dirty="0"/>
                  <a:t>soll nach </a:t>
                </a:r>
                <a:r>
                  <a:rPr lang="de-DE" sz="1500" i="1" dirty="0"/>
                  <a:t>I</a:t>
                </a:r>
                <a:r>
                  <a:rPr lang="de-DE" sz="1500" dirty="0"/>
                  <a:t> umgestellt werden. </a:t>
                </a:r>
                <a:br>
                  <a:rPr lang="de-DE" sz="1500" dirty="0"/>
                </a:br>
                <a:r>
                  <a:rPr lang="de-DE" sz="1500" i="1" dirty="0"/>
                  <a:t>Lösung</a:t>
                </a:r>
                <a:r>
                  <a:rPr lang="de-DE" sz="1500" dirty="0"/>
                  <a:t>: Man dividiert durch </a:t>
                </a:r>
                <a:r>
                  <a:rPr lang="de-DE" sz="1500" i="1" dirty="0"/>
                  <a:t>U</a:t>
                </a:r>
                <a:r>
                  <a:rPr lang="de-DE" sz="1500" dirty="0"/>
                  <a:t> und </a:t>
                </a:r>
                <a:r>
                  <a:rPr lang="de-DE" sz="1500" i="1" dirty="0"/>
                  <a:t>I</a:t>
                </a:r>
                <a:r>
                  <a:rPr lang="de-DE" sz="1500" dirty="0"/>
                  <a:t> bleibt auf einer Seite übrig.</a:t>
                </a:r>
              </a:p>
              <a:p>
                <a:pPr marL="0" indent="0" algn="l">
                  <a:spcBef>
                    <a:spcPts val="800"/>
                  </a:spcBef>
                </a:pPr>
                <a:r>
                  <a:rPr lang="de-DE" sz="1500" dirty="0"/>
                  <a:t>Wer sich damit etwas schwer tut, kann folgendes Hilfsmittel benutzen. Man schreibt die Formel in folgender Weise in ein </a:t>
                </a:r>
                <a:r>
                  <a:rPr lang="de-DE" sz="1500" dirty="0" smtClean="0"/>
                  <a:t>Dreieck:</a:t>
                </a:r>
                <a:endParaRPr lang="de-DE" sz="1500" dirty="0"/>
              </a:p>
              <a:p>
                <a:pPr marL="0" indent="0" algn="l">
                  <a:spcBef>
                    <a:spcPts val="800"/>
                  </a:spcBef>
                </a:pPr>
                <a:r>
                  <a:rPr lang="de-DE" sz="1500" dirty="0"/>
                  <a:t/>
                </a:r>
                <a:br>
                  <a:rPr lang="de-DE" sz="1500" dirty="0"/>
                </a:br>
                <a:endParaRPr lang="de-DE" sz="1500" dirty="0"/>
              </a:p>
              <a:p>
                <a:pPr marL="0" indent="0" algn="l">
                  <a:spcBef>
                    <a:spcPts val="800"/>
                  </a:spcBef>
                </a:pPr>
                <a:r>
                  <a:rPr lang="de-DE" sz="1500" dirty="0"/>
                  <a:t>Die Anwendung dieses Dreiecks funktioniert folgendermaßen. Wenn man beispielsweise beim </a:t>
                </a:r>
                <a:r>
                  <a:rPr lang="de-DE" sz="1500" dirty="0" err="1"/>
                  <a:t>Ohmschen</a:t>
                </a:r>
                <a:r>
                  <a:rPr lang="de-DE" sz="1500" dirty="0"/>
                  <a:t> Gesetz nach dem Strom umstellen will, hält man den Buchstaben I zu und schaut, was übrig bleibt. Der waagerechte Strich ersetzt den </a:t>
                </a:r>
                <a:r>
                  <a:rPr lang="de-DE" sz="1500" dirty="0" smtClean="0"/>
                  <a:t>Bruchstrich.</a:t>
                </a:r>
                <a:br>
                  <a:rPr lang="de-DE" sz="1500" dirty="0" smtClean="0"/>
                </a:br>
                <a:r>
                  <a:rPr lang="de-DE" sz="1500" dirty="0" smtClean="0"/>
                  <a:t>In </a:t>
                </a:r>
                <a:r>
                  <a:rPr lang="de-DE" sz="1500" dirty="0"/>
                  <a:t>diesem Fall ist </a:t>
                </a:r>
                <a:r>
                  <a:rPr lang="de-DE" sz="1500" dirty="0" smtClean="0"/>
                  <a:t>dann: </a:t>
                </a:r>
                <a:r>
                  <a:rPr lang="de-DE" sz="1800" b="1" dirty="0" smtClean="0"/>
                  <a:t> </a:t>
                </a:r>
                <a:r>
                  <a:rPr lang="de-DE" sz="1600" b="1" dirty="0" smtClean="0"/>
                  <a:t>I =</a:t>
                </a:r>
                <a:r>
                  <a:rPr lang="de-DE" sz="1800" b="1" dirty="0" smtClean="0"/>
                  <a:t> </a:t>
                </a:r>
                <a14:m>
                  <m:oMath xmlns:m="http://schemas.openxmlformats.org/officeDocument/2006/math">
                    <m:f>
                      <m:fPr>
                        <m:ctrlPr>
                          <a:rPr lang="de-DE" sz="1800" b="1" i="1" smtClean="0">
                            <a:latin typeface="Cambria Math" panose="02040503050406030204" pitchFamily="18" charset="0"/>
                          </a:rPr>
                        </m:ctrlPr>
                      </m:fPr>
                      <m:num>
                        <m:r>
                          <a:rPr lang="de-DE" sz="1800" b="1" i="1" smtClean="0">
                            <a:latin typeface="Cambria Math"/>
                          </a:rPr>
                          <m:t>𝑼</m:t>
                        </m:r>
                      </m:num>
                      <m:den>
                        <m:r>
                          <a:rPr lang="de-DE" sz="1800" b="1" i="1" smtClean="0">
                            <a:latin typeface="Cambria Math"/>
                          </a:rPr>
                          <m:t>𝑹</m:t>
                        </m:r>
                      </m:den>
                    </m:f>
                  </m:oMath>
                </a14:m>
                <a:endParaRPr lang="de-DE" sz="1500" b="1" dirty="0"/>
              </a:p>
            </p:txBody>
          </p:sp>
        </mc:Choice>
        <mc:Fallback xmlns="">
          <p:sp>
            <p:nvSpPr>
              <p:cNvPr id="3" name="Inhaltsplatzhalter 2"/>
              <p:cNvSpPr>
                <a:spLocks noGrp="1" noRot="1" noChangeAspect="1" noMove="1" noResize="1" noEditPoints="1" noAdjustHandles="1" noChangeArrowheads="1" noChangeShapeType="1" noTextEdit="1"/>
              </p:cNvSpPr>
              <p:nvPr>
                <p:ph idx="1"/>
              </p:nvPr>
            </p:nvSpPr>
            <p:spPr>
              <a:xfrm>
                <a:off x="611560" y="1268760"/>
                <a:ext cx="7745224" cy="5328592"/>
              </a:xfrm>
              <a:blipFill rotWithShape="1">
                <a:blip r:embed="rId2"/>
                <a:stretch>
                  <a:fillRect l="-236" t="-229" r="-236"/>
                </a:stretch>
              </a:blipFill>
            </p:spPr>
            <p:txBody>
              <a:bodyPr/>
              <a:lstStyle/>
              <a:p>
                <a:r>
                  <a:rPr lang="en-US">
                    <a:noFill/>
                  </a:rPr>
                  <a:t> </a:t>
                </a:r>
              </a:p>
            </p:txBody>
          </p:sp>
        </mc:Fallback>
      </mc:AlternateContent>
      <p:sp>
        <p:nvSpPr>
          <p:cNvPr id="5" name="Textfeld 4"/>
          <p:cNvSpPr txBox="1"/>
          <p:nvPr/>
        </p:nvSpPr>
        <p:spPr>
          <a:xfrm>
            <a:off x="1226643" y="2268161"/>
            <a:ext cx="2193229" cy="584775"/>
          </a:xfrm>
          <a:prstGeom prst="rect">
            <a:avLst/>
          </a:prstGeom>
          <a:solidFill>
            <a:schemeClr val="bg1">
              <a:lumMod val="75000"/>
            </a:schemeClr>
          </a:solidFill>
          <a:ln w="3175">
            <a:solidFill>
              <a:schemeClr val="tx1"/>
            </a:solidFill>
          </a:ln>
        </p:spPr>
        <p:txBody>
          <a:bodyPr wrap="none" rtlCol="0">
            <a:spAutoFit/>
          </a:bodyPr>
          <a:lstStyle/>
          <a:p>
            <a:pPr algn="ctr"/>
            <a:r>
              <a:rPr lang="en-US" sz="1600" dirty="0" smtClean="0">
                <a:latin typeface="+mn-lt"/>
              </a:rPr>
              <a:t>U = R * I</a:t>
            </a:r>
          </a:p>
          <a:p>
            <a:pPr algn="ctr"/>
            <a:r>
              <a:rPr lang="en-US" sz="1600" dirty="0" smtClean="0">
                <a:latin typeface="+mn-lt"/>
              </a:rPr>
              <a:t>Das </a:t>
            </a:r>
            <a:r>
              <a:rPr lang="en-US" sz="1600" dirty="0" err="1" smtClean="0">
                <a:latin typeface="+mn-lt"/>
              </a:rPr>
              <a:t>Ohmsche</a:t>
            </a:r>
            <a:r>
              <a:rPr lang="en-US" sz="1600" dirty="0" smtClean="0">
                <a:latin typeface="+mn-lt"/>
              </a:rPr>
              <a:t> </a:t>
            </a:r>
            <a:r>
              <a:rPr lang="en-US" sz="1600" dirty="0" err="1" smtClean="0">
                <a:latin typeface="+mn-lt"/>
              </a:rPr>
              <a:t>Gesetz</a:t>
            </a:r>
            <a:endParaRPr lang="en-US" sz="1600" dirty="0">
              <a:latin typeface="+mn-lt"/>
            </a:endParaRPr>
          </a:p>
        </p:txBody>
      </p:sp>
      <p:sp>
        <p:nvSpPr>
          <p:cNvPr id="6" name="Textfeld 5"/>
          <p:cNvSpPr txBox="1"/>
          <p:nvPr/>
        </p:nvSpPr>
        <p:spPr>
          <a:xfrm>
            <a:off x="4860032" y="2268161"/>
            <a:ext cx="2828018" cy="584775"/>
          </a:xfrm>
          <a:prstGeom prst="rect">
            <a:avLst/>
          </a:prstGeom>
          <a:solidFill>
            <a:schemeClr val="bg1">
              <a:lumMod val="75000"/>
            </a:schemeClr>
          </a:solidFill>
          <a:ln w="3175">
            <a:solidFill>
              <a:schemeClr val="tx1"/>
            </a:solidFill>
          </a:ln>
        </p:spPr>
        <p:txBody>
          <a:bodyPr wrap="none" rtlCol="0">
            <a:spAutoFit/>
          </a:bodyPr>
          <a:lstStyle/>
          <a:p>
            <a:pPr algn="ctr"/>
            <a:r>
              <a:rPr lang="en-US" sz="1600" dirty="0">
                <a:latin typeface="+mn-lt"/>
              </a:rPr>
              <a:t>P</a:t>
            </a:r>
            <a:r>
              <a:rPr lang="en-US" sz="1600" dirty="0" smtClean="0">
                <a:latin typeface="+mn-lt"/>
              </a:rPr>
              <a:t> = U * I</a:t>
            </a:r>
          </a:p>
          <a:p>
            <a:pPr algn="ctr"/>
            <a:r>
              <a:rPr lang="en-US" sz="1600" dirty="0" smtClean="0">
                <a:latin typeface="+mn-lt"/>
              </a:rPr>
              <a:t>Die </a:t>
            </a:r>
            <a:r>
              <a:rPr lang="en-US" sz="1600" dirty="0" err="1" smtClean="0">
                <a:latin typeface="+mn-lt"/>
              </a:rPr>
              <a:t>einfache</a:t>
            </a:r>
            <a:r>
              <a:rPr lang="en-US" sz="1600" dirty="0" smtClean="0">
                <a:latin typeface="+mn-lt"/>
              </a:rPr>
              <a:t> </a:t>
            </a:r>
            <a:r>
              <a:rPr lang="en-US" sz="1600" dirty="0" err="1" smtClean="0">
                <a:latin typeface="+mn-lt"/>
              </a:rPr>
              <a:t>Leistungsformel</a:t>
            </a:r>
            <a:endParaRPr lang="en-US" sz="1600" dirty="0">
              <a:latin typeface="+mn-lt"/>
            </a:endParaRPr>
          </a:p>
        </p:txBody>
      </p:sp>
      <p:sp>
        <p:nvSpPr>
          <p:cNvPr id="7" name="Gleichschenkliges Dreieck 6"/>
          <p:cNvSpPr/>
          <p:nvPr/>
        </p:nvSpPr>
        <p:spPr>
          <a:xfrm>
            <a:off x="4532228" y="4553832"/>
            <a:ext cx="1044116" cy="702664"/>
          </a:xfrm>
          <a:prstGeom prst="triangle">
            <a:avLst/>
          </a:prstGeom>
          <a:solidFill>
            <a:schemeClr val="bg1">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9" name="Gerade Verbindung 8"/>
          <p:cNvCxnSpPr/>
          <p:nvPr/>
        </p:nvCxnSpPr>
        <p:spPr>
          <a:xfrm>
            <a:off x="4849524" y="4973404"/>
            <a:ext cx="43564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feld 13"/>
          <p:cNvSpPr txBox="1"/>
          <p:nvPr/>
        </p:nvSpPr>
        <p:spPr>
          <a:xfrm>
            <a:off x="4775028" y="4694080"/>
            <a:ext cx="585417" cy="584775"/>
          </a:xfrm>
          <a:prstGeom prst="rect">
            <a:avLst/>
          </a:prstGeom>
          <a:noFill/>
        </p:spPr>
        <p:txBody>
          <a:bodyPr wrap="none" rtlCol="0">
            <a:spAutoFit/>
          </a:bodyPr>
          <a:lstStyle/>
          <a:p>
            <a:pPr algn="ctr"/>
            <a:r>
              <a:rPr lang="en-US" sz="1600" b="1" dirty="0" smtClean="0">
                <a:latin typeface="+mn-lt"/>
              </a:rPr>
              <a:t>U</a:t>
            </a:r>
          </a:p>
          <a:p>
            <a:pPr algn="ctr"/>
            <a:r>
              <a:rPr lang="en-US" sz="1600" b="1" dirty="0" smtClean="0">
                <a:latin typeface="+mn-lt"/>
              </a:rPr>
              <a:t>R * I</a:t>
            </a:r>
            <a:endParaRPr lang="en-US" sz="1600" b="1" dirty="0">
              <a:latin typeface="+mn-lt"/>
            </a:endParaRPr>
          </a:p>
        </p:txBody>
      </p:sp>
      <p:sp>
        <p:nvSpPr>
          <p:cNvPr id="15" name="Gleichschenkliges Dreieck 14"/>
          <p:cNvSpPr/>
          <p:nvPr/>
        </p:nvSpPr>
        <p:spPr>
          <a:xfrm>
            <a:off x="6218052" y="4550064"/>
            <a:ext cx="1044116" cy="702664"/>
          </a:xfrm>
          <a:prstGeom prst="triangle">
            <a:avLst/>
          </a:prstGeom>
          <a:solidFill>
            <a:schemeClr val="bg1">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16" name="Gerade Verbindung 15"/>
          <p:cNvCxnSpPr/>
          <p:nvPr/>
        </p:nvCxnSpPr>
        <p:spPr>
          <a:xfrm>
            <a:off x="6535348" y="4969636"/>
            <a:ext cx="43564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Textfeld 16"/>
          <p:cNvSpPr txBox="1"/>
          <p:nvPr/>
        </p:nvSpPr>
        <p:spPr>
          <a:xfrm>
            <a:off x="6460851" y="4690312"/>
            <a:ext cx="585418" cy="584775"/>
          </a:xfrm>
          <a:prstGeom prst="rect">
            <a:avLst/>
          </a:prstGeom>
          <a:noFill/>
        </p:spPr>
        <p:txBody>
          <a:bodyPr wrap="none" rtlCol="0">
            <a:spAutoFit/>
          </a:bodyPr>
          <a:lstStyle/>
          <a:p>
            <a:pPr algn="ctr"/>
            <a:r>
              <a:rPr lang="en-US" sz="1600" b="1" dirty="0">
                <a:latin typeface="+mn-lt"/>
              </a:rPr>
              <a:t>P</a:t>
            </a:r>
            <a:endParaRPr lang="en-US" sz="1600" b="1" dirty="0" smtClean="0">
              <a:latin typeface="+mn-lt"/>
            </a:endParaRPr>
          </a:p>
          <a:p>
            <a:pPr algn="ctr"/>
            <a:r>
              <a:rPr lang="en-US" sz="1600" b="1" dirty="0">
                <a:latin typeface="+mn-lt"/>
              </a:rPr>
              <a:t>U</a:t>
            </a:r>
            <a:r>
              <a:rPr lang="en-US" sz="1600" b="1" dirty="0" smtClean="0">
                <a:latin typeface="+mn-lt"/>
              </a:rPr>
              <a:t> * I</a:t>
            </a:r>
            <a:endParaRPr lang="en-US" sz="1600" b="1" dirty="0">
              <a:latin typeface="+mn-lt"/>
            </a:endParaRPr>
          </a:p>
        </p:txBody>
      </p:sp>
      <p:sp>
        <p:nvSpPr>
          <p:cNvPr id="20" name="Foliennummernplatzhalter 5"/>
          <p:cNvSpPr txBox="1">
            <a:spLocks/>
          </p:cNvSpPr>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de-DE"/>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742950" indent="-28575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1143000" indent="-2286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600200" indent="-228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2057400" indent="-2286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eaLnBrk="1" hangingPunct="1"/>
            <a:fld id="{561D7F5A-8CB7-4BB1-A8C7-2922CA14D6DB}" type="slidenum">
              <a:rPr lang="de-DE" altLang="en-US" smtClean="0"/>
              <a:pPr eaLnBrk="1" hangingPunct="1"/>
              <a:t>16</a:t>
            </a:fld>
            <a:endParaRPr lang="de-DE" altLang="en-US" dirty="0"/>
          </a:p>
        </p:txBody>
      </p:sp>
    </p:spTree>
    <p:extLst>
      <p:ext uri="{BB962C8B-B14F-4D97-AF65-F5344CB8AC3E}">
        <p14:creationId xmlns:p14="http://schemas.microsoft.com/office/powerpoint/2010/main" val="3844574529"/>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0750" y="1916113"/>
            <a:ext cx="10317163" cy="396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Rectangle 2"/>
          <p:cNvSpPr>
            <a:spLocks noGrp="1" noChangeArrowheads="1"/>
          </p:cNvSpPr>
          <p:nvPr>
            <p:ph type="title"/>
          </p:nvPr>
        </p:nvSpPr>
        <p:spPr>
          <a:xfrm>
            <a:off x="685800" y="1295400"/>
            <a:ext cx="7918648" cy="609600"/>
          </a:xfrm>
        </p:spPr>
        <p:txBody>
          <a:bodyPr/>
          <a:lstStyle/>
          <a:p>
            <a:r>
              <a:rPr lang="de-DE" altLang="en-US" dirty="0" smtClean="0"/>
              <a:t>Nächste Woche: Mi, 19. November, 19 Uhr lokal</a:t>
            </a:r>
          </a:p>
        </p:txBody>
      </p:sp>
      <p:sp>
        <p:nvSpPr>
          <p:cNvPr id="22532"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6445D66-5407-4074-A26D-D7E72898DA47}" type="slidenum">
              <a:rPr lang="de-DE" altLang="en-US"/>
              <a:pPr eaLnBrk="1" hangingPunct="1"/>
              <a:t>17</a:t>
            </a:fld>
            <a:endParaRPr lang="de-DE" altLang="en-US"/>
          </a:p>
        </p:txBody>
      </p:sp>
      <p:sp>
        <p:nvSpPr>
          <p:cNvPr id="7" name="Textfeld 6"/>
          <p:cNvSpPr txBox="1"/>
          <p:nvPr/>
        </p:nvSpPr>
        <p:spPr>
          <a:xfrm>
            <a:off x="0" y="4467225"/>
            <a:ext cx="9144000" cy="1631950"/>
          </a:xfrm>
          <a:prstGeom prst="rect">
            <a:avLst/>
          </a:prstGeom>
          <a:solidFill>
            <a:schemeClr val="bg1">
              <a:alpha val="74000"/>
            </a:schemeClr>
          </a:solidFill>
        </p:spPr>
        <p:txBody>
          <a:bodyPr>
            <a:spAutoFit/>
          </a:bodyPr>
          <a:lstStyle/>
          <a:p>
            <a:pPr>
              <a:defRPr/>
            </a:pPr>
            <a:r>
              <a:rPr lang="de-DE" sz="4000" dirty="0"/>
              <a:t> </a:t>
            </a:r>
            <a:r>
              <a:rPr lang="de-DE" sz="6000" dirty="0"/>
              <a:t/>
            </a:r>
            <a:br>
              <a:rPr lang="de-DE" sz="6000" dirty="0"/>
            </a:br>
            <a:r>
              <a:rPr lang="de-DE" sz="6000" dirty="0"/>
              <a:t>	</a:t>
            </a:r>
            <a:r>
              <a:rPr lang="de-DE" sz="6000" dirty="0">
                <a:latin typeface="+mj-lt"/>
              </a:rPr>
              <a:t>Fragen ?</a:t>
            </a:r>
          </a:p>
        </p:txBody>
      </p:sp>
      <p:sp>
        <p:nvSpPr>
          <p:cNvPr id="6" name="Textfeld 5"/>
          <p:cNvSpPr txBox="1"/>
          <p:nvPr/>
        </p:nvSpPr>
        <p:spPr>
          <a:xfrm>
            <a:off x="-1116013" y="2413000"/>
            <a:ext cx="10872788" cy="1016000"/>
          </a:xfrm>
          <a:prstGeom prst="rect">
            <a:avLst/>
          </a:prstGeom>
          <a:solidFill>
            <a:schemeClr val="bg1">
              <a:alpha val="74000"/>
            </a:schemeClr>
          </a:solidFill>
        </p:spPr>
        <p:txBody>
          <a:bodyPr>
            <a:spAutoFit/>
          </a:bodyPr>
          <a:lstStyle/>
          <a:p>
            <a:pPr>
              <a:defRPr/>
            </a:pPr>
            <a:endParaRPr lang="de-DE" sz="6000" dirty="0">
              <a:latin typeface="+mj-lt"/>
            </a:endParaRPr>
          </a:p>
        </p:txBody>
      </p:sp>
      <p:sp>
        <p:nvSpPr>
          <p:cNvPr id="8" name="Textfeld 7"/>
          <p:cNvSpPr txBox="1"/>
          <p:nvPr/>
        </p:nvSpPr>
        <p:spPr>
          <a:xfrm>
            <a:off x="-1116013" y="2420938"/>
            <a:ext cx="10872788" cy="468312"/>
          </a:xfrm>
          <a:prstGeom prst="rect">
            <a:avLst/>
          </a:prstGeom>
          <a:solidFill>
            <a:schemeClr val="bg1">
              <a:alpha val="74000"/>
            </a:schemeClr>
          </a:solidFill>
        </p:spPr>
        <p:txBody>
          <a:bodyPr>
            <a:spAutoFit/>
          </a:bodyPr>
          <a:lstStyle/>
          <a:p>
            <a:pPr>
              <a:defRPr/>
            </a:pPr>
            <a:endParaRPr lang="de-DE" sz="6000" dirty="0">
              <a:latin typeface="+mj-lt"/>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2780928"/>
            <a:ext cx="7772400" cy="1470025"/>
          </a:xfrm>
          <a:prstGeom prst="rect">
            <a:avLst/>
          </a:prstGeom>
          <a:noFill/>
          <a:ln w="9525">
            <a:noFill/>
            <a:miter lim="800000"/>
            <a:headEnd/>
            <a:tailEnd/>
          </a:ln>
        </p:spPr>
        <p:txBody>
          <a:bodyPr anchor="ctr"/>
          <a:lstStyle/>
          <a:p>
            <a:pPr algn="ctr" eaLnBrk="0" hangingPunct="0">
              <a:defRPr/>
            </a:pPr>
            <a:r>
              <a:rPr lang="en-US" sz="2800" b="1" dirty="0" err="1"/>
              <a:t>Größen</a:t>
            </a:r>
            <a:r>
              <a:rPr lang="en-US" sz="2800" b="1" dirty="0"/>
              <a:t> und </a:t>
            </a:r>
            <a:r>
              <a:rPr lang="en-US" sz="2800" b="1" dirty="0" err="1"/>
              <a:t>Einheiten</a:t>
            </a:r>
            <a:endParaRPr lang="de-DE" sz="2800" kern="0" dirty="0">
              <a:solidFill>
                <a:schemeClr val="tx2"/>
              </a:solidFill>
              <a:latin typeface="+mj-lt"/>
              <a:ea typeface="+mj-ea"/>
              <a:cs typeface="+mj-cs"/>
            </a:endParaRP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de-DE" altLang="en-US" dirty="0" smtClean="0"/>
              <a:t>Basisgrößen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a:t>
            </a:fld>
            <a:endParaRPr lang="de-DE" altLang="en-US"/>
          </a:p>
        </p:txBody>
      </p:sp>
      <p:graphicFrame>
        <p:nvGraphicFramePr>
          <p:cNvPr id="2" name="Tabelle 1"/>
          <p:cNvGraphicFramePr>
            <a:graphicFrameLocks noGrp="1"/>
          </p:cNvGraphicFramePr>
          <p:nvPr>
            <p:extLst>
              <p:ext uri="{D42A27DB-BD31-4B8C-83A1-F6EECF244321}">
                <p14:modId xmlns:p14="http://schemas.microsoft.com/office/powerpoint/2010/main" val="4174216069"/>
              </p:ext>
            </p:extLst>
          </p:nvPr>
        </p:nvGraphicFramePr>
        <p:xfrm>
          <a:off x="1043608" y="2204864"/>
          <a:ext cx="6744072" cy="2966720"/>
        </p:xfrm>
        <a:graphic>
          <a:graphicData uri="http://schemas.openxmlformats.org/drawingml/2006/table">
            <a:tbl>
              <a:tblPr firstRow="1" bandRow="1">
                <a:tableStyleId>{ED083AE6-46FA-4A59-8FB0-9F97EB10719F}</a:tableStyleId>
              </a:tblPr>
              <a:tblGrid>
                <a:gridCol w="1584176"/>
                <a:gridCol w="1787860"/>
                <a:gridCol w="1686018"/>
                <a:gridCol w="1686018"/>
              </a:tblGrid>
              <a:tr h="370840">
                <a:tc>
                  <a:txBody>
                    <a:bodyPr/>
                    <a:lstStyle/>
                    <a:p>
                      <a:r>
                        <a:rPr lang="en-US" b="1" dirty="0" err="1"/>
                        <a:t>Basisgrößen</a:t>
                      </a:r>
                      <a:endParaRPr lang="en-US" dirty="0"/>
                    </a:p>
                  </a:txBody>
                  <a:tcPr marL="54000" marR="54000" marT="9525" marB="9525" anchor="ctr"/>
                </a:tc>
                <a:tc>
                  <a:txBody>
                    <a:bodyPr/>
                    <a:lstStyle/>
                    <a:p>
                      <a:r>
                        <a:rPr lang="en-US"/>
                        <a:t>Formelzeichen</a:t>
                      </a:r>
                    </a:p>
                  </a:txBody>
                  <a:tcPr marL="54000" marR="54000" marT="9525" marB="9525" anchor="ctr"/>
                </a:tc>
                <a:tc>
                  <a:txBody>
                    <a:bodyPr/>
                    <a:lstStyle/>
                    <a:p>
                      <a:r>
                        <a:rPr lang="en-US" b="1"/>
                        <a:t>Einheiten</a:t>
                      </a:r>
                      <a:endParaRPr lang="en-US"/>
                    </a:p>
                  </a:txBody>
                  <a:tcPr marL="54000" marR="54000" marT="9525" marB="9525" anchor="ctr"/>
                </a:tc>
                <a:tc>
                  <a:txBody>
                    <a:bodyPr/>
                    <a:lstStyle/>
                    <a:p>
                      <a:r>
                        <a:rPr lang="en-US" b="1"/>
                        <a:t>Zeichen</a:t>
                      </a:r>
                      <a:endParaRPr lang="en-US"/>
                    </a:p>
                  </a:txBody>
                  <a:tcPr marL="54000" marR="54000" marT="9525" marB="9525" anchor="ctr"/>
                </a:tc>
              </a:tr>
              <a:tr h="370840">
                <a:tc>
                  <a:txBody>
                    <a:bodyPr/>
                    <a:lstStyle/>
                    <a:p>
                      <a:r>
                        <a:rPr lang="en-US"/>
                        <a:t>Länge</a:t>
                      </a:r>
                    </a:p>
                  </a:txBody>
                  <a:tcPr marL="54000" marR="54000" marT="9525" marB="9525" anchor="ctr"/>
                </a:tc>
                <a:tc>
                  <a:txBody>
                    <a:bodyPr/>
                    <a:lstStyle/>
                    <a:p>
                      <a:r>
                        <a:rPr lang="en-US" i="1">
                          <a:effectLst/>
                        </a:rPr>
                        <a:t>l</a:t>
                      </a:r>
                    </a:p>
                  </a:txBody>
                  <a:tcPr marL="54000" marR="54000" marT="9525" marB="9525" anchor="ctr"/>
                </a:tc>
                <a:tc>
                  <a:txBody>
                    <a:bodyPr/>
                    <a:lstStyle/>
                    <a:p>
                      <a:r>
                        <a:rPr lang="en-US"/>
                        <a:t>Meter</a:t>
                      </a:r>
                    </a:p>
                  </a:txBody>
                  <a:tcPr marL="54000" marR="54000" marT="9525" marB="9525" anchor="ctr"/>
                </a:tc>
                <a:tc>
                  <a:txBody>
                    <a:bodyPr/>
                    <a:lstStyle/>
                    <a:p>
                      <a:r>
                        <a:rPr lang="en-US"/>
                        <a:t>m</a:t>
                      </a:r>
                    </a:p>
                  </a:txBody>
                  <a:tcPr marL="54000" marR="54000" marT="9525" marB="9525" anchor="ctr"/>
                </a:tc>
              </a:tr>
              <a:tr h="370840">
                <a:tc>
                  <a:txBody>
                    <a:bodyPr/>
                    <a:lstStyle/>
                    <a:p>
                      <a:r>
                        <a:rPr lang="en-US"/>
                        <a:t>Masse</a:t>
                      </a:r>
                    </a:p>
                  </a:txBody>
                  <a:tcPr marL="54000" marR="54000" marT="9525" marB="9525" anchor="ctr"/>
                </a:tc>
                <a:tc>
                  <a:txBody>
                    <a:bodyPr/>
                    <a:lstStyle/>
                    <a:p>
                      <a:r>
                        <a:rPr lang="en-US"/>
                        <a:t>m</a:t>
                      </a:r>
                    </a:p>
                  </a:txBody>
                  <a:tcPr marL="54000" marR="54000" marT="9525" marB="9525" anchor="ctr"/>
                </a:tc>
                <a:tc>
                  <a:txBody>
                    <a:bodyPr/>
                    <a:lstStyle/>
                    <a:p>
                      <a:r>
                        <a:rPr lang="en-US"/>
                        <a:t>Kilogramm</a:t>
                      </a:r>
                    </a:p>
                  </a:txBody>
                  <a:tcPr marL="54000" marR="54000" marT="9525" marB="9525" anchor="ctr"/>
                </a:tc>
                <a:tc>
                  <a:txBody>
                    <a:bodyPr/>
                    <a:lstStyle/>
                    <a:p>
                      <a:r>
                        <a:rPr lang="en-US"/>
                        <a:t>kg</a:t>
                      </a:r>
                    </a:p>
                  </a:txBody>
                  <a:tcPr marL="54000" marR="54000" marT="9525" marB="9525" anchor="ctr"/>
                </a:tc>
              </a:tr>
              <a:tr h="370840">
                <a:tc>
                  <a:txBody>
                    <a:bodyPr/>
                    <a:lstStyle/>
                    <a:p>
                      <a:r>
                        <a:rPr lang="en-US"/>
                        <a:t>Zeit</a:t>
                      </a:r>
                    </a:p>
                  </a:txBody>
                  <a:tcPr marL="54000" marR="54000" marT="9525" marB="9525" anchor="ctr"/>
                </a:tc>
                <a:tc>
                  <a:txBody>
                    <a:bodyPr/>
                    <a:lstStyle/>
                    <a:p>
                      <a:r>
                        <a:rPr lang="en-US"/>
                        <a:t>t</a:t>
                      </a:r>
                    </a:p>
                  </a:txBody>
                  <a:tcPr marL="54000" marR="54000" marT="9525" marB="9525" anchor="ctr"/>
                </a:tc>
                <a:tc>
                  <a:txBody>
                    <a:bodyPr/>
                    <a:lstStyle/>
                    <a:p>
                      <a:r>
                        <a:rPr lang="en-US"/>
                        <a:t>Sekunde</a:t>
                      </a:r>
                    </a:p>
                  </a:txBody>
                  <a:tcPr marL="54000" marR="54000" marT="9525" marB="9525" anchor="ctr"/>
                </a:tc>
                <a:tc>
                  <a:txBody>
                    <a:bodyPr/>
                    <a:lstStyle/>
                    <a:p>
                      <a:r>
                        <a:rPr lang="en-US"/>
                        <a:t>s</a:t>
                      </a:r>
                    </a:p>
                  </a:txBody>
                  <a:tcPr marL="54000" marR="54000" marT="9525" marB="9525" anchor="ctr"/>
                </a:tc>
              </a:tr>
              <a:tr h="370840">
                <a:tc>
                  <a:txBody>
                    <a:bodyPr/>
                    <a:lstStyle/>
                    <a:p>
                      <a:r>
                        <a:rPr lang="en-US"/>
                        <a:t>Stromstärke</a:t>
                      </a:r>
                    </a:p>
                  </a:txBody>
                  <a:tcPr marL="54000" marR="54000" marT="9525" marB="9525" anchor="ctr"/>
                </a:tc>
                <a:tc>
                  <a:txBody>
                    <a:bodyPr/>
                    <a:lstStyle/>
                    <a:p>
                      <a:r>
                        <a:rPr lang="en-US"/>
                        <a:t>I</a:t>
                      </a:r>
                    </a:p>
                  </a:txBody>
                  <a:tcPr marL="54000" marR="54000" marT="9525" marB="9525" anchor="ctr"/>
                </a:tc>
                <a:tc>
                  <a:txBody>
                    <a:bodyPr/>
                    <a:lstStyle/>
                    <a:p>
                      <a:r>
                        <a:rPr lang="en-US"/>
                        <a:t>Ampere</a:t>
                      </a:r>
                    </a:p>
                  </a:txBody>
                  <a:tcPr marL="54000" marR="54000" marT="9525" marB="9525" anchor="ctr"/>
                </a:tc>
                <a:tc>
                  <a:txBody>
                    <a:bodyPr/>
                    <a:lstStyle/>
                    <a:p>
                      <a:r>
                        <a:rPr lang="en-US"/>
                        <a:t>A</a:t>
                      </a:r>
                    </a:p>
                  </a:txBody>
                  <a:tcPr marL="54000" marR="54000" marT="9525" marB="9525" anchor="ctr"/>
                </a:tc>
              </a:tr>
              <a:tr h="370840">
                <a:tc>
                  <a:txBody>
                    <a:bodyPr/>
                    <a:lstStyle/>
                    <a:p>
                      <a:r>
                        <a:rPr lang="en-US"/>
                        <a:t>Temperatur</a:t>
                      </a:r>
                    </a:p>
                  </a:txBody>
                  <a:tcPr marL="54000" marR="54000" marT="9525" marB="9525" anchor="ctr"/>
                </a:tc>
                <a:tc>
                  <a:txBody>
                    <a:bodyPr/>
                    <a:lstStyle/>
                    <a:p>
                      <a:endParaRPr lang="en-US"/>
                    </a:p>
                  </a:txBody>
                  <a:tcPr marL="54000" marR="54000" marT="9525" marB="9525" anchor="ctr"/>
                </a:tc>
                <a:tc>
                  <a:txBody>
                    <a:bodyPr/>
                    <a:lstStyle/>
                    <a:p>
                      <a:r>
                        <a:rPr lang="en-US"/>
                        <a:t>Kelvin</a:t>
                      </a:r>
                    </a:p>
                  </a:txBody>
                  <a:tcPr marL="54000" marR="54000" marT="9525" marB="9525" anchor="ctr"/>
                </a:tc>
                <a:tc>
                  <a:txBody>
                    <a:bodyPr/>
                    <a:lstStyle/>
                    <a:p>
                      <a:r>
                        <a:rPr lang="en-US"/>
                        <a:t>K</a:t>
                      </a:r>
                    </a:p>
                  </a:txBody>
                  <a:tcPr marL="54000" marR="54000" marT="9525" marB="9525" anchor="ctr"/>
                </a:tc>
              </a:tr>
              <a:tr h="370840">
                <a:tc>
                  <a:txBody>
                    <a:bodyPr/>
                    <a:lstStyle/>
                    <a:p>
                      <a:r>
                        <a:rPr lang="en-US"/>
                        <a:t>Stoffmenge</a:t>
                      </a:r>
                    </a:p>
                  </a:txBody>
                  <a:tcPr marL="54000" marR="54000" marT="9525" marB="9525" anchor="ctr"/>
                </a:tc>
                <a:tc>
                  <a:txBody>
                    <a:bodyPr/>
                    <a:lstStyle/>
                    <a:p>
                      <a:endParaRPr lang="en-US"/>
                    </a:p>
                  </a:txBody>
                  <a:tcPr marL="54000" marR="54000" marT="9525" marB="9525" anchor="ctr"/>
                </a:tc>
                <a:tc>
                  <a:txBody>
                    <a:bodyPr/>
                    <a:lstStyle/>
                    <a:p>
                      <a:r>
                        <a:rPr lang="en-US"/>
                        <a:t>Mol</a:t>
                      </a:r>
                    </a:p>
                  </a:txBody>
                  <a:tcPr marL="54000" marR="54000" marT="9525" marB="9525" anchor="ctr"/>
                </a:tc>
                <a:tc>
                  <a:txBody>
                    <a:bodyPr/>
                    <a:lstStyle/>
                    <a:p>
                      <a:r>
                        <a:rPr lang="en-US"/>
                        <a:t>mol</a:t>
                      </a:r>
                    </a:p>
                  </a:txBody>
                  <a:tcPr marL="54000" marR="54000" marT="9525" marB="9525" anchor="ctr"/>
                </a:tc>
              </a:tr>
              <a:tr h="370840">
                <a:tc>
                  <a:txBody>
                    <a:bodyPr/>
                    <a:lstStyle/>
                    <a:p>
                      <a:r>
                        <a:rPr lang="en-US"/>
                        <a:t>Lichtstärke</a:t>
                      </a:r>
                    </a:p>
                  </a:txBody>
                  <a:tcPr marL="54000" marR="54000" marT="9525" marB="9525" anchor="ctr"/>
                </a:tc>
                <a:tc>
                  <a:txBody>
                    <a:bodyPr/>
                    <a:lstStyle/>
                    <a:p>
                      <a:endParaRPr lang="en-US"/>
                    </a:p>
                  </a:txBody>
                  <a:tcPr marL="54000" marR="54000" marT="9525" marB="9525" anchor="ctr"/>
                </a:tc>
                <a:tc>
                  <a:txBody>
                    <a:bodyPr/>
                    <a:lstStyle/>
                    <a:p>
                      <a:r>
                        <a:rPr lang="en-US"/>
                        <a:t>Candela</a:t>
                      </a:r>
                    </a:p>
                  </a:txBody>
                  <a:tcPr marL="54000" marR="54000" marT="9525" marB="9525" anchor="ctr"/>
                </a:tc>
                <a:tc>
                  <a:txBody>
                    <a:bodyPr/>
                    <a:lstStyle/>
                    <a:p>
                      <a:r>
                        <a:rPr lang="en-US" dirty="0"/>
                        <a:t>cd</a:t>
                      </a:r>
                    </a:p>
                  </a:txBody>
                  <a:tcPr marL="54000" marR="54000" marT="9525" marB="9525" anchor="ctr"/>
                </a:tc>
              </a:tr>
            </a:tbl>
          </a:graphicData>
        </a:graphic>
      </p:graphicFrame>
      <p:sp>
        <p:nvSpPr>
          <p:cNvPr id="3" name="Textfeld 2"/>
          <p:cNvSpPr txBox="1"/>
          <p:nvPr/>
        </p:nvSpPr>
        <p:spPr>
          <a:xfrm>
            <a:off x="971600" y="5517232"/>
            <a:ext cx="6495689" cy="707886"/>
          </a:xfrm>
          <a:prstGeom prst="rect">
            <a:avLst/>
          </a:prstGeom>
          <a:noFill/>
        </p:spPr>
        <p:txBody>
          <a:bodyPr wrap="none" rtlCol="0">
            <a:spAutoFit/>
          </a:bodyPr>
          <a:lstStyle/>
          <a:p>
            <a:r>
              <a:rPr lang="en-US" sz="2000" dirty="0" err="1" smtClean="0">
                <a:latin typeface="+mn-lt"/>
              </a:rPr>
              <a:t>Basisbezugssystem</a:t>
            </a:r>
            <a:r>
              <a:rPr lang="en-US" sz="2000" dirty="0" smtClean="0">
                <a:latin typeface="+mn-lt"/>
              </a:rPr>
              <a:t>, </a:t>
            </a:r>
            <a:r>
              <a:rPr lang="en-US" sz="2000" dirty="0" err="1" smtClean="0">
                <a:latin typeface="+mn-lt"/>
              </a:rPr>
              <a:t>wird</a:t>
            </a:r>
            <a:r>
              <a:rPr lang="en-US" sz="2000" dirty="0" smtClean="0">
                <a:latin typeface="+mn-lt"/>
              </a:rPr>
              <a:t> </a:t>
            </a:r>
            <a:r>
              <a:rPr lang="en-US" sz="2000" dirty="0" err="1" smtClean="0">
                <a:latin typeface="+mn-lt"/>
              </a:rPr>
              <a:t>auch</a:t>
            </a:r>
            <a:r>
              <a:rPr lang="en-US" sz="2000" dirty="0" smtClean="0">
                <a:latin typeface="+mn-lt"/>
              </a:rPr>
              <a:t> MKSA-System </a:t>
            </a:r>
            <a:r>
              <a:rPr lang="en-US" sz="2000" dirty="0" err="1" smtClean="0">
                <a:latin typeface="+mn-lt"/>
              </a:rPr>
              <a:t>genannt</a:t>
            </a:r>
            <a:r>
              <a:rPr lang="en-US" sz="2000" dirty="0" smtClean="0">
                <a:latin typeface="+mn-lt"/>
              </a:rPr>
              <a:t>.</a:t>
            </a:r>
          </a:p>
          <a:p>
            <a:r>
              <a:rPr lang="en-US" sz="2000" dirty="0" err="1" smtClean="0">
                <a:latin typeface="+mn-lt"/>
              </a:rPr>
              <a:t>Alle</a:t>
            </a:r>
            <a:r>
              <a:rPr lang="en-US" sz="2000" dirty="0" smtClean="0">
                <a:latin typeface="+mn-lt"/>
              </a:rPr>
              <a:t> </a:t>
            </a:r>
            <a:r>
              <a:rPr lang="en-US" sz="2000" dirty="0" err="1" smtClean="0">
                <a:latin typeface="+mn-lt"/>
              </a:rPr>
              <a:t>anderen</a:t>
            </a:r>
            <a:r>
              <a:rPr lang="en-US" sz="2000" dirty="0" smtClean="0">
                <a:latin typeface="+mn-lt"/>
              </a:rPr>
              <a:t> </a:t>
            </a:r>
            <a:r>
              <a:rPr lang="en-US" sz="2000" dirty="0" err="1" smtClean="0">
                <a:latin typeface="+mn-lt"/>
              </a:rPr>
              <a:t>Größen</a:t>
            </a:r>
            <a:r>
              <a:rPr lang="en-US" sz="2000" dirty="0" smtClean="0">
                <a:latin typeface="+mn-lt"/>
              </a:rPr>
              <a:t> </a:t>
            </a:r>
            <a:r>
              <a:rPr lang="en-US" sz="2000" dirty="0" err="1" smtClean="0">
                <a:latin typeface="+mn-lt"/>
              </a:rPr>
              <a:t>werden</a:t>
            </a:r>
            <a:r>
              <a:rPr lang="en-US" sz="2000" dirty="0" smtClean="0">
                <a:latin typeface="+mn-lt"/>
              </a:rPr>
              <a:t> </a:t>
            </a:r>
            <a:r>
              <a:rPr lang="en-US" sz="2000" dirty="0" err="1" smtClean="0">
                <a:latin typeface="+mn-lt"/>
              </a:rPr>
              <a:t>davon</a:t>
            </a:r>
            <a:r>
              <a:rPr lang="en-US" sz="2000" dirty="0" smtClean="0">
                <a:latin typeface="+mn-lt"/>
              </a:rPr>
              <a:t> </a:t>
            </a:r>
            <a:r>
              <a:rPr lang="en-US" sz="2000" dirty="0" err="1" smtClean="0">
                <a:latin typeface="+mn-lt"/>
              </a:rPr>
              <a:t>abgeleitet</a:t>
            </a:r>
            <a:r>
              <a:rPr lang="en-US" sz="2000" dirty="0" smtClean="0">
                <a:latin typeface="+mn-lt"/>
              </a:rPr>
              <a:t>.</a:t>
            </a:r>
            <a:endParaRPr lang="en-US" sz="2000" dirty="0">
              <a:latin typeface="+mn-lt"/>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908720"/>
            <a:ext cx="7772400" cy="609600"/>
          </a:xfrm>
        </p:spPr>
        <p:txBody>
          <a:bodyPr/>
          <a:lstStyle/>
          <a:p>
            <a:r>
              <a:rPr lang="de-DE" altLang="en-US" dirty="0" smtClean="0"/>
              <a:t>Abgeleitete Einheiten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4</a:t>
            </a:fld>
            <a:endParaRPr lang="de-DE" altLang="en-US"/>
          </a:p>
        </p:txBody>
      </p:sp>
      <p:graphicFrame>
        <p:nvGraphicFramePr>
          <p:cNvPr id="2" name="Tabelle 1"/>
          <p:cNvGraphicFramePr>
            <a:graphicFrameLocks noGrp="1"/>
          </p:cNvGraphicFramePr>
          <p:nvPr>
            <p:extLst>
              <p:ext uri="{D42A27DB-BD31-4B8C-83A1-F6EECF244321}">
                <p14:modId xmlns:p14="http://schemas.microsoft.com/office/powerpoint/2010/main" val="982798482"/>
              </p:ext>
            </p:extLst>
          </p:nvPr>
        </p:nvGraphicFramePr>
        <p:xfrm>
          <a:off x="1043608" y="1818184"/>
          <a:ext cx="6744072" cy="4472940"/>
        </p:xfrm>
        <a:graphic>
          <a:graphicData uri="http://schemas.openxmlformats.org/drawingml/2006/table">
            <a:tbl>
              <a:tblPr firstRow="1" bandRow="1">
                <a:tableStyleId>{ED083AE6-46FA-4A59-8FB0-9F97EB10719F}</a:tableStyleId>
              </a:tblPr>
              <a:tblGrid>
                <a:gridCol w="1584176"/>
                <a:gridCol w="1787860"/>
                <a:gridCol w="1686018"/>
                <a:gridCol w="1686018"/>
              </a:tblGrid>
              <a:tr h="370840">
                <a:tc>
                  <a:txBody>
                    <a:bodyPr/>
                    <a:lstStyle/>
                    <a:p>
                      <a:r>
                        <a:rPr lang="en-US" b="1" dirty="0" err="1"/>
                        <a:t>Größe</a:t>
                      </a:r>
                      <a:endParaRPr lang="en-US" dirty="0"/>
                    </a:p>
                  </a:txBody>
                  <a:tcPr marL="54000" marR="54000" marT="9525" marB="9525" anchor="ctr"/>
                </a:tc>
                <a:tc>
                  <a:txBody>
                    <a:bodyPr/>
                    <a:lstStyle/>
                    <a:p>
                      <a:r>
                        <a:rPr lang="en-US" b="1"/>
                        <a:t>Formel­-</a:t>
                      </a:r>
                      <a:br>
                        <a:rPr lang="en-US" b="1"/>
                      </a:br>
                      <a:r>
                        <a:rPr lang="en-US" b="1"/>
                        <a:t>zeichen</a:t>
                      </a:r>
                      <a:endParaRPr lang="en-US"/>
                    </a:p>
                  </a:txBody>
                  <a:tcPr marL="54000" marR="54000" marT="9525" marB="9525" anchor="ctr"/>
                </a:tc>
                <a:tc>
                  <a:txBody>
                    <a:bodyPr/>
                    <a:lstStyle/>
                    <a:p>
                      <a:r>
                        <a:rPr lang="en-US" b="1"/>
                        <a:t>Maßeinheit</a:t>
                      </a:r>
                      <a:endParaRPr lang="en-US"/>
                    </a:p>
                  </a:txBody>
                  <a:tcPr marL="54000" marR="54000" marT="9525" marB="9525" anchor="ctr"/>
                </a:tc>
                <a:tc>
                  <a:txBody>
                    <a:bodyPr/>
                    <a:lstStyle/>
                    <a:p>
                      <a:r>
                        <a:rPr lang="en-US" b="1"/>
                        <a:t>Abk. der Einheit</a:t>
                      </a:r>
                      <a:endParaRPr lang="en-US"/>
                    </a:p>
                  </a:txBody>
                  <a:tcPr marL="54000" marR="54000" marT="9525" marB="9525" anchor="ctr"/>
                </a:tc>
              </a:tr>
              <a:tr h="370840">
                <a:tc>
                  <a:txBody>
                    <a:bodyPr/>
                    <a:lstStyle/>
                    <a:p>
                      <a:r>
                        <a:rPr lang="en-US"/>
                        <a:t>Ladung</a:t>
                      </a:r>
                    </a:p>
                  </a:txBody>
                  <a:tcPr marL="54000" marR="54000" marT="9525" marB="9525" anchor="ctr"/>
                </a:tc>
                <a:tc>
                  <a:txBody>
                    <a:bodyPr/>
                    <a:lstStyle/>
                    <a:p>
                      <a:pPr algn="ctr"/>
                      <a:r>
                        <a:rPr lang="en-US"/>
                        <a:t>Q</a:t>
                      </a:r>
                    </a:p>
                  </a:txBody>
                  <a:tcPr marL="54000" marR="54000" marT="9525" marB="9525" anchor="ctr"/>
                </a:tc>
                <a:tc>
                  <a:txBody>
                    <a:bodyPr/>
                    <a:lstStyle/>
                    <a:p>
                      <a:r>
                        <a:rPr lang="en-US"/>
                        <a:t>Coulomb</a:t>
                      </a:r>
                    </a:p>
                  </a:txBody>
                  <a:tcPr marL="54000" marR="54000" marT="9525" marB="9525" anchor="ctr"/>
                </a:tc>
                <a:tc>
                  <a:txBody>
                    <a:bodyPr/>
                    <a:lstStyle/>
                    <a:p>
                      <a:r>
                        <a:rPr lang="en-US"/>
                        <a:t>C = As</a:t>
                      </a:r>
                    </a:p>
                  </a:txBody>
                  <a:tcPr marL="54000" marR="54000" marT="9525" marB="9525" anchor="ctr"/>
                </a:tc>
              </a:tr>
              <a:tr h="370840">
                <a:tc>
                  <a:txBody>
                    <a:bodyPr/>
                    <a:lstStyle/>
                    <a:p>
                      <a:r>
                        <a:rPr lang="en-US"/>
                        <a:t>Spannung</a:t>
                      </a:r>
                    </a:p>
                  </a:txBody>
                  <a:tcPr marL="54000" marR="54000" marT="9525" marB="9525" anchor="ctr"/>
                </a:tc>
                <a:tc>
                  <a:txBody>
                    <a:bodyPr/>
                    <a:lstStyle/>
                    <a:p>
                      <a:pPr algn="ctr"/>
                      <a:r>
                        <a:rPr lang="en-US"/>
                        <a:t>U</a:t>
                      </a:r>
                    </a:p>
                  </a:txBody>
                  <a:tcPr marL="54000" marR="54000" marT="9525" marB="9525" anchor="ctr"/>
                </a:tc>
                <a:tc>
                  <a:txBody>
                    <a:bodyPr/>
                    <a:lstStyle/>
                    <a:p>
                      <a:r>
                        <a:rPr lang="en-US"/>
                        <a:t>Volt</a:t>
                      </a:r>
                    </a:p>
                  </a:txBody>
                  <a:tcPr marL="54000" marR="54000" marT="9525" marB="9525" anchor="ctr"/>
                </a:tc>
                <a:tc>
                  <a:txBody>
                    <a:bodyPr/>
                    <a:lstStyle/>
                    <a:p>
                      <a:r>
                        <a:rPr lang="en-US"/>
                        <a:t>V</a:t>
                      </a:r>
                    </a:p>
                  </a:txBody>
                  <a:tcPr marL="54000" marR="54000" marT="9525" marB="9525" anchor="ctr"/>
                </a:tc>
              </a:tr>
              <a:tr h="370840">
                <a:tc>
                  <a:txBody>
                    <a:bodyPr/>
                    <a:lstStyle/>
                    <a:p>
                      <a:r>
                        <a:rPr lang="en-US"/>
                        <a:t>Leistung</a:t>
                      </a:r>
                    </a:p>
                  </a:txBody>
                  <a:tcPr marL="54000" marR="54000" marT="9525" marB="9525" anchor="ctr"/>
                </a:tc>
                <a:tc>
                  <a:txBody>
                    <a:bodyPr/>
                    <a:lstStyle/>
                    <a:p>
                      <a:pPr algn="ctr"/>
                      <a:r>
                        <a:rPr lang="en-US"/>
                        <a:t>P</a:t>
                      </a:r>
                    </a:p>
                  </a:txBody>
                  <a:tcPr marL="54000" marR="54000" marT="9525" marB="9525" anchor="ctr"/>
                </a:tc>
                <a:tc>
                  <a:txBody>
                    <a:bodyPr/>
                    <a:lstStyle/>
                    <a:p>
                      <a:r>
                        <a:rPr lang="en-US"/>
                        <a:t>Watt</a:t>
                      </a:r>
                    </a:p>
                  </a:txBody>
                  <a:tcPr marL="54000" marR="54000" marT="9525" marB="9525" anchor="ctr"/>
                </a:tc>
                <a:tc>
                  <a:txBody>
                    <a:bodyPr/>
                    <a:lstStyle/>
                    <a:p>
                      <a:r>
                        <a:rPr lang="en-US"/>
                        <a:t>W = VA</a:t>
                      </a:r>
                    </a:p>
                  </a:txBody>
                  <a:tcPr marL="54000" marR="54000" marT="9525" marB="9525" anchor="ctr"/>
                </a:tc>
              </a:tr>
              <a:tr h="370840">
                <a:tc>
                  <a:txBody>
                    <a:bodyPr/>
                    <a:lstStyle/>
                    <a:p>
                      <a:r>
                        <a:rPr lang="en-US"/>
                        <a:t>El. Feldstärke</a:t>
                      </a:r>
                    </a:p>
                  </a:txBody>
                  <a:tcPr marL="54000" marR="54000" marT="9525" marB="9525" anchor="ctr"/>
                </a:tc>
                <a:tc>
                  <a:txBody>
                    <a:bodyPr/>
                    <a:lstStyle/>
                    <a:p>
                      <a:pPr algn="ctr"/>
                      <a:r>
                        <a:rPr lang="en-US"/>
                        <a:t>E</a:t>
                      </a:r>
                    </a:p>
                  </a:txBody>
                  <a:tcPr marL="54000" marR="54000" marT="9525" marB="9525" anchor="ctr"/>
                </a:tc>
                <a:tc>
                  <a:txBody>
                    <a:bodyPr/>
                    <a:lstStyle/>
                    <a:p>
                      <a:r>
                        <a:rPr lang="en-US"/>
                        <a:t>Volt pro Meter</a:t>
                      </a:r>
                    </a:p>
                  </a:txBody>
                  <a:tcPr marL="54000" marR="54000" marT="9525" marB="9525" anchor="ctr"/>
                </a:tc>
                <a:tc>
                  <a:txBody>
                    <a:bodyPr/>
                    <a:lstStyle/>
                    <a:p>
                      <a:r>
                        <a:rPr lang="en-US"/>
                        <a:t>V/m</a:t>
                      </a:r>
                    </a:p>
                  </a:txBody>
                  <a:tcPr marL="54000" marR="54000" marT="9525" marB="9525" anchor="ctr"/>
                </a:tc>
              </a:tr>
              <a:tr h="370840">
                <a:tc>
                  <a:txBody>
                    <a:bodyPr/>
                    <a:lstStyle/>
                    <a:p>
                      <a:r>
                        <a:rPr lang="en-US"/>
                        <a:t>Magn. Feldstärke</a:t>
                      </a:r>
                    </a:p>
                  </a:txBody>
                  <a:tcPr marL="54000" marR="54000" marT="9525" marB="9525" anchor="ctr"/>
                </a:tc>
                <a:tc>
                  <a:txBody>
                    <a:bodyPr/>
                    <a:lstStyle/>
                    <a:p>
                      <a:pPr algn="ctr"/>
                      <a:r>
                        <a:rPr lang="en-US"/>
                        <a:t>H</a:t>
                      </a:r>
                    </a:p>
                  </a:txBody>
                  <a:tcPr marL="54000" marR="54000" marT="9525" marB="9525" anchor="ctr"/>
                </a:tc>
                <a:tc>
                  <a:txBody>
                    <a:bodyPr/>
                    <a:lstStyle/>
                    <a:p>
                      <a:r>
                        <a:rPr lang="en-US"/>
                        <a:t>Ampere pro Meter</a:t>
                      </a:r>
                    </a:p>
                  </a:txBody>
                  <a:tcPr marL="54000" marR="54000" marT="9525" marB="9525" anchor="ctr"/>
                </a:tc>
                <a:tc>
                  <a:txBody>
                    <a:bodyPr/>
                    <a:lstStyle/>
                    <a:p>
                      <a:r>
                        <a:rPr lang="en-US"/>
                        <a:t>A/m</a:t>
                      </a:r>
                    </a:p>
                  </a:txBody>
                  <a:tcPr marL="54000" marR="54000" marT="9525" marB="9525" anchor="ctr"/>
                </a:tc>
              </a:tr>
              <a:tr h="370840">
                <a:tc>
                  <a:txBody>
                    <a:bodyPr/>
                    <a:lstStyle/>
                    <a:p>
                      <a:r>
                        <a:rPr lang="en-US"/>
                        <a:t>Frequenz</a:t>
                      </a:r>
                    </a:p>
                  </a:txBody>
                  <a:tcPr marL="54000" marR="54000" marT="9525" marB="9525" anchor="ctr"/>
                </a:tc>
                <a:tc>
                  <a:txBody>
                    <a:bodyPr/>
                    <a:lstStyle/>
                    <a:p>
                      <a:pPr algn="ctr"/>
                      <a:r>
                        <a:rPr lang="en-US"/>
                        <a:t>f</a:t>
                      </a:r>
                    </a:p>
                  </a:txBody>
                  <a:tcPr marL="54000" marR="54000" marT="9525" marB="9525" anchor="ctr"/>
                </a:tc>
                <a:tc>
                  <a:txBody>
                    <a:bodyPr/>
                    <a:lstStyle/>
                    <a:p>
                      <a:r>
                        <a:rPr lang="en-US"/>
                        <a:t>Hertz</a:t>
                      </a:r>
                    </a:p>
                  </a:txBody>
                  <a:tcPr marL="54000" marR="54000" marT="9525" marB="9525" anchor="ctr"/>
                </a:tc>
                <a:tc>
                  <a:txBody>
                    <a:bodyPr/>
                    <a:lstStyle/>
                    <a:p>
                      <a:r>
                        <a:rPr lang="en-US"/>
                        <a:t>Hz = 1/s</a:t>
                      </a:r>
                    </a:p>
                  </a:txBody>
                  <a:tcPr marL="54000" marR="54000" marT="9525" marB="9525" anchor="ctr"/>
                </a:tc>
              </a:tr>
              <a:tr h="370840">
                <a:tc>
                  <a:txBody>
                    <a:bodyPr/>
                    <a:lstStyle/>
                    <a:p>
                      <a:r>
                        <a:rPr lang="en-US"/>
                        <a:t>Widerstand</a:t>
                      </a:r>
                    </a:p>
                  </a:txBody>
                  <a:tcPr marL="54000" marR="54000" marT="9525" marB="9525" anchor="ctr"/>
                </a:tc>
                <a:tc>
                  <a:txBody>
                    <a:bodyPr/>
                    <a:lstStyle/>
                    <a:p>
                      <a:pPr algn="ctr"/>
                      <a:r>
                        <a:rPr lang="en-US"/>
                        <a:t>R</a:t>
                      </a:r>
                    </a:p>
                  </a:txBody>
                  <a:tcPr marL="54000" marR="54000" marT="9525" marB="9525" anchor="ctr"/>
                </a:tc>
                <a:tc>
                  <a:txBody>
                    <a:bodyPr/>
                    <a:lstStyle/>
                    <a:p>
                      <a:r>
                        <a:rPr lang="en-US"/>
                        <a:t>Ohm</a:t>
                      </a:r>
                    </a:p>
                  </a:txBody>
                  <a:tcPr marL="54000" marR="54000" marT="9525" marB="9525" anchor="ctr"/>
                </a:tc>
                <a:tc>
                  <a:txBody>
                    <a:bodyPr/>
                    <a:lstStyle/>
                    <a:p>
                      <a:r>
                        <a:rPr lang="el-GR"/>
                        <a:t>Ω = </a:t>
                      </a:r>
                      <a:r>
                        <a:rPr lang="en-US"/>
                        <a:t>V/A</a:t>
                      </a:r>
                    </a:p>
                  </a:txBody>
                  <a:tcPr marL="54000" marR="54000" marT="9525" marB="9525" anchor="ctr"/>
                </a:tc>
              </a:tr>
              <a:tr h="370840">
                <a:tc>
                  <a:txBody>
                    <a:bodyPr/>
                    <a:lstStyle/>
                    <a:p>
                      <a:r>
                        <a:rPr lang="en-US"/>
                        <a:t>Leitwert</a:t>
                      </a:r>
                    </a:p>
                  </a:txBody>
                  <a:tcPr marL="54000" marR="54000" marT="9525" marB="9525" anchor="ctr"/>
                </a:tc>
                <a:tc>
                  <a:txBody>
                    <a:bodyPr/>
                    <a:lstStyle/>
                    <a:p>
                      <a:pPr algn="ctr"/>
                      <a:r>
                        <a:rPr lang="en-US"/>
                        <a:t>G</a:t>
                      </a:r>
                    </a:p>
                  </a:txBody>
                  <a:tcPr marL="54000" marR="54000" marT="9525" marB="9525" anchor="ctr"/>
                </a:tc>
                <a:tc>
                  <a:txBody>
                    <a:bodyPr/>
                    <a:lstStyle/>
                    <a:p>
                      <a:r>
                        <a:rPr lang="en-US"/>
                        <a:t>Siemens</a:t>
                      </a:r>
                    </a:p>
                  </a:txBody>
                  <a:tcPr marL="54000" marR="54000" marT="9525" marB="9525" anchor="ctr"/>
                </a:tc>
                <a:tc>
                  <a:txBody>
                    <a:bodyPr/>
                    <a:lstStyle/>
                    <a:p>
                      <a:r>
                        <a:rPr lang="en-US"/>
                        <a:t>S = 1/</a:t>
                      </a:r>
                      <a:r>
                        <a:rPr lang="el-GR"/>
                        <a:t>Ω</a:t>
                      </a:r>
                    </a:p>
                  </a:txBody>
                  <a:tcPr marL="54000" marR="54000" marT="9525" marB="9525" anchor="ctr"/>
                </a:tc>
              </a:tr>
              <a:tr h="370840">
                <a:tc>
                  <a:txBody>
                    <a:bodyPr/>
                    <a:lstStyle/>
                    <a:p>
                      <a:r>
                        <a:rPr lang="en-US"/>
                        <a:t>Kapazität</a:t>
                      </a:r>
                    </a:p>
                  </a:txBody>
                  <a:tcPr marL="54000" marR="54000" marT="9525" marB="9525" anchor="ctr"/>
                </a:tc>
                <a:tc>
                  <a:txBody>
                    <a:bodyPr/>
                    <a:lstStyle/>
                    <a:p>
                      <a:pPr algn="ctr"/>
                      <a:r>
                        <a:rPr lang="en-US"/>
                        <a:t>C</a:t>
                      </a:r>
                    </a:p>
                  </a:txBody>
                  <a:tcPr marL="54000" marR="54000" marT="9525" marB="9525" anchor="ctr"/>
                </a:tc>
                <a:tc>
                  <a:txBody>
                    <a:bodyPr/>
                    <a:lstStyle/>
                    <a:p>
                      <a:r>
                        <a:rPr lang="en-US"/>
                        <a:t>Farad</a:t>
                      </a:r>
                    </a:p>
                  </a:txBody>
                  <a:tcPr marL="54000" marR="54000" marT="9525" marB="9525" anchor="ctr"/>
                </a:tc>
                <a:tc>
                  <a:txBody>
                    <a:bodyPr/>
                    <a:lstStyle/>
                    <a:p>
                      <a:r>
                        <a:rPr lang="en-US"/>
                        <a:t>F = As/V</a:t>
                      </a:r>
                    </a:p>
                  </a:txBody>
                  <a:tcPr marL="54000" marR="54000" marT="9525" marB="9525" anchor="ctr"/>
                </a:tc>
              </a:tr>
              <a:tr h="370840">
                <a:tc>
                  <a:txBody>
                    <a:bodyPr/>
                    <a:lstStyle/>
                    <a:p>
                      <a:r>
                        <a:rPr lang="en-US"/>
                        <a:t>Induktivität</a:t>
                      </a:r>
                    </a:p>
                  </a:txBody>
                  <a:tcPr marL="54000" marR="54000" marT="9525" marB="9525" anchor="ctr"/>
                </a:tc>
                <a:tc>
                  <a:txBody>
                    <a:bodyPr/>
                    <a:lstStyle/>
                    <a:p>
                      <a:pPr algn="ctr"/>
                      <a:r>
                        <a:rPr lang="en-US"/>
                        <a:t>L</a:t>
                      </a:r>
                    </a:p>
                  </a:txBody>
                  <a:tcPr marL="54000" marR="54000" marT="9525" marB="9525" anchor="ctr"/>
                </a:tc>
                <a:tc>
                  <a:txBody>
                    <a:bodyPr/>
                    <a:lstStyle/>
                    <a:p>
                      <a:r>
                        <a:rPr lang="en-US"/>
                        <a:t>Henry</a:t>
                      </a:r>
                    </a:p>
                  </a:txBody>
                  <a:tcPr marL="54000" marR="54000" marT="9525" marB="9525" anchor="ctr"/>
                </a:tc>
                <a:tc>
                  <a:txBody>
                    <a:bodyPr/>
                    <a:lstStyle/>
                    <a:p>
                      <a:r>
                        <a:rPr lang="en-US" dirty="0"/>
                        <a:t>H = Vs/A</a:t>
                      </a:r>
                    </a:p>
                  </a:txBody>
                  <a:tcPr marL="54000" marR="54000" marT="9525" marB="9525" anchor="ctr"/>
                </a:tc>
              </a:tr>
            </a:tbl>
          </a:graphicData>
        </a:graphic>
      </p:graphicFrame>
    </p:spTree>
    <p:extLst>
      <p:ext uri="{BB962C8B-B14F-4D97-AF65-F5344CB8AC3E}">
        <p14:creationId xmlns:p14="http://schemas.microsoft.com/office/powerpoint/2010/main" val="319101971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5</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744578483"/>
              </p:ext>
            </p:extLst>
          </p:nvPr>
        </p:nvGraphicFramePr>
        <p:xfrm>
          <a:off x="1115616" y="1247646"/>
          <a:ext cx="6912768" cy="2325370"/>
        </p:xfrm>
        <a:graphic>
          <a:graphicData uri="http://schemas.openxmlformats.org/drawingml/2006/table">
            <a:tbl>
              <a:tblPr firstRow="1" bandRow="1">
                <a:tableStyleId>{17292A2E-F333-43FB-9621-5CBBE7FDCDCB}</a:tableStyleId>
              </a:tblPr>
              <a:tblGrid>
                <a:gridCol w="925050"/>
                <a:gridCol w="5987718"/>
              </a:tblGrid>
              <a:tr h="370840">
                <a:tc>
                  <a:txBody>
                    <a:bodyPr/>
                    <a:lstStyle/>
                    <a:p>
                      <a:r>
                        <a:rPr lang="en-US" dirty="0" smtClean="0">
                          <a:solidFill>
                            <a:schemeClr val="tx1"/>
                          </a:solidFill>
                        </a:rPr>
                        <a:t>TA205</a:t>
                      </a:r>
                      <a:endParaRPr lang="en-US" dirty="0">
                        <a:solidFill>
                          <a:schemeClr val="tx1"/>
                        </a:solidFill>
                      </a:endParaRPr>
                    </a:p>
                  </a:txBody>
                  <a:tcPr>
                    <a:solidFill>
                      <a:schemeClr val="bg1">
                        <a:lumMod val="65000"/>
                      </a:schemeClr>
                    </a:solidFill>
                  </a:tcPr>
                </a:tc>
                <a:tc>
                  <a:txBody>
                    <a:bodyPr/>
                    <a:lstStyle/>
                    <a:p>
                      <a:r>
                        <a:rPr lang="de-DE" dirty="0"/>
                        <a:t>Welche der nachfolgenden Antworten enthält nur </a:t>
                      </a:r>
                      <a:r>
                        <a:rPr lang="de-DE" dirty="0" smtClean="0"/>
                        <a:t>Basiseinheiten</a:t>
                      </a:r>
                      <a:r>
                        <a:rPr lang="de-DE" baseline="0" dirty="0" smtClean="0"/>
                        <a:t> </a:t>
                      </a:r>
                      <a:r>
                        <a:rPr lang="de-DE" dirty="0" smtClean="0"/>
                        <a:t>nach </a:t>
                      </a:r>
                      <a:r>
                        <a:rPr lang="de-DE" dirty="0"/>
                        <a:t>dem internationalen Einheitensystem?</a:t>
                      </a:r>
                    </a:p>
                  </a:txBody>
                  <a:tcPr marL="9525" marR="9525" marT="9525" marB="952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err="1" smtClean="0"/>
                        <a:t>Sekunde</a:t>
                      </a:r>
                      <a:r>
                        <a:rPr lang="en-US" dirty="0"/>
                        <a:t>, Meter, Volt, Watt</a:t>
                      </a:r>
                    </a:p>
                  </a:txBody>
                  <a:tcPr marL="9525" marR="9525" marT="9525" marB="9525" anchor="ctr"/>
                </a:tc>
              </a:tr>
              <a:tr h="370840">
                <a:tc>
                  <a:txBody>
                    <a:bodyPr/>
                    <a:lstStyle/>
                    <a:p>
                      <a:r>
                        <a:rPr lang="en-US" dirty="0" smtClean="0"/>
                        <a:t>B</a:t>
                      </a:r>
                      <a:endParaRPr lang="en-US" dirty="0"/>
                    </a:p>
                  </a:txBody>
                  <a:tcPr/>
                </a:tc>
                <a:tc>
                  <a:txBody>
                    <a:bodyPr/>
                    <a:lstStyle/>
                    <a:p>
                      <a:r>
                        <a:rPr lang="en-US" dirty="0" smtClean="0"/>
                        <a:t>Ampere</a:t>
                      </a:r>
                      <a:r>
                        <a:rPr lang="en-US" dirty="0"/>
                        <a:t>, Kelvin, Meter, </a:t>
                      </a:r>
                      <a:r>
                        <a:rPr lang="en-US" dirty="0" err="1"/>
                        <a:t>Sekunde</a:t>
                      </a:r>
                      <a:r>
                        <a:rPr lang="en-US" dirty="0"/>
                        <a:t> </a:t>
                      </a:r>
                    </a:p>
                  </a:txBody>
                  <a:tcPr marL="9525" marR="9525" marT="9525" marB="9525" anchor="ctr"/>
                </a:tc>
              </a:tr>
              <a:tr h="370840">
                <a:tc>
                  <a:txBody>
                    <a:bodyPr/>
                    <a:lstStyle/>
                    <a:p>
                      <a:r>
                        <a:rPr lang="en-US" dirty="0" smtClean="0"/>
                        <a:t>C</a:t>
                      </a:r>
                      <a:endParaRPr lang="en-US" dirty="0"/>
                    </a:p>
                  </a:txBody>
                  <a:tcPr/>
                </a:tc>
                <a:tc>
                  <a:txBody>
                    <a:bodyPr/>
                    <a:lstStyle/>
                    <a:p>
                      <a:r>
                        <a:rPr lang="en-US" dirty="0" smtClean="0"/>
                        <a:t>Farad</a:t>
                      </a:r>
                      <a:r>
                        <a:rPr lang="en-US" dirty="0"/>
                        <a:t>, Henry, Ohm, </a:t>
                      </a:r>
                      <a:r>
                        <a:rPr lang="en-US" dirty="0" err="1"/>
                        <a:t>Sekunde</a:t>
                      </a:r>
                      <a:endParaRPr lang="en-US" dirty="0"/>
                    </a:p>
                  </a:txBody>
                  <a:tcPr marL="9525" marR="9525" marT="9525" marB="9525" anchor="ctr"/>
                </a:tc>
              </a:tr>
              <a:tr h="370840">
                <a:tc>
                  <a:txBody>
                    <a:bodyPr/>
                    <a:lstStyle/>
                    <a:p>
                      <a:r>
                        <a:rPr lang="en-US" dirty="0" smtClean="0"/>
                        <a:t>D</a:t>
                      </a:r>
                      <a:endParaRPr lang="en-US" dirty="0"/>
                    </a:p>
                  </a:txBody>
                  <a:tcPr/>
                </a:tc>
                <a:tc>
                  <a:txBody>
                    <a:bodyPr/>
                    <a:lstStyle/>
                    <a:p>
                      <a:r>
                        <a:rPr lang="en-US" dirty="0" smtClean="0"/>
                        <a:t>Grad</a:t>
                      </a:r>
                      <a:r>
                        <a:rPr lang="en-US" dirty="0"/>
                        <a:t>, Hertz, Ohm, </a:t>
                      </a:r>
                      <a:r>
                        <a:rPr lang="en-US" dirty="0" err="1"/>
                        <a:t>Sekunde</a:t>
                      </a:r>
                      <a:endParaRPr lang="en-US" dirty="0"/>
                    </a:p>
                  </a:txBody>
                  <a:tcPr marL="9525" marR="9525" marT="9525" marB="9525" anchor="ctr"/>
                </a:tc>
              </a:tr>
            </a:tbl>
          </a:graphicData>
        </a:graphic>
      </p:graphicFrame>
      <p:sp>
        <p:nvSpPr>
          <p:cNvPr id="5" name="Interaktive Schaltfläche: Hilfe 4">
            <a:hlinkClick r:id="" action="ppaction://noaction" highlightClick="1"/>
          </p:cNvPr>
          <p:cNvSpPr/>
          <p:nvPr/>
        </p:nvSpPr>
        <p:spPr>
          <a:xfrm>
            <a:off x="1435045" y="213903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250488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287072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323657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62623" y="2482097"/>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1173844" y="212539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1173844" y="283880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1173844" y="319551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3407153786"/>
              </p:ext>
            </p:extLst>
          </p:nvPr>
        </p:nvGraphicFramePr>
        <p:xfrm>
          <a:off x="1115616" y="4042246"/>
          <a:ext cx="6912768" cy="2051050"/>
        </p:xfrm>
        <a:graphic>
          <a:graphicData uri="http://schemas.openxmlformats.org/drawingml/2006/table">
            <a:tbl>
              <a:tblPr firstRow="1" bandRow="1">
                <a:tableStyleId>{17292A2E-F333-43FB-9621-5CBBE7FDCDCB}</a:tableStyleId>
              </a:tblPr>
              <a:tblGrid>
                <a:gridCol w="925050"/>
                <a:gridCol w="5987718"/>
              </a:tblGrid>
              <a:tr h="370840">
                <a:tc>
                  <a:txBody>
                    <a:bodyPr/>
                    <a:lstStyle/>
                    <a:p>
                      <a:r>
                        <a:rPr lang="en-US" dirty="0" smtClean="0">
                          <a:solidFill>
                            <a:schemeClr val="tx1"/>
                          </a:solidFill>
                        </a:rPr>
                        <a:t>TA203</a:t>
                      </a:r>
                      <a:endParaRPr lang="en-US" dirty="0">
                        <a:solidFill>
                          <a:schemeClr val="tx1"/>
                        </a:solidFill>
                      </a:endParaRPr>
                    </a:p>
                  </a:txBody>
                  <a:tcPr>
                    <a:solidFill>
                      <a:schemeClr val="bg1">
                        <a:lumMod val="65000"/>
                      </a:schemeClr>
                    </a:solidFill>
                  </a:tcPr>
                </a:tc>
                <a:tc>
                  <a:txBody>
                    <a:bodyPr/>
                    <a:lstStyle/>
                    <a:p>
                      <a:r>
                        <a:rPr lang="de-DE" dirty="0"/>
                        <a:t>Welche Einheit wird für die elektrische Leistung verwendet?</a:t>
                      </a:r>
                    </a:p>
                  </a:txBody>
                  <a:tcPr marL="54000" marR="54000" marT="9525" marB="952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Joule(J</a:t>
                      </a:r>
                      <a:r>
                        <a:rPr lang="en-US" dirty="0"/>
                        <a:t>)</a:t>
                      </a:r>
                    </a:p>
                  </a:txBody>
                  <a:tcPr marL="54000" marR="54000" marT="9525" marB="9525" anchor="ctr"/>
                </a:tc>
              </a:tr>
              <a:tr h="370840">
                <a:tc>
                  <a:txBody>
                    <a:bodyPr/>
                    <a:lstStyle/>
                    <a:p>
                      <a:r>
                        <a:rPr lang="en-US" dirty="0" smtClean="0"/>
                        <a:t>B</a:t>
                      </a:r>
                      <a:endParaRPr lang="en-US" dirty="0"/>
                    </a:p>
                  </a:txBody>
                  <a:tcPr/>
                </a:tc>
                <a:tc>
                  <a:txBody>
                    <a:bodyPr/>
                    <a:lstStyle/>
                    <a:p>
                      <a:r>
                        <a:rPr lang="en-US" dirty="0" err="1" smtClean="0"/>
                        <a:t>Kilowattstunden</a:t>
                      </a:r>
                      <a:r>
                        <a:rPr lang="en-US" dirty="0" smtClean="0"/>
                        <a:t> </a:t>
                      </a:r>
                      <a:r>
                        <a:rPr lang="en-US" dirty="0"/>
                        <a:t>(kWh)</a:t>
                      </a:r>
                    </a:p>
                  </a:txBody>
                  <a:tcPr marL="54000" marR="54000" marT="9525" marB="9525" anchor="ctr"/>
                </a:tc>
              </a:tr>
              <a:tr h="370840">
                <a:tc>
                  <a:txBody>
                    <a:bodyPr/>
                    <a:lstStyle/>
                    <a:p>
                      <a:r>
                        <a:rPr lang="en-US" dirty="0" smtClean="0"/>
                        <a:t>C</a:t>
                      </a:r>
                      <a:endParaRPr lang="en-US" dirty="0"/>
                    </a:p>
                  </a:txBody>
                  <a:tcPr/>
                </a:tc>
                <a:tc>
                  <a:txBody>
                    <a:bodyPr/>
                    <a:lstStyle/>
                    <a:p>
                      <a:r>
                        <a:rPr lang="en-US" dirty="0" smtClean="0"/>
                        <a:t>Watt </a:t>
                      </a:r>
                      <a:r>
                        <a:rPr lang="en-US" dirty="0"/>
                        <a:t>(W)</a:t>
                      </a:r>
                    </a:p>
                  </a:txBody>
                  <a:tcPr marL="54000" marR="54000" marT="9525" marB="9525" anchor="ctr"/>
                </a:tc>
              </a:tr>
              <a:tr h="370840">
                <a:tc>
                  <a:txBody>
                    <a:bodyPr/>
                    <a:lstStyle/>
                    <a:p>
                      <a:r>
                        <a:rPr lang="en-US" dirty="0" smtClean="0"/>
                        <a:t>D</a:t>
                      </a:r>
                      <a:endParaRPr lang="en-US" dirty="0"/>
                    </a:p>
                  </a:txBody>
                  <a:tcPr/>
                </a:tc>
                <a:tc>
                  <a:txBody>
                    <a:bodyPr/>
                    <a:lstStyle/>
                    <a:p>
                      <a:r>
                        <a:rPr lang="en-US" dirty="0" err="1" smtClean="0"/>
                        <a:t>Amperestunden</a:t>
                      </a:r>
                      <a:r>
                        <a:rPr lang="en-US" dirty="0" smtClean="0"/>
                        <a:t> </a:t>
                      </a:r>
                      <a:r>
                        <a:rPr lang="en-US" dirty="0"/>
                        <a:t>(Ah)</a:t>
                      </a:r>
                    </a:p>
                  </a:txBody>
                  <a:tcPr marL="54000" marR="54000" marT="9525" marB="9525" anchor="ctr"/>
                </a:tc>
              </a:tr>
            </a:tbl>
          </a:graphicData>
        </a:graphic>
      </p:graphicFrame>
      <p:sp>
        <p:nvSpPr>
          <p:cNvPr id="19" name="Interaktive Schaltfläche: Hilfe 18">
            <a:hlinkClick r:id="" action="ppaction://noaction" highlightClick="1"/>
          </p:cNvPr>
          <p:cNvSpPr/>
          <p:nvPr/>
        </p:nvSpPr>
        <p:spPr>
          <a:xfrm>
            <a:off x="1430944" y="466067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430944" y="502652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430944" y="539236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430944" y="57582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1188142" y="500259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1188142" y="463948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1176921" y="5360951"/>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6" name="Textfeld 25"/>
          <p:cNvSpPr txBox="1"/>
          <p:nvPr/>
        </p:nvSpPr>
        <p:spPr>
          <a:xfrm>
            <a:off x="1188142" y="573295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6</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872109075"/>
              </p:ext>
            </p:extLst>
          </p:nvPr>
        </p:nvGraphicFramePr>
        <p:xfrm>
          <a:off x="1115616" y="1247646"/>
          <a:ext cx="6912767" cy="2051050"/>
        </p:xfrm>
        <a:graphic>
          <a:graphicData uri="http://schemas.openxmlformats.org/drawingml/2006/table">
            <a:tbl>
              <a:tblPr firstRow="1" bandRow="1">
                <a:tableStyleId>{17292A2E-F333-43FB-9621-5CBBE7FDCDCB}</a:tableStyleId>
              </a:tblPr>
              <a:tblGrid>
                <a:gridCol w="936104"/>
                <a:gridCol w="2768125"/>
                <a:gridCol w="3208538"/>
              </a:tblGrid>
              <a:tr h="370840">
                <a:tc>
                  <a:txBody>
                    <a:bodyPr/>
                    <a:lstStyle/>
                    <a:p>
                      <a:r>
                        <a:rPr lang="en-US" dirty="0" smtClean="0">
                          <a:solidFill>
                            <a:schemeClr val="tx1"/>
                          </a:solidFill>
                        </a:rPr>
                        <a:t>TA201</a:t>
                      </a:r>
                      <a:endParaRPr lang="en-US" dirty="0">
                        <a:solidFill>
                          <a:schemeClr val="tx1"/>
                        </a:solidFill>
                      </a:endParaRPr>
                    </a:p>
                  </a:txBody>
                  <a:tcPr>
                    <a:solidFill>
                      <a:schemeClr val="bg1">
                        <a:lumMod val="65000"/>
                      </a:schemeClr>
                    </a:solidFill>
                  </a:tcPr>
                </a:tc>
                <a:tc gridSpan="2">
                  <a:txBody>
                    <a:bodyPr/>
                    <a:lstStyle/>
                    <a:p>
                      <a:r>
                        <a:rPr lang="de-DE" dirty="0"/>
                        <a:t>Welche Einheit wird für die elektrische Spannung verwendet?</a:t>
                      </a:r>
                    </a:p>
                  </a:txBody>
                  <a:tcPr marL="54000" marR="54000" marT="9525" marB="9525" anchor="ctr">
                    <a:solidFill>
                      <a:schemeClr val="bg1">
                        <a:lumMod val="65000"/>
                      </a:schemeClr>
                    </a:solidFill>
                  </a:tcPr>
                </a:tc>
                <a:tc hMerge="1">
                  <a:txBody>
                    <a:bodyPr/>
                    <a:lstStyle/>
                    <a:p>
                      <a:endParaRPr lang="en-US"/>
                    </a:p>
                  </a:txBody>
                  <a:tcPr>
                    <a:solidFill>
                      <a:schemeClr val="bg1">
                        <a:lumMod val="65000"/>
                      </a:schemeClr>
                    </a:solidFill>
                  </a:tcPr>
                </a:tc>
              </a:tr>
              <a:tr h="370840">
                <a:tc>
                  <a:txBody>
                    <a:bodyPr/>
                    <a:lstStyle/>
                    <a:p>
                      <a:r>
                        <a:rPr lang="en-US" dirty="0" smtClean="0"/>
                        <a:t>A</a:t>
                      </a:r>
                      <a:endParaRPr lang="en-US" dirty="0"/>
                    </a:p>
                  </a:txBody>
                  <a:tcPr/>
                </a:tc>
                <a:tc>
                  <a:txBody>
                    <a:bodyPr/>
                    <a:lstStyle/>
                    <a:p>
                      <a:r>
                        <a:rPr lang="en-US" dirty="0" err="1" smtClean="0"/>
                        <a:t>Amperestunden</a:t>
                      </a:r>
                      <a:r>
                        <a:rPr lang="en-US" dirty="0" smtClean="0"/>
                        <a:t> </a:t>
                      </a:r>
                      <a:r>
                        <a:rPr lang="en-US" dirty="0"/>
                        <a:t>(Ah)</a:t>
                      </a:r>
                    </a:p>
                  </a:txBody>
                  <a:tcPr marL="54000" marR="54000" marT="9525" marB="9525" anchor="ctr"/>
                </a:tc>
                <a:tc>
                  <a:txBody>
                    <a:bodyPr/>
                    <a:lstStyle/>
                    <a:p>
                      <a:endParaRPr lang="en-US"/>
                    </a:p>
                  </a:txBody>
                  <a:tcPr/>
                </a:tc>
              </a:tr>
              <a:tr h="370840">
                <a:tc>
                  <a:txBody>
                    <a:bodyPr/>
                    <a:lstStyle/>
                    <a:p>
                      <a:r>
                        <a:rPr lang="en-US" dirty="0" smtClean="0"/>
                        <a:t>B</a:t>
                      </a:r>
                      <a:endParaRPr lang="en-US" dirty="0"/>
                    </a:p>
                  </a:txBody>
                  <a:tcPr/>
                </a:tc>
                <a:tc>
                  <a:txBody>
                    <a:bodyPr/>
                    <a:lstStyle/>
                    <a:p>
                      <a:r>
                        <a:rPr lang="en-US" dirty="0" smtClean="0"/>
                        <a:t>Ampere </a:t>
                      </a:r>
                      <a:r>
                        <a:rPr lang="en-US" dirty="0"/>
                        <a:t>(A)</a:t>
                      </a:r>
                    </a:p>
                  </a:txBody>
                  <a:tcPr marL="54000" marR="54000" marT="9525" marB="9525" anchor="ctr"/>
                </a:tc>
                <a:tc>
                  <a:txBody>
                    <a:bodyPr/>
                    <a:lstStyle/>
                    <a:p>
                      <a:endParaRPr lang="en-US"/>
                    </a:p>
                  </a:txBody>
                  <a:tcPr/>
                </a:tc>
              </a:tr>
              <a:tr h="370840">
                <a:tc>
                  <a:txBody>
                    <a:bodyPr/>
                    <a:lstStyle/>
                    <a:p>
                      <a:r>
                        <a:rPr lang="en-US" dirty="0" smtClean="0"/>
                        <a:t>C</a:t>
                      </a:r>
                      <a:endParaRPr lang="en-US" dirty="0"/>
                    </a:p>
                  </a:txBody>
                  <a:tcPr/>
                </a:tc>
                <a:tc>
                  <a:txBody>
                    <a:bodyPr/>
                    <a:lstStyle/>
                    <a:p>
                      <a:r>
                        <a:rPr lang="en-US" dirty="0" smtClean="0"/>
                        <a:t>Ohm </a:t>
                      </a:r>
                      <a:r>
                        <a:rPr lang="en-US" dirty="0"/>
                        <a:t>(</a:t>
                      </a:r>
                      <a:r>
                        <a:rPr lang="el-GR" dirty="0"/>
                        <a:t>Ω)</a:t>
                      </a:r>
                    </a:p>
                  </a:txBody>
                  <a:tcPr marL="54000" marR="54000" marT="9525" marB="9525" anchor="ctr"/>
                </a:tc>
                <a:tc>
                  <a:txBody>
                    <a:bodyPr/>
                    <a:lstStyle/>
                    <a:p>
                      <a:endParaRPr lang="en-US"/>
                    </a:p>
                  </a:txBody>
                  <a:tcPr/>
                </a:tc>
              </a:tr>
              <a:tr h="370840">
                <a:tc>
                  <a:txBody>
                    <a:bodyPr/>
                    <a:lstStyle/>
                    <a:p>
                      <a:r>
                        <a:rPr lang="en-US" dirty="0" smtClean="0"/>
                        <a:t>D</a:t>
                      </a:r>
                      <a:endParaRPr lang="en-US" dirty="0"/>
                    </a:p>
                  </a:txBody>
                  <a:tcPr/>
                </a:tc>
                <a:tc>
                  <a:txBody>
                    <a:bodyPr/>
                    <a:lstStyle/>
                    <a:p>
                      <a:r>
                        <a:rPr lang="en-US" dirty="0" smtClean="0"/>
                        <a:t>Volt </a:t>
                      </a:r>
                      <a:r>
                        <a:rPr lang="en-US" dirty="0"/>
                        <a:t>(V)</a:t>
                      </a:r>
                    </a:p>
                  </a:txBody>
                  <a:tcPr marL="54000" marR="54000" marT="9525" marB="9525" anchor="ctr"/>
                </a:tc>
                <a:tc>
                  <a:txBody>
                    <a:bodyPr/>
                    <a:lstStyle/>
                    <a:p>
                      <a:endParaRPr lang="en-US" dirty="0"/>
                    </a:p>
                  </a:txBody>
                  <a:tcPr/>
                </a:tc>
              </a:tr>
            </a:tbl>
          </a:graphicData>
        </a:graphic>
      </p:graphicFrame>
      <p:sp>
        <p:nvSpPr>
          <p:cNvPr id="5" name="Interaktive Schaltfläche: Hilfe 4">
            <a:hlinkClick r:id="" action="ppaction://noaction" highlightClick="1"/>
          </p:cNvPr>
          <p:cNvSpPr/>
          <p:nvPr/>
        </p:nvSpPr>
        <p:spPr>
          <a:xfrm>
            <a:off x="1435045" y="18721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223796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260381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296965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62623" y="221517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1173844" y="185847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1173844" y="258553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1173844" y="294224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273306129"/>
              </p:ext>
            </p:extLst>
          </p:nvPr>
        </p:nvGraphicFramePr>
        <p:xfrm>
          <a:off x="1115616" y="4042246"/>
          <a:ext cx="6912768" cy="1854200"/>
        </p:xfrm>
        <a:graphic>
          <a:graphicData uri="http://schemas.openxmlformats.org/drawingml/2006/table">
            <a:tbl>
              <a:tblPr firstRow="1" bandRow="1">
                <a:tableStyleId>{17292A2E-F333-43FB-9621-5CBBE7FDCDCB}</a:tableStyleId>
              </a:tblPr>
              <a:tblGrid>
                <a:gridCol w="925050"/>
                <a:gridCol w="5987718"/>
              </a:tblGrid>
              <a:tr h="370840">
                <a:tc>
                  <a:txBody>
                    <a:bodyPr/>
                    <a:lstStyle/>
                    <a:p>
                      <a:r>
                        <a:rPr lang="en-US" dirty="0" smtClean="0">
                          <a:solidFill>
                            <a:schemeClr val="tx1"/>
                          </a:solidFill>
                        </a:rPr>
                        <a:t>TA208</a:t>
                      </a:r>
                      <a:endParaRPr lang="en-US" dirty="0">
                        <a:solidFill>
                          <a:schemeClr val="tx1"/>
                        </a:solidFill>
                      </a:endParaRPr>
                    </a:p>
                  </a:txBody>
                  <a:tcPr>
                    <a:solidFill>
                      <a:schemeClr val="bg1">
                        <a:lumMod val="65000"/>
                      </a:schemeClr>
                    </a:solidFill>
                  </a:tcPr>
                </a:tc>
                <a:tc>
                  <a:txBody>
                    <a:bodyPr/>
                    <a:lstStyle/>
                    <a:p>
                      <a:r>
                        <a:rPr lang="de-DE"/>
                        <a:t>Welche Einheit wird für die Kapazität verwendet?</a:t>
                      </a:r>
                    </a:p>
                  </a:txBody>
                  <a:tcPr marL="54000" marR="54000" marT="9525" marB="952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a:t>   Farad (F)</a:t>
                      </a:r>
                    </a:p>
                  </a:txBody>
                  <a:tcPr marL="54000" marR="54000" marT="9525" marB="9525" anchor="ctr"/>
                </a:tc>
              </a:tr>
              <a:tr h="370840">
                <a:tc>
                  <a:txBody>
                    <a:bodyPr/>
                    <a:lstStyle/>
                    <a:p>
                      <a:r>
                        <a:rPr lang="en-US" dirty="0" smtClean="0"/>
                        <a:t>B</a:t>
                      </a:r>
                      <a:endParaRPr lang="en-US" dirty="0"/>
                    </a:p>
                  </a:txBody>
                  <a:tcPr/>
                </a:tc>
                <a:tc>
                  <a:txBody>
                    <a:bodyPr/>
                    <a:lstStyle/>
                    <a:p>
                      <a:r>
                        <a:rPr lang="en-US"/>
                        <a:t>   Ohm (</a:t>
                      </a:r>
                      <a:r>
                        <a:rPr lang="el-GR"/>
                        <a:t>Ω)</a:t>
                      </a:r>
                    </a:p>
                  </a:txBody>
                  <a:tcPr marL="54000" marR="54000" marT="9525" marB="9525" anchor="ctr"/>
                </a:tc>
              </a:tr>
              <a:tr h="370840">
                <a:tc>
                  <a:txBody>
                    <a:bodyPr/>
                    <a:lstStyle/>
                    <a:p>
                      <a:r>
                        <a:rPr lang="en-US" dirty="0" smtClean="0"/>
                        <a:t>C</a:t>
                      </a:r>
                      <a:endParaRPr lang="en-US" dirty="0"/>
                    </a:p>
                  </a:txBody>
                  <a:tcPr/>
                </a:tc>
                <a:tc>
                  <a:txBody>
                    <a:bodyPr/>
                    <a:lstStyle/>
                    <a:p>
                      <a:r>
                        <a:rPr lang="en-US"/>
                        <a:t>   Siemens (S)</a:t>
                      </a:r>
                    </a:p>
                  </a:txBody>
                  <a:tcPr marL="54000" marR="54000" marT="9525" marB="9525" anchor="ctr"/>
                </a:tc>
              </a:tr>
              <a:tr h="370840">
                <a:tc>
                  <a:txBody>
                    <a:bodyPr/>
                    <a:lstStyle/>
                    <a:p>
                      <a:r>
                        <a:rPr lang="en-US" dirty="0" smtClean="0"/>
                        <a:t>D</a:t>
                      </a:r>
                      <a:endParaRPr lang="en-US" dirty="0"/>
                    </a:p>
                  </a:txBody>
                  <a:tcPr/>
                </a:tc>
                <a:tc>
                  <a:txBody>
                    <a:bodyPr/>
                    <a:lstStyle/>
                    <a:p>
                      <a:r>
                        <a:rPr lang="en-US" dirty="0"/>
                        <a:t>   Henry (H)</a:t>
                      </a:r>
                    </a:p>
                  </a:txBody>
                  <a:tcPr marL="54000" marR="54000" marT="9525" marB="9525" anchor="ctr"/>
                </a:tc>
              </a:tr>
            </a:tbl>
          </a:graphicData>
        </a:graphic>
      </p:graphicFrame>
      <p:sp>
        <p:nvSpPr>
          <p:cNvPr id="19" name="Interaktive Schaltfläche: Hilfe 18">
            <a:hlinkClick r:id="" action="ppaction://noaction" highlightClick="1"/>
          </p:cNvPr>
          <p:cNvSpPr/>
          <p:nvPr/>
        </p:nvSpPr>
        <p:spPr>
          <a:xfrm>
            <a:off x="1430944" y="446960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430944" y="483545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430944" y="520129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430944" y="556714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1188142" y="481152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1188142" y="444841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1176921" y="516987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1188142" y="554188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642005301"/>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379240"/>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7</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809459402"/>
              </p:ext>
            </p:extLst>
          </p:nvPr>
        </p:nvGraphicFramePr>
        <p:xfrm>
          <a:off x="1115616" y="2602086"/>
          <a:ext cx="6696744" cy="2051050"/>
        </p:xfrm>
        <a:graphic>
          <a:graphicData uri="http://schemas.openxmlformats.org/drawingml/2006/table">
            <a:tbl>
              <a:tblPr firstRow="1" bandRow="1">
                <a:tableStyleId>{17292A2E-F333-43FB-9621-5CBBE7FDCDCB}</a:tableStyleId>
              </a:tblPr>
              <a:tblGrid>
                <a:gridCol w="936104"/>
                <a:gridCol w="5760640"/>
              </a:tblGrid>
              <a:tr h="370840">
                <a:tc>
                  <a:txBody>
                    <a:bodyPr/>
                    <a:lstStyle/>
                    <a:p>
                      <a:r>
                        <a:rPr lang="en-US" dirty="0" smtClean="0">
                          <a:solidFill>
                            <a:schemeClr val="tx1"/>
                          </a:solidFill>
                        </a:rPr>
                        <a:t>TA202</a:t>
                      </a:r>
                      <a:endParaRPr lang="en-US" dirty="0">
                        <a:solidFill>
                          <a:schemeClr val="tx1"/>
                        </a:solidFill>
                      </a:endParaRPr>
                    </a:p>
                  </a:txBody>
                  <a:tcPr>
                    <a:solidFill>
                      <a:schemeClr val="bg1">
                        <a:lumMod val="65000"/>
                      </a:schemeClr>
                    </a:solidFill>
                  </a:tcPr>
                </a:tc>
                <a:tc>
                  <a:txBody>
                    <a:bodyPr/>
                    <a:lstStyle/>
                    <a:p>
                      <a:r>
                        <a:rPr lang="de-DE"/>
                        <a:t>Welche Einheit wird für die elektrische Ladung verwendet?</a:t>
                      </a:r>
                    </a:p>
                  </a:txBody>
                  <a:tcPr marL="9525" marR="9525" marT="9525" marB="952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a:t>   Kilowatt (kW)</a:t>
                      </a:r>
                    </a:p>
                  </a:txBody>
                  <a:tcPr marL="9525" marR="9525" marT="9525" marB="9525" anchor="ctr"/>
                </a:tc>
              </a:tr>
              <a:tr h="370840">
                <a:tc>
                  <a:txBody>
                    <a:bodyPr/>
                    <a:lstStyle/>
                    <a:p>
                      <a:r>
                        <a:rPr lang="en-US" dirty="0" smtClean="0"/>
                        <a:t>B</a:t>
                      </a:r>
                      <a:endParaRPr lang="en-US" dirty="0"/>
                    </a:p>
                  </a:txBody>
                  <a:tcPr/>
                </a:tc>
                <a:tc>
                  <a:txBody>
                    <a:bodyPr/>
                    <a:lstStyle/>
                    <a:p>
                      <a:r>
                        <a:rPr lang="en-US"/>
                        <a:t>   Amperesekunde (As)</a:t>
                      </a:r>
                    </a:p>
                  </a:txBody>
                  <a:tcPr marL="9525" marR="9525" marT="9525" marB="9525" anchor="ctr"/>
                </a:tc>
              </a:tr>
              <a:tr h="370840">
                <a:tc>
                  <a:txBody>
                    <a:bodyPr/>
                    <a:lstStyle/>
                    <a:p>
                      <a:r>
                        <a:rPr lang="en-US" dirty="0" smtClean="0"/>
                        <a:t>C</a:t>
                      </a:r>
                      <a:endParaRPr lang="en-US" dirty="0"/>
                    </a:p>
                  </a:txBody>
                  <a:tcPr/>
                </a:tc>
                <a:tc>
                  <a:txBody>
                    <a:bodyPr/>
                    <a:lstStyle/>
                    <a:p>
                      <a:r>
                        <a:rPr lang="en-US"/>
                        <a:t>   Joule (J)</a:t>
                      </a:r>
                    </a:p>
                  </a:txBody>
                  <a:tcPr marL="9525" marR="9525" marT="9525" marB="9525" anchor="ctr"/>
                </a:tc>
              </a:tr>
              <a:tr h="370840">
                <a:tc>
                  <a:txBody>
                    <a:bodyPr/>
                    <a:lstStyle/>
                    <a:p>
                      <a:r>
                        <a:rPr lang="en-US" dirty="0" smtClean="0"/>
                        <a:t>D</a:t>
                      </a:r>
                      <a:endParaRPr lang="en-US" dirty="0"/>
                    </a:p>
                  </a:txBody>
                  <a:tcPr/>
                </a:tc>
                <a:tc>
                  <a:txBody>
                    <a:bodyPr/>
                    <a:lstStyle/>
                    <a:p>
                      <a:r>
                        <a:rPr lang="en-US" dirty="0"/>
                        <a:t>   Ampere (A)</a:t>
                      </a:r>
                    </a:p>
                  </a:txBody>
                  <a:tcPr marL="9525" marR="9525" marT="9525" marB="9525" anchor="ctr"/>
                </a:tc>
              </a:tr>
            </a:tbl>
          </a:graphicData>
        </a:graphic>
      </p:graphicFrame>
      <p:sp>
        <p:nvSpPr>
          <p:cNvPr id="5" name="Interaktive Schaltfläche: Hilfe 4">
            <a:hlinkClick r:id="" action="ppaction://noaction" highlightClick="1"/>
          </p:cNvPr>
          <p:cNvSpPr/>
          <p:nvPr/>
        </p:nvSpPr>
        <p:spPr>
          <a:xfrm>
            <a:off x="1435045" y="322656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359240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395825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432409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62623" y="356961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1173844" y="321291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1173844" y="393997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1173844" y="429668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7" name="Fußzeilenplatzhalter 3"/>
          <p:cNvSpPr>
            <a:spLocks noGrp="1"/>
          </p:cNvSpPr>
          <p:nvPr>
            <p:ph type="ftr" sz="quarter" idx="10"/>
          </p:nvPr>
        </p:nvSpPr>
        <p:spPr>
          <a:xfrm>
            <a:off x="685800" y="381000"/>
            <a:ext cx="7772400" cy="762000"/>
          </a:xfrm>
        </p:spPr>
        <p:txBody>
          <a:bodyPr/>
          <a:lstStyle/>
          <a:p>
            <a:pPr lvl="2">
              <a:defRPr/>
            </a:pPr>
            <a:r>
              <a:rPr lang="de-DE" dirty="0"/>
              <a:t> </a:t>
            </a:r>
          </a:p>
          <a:p>
            <a:pPr lvl="3">
              <a:defRPr/>
            </a:pPr>
            <a:endParaRPr lang="de-DE" dirty="0"/>
          </a:p>
          <a:p>
            <a:pPr lvl="3">
              <a:defRPr/>
            </a:pPr>
            <a:r>
              <a:rPr lang="de-DE" sz="1200" dirty="0"/>
              <a:t>			              Ortsverband München-Süd des</a:t>
            </a:r>
          </a:p>
          <a:p>
            <a:pPr lvl="3">
              <a:defRPr/>
            </a:pPr>
            <a:r>
              <a:rPr lang="de-DE" sz="1200" dirty="0"/>
              <a:t>		                            Deutschen Amateur-Radio-Club e.V.</a:t>
            </a:r>
          </a:p>
        </p:txBody>
      </p:sp>
    </p:spTree>
    <p:extLst>
      <p:ext uri="{BB962C8B-B14F-4D97-AF65-F5344CB8AC3E}">
        <p14:creationId xmlns:p14="http://schemas.microsoft.com/office/powerpoint/2010/main" val="1329641893"/>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2780928"/>
            <a:ext cx="7772400" cy="1470025"/>
          </a:xfrm>
          <a:prstGeom prst="rect">
            <a:avLst/>
          </a:prstGeom>
          <a:noFill/>
          <a:ln w="9525">
            <a:noFill/>
            <a:miter lim="800000"/>
            <a:headEnd/>
            <a:tailEnd/>
          </a:ln>
        </p:spPr>
        <p:txBody>
          <a:bodyPr anchor="ctr"/>
          <a:lstStyle/>
          <a:p>
            <a:pPr algn="ctr" eaLnBrk="0" hangingPunct="0">
              <a:defRPr/>
            </a:pPr>
            <a:r>
              <a:rPr lang="en-US" sz="2800" b="1" dirty="0" err="1"/>
              <a:t>Zehnerpotenzen</a:t>
            </a:r>
            <a:endParaRPr lang="de-DE" sz="2800" kern="0" dirty="0">
              <a:solidFill>
                <a:schemeClr val="tx2"/>
              </a:solidFill>
              <a:latin typeface="+mj-lt"/>
              <a:ea typeface="+mj-ea"/>
              <a:cs typeface="+mj-cs"/>
            </a:endParaRPr>
          </a:p>
        </p:txBody>
      </p:sp>
      <p:sp>
        <p:nvSpPr>
          <p:cNvPr id="11" name="Fußzeilenplatzhalter 3"/>
          <p:cNvSpPr>
            <a:spLocks noGrp="1"/>
          </p:cNvSpPr>
          <p:nvPr>
            <p:ph type="ftr" sz="quarter" idx="10"/>
          </p:nvPr>
        </p:nvSpPr>
        <p:spPr/>
        <p:txBody>
          <a:bodyPr/>
          <a:lstStyle/>
          <a:p>
            <a:pPr lvl="2">
              <a:defRPr/>
            </a:pPr>
            <a:r>
              <a:rPr lang="de-DE" dirty="0"/>
              <a:t> </a:t>
            </a:r>
          </a:p>
          <a:p>
            <a:pPr lvl="3">
              <a:defRPr/>
            </a:pPr>
            <a:endParaRPr lang="de-DE" dirty="0"/>
          </a:p>
          <a:p>
            <a:pPr lvl="3">
              <a:defRPr/>
            </a:pPr>
            <a:r>
              <a:rPr lang="de-DE" sz="1200" dirty="0"/>
              <a:t>			              Ortsverband München-Süd des</a:t>
            </a:r>
          </a:p>
          <a:p>
            <a:pPr lvl="3">
              <a:defRPr/>
            </a:pPr>
            <a:r>
              <a:rPr lang="de-DE" sz="1200" dirty="0"/>
              <a:t>		                            Deutschen Amateur-Radio-Club e.V.</a:t>
            </a:r>
          </a:p>
        </p:txBody>
      </p:sp>
    </p:spTree>
    <p:extLst>
      <p:ext uri="{BB962C8B-B14F-4D97-AF65-F5344CB8AC3E}">
        <p14:creationId xmlns:p14="http://schemas.microsoft.com/office/powerpoint/2010/main" val="4161874602"/>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C10B822-6149-4A20-9EBE-C10347E5375F}" type="slidenum">
              <a:rPr lang="de-DE" altLang="en-US"/>
              <a:pPr eaLnBrk="1" hangingPunct="1"/>
              <a:t>9</a:t>
            </a:fld>
            <a:endParaRPr lang="de-DE" altLang="en-US" dirty="0"/>
          </a:p>
        </p:txBody>
      </p:sp>
      <p:sp>
        <p:nvSpPr>
          <p:cNvPr id="2" name="Titel 1"/>
          <p:cNvSpPr>
            <a:spLocks noGrp="1"/>
          </p:cNvSpPr>
          <p:nvPr>
            <p:ph type="title"/>
          </p:nvPr>
        </p:nvSpPr>
        <p:spPr>
          <a:xfrm>
            <a:off x="683568" y="404664"/>
            <a:ext cx="6480720" cy="609600"/>
          </a:xfrm>
        </p:spPr>
        <p:txBody>
          <a:bodyPr/>
          <a:lstStyle/>
          <a:p>
            <a:pPr algn="l"/>
            <a:r>
              <a:rPr lang="en-US" dirty="0" err="1" smtClean="0"/>
              <a:t>Zehnerpotenzen</a:t>
            </a:r>
            <a:r>
              <a:rPr lang="en-US" dirty="0" smtClean="0"/>
              <a:t> und </a:t>
            </a:r>
            <a:r>
              <a:rPr lang="en-US" dirty="0" err="1" smtClean="0"/>
              <a:t>ihre</a:t>
            </a:r>
            <a:r>
              <a:rPr lang="en-US" dirty="0" smtClean="0"/>
              <a:t> </a:t>
            </a:r>
            <a:r>
              <a:rPr lang="en-US" dirty="0" err="1" smtClean="0"/>
              <a:t>Präfixe</a:t>
            </a:r>
            <a:endParaRPr lang="en-US" dirty="0"/>
          </a:p>
        </p:txBody>
      </p:sp>
      <p:graphicFrame>
        <p:nvGraphicFramePr>
          <p:cNvPr id="4" name="Tabelle 3"/>
          <p:cNvGraphicFramePr>
            <a:graphicFrameLocks noGrp="1"/>
          </p:cNvGraphicFramePr>
          <p:nvPr>
            <p:extLst>
              <p:ext uri="{D42A27DB-BD31-4B8C-83A1-F6EECF244321}">
                <p14:modId xmlns:p14="http://schemas.microsoft.com/office/powerpoint/2010/main" val="3191800730"/>
              </p:ext>
            </p:extLst>
          </p:nvPr>
        </p:nvGraphicFramePr>
        <p:xfrm>
          <a:off x="852264" y="1317240"/>
          <a:ext cx="6096000" cy="4820920"/>
        </p:xfrm>
        <a:graphic>
          <a:graphicData uri="http://schemas.openxmlformats.org/drawingml/2006/table">
            <a:tbl>
              <a:tblPr firstRow="1" bandRow="1">
                <a:tableStyleId>{ED083AE6-46FA-4A59-8FB0-9F97EB10719F}</a:tableStyleId>
              </a:tblPr>
              <a:tblGrid>
                <a:gridCol w="1524000"/>
                <a:gridCol w="1524000"/>
                <a:gridCol w="1524000"/>
                <a:gridCol w="1524000"/>
              </a:tblGrid>
              <a:tr h="370840">
                <a:tc>
                  <a:txBody>
                    <a:bodyPr/>
                    <a:lstStyle/>
                    <a:p>
                      <a:r>
                        <a:rPr lang="en-US" b="1" dirty="0" err="1"/>
                        <a:t>Faktor</a:t>
                      </a:r>
                      <a:endParaRPr lang="en-US" dirty="0"/>
                    </a:p>
                  </a:txBody>
                  <a:tcPr marL="54000" marR="54000" marT="9525" marB="9525" anchor="ctr"/>
                </a:tc>
                <a:tc>
                  <a:txBody>
                    <a:bodyPr/>
                    <a:lstStyle/>
                    <a:p>
                      <a:r>
                        <a:rPr lang="en-US" b="1"/>
                        <a:t>Potenz</a:t>
                      </a:r>
                      <a:endParaRPr lang="en-US"/>
                    </a:p>
                  </a:txBody>
                  <a:tcPr marL="54000" marR="54000" marT="9525" marB="9525" anchor="ctr"/>
                </a:tc>
                <a:tc>
                  <a:txBody>
                    <a:bodyPr/>
                    <a:lstStyle/>
                    <a:p>
                      <a:r>
                        <a:rPr lang="en-US" b="1"/>
                        <a:t>Vorsatz</a:t>
                      </a:r>
                      <a:endParaRPr lang="en-US"/>
                    </a:p>
                  </a:txBody>
                  <a:tcPr marL="54000" marR="54000" marT="9525" marB="9525" anchor="ctr"/>
                </a:tc>
                <a:tc>
                  <a:txBody>
                    <a:bodyPr/>
                    <a:lstStyle/>
                    <a:p>
                      <a:r>
                        <a:rPr lang="en-US" b="1"/>
                        <a:t>Zeichen</a:t>
                      </a:r>
                      <a:endParaRPr lang="en-US"/>
                    </a:p>
                  </a:txBody>
                  <a:tcPr marL="54000" marR="54000" marT="9525" marB="9525" anchor="ctr"/>
                </a:tc>
              </a:tr>
              <a:tr h="370840">
                <a:tc>
                  <a:txBody>
                    <a:bodyPr/>
                    <a:lstStyle/>
                    <a:p>
                      <a:r>
                        <a:rPr lang="en-US" dirty="0" err="1"/>
                        <a:t>billionenfach</a:t>
                      </a:r>
                      <a:endParaRPr lang="en-US" dirty="0"/>
                    </a:p>
                  </a:txBody>
                  <a:tcPr marL="54000" marR="54000" marT="9525" marB="9525" anchor="ctr"/>
                </a:tc>
                <a:tc>
                  <a:txBody>
                    <a:bodyPr/>
                    <a:lstStyle/>
                    <a:p>
                      <a:r>
                        <a:rPr lang="en-US"/>
                        <a:t>10</a:t>
                      </a:r>
                      <a:r>
                        <a:rPr lang="en-US" baseline="30000"/>
                        <a:t>12</a:t>
                      </a:r>
                      <a:endParaRPr lang="en-US"/>
                    </a:p>
                  </a:txBody>
                  <a:tcPr marL="54000" marR="54000" marT="9525" marB="9525" anchor="ctr"/>
                </a:tc>
                <a:tc>
                  <a:txBody>
                    <a:bodyPr/>
                    <a:lstStyle/>
                    <a:p>
                      <a:r>
                        <a:rPr lang="en-US"/>
                        <a:t>Tera</a:t>
                      </a:r>
                    </a:p>
                  </a:txBody>
                  <a:tcPr marL="54000" marR="54000" marT="9525" marB="9525" anchor="ctr"/>
                </a:tc>
                <a:tc>
                  <a:txBody>
                    <a:bodyPr/>
                    <a:lstStyle/>
                    <a:p>
                      <a:r>
                        <a:rPr lang="en-US"/>
                        <a:t>T</a:t>
                      </a:r>
                    </a:p>
                  </a:txBody>
                  <a:tcPr marL="54000" marR="54000" marT="9525" marB="9525" anchor="ctr"/>
                </a:tc>
              </a:tr>
              <a:tr h="370840">
                <a:tc>
                  <a:txBody>
                    <a:bodyPr/>
                    <a:lstStyle/>
                    <a:p>
                      <a:r>
                        <a:rPr lang="en-US"/>
                        <a:t>milliardenfach</a:t>
                      </a:r>
                    </a:p>
                  </a:txBody>
                  <a:tcPr marL="54000" marR="54000" marT="9525" marB="9525" anchor="ctr"/>
                </a:tc>
                <a:tc>
                  <a:txBody>
                    <a:bodyPr/>
                    <a:lstStyle/>
                    <a:p>
                      <a:r>
                        <a:rPr lang="en-US" dirty="0"/>
                        <a:t>10</a:t>
                      </a:r>
                      <a:r>
                        <a:rPr lang="en-US" baseline="30000" dirty="0"/>
                        <a:t>9</a:t>
                      </a:r>
                      <a:endParaRPr lang="en-US" dirty="0"/>
                    </a:p>
                  </a:txBody>
                  <a:tcPr marL="54000" marR="54000" marT="9525" marB="9525" anchor="ctr"/>
                </a:tc>
                <a:tc>
                  <a:txBody>
                    <a:bodyPr/>
                    <a:lstStyle/>
                    <a:p>
                      <a:r>
                        <a:rPr lang="en-US"/>
                        <a:t>Giga</a:t>
                      </a:r>
                    </a:p>
                  </a:txBody>
                  <a:tcPr marL="54000" marR="54000" marT="9525" marB="9525" anchor="ctr"/>
                </a:tc>
                <a:tc>
                  <a:txBody>
                    <a:bodyPr/>
                    <a:lstStyle/>
                    <a:p>
                      <a:r>
                        <a:rPr lang="en-US"/>
                        <a:t>G</a:t>
                      </a:r>
                    </a:p>
                  </a:txBody>
                  <a:tcPr marL="54000" marR="54000" marT="9525" marB="9525" anchor="ctr"/>
                </a:tc>
              </a:tr>
              <a:tr h="370840">
                <a:tc>
                  <a:txBody>
                    <a:bodyPr/>
                    <a:lstStyle/>
                    <a:p>
                      <a:r>
                        <a:rPr lang="en-US"/>
                        <a:t>millionenfach</a:t>
                      </a:r>
                    </a:p>
                  </a:txBody>
                  <a:tcPr marL="54000" marR="54000" marT="9525" marB="9525" anchor="ctr"/>
                </a:tc>
                <a:tc>
                  <a:txBody>
                    <a:bodyPr/>
                    <a:lstStyle/>
                    <a:p>
                      <a:r>
                        <a:rPr lang="en-US" dirty="0"/>
                        <a:t>10</a:t>
                      </a:r>
                      <a:r>
                        <a:rPr lang="en-US" baseline="30000" dirty="0"/>
                        <a:t>6</a:t>
                      </a:r>
                      <a:endParaRPr lang="en-US" dirty="0"/>
                    </a:p>
                  </a:txBody>
                  <a:tcPr marL="54000" marR="54000" marT="9525" marB="9525" anchor="ctr"/>
                </a:tc>
                <a:tc>
                  <a:txBody>
                    <a:bodyPr/>
                    <a:lstStyle/>
                    <a:p>
                      <a:r>
                        <a:rPr lang="en-US"/>
                        <a:t>Mega</a:t>
                      </a:r>
                    </a:p>
                  </a:txBody>
                  <a:tcPr marL="54000" marR="54000" marT="9525" marB="9525" anchor="ctr"/>
                </a:tc>
                <a:tc>
                  <a:txBody>
                    <a:bodyPr/>
                    <a:lstStyle/>
                    <a:p>
                      <a:r>
                        <a:rPr lang="en-US"/>
                        <a:t>M</a:t>
                      </a:r>
                    </a:p>
                  </a:txBody>
                  <a:tcPr marL="54000" marR="54000" marT="9525" marB="9525" anchor="ctr"/>
                </a:tc>
              </a:tr>
              <a:tr h="370840">
                <a:tc>
                  <a:txBody>
                    <a:bodyPr/>
                    <a:lstStyle/>
                    <a:p>
                      <a:r>
                        <a:rPr lang="en-US"/>
                        <a:t>tausendfach</a:t>
                      </a:r>
                    </a:p>
                  </a:txBody>
                  <a:tcPr marL="54000" marR="54000" marT="9525" marB="9525" anchor="ctr"/>
                </a:tc>
                <a:tc>
                  <a:txBody>
                    <a:bodyPr/>
                    <a:lstStyle/>
                    <a:p>
                      <a:r>
                        <a:rPr lang="en-US" dirty="0"/>
                        <a:t>10</a:t>
                      </a:r>
                      <a:r>
                        <a:rPr lang="en-US" baseline="30000" dirty="0"/>
                        <a:t>3</a:t>
                      </a:r>
                      <a:endParaRPr lang="en-US" dirty="0"/>
                    </a:p>
                  </a:txBody>
                  <a:tcPr marL="54000" marR="54000" marT="9525" marB="9525" anchor="ctr"/>
                </a:tc>
                <a:tc>
                  <a:txBody>
                    <a:bodyPr/>
                    <a:lstStyle/>
                    <a:p>
                      <a:r>
                        <a:rPr lang="en-US"/>
                        <a:t>kilo</a:t>
                      </a:r>
                    </a:p>
                  </a:txBody>
                  <a:tcPr marL="54000" marR="54000" marT="9525" marB="9525" anchor="ctr"/>
                </a:tc>
                <a:tc>
                  <a:txBody>
                    <a:bodyPr/>
                    <a:lstStyle/>
                    <a:p>
                      <a:r>
                        <a:rPr lang="en-US" dirty="0" smtClean="0"/>
                        <a:t>k</a:t>
                      </a:r>
                      <a:r>
                        <a:rPr lang="en-US" smtClean="0"/>
                        <a:t>  </a:t>
                      </a:r>
                      <a:r>
                        <a:rPr lang="en-US" dirty="0" smtClean="0"/>
                        <a:t>(*)</a:t>
                      </a:r>
                      <a:endParaRPr lang="en-US" dirty="0"/>
                    </a:p>
                  </a:txBody>
                  <a:tcPr marL="54000" marR="54000" marT="9525" marB="9525" anchor="ctr"/>
                </a:tc>
              </a:tr>
              <a:tr h="370840">
                <a:tc>
                  <a:txBody>
                    <a:bodyPr/>
                    <a:lstStyle/>
                    <a:p>
                      <a:r>
                        <a:rPr lang="en-US"/>
                        <a:t>hundertfach</a:t>
                      </a:r>
                    </a:p>
                  </a:txBody>
                  <a:tcPr marL="54000" marR="54000" marT="9525" marB="9525" anchor="ctr"/>
                </a:tc>
                <a:tc>
                  <a:txBody>
                    <a:bodyPr/>
                    <a:lstStyle/>
                    <a:p>
                      <a:r>
                        <a:rPr lang="en-US"/>
                        <a:t>10</a:t>
                      </a:r>
                      <a:r>
                        <a:rPr lang="en-US" baseline="30000"/>
                        <a:t>2</a:t>
                      </a:r>
                      <a:endParaRPr lang="en-US"/>
                    </a:p>
                  </a:txBody>
                  <a:tcPr marL="54000" marR="54000" marT="9525" marB="9525" anchor="ctr"/>
                </a:tc>
                <a:tc>
                  <a:txBody>
                    <a:bodyPr/>
                    <a:lstStyle/>
                    <a:p>
                      <a:r>
                        <a:rPr lang="en-US" dirty="0" err="1"/>
                        <a:t>hekto</a:t>
                      </a:r>
                      <a:endParaRPr lang="en-US" dirty="0"/>
                    </a:p>
                  </a:txBody>
                  <a:tcPr marL="54000" marR="54000" marT="9525" marB="9525" anchor="ctr"/>
                </a:tc>
                <a:tc>
                  <a:txBody>
                    <a:bodyPr/>
                    <a:lstStyle/>
                    <a:p>
                      <a:r>
                        <a:rPr lang="en-US"/>
                        <a:t>h</a:t>
                      </a:r>
                    </a:p>
                  </a:txBody>
                  <a:tcPr marL="54000" marR="54000" marT="9525" marB="9525" anchor="ctr"/>
                </a:tc>
              </a:tr>
              <a:tr h="370840">
                <a:tc>
                  <a:txBody>
                    <a:bodyPr/>
                    <a:lstStyle/>
                    <a:p>
                      <a:r>
                        <a:rPr lang="en-US"/>
                        <a:t>zehnfach</a:t>
                      </a:r>
                    </a:p>
                  </a:txBody>
                  <a:tcPr marL="54000" marR="54000" marT="9525" marB="9525" anchor="ctr"/>
                </a:tc>
                <a:tc>
                  <a:txBody>
                    <a:bodyPr/>
                    <a:lstStyle/>
                    <a:p>
                      <a:r>
                        <a:rPr lang="en-US"/>
                        <a:t>10</a:t>
                      </a:r>
                      <a:r>
                        <a:rPr lang="en-US" baseline="30000"/>
                        <a:t>1</a:t>
                      </a:r>
                      <a:endParaRPr lang="en-US"/>
                    </a:p>
                  </a:txBody>
                  <a:tcPr marL="54000" marR="54000" marT="9525" marB="9525" anchor="ctr"/>
                </a:tc>
                <a:tc>
                  <a:txBody>
                    <a:bodyPr/>
                    <a:lstStyle/>
                    <a:p>
                      <a:r>
                        <a:rPr lang="en-US" dirty="0" err="1"/>
                        <a:t>deka</a:t>
                      </a:r>
                      <a:endParaRPr lang="en-US" dirty="0"/>
                    </a:p>
                  </a:txBody>
                  <a:tcPr marL="54000" marR="54000" marT="9525" marB="9525" anchor="ctr"/>
                </a:tc>
                <a:tc>
                  <a:txBody>
                    <a:bodyPr/>
                    <a:lstStyle/>
                    <a:p>
                      <a:r>
                        <a:rPr lang="en-US"/>
                        <a:t>da</a:t>
                      </a:r>
                    </a:p>
                  </a:txBody>
                  <a:tcPr marL="54000" marR="54000" marT="9525" marB="9525" anchor="ctr"/>
                </a:tc>
              </a:tr>
              <a:tr h="370840">
                <a:tc>
                  <a:txBody>
                    <a:bodyPr/>
                    <a:lstStyle/>
                    <a:p>
                      <a:r>
                        <a:rPr lang="en-US"/>
                        <a:t>zehntel</a:t>
                      </a:r>
                    </a:p>
                  </a:txBody>
                  <a:tcPr marL="54000" marR="54000" marT="9525" marB="9525" anchor="ctr"/>
                </a:tc>
                <a:tc>
                  <a:txBody>
                    <a:bodyPr/>
                    <a:lstStyle/>
                    <a:p>
                      <a:r>
                        <a:rPr lang="en-US"/>
                        <a:t>10</a:t>
                      </a:r>
                      <a:r>
                        <a:rPr lang="en-US" baseline="30000"/>
                        <a:t>-1</a:t>
                      </a:r>
                      <a:endParaRPr lang="en-US"/>
                    </a:p>
                  </a:txBody>
                  <a:tcPr marL="54000" marR="54000" marT="9525" marB="9525" anchor="ctr"/>
                </a:tc>
                <a:tc>
                  <a:txBody>
                    <a:bodyPr/>
                    <a:lstStyle/>
                    <a:p>
                      <a:r>
                        <a:rPr lang="en-US" dirty="0" err="1"/>
                        <a:t>dezi</a:t>
                      </a:r>
                      <a:endParaRPr lang="en-US" dirty="0"/>
                    </a:p>
                  </a:txBody>
                  <a:tcPr marL="54000" marR="54000" marT="9525" marB="9525" anchor="ctr"/>
                </a:tc>
                <a:tc>
                  <a:txBody>
                    <a:bodyPr/>
                    <a:lstStyle/>
                    <a:p>
                      <a:r>
                        <a:rPr lang="en-US"/>
                        <a:t>d</a:t>
                      </a:r>
                    </a:p>
                  </a:txBody>
                  <a:tcPr marL="54000" marR="54000" marT="9525" marB="9525" anchor="ctr"/>
                </a:tc>
              </a:tr>
              <a:tr h="370840">
                <a:tc>
                  <a:txBody>
                    <a:bodyPr/>
                    <a:lstStyle/>
                    <a:p>
                      <a:r>
                        <a:rPr lang="en-US"/>
                        <a:t>hundertstel</a:t>
                      </a:r>
                    </a:p>
                  </a:txBody>
                  <a:tcPr marL="54000" marR="54000" marT="9525" marB="9525" anchor="ctr"/>
                </a:tc>
                <a:tc>
                  <a:txBody>
                    <a:bodyPr/>
                    <a:lstStyle/>
                    <a:p>
                      <a:r>
                        <a:rPr lang="en-US"/>
                        <a:t>10</a:t>
                      </a:r>
                      <a:r>
                        <a:rPr lang="en-US" baseline="30000"/>
                        <a:t>-2</a:t>
                      </a:r>
                      <a:endParaRPr lang="en-US"/>
                    </a:p>
                  </a:txBody>
                  <a:tcPr marL="54000" marR="54000" marT="9525" marB="9525" anchor="ctr"/>
                </a:tc>
                <a:tc>
                  <a:txBody>
                    <a:bodyPr/>
                    <a:lstStyle/>
                    <a:p>
                      <a:r>
                        <a:rPr lang="en-US" dirty="0" err="1"/>
                        <a:t>zenti</a:t>
                      </a:r>
                      <a:endParaRPr lang="en-US" dirty="0"/>
                    </a:p>
                  </a:txBody>
                  <a:tcPr marL="54000" marR="54000" marT="9525" marB="9525" anchor="ctr"/>
                </a:tc>
                <a:tc>
                  <a:txBody>
                    <a:bodyPr/>
                    <a:lstStyle/>
                    <a:p>
                      <a:r>
                        <a:rPr lang="en-US" dirty="0"/>
                        <a:t>c</a:t>
                      </a:r>
                    </a:p>
                  </a:txBody>
                  <a:tcPr marL="54000" marR="54000" marT="9525" marB="9525" anchor="ctr"/>
                </a:tc>
              </a:tr>
              <a:tr h="370840">
                <a:tc>
                  <a:txBody>
                    <a:bodyPr/>
                    <a:lstStyle/>
                    <a:p>
                      <a:r>
                        <a:rPr lang="en-US"/>
                        <a:t>tausendstel</a:t>
                      </a:r>
                    </a:p>
                  </a:txBody>
                  <a:tcPr marL="54000" marR="54000" marT="9525" marB="9525" anchor="ctr"/>
                </a:tc>
                <a:tc>
                  <a:txBody>
                    <a:bodyPr/>
                    <a:lstStyle/>
                    <a:p>
                      <a:r>
                        <a:rPr lang="en-US"/>
                        <a:t>10</a:t>
                      </a:r>
                      <a:r>
                        <a:rPr lang="en-US" baseline="30000"/>
                        <a:t>-3</a:t>
                      </a:r>
                      <a:endParaRPr lang="en-US"/>
                    </a:p>
                  </a:txBody>
                  <a:tcPr marL="54000" marR="54000" marT="9525" marB="9525" anchor="ctr"/>
                </a:tc>
                <a:tc>
                  <a:txBody>
                    <a:bodyPr/>
                    <a:lstStyle/>
                    <a:p>
                      <a:r>
                        <a:rPr lang="en-US"/>
                        <a:t>milli</a:t>
                      </a:r>
                    </a:p>
                  </a:txBody>
                  <a:tcPr marL="54000" marR="54000" marT="9525" marB="9525" anchor="ctr"/>
                </a:tc>
                <a:tc>
                  <a:txBody>
                    <a:bodyPr/>
                    <a:lstStyle/>
                    <a:p>
                      <a:r>
                        <a:rPr lang="en-US" dirty="0"/>
                        <a:t>m</a:t>
                      </a:r>
                    </a:p>
                  </a:txBody>
                  <a:tcPr marL="54000" marR="54000" marT="9525" marB="9525" anchor="ctr"/>
                </a:tc>
              </a:tr>
              <a:tr h="370840">
                <a:tc>
                  <a:txBody>
                    <a:bodyPr/>
                    <a:lstStyle/>
                    <a:p>
                      <a:r>
                        <a:rPr lang="en-US"/>
                        <a:t>millionstel</a:t>
                      </a:r>
                    </a:p>
                  </a:txBody>
                  <a:tcPr marL="54000" marR="54000" marT="9525" marB="9525" anchor="ctr"/>
                </a:tc>
                <a:tc>
                  <a:txBody>
                    <a:bodyPr/>
                    <a:lstStyle/>
                    <a:p>
                      <a:r>
                        <a:rPr lang="en-US"/>
                        <a:t>10</a:t>
                      </a:r>
                      <a:r>
                        <a:rPr lang="en-US" baseline="30000"/>
                        <a:t>-6</a:t>
                      </a:r>
                      <a:endParaRPr lang="en-US"/>
                    </a:p>
                  </a:txBody>
                  <a:tcPr marL="54000" marR="54000" marT="9525" marB="9525" anchor="ctr"/>
                </a:tc>
                <a:tc>
                  <a:txBody>
                    <a:bodyPr/>
                    <a:lstStyle/>
                    <a:p>
                      <a:r>
                        <a:rPr lang="en-US"/>
                        <a:t>mikro</a:t>
                      </a:r>
                    </a:p>
                  </a:txBody>
                  <a:tcPr marL="54000" marR="54000" marT="9525" marB="9525" anchor="ctr"/>
                </a:tc>
                <a:tc>
                  <a:txBody>
                    <a:bodyPr/>
                    <a:lstStyle/>
                    <a:p>
                      <a:r>
                        <a:rPr lang="en-US"/>
                        <a:t>µ</a:t>
                      </a:r>
                    </a:p>
                  </a:txBody>
                  <a:tcPr marL="54000" marR="54000" marT="9525" marB="9525" anchor="ctr"/>
                </a:tc>
              </a:tr>
              <a:tr h="370840">
                <a:tc>
                  <a:txBody>
                    <a:bodyPr/>
                    <a:lstStyle/>
                    <a:p>
                      <a:r>
                        <a:rPr lang="en-US"/>
                        <a:t>milliardstel</a:t>
                      </a:r>
                    </a:p>
                  </a:txBody>
                  <a:tcPr marL="54000" marR="54000" marT="9525" marB="9525" anchor="ctr"/>
                </a:tc>
                <a:tc>
                  <a:txBody>
                    <a:bodyPr/>
                    <a:lstStyle/>
                    <a:p>
                      <a:r>
                        <a:rPr lang="en-US"/>
                        <a:t>10</a:t>
                      </a:r>
                      <a:r>
                        <a:rPr lang="en-US" baseline="30000"/>
                        <a:t>-9</a:t>
                      </a:r>
                      <a:endParaRPr lang="en-US"/>
                    </a:p>
                  </a:txBody>
                  <a:tcPr marL="54000" marR="54000" marT="9525" marB="9525" anchor="ctr"/>
                </a:tc>
                <a:tc>
                  <a:txBody>
                    <a:bodyPr/>
                    <a:lstStyle/>
                    <a:p>
                      <a:r>
                        <a:rPr lang="en-US"/>
                        <a:t>nano</a:t>
                      </a:r>
                    </a:p>
                  </a:txBody>
                  <a:tcPr marL="54000" marR="54000" marT="9525" marB="9525" anchor="ctr"/>
                </a:tc>
                <a:tc>
                  <a:txBody>
                    <a:bodyPr/>
                    <a:lstStyle/>
                    <a:p>
                      <a:r>
                        <a:rPr lang="en-US"/>
                        <a:t>n</a:t>
                      </a:r>
                    </a:p>
                  </a:txBody>
                  <a:tcPr marL="54000" marR="54000" marT="9525" marB="9525" anchor="ctr"/>
                </a:tc>
              </a:tr>
              <a:tr h="370840">
                <a:tc>
                  <a:txBody>
                    <a:bodyPr/>
                    <a:lstStyle/>
                    <a:p>
                      <a:r>
                        <a:rPr lang="en-US"/>
                        <a:t>billionstel</a:t>
                      </a:r>
                    </a:p>
                  </a:txBody>
                  <a:tcPr marL="54000" marR="54000" marT="9525" marB="9525" anchor="ctr"/>
                </a:tc>
                <a:tc>
                  <a:txBody>
                    <a:bodyPr/>
                    <a:lstStyle/>
                    <a:p>
                      <a:r>
                        <a:rPr lang="en-US"/>
                        <a:t>10</a:t>
                      </a:r>
                      <a:r>
                        <a:rPr lang="en-US" baseline="30000"/>
                        <a:t>-12</a:t>
                      </a:r>
                      <a:endParaRPr lang="en-US"/>
                    </a:p>
                  </a:txBody>
                  <a:tcPr marL="54000" marR="54000" marT="9525" marB="9525" anchor="ctr"/>
                </a:tc>
                <a:tc>
                  <a:txBody>
                    <a:bodyPr/>
                    <a:lstStyle/>
                    <a:p>
                      <a:r>
                        <a:rPr lang="en-US"/>
                        <a:t>piko</a:t>
                      </a:r>
                    </a:p>
                  </a:txBody>
                  <a:tcPr marL="54000" marR="54000" marT="9525" marB="9525" anchor="ctr"/>
                </a:tc>
                <a:tc>
                  <a:txBody>
                    <a:bodyPr/>
                    <a:lstStyle/>
                    <a:p>
                      <a:r>
                        <a:rPr lang="en-US" dirty="0"/>
                        <a:t>p</a:t>
                      </a:r>
                    </a:p>
                  </a:txBody>
                  <a:tcPr marL="54000" marR="54000" marT="9525" marB="9525" anchor="ctr"/>
                </a:tc>
              </a:tr>
            </a:tbl>
          </a:graphicData>
        </a:graphic>
      </p:graphicFrame>
      <p:cxnSp>
        <p:nvCxnSpPr>
          <p:cNvPr id="6" name="Gerade Verbindung 5"/>
          <p:cNvCxnSpPr/>
          <p:nvPr/>
        </p:nvCxnSpPr>
        <p:spPr>
          <a:xfrm>
            <a:off x="7452320" y="1677280"/>
            <a:ext cx="0" cy="115212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Gerade Verbindung 10"/>
          <p:cNvCxnSpPr/>
          <p:nvPr/>
        </p:nvCxnSpPr>
        <p:spPr>
          <a:xfrm>
            <a:off x="7452320" y="2829408"/>
            <a:ext cx="0" cy="3240360"/>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sp>
        <p:nvSpPr>
          <p:cNvPr id="8" name="Textfeld 7"/>
          <p:cNvSpPr txBox="1"/>
          <p:nvPr/>
        </p:nvSpPr>
        <p:spPr>
          <a:xfrm rot="16200000">
            <a:off x="6837441" y="1788103"/>
            <a:ext cx="1712328" cy="338554"/>
          </a:xfrm>
          <a:prstGeom prst="rect">
            <a:avLst/>
          </a:prstGeom>
          <a:noFill/>
        </p:spPr>
        <p:txBody>
          <a:bodyPr wrap="none" rtlCol="0">
            <a:spAutoFit/>
          </a:bodyPr>
          <a:lstStyle/>
          <a:p>
            <a:r>
              <a:rPr lang="en-US" sz="1600" dirty="0" err="1" smtClean="0">
                <a:solidFill>
                  <a:srgbClr val="FF0000"/>
                </a:solidFill>
                <a:latin typeface="+mn-lt"/>
              </a:rPr>
              <a:t>Großbuchstaben</a:t>
            </a:r>
            <a:endParaRPr lang="en-US" sz="1600" dirty="0">
              <a:solidFill>
                <a:srgbClr val="FF0000"/>
              </a:solidFill>
              <a:latin typeface="+mn-lt"/>
            </a:endParaRPr>
          </a:p>
        </p:txBody>
      </p:sp>
      <p:sp>
        <p:nvSpPr>
          <p:cNvPr id="14" name="Textfeld 13"/>
          <p:cNvSpPr txBox="1"/>
          <p:nvPr/>
        </p:nvSpPr>
        <p:spPr>
          <a:xfrm rot="16200000">
            <a:off x="6852492" y="4301170"/>
            <a:ext cx="1697901" cy="338554"/>
          </a:xfrm>
          <a:prstGeom prst="rect">
            <a:avLst/>
          </a:prstGeom>
          <a:noFill/>
        </p:spPr>
        <p:txBody>
          <a:bodyPr wrap="none" rtlCol="0">
            <a:spAutoFit/>
          </a:bodyPr>
          <a:lstStyle/>
          <a:p>
            <a:r>
              <a:rPr lang="en-US" sz="1600" dirty="0" err="1" smtClean="0">
                <a:solidFill>
                  <a:srgbClr val="0070C0"/>
                </a:solidFill>
                <a:latin typeface="+mn-lt"/>
              </a:rPr>
              <a:t>Kleinbuchstaben</a:t>
            </a:r>
            <a:endParaRPr lang="en-US" sz="1600" dirty="0">
              <a:solidFill>
                <a:srgbClr val="0070C0"/>
              </a:solidFill>
              <a:latin typeface="+mn-lt"/>
            </a:endParaRPr>
          </a:p>
        </p:txBody>
      </p:sp>
      <p:sp>
        <p:nvSpPr>
          <p:cNvPr id="9" name="Textfeld 8"/>
          <p:cNvSpPr txBox="1"/>
          <p:nvPr/>
        </p:nvSpPr>
        <p:spPr>
          <a:xfrm>
            <a:off x="827584" y="6381328"/>
            <a:ext cx="3550972" cy="369332"/>
          </a:xfrm>
          <a:prstGeom prst="rect">
            <a:avLst/>
          </a:prstGeom>
          <a:noFill/>
        </p:spPr>
        <p:txBody>
          <a:bodyPr wrap="none" rtlCol="0">
            <a:spAutoFit/>
          </a:bodyPr>
          <a:lstStyle/>
          <a:p>
            <a:r>
              <a:rPr lang="en-US" sz="1800" dirty="0" smtClean="0">
                <a:latin typeface="+mn-lt"/>
              </a:rPr>
              <a:t>* = K (gross) </a:t>
            </a:r>
            <a:r>
              <a:rPr lang="en-US" sz="1800" dirty="0" err="1" smtClean="0">
                <a:latin typeface="+mn-lt"/>
              </a:rPr>
              <a:t>steht</a:t>
            </a:r>
            <a:r>
              <a:rPr lang="en-US" sz="1800" dirty="0" smtClean="0">
                <a:latin typeface="+mn-lt"/>
              </a:rPr>
              <a:t> </a:t>
            </a:r>
            <a:r>
              <a:rPr lang="en-US" sz="1800" dirty="0" err="1" smtClean="0">
                <a:latin typeface="+mn-lt"/>
              </a:rPr>
              <a:t>für</a:t>
            </a:r>
            <a:r>
              <a:rPr lang="en-US" sz="1800" dirty="0" smtClean="0">
                <a:latin typeface="+mn-lt"/>
              </a:rPr>
              <a:t> 1024 (2</a:t>
            </a:r>
            <a:r>
              <a:rPr lang="en-US" sz="1800" baseline="30000" dirty="0" smtClean="0">
                <a:latin typeface="+mn-lt"/>
              </a:rPr>
              <a:t>10</a:t>
            </a:r>
            <a:r>
              <a:rPr lang="en-US" sz="1800" dirty="0" smtClean="0">
                <a:latin typeface="+mn-lt"/>
              </a:rPr>
              <a:t>)</a:t>
            </a:r>
            <a:endParaRPr lang="en-US" sz="1800" dirty="0">
              <a:latin typeface="+mn-lt"/>
            </a:endParaRPr>
          </a:p>
        </p:txBody>
      </p:sp>
      <p:cxnSp>
        <p:nvCxnSpPr>
          <p:cNvPr id="12" name="Gerade Verbindung 11"/>
          <p:cNvCxnSpPr/>
          <p:nvPr/>
        </p:nvCxnSpPr>
        <p:spPr>
          <a:xfrm>
            <a:off x="827584" y="6381328"/>
            <a:ext cx="355097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0</TotalTime>
  <Words>1189</Words>
  <Application>Microsoft Office PowerPoint</Application>
  <PresentationFormat>Bildschirmpräsentation (4:3)</PresentationFormat>
  <Paragraphs>431</Paragraphs>
  <Slides>17</Slides>
  <Notes>15</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17</vt:i4>
      </vt:variant>
    </vt:vector>
  </HeadingPairs>
  <TitlesOfParts>
    <vt:vector size="22" baseType="lpstr">
      <vt:lpstr>Arial</vt:lpstr>
      <vt:lpstr>Calibri</vt:lpstr>
      <vt:lpstr>Cambria Math</vt:lpstr>
      <vt:lpstr>Times New Roman</vt:lpstr>
      <vt:lpstr>Standarddesign</vt:lpstr>
      <vt:lpstr>PowerPoint-Präsentation</vt:lpstr>
      <vt:lpstr>PowerPoint-Präsentation</vt:lpstr>
      <vt:lpstr>Basisgrößen</vt:lpstr>
      <vt:lpstr>Abgeleitete Einheiten</vt:lpstr>
      <vt:lpstr>Prüfungsfragen</vt:lpstr>
      <vt:lpstr>Prüfungsfragen</vt:lpstr>
      <vt:lpstr>Prüfungsfrage</vt:lpstr>
      <vt:lpstr>PowerPoint-Präsentation</vt:lpstr>
      <vt:lpstr>Zehnerpotenzen und ihre Präfixe</vt:lpstr>
      <vt:lpstr>Umwandlung der Zehnerpotenzen</vt:lpstr>
      <vt:lpstr>Prüfungsfragen</vt:lpstr>
      <vt:lpstr>Prüfungsfragen</vt:lpstr>
      <vt:lpstr>Prüfungsfragen</vt:lpstr>
      <vt:lpstr>Übungsaufgaben</vt:lpstr>
      <vt:lpstr>PowerPoint-Präsentation</vt:lpstr>
      <vt:lpstr>Umstellen von Formeln</vt:lpstr>
      <vt:lpstr>Nächste Woche: Mi, 19. November, 19 Uhr lokal</vt:lpstr>
    </vt:vector>
  </TitlesOfParts>
  <Company>Universität Konstanz</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vtk2006;Dominik Bok</dc:creator>
  <cp:lastModifiedBy>Markus Noller</cp:lastModifiedBy>
  <cp:revision>186</cp:revision>
  <dcterms:created xsi:type="dcterms:W3CDTF">2007-05-09T13:16:25Z</dcterms:created>
  <dcterms:modified xsi:type="dcterms:W3CDTF">2016-02-22T18:05:30Z</dcterms:modified>
</cp:coreProperties>
</file>