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3"/>
  </p:notesMasterIdLst>
  <p:handoutMasterIdLst>
    <p:handoutMasterId r:id="rId34"/>
  </p:handoutMasterIdLst>
  <p:sldIdLst>
    <p:sldId id="299" r:id="rId2"/>
    <p:sldId id="319" r:id="rId3"/>
    <p:sldId id="284" r:id="rId4"/>
    <p:sldId id="321" r:id="rId5"/>
    <p:sldId id="331" r:id="rId6"/>
    <p:sldId id="332" r:id="rId7"/>
    <p:sldId id="309" r:id="rId8"/>
    <p:sldId id="333" r:id="rId9"/>
    <p:sldId id="334" r:id="rId10"/>
    <p:sldId id="355" r:id="rId11"/>
    <p:sldId id="335" r:id="rId12"/>
    <p:sldId id="336" r:id="rId13"/>
    <p:sldId id="337" r:id="rId14"/>
    <p:sldId id="338" r:id="rId15"/>
    <p:sldId id="339" r:id="rId16"/>
    <p:sldId id="340" r:id="rId17"/>
    <p:sldId id="322" r:id="rId18"/>
    <p:sldId id="342" r:id="rId19"/>
    <p:sldId id="343" r:id="rId20"/>
    <p:sldId id="345" r:id="rId21"/>
    <p:sldId id="346" r:id="rId22"/>
    <p:sldId id="323" r:id="rId23"/>
    <p:sldId id="347" r:id="rId24"/>
    <p:sldId id="348" r:id="rId25"/>
    <p:sldId id="349" r:id="rId26"/>
    <p:sldId id="351" r:id="rId27"/>
    <p:sldId id="350" r:id="rId28"/>
    <p:sldId id="352" r:id="rId29"/>
    <p:sldId id="353" r:id="rId30"/>
    <p:sldId id="354" r:id="rId31"/>
    <p:sldId id="306" r:id="rId32"/>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79215" autoAdjust="0"/>
  </p:normalViewPr>
  <p:slideViewPr>
    <p:cSldViewPr>
      <p:cViewPr>
        <p:scale>
          <a:sx n="70" d="100"/>
          <a:sy n="70" d="100"/>
        </p:scale>
        <p:origin x="-1296"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19.xml"/><Relationship Id="rId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10.11.2014</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10.11.2014</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13</a:t>
            </a:fld>
            <a:endParaRPr lang="de-DE" alt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19</a:t>
            </a:fld>
            <a:endParaRPr lang="de-DE" alt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a:t>
            </a:fld>
            <a:endParaRPr lang="de-DE" altLang="en-US" sz="120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31</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8</a:t>
            </a:fld>
            <a:endParaRPr lang="de-DE" alt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dirty="0" smtClean="0"/>
              <a:t>Elektrische Spannung entsteht durch Ladungstrennung. Verbindet man nach der Trennung die beiden Pole einer Spannungsquelle mit einem elektrischen Leiter, findet ein Ladungsausgleich statt. Den Ladungsausgleich beziehungsweise Ladungstransport nennt man elektrischen Strom.</a:t>
            </a:r>
          </a:p>
          <a:p>
            <a:r>
              <a:rPr lang="de-DE" dirty="0" smtClean="0"/>
              <a:t> </a:t>
            </a:r>
          </a:p>
          <a:p>
            <a:r>
              <a:rPr lang="de-DE" dirty="0" smtClean="0"/>
              <a:t>Die Bewegung von Ladungsträgern allein ist noch kein elektrischer Strom, denn die Elektronen bewegen sich unter dem Einfluss der Temperatur ständig regellos umher. Erst wenn die Bewegung der Ladungsträger im Mittel in einer Richtung verläuft, findet ein Ladungstransport statt. In diesem Fall spricht man von elektrischem Strom. </a:t>
            </a:r>
          </a:p>
          <a:p>
            <a:endParaRPr lang="de-DE" dirty="0" smtClean="0"/>
          </a:p>
          <a:p>
            <a:r>
              <a:rPr lang="de-DE" dirty="0" smtClean="0"/>
              <a:t>Für die Stromrichtung wurde früher die Richtung vom Pluspol zum Minuspol festgelegt. Man nennt diese Definition der Stromrichtung „technische Stromrichtung“. Erst später fand man heraus, dass sich in Wirklichkeit die Ladungsträger in umgekehrter Richtung bewegen. In Kapitel 13 wird noch näher darauf eingegangen. </a:t>
            </a:r>
          </a:p>
          <a:p>
            <a:endParaRPr lang="de-DE" altLang="en-US" dirty="0" smtClean="0"/>
          </a:p>
          <a:p>
            <a:r>
              <a:rPr lang="de-DE" dirty="0" smtClean="0"/>
              <a:t>Ein elektrischer Strom kann nur fließen, wenn eine Spannungsquelle vorhanden ist, an die ein geschlossener Stromkreis angeschlossen ist. Ein geschlossener Stromkreis besteht aus der Spannungsquelle, dem so genannten Verbraucher (hier Glühlampe) und den Verbindungsleitungen </a:t>
            </a:r>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3.gi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E-02</a:t>
            </a:r>
          </a:p>
          <a:p>
            <a:endParaRPr lang="de-DE" b="1" dirty="0" smtClean="0"/>
          </a:p>
          <a:p>
            <a:r>
              <a:rPr lang="de-DE" b="1" dirty="0" smtClean="0"/>
              <a:t>Spannung und Strom,</a:t>
            </a:r>
          </a:p>
          <a:p>
            <a:r>
              <a:rPr lang="de-DE" b="1" dirty="0" smtClean="0"/>
              <a:t>Wechselspannung</a:t>
            </a:r>
            <a:endParaRPr lang="de-DE" altLang="en-US" dirty="0" smtClean="0"/>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37924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583190"/>
              </p:ext>
            </p:extLst>
          </p:nvPr>
        </p:nvGraphicFramePr>
        <p:xfrm>
          <a:off x="1115616" y="2602086"/>
          <a:ext cx="6696744" cy="302895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TB203</a:t>
                      </a:r>
                      <a:endParaRPr lang="en-US" dirty="0">
                        <a:solidFill>
                          <a:schemeClr val="tx1"/>
                        </a:solidFill>
                      </a:endParaRPr>
                    </a:p>
                  </a:txBody>
                  <a:tcPr>
                    <a:solidFill>
                      <a:schemeClr val="bg1">
                        <a:lumMod val="65000"/>
                      </a:schemeClr>
                    </a:solidFill>
                  </a:tcPr>
                </a:tc>
                <a:tc>
                  <a:txBody>
                    <a:bodyPr/>
                    <a:lstStyle/>
                    <a:p>
                      <a:r>
                        <a:rPr lang="de-DE" dirty="0" smtClean="0"/>
                        <a:t>Was versteht man unter „technischer Stromrichtung“ in der Elektrotechnik? </a:t>
                      </a:r>
                      <a:endParaRPr lang="de-DE" dirty="0"/>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Man nimmt an, dass der Strom vom Pluspol zum Minuspol fließt.</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Man nimmt an, dass der Strom vom Minuspol zum Pluspol fließt.</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dirty="0" smtClean="0"/>
                        <a:t>Es ist die Flussrichtung der Elektronen vom Minuspol zum Pluspol</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Es ist die Flussrichtung der Elektronen vom Pluspol </a:t>
                      </a:r>
                      <a:br>
                        <a:rPr lang="de-DE" dirty="0" smtClean="0"/>
                      </a:br>
                      <a:r>
                        <a:rPr lang="de-DE" dirty="0" smtClean="0"/>
                        <a:t>zum Minuspol</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3630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9773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5761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51787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9545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34939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45579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51513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2720317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1091208"/>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89208508"/>
              </p:ext>
            </p:extLst>
          </p:nvPr>
        </p:nvGraphicFramePr>
        <p:xfrm>
          <a:off x="827584" y="1989812"/>
          <a:ext cx="7704856" cy="3950970"/>
        </p:xfrm>
        <a:graphic>
          <a:graphicData uri="http://schemas.openxmlformats.org/drawingml/2006/table">
            <a:tbl>
              <a:tblPr firstRow="1" bandRow="1">
                <a:tableStyleId>{17292A2E-F333-43FB-9621-5CBBE7FDCDCB}</a:tableStyleId>
              </a:tblPr>
              <a:tblGrid>
                <a:gridCol w="1031046"/>
                <a:gridCol w="6673810"/>
              </a:tblGrid>
              <a:tr h="370840">
                <a:tc>
                  <a:txBody>
                    <a:bodyPr/>
                    <a:lstStyle/>
                    <a:p>
                      <a:r>
                        <a:rPr lang="en-US" dirty="0" smtClean="0">
                          <a:solidFill>
                            <a:schemeClr val="tx1"/>
                          </a:solidFill>
                        </a:rPr>
                        <a:t>T</a:t>
                      </a:r>
                      <a:r>
                        <a:rPr lang="en-US" baseline="0" dirty="0" smtClean="0">
                          <a:solidFill>
                            <a:schemeClr val="tx1"/>
                          </a:solidFill>
                        </a:rPr>
                        <a:t>B</a:t>
                      </a:r>
                      <a:r>
                        <a:rPr lang="en-US" dirty="0" smtClean="0">
                          <a:solidFill>
                            <a:schemeClr val="tx1"/>
                          </a:solidFill>
                        </a:rPr>
                        <a:t>204</a:t>
                      </a:r>
                      <a:endParaRPr lang="en-US" dirty="0">
                        <a:solidFill>
                          <a:schemeClr val="tx1"/>
                        </a:solidFill>
                      </a:endParaRPr>
                    </a:p>
                  </a:txBody>
                  <a:tcPr>
                    <a:solidFill>
                      <a:schemeClr val="bg1">
                        <a:lumMod val="65000"/>
                      </a:schemeClr>
                    </a:solidFill>
                  </a:tcPr>
                </a:tc>
                <a:tc>
                  <a:txBody>
                    <a:bodyPr/>
                    <a:lstStyle/>
                    <a:p>
                      <a:r>
                        <a:rPr lang="de-DE" dirty="0" smtClean="0"/>
                        <a:t>Kann in folgender Schaltung von zwei gleichen Spannungsquellen Strom fließen?</a:t>
                      </a:r>
                    </a:p>
                  </a:txBody>
                  <a:tcPr marL="9525" marR="9525" marT="9525" marB="9525" anchor="ctr">
                    <a:solidFill>
                      <a:schemeClr val="bg1">
                        <a:lumMod val="65000"/>
                      </a:schemeClr>
                    </a:solidFill>
                  </a:tcPr>
                </a:tc>
              </a:tr>
              <a:tr h="370840">
                <a:tc>
                  <a:txBody>
                    <a:bodyPr/>
                    <a:lstStyle/>
                    <a:p>
                      <a:endParaRPr lang="en-US" dirty="0">
                        <a:solidFill>
                          <a:schemeClr val="tx1"/>
                        </a:solidFill>
                      </a:endParaRPr>
                    </a:p>
                  </a:txBody>
                  <a:tcPr>
                    <a:noFill/>
                  </a:tcPr>
                </a:tc>
                <a:tc>
                  <a:txBody>
                    <a:bodyPr/>
                    <a:lstStyle/>
                    <a:p>
                      <a:endParaRPr lang="de-DE" dirty="0" smtClean="0"/>
                    </a:p>
                    <a:p>
                      <a:endParaRPr lang="de-DE" dirty="0" smtClean="0"/>
                    </a:p>
                    <a:p>
                      <a:endParaRPr lang="de-DE" dirty="0" smtClean="0"/>
                    </a:p>
                    <a:p>
                      <a:endParaRPr lang="de-DE" dirty="0" smtClean="0"/>
                    </a:p>
                    <a:p>
                      <a:endParaRPr lang="de-DE" dirty="0" smtClean="0"/>
                    </a:p>
                    <a:p>
                      <a:r>
                        <a:rPr lang="de-DE" dirty="0" smtClean="0"/>
                        <a:t>Und welche</a:t>
                      </a:r>
                      <a:r>
                        <a:rPr lang="de-DE" baseline="0" dirty="0" smtClean="0"/>
                        <a:t> Begründung ist richtig?</a:t>
                      </a:r>
                      <a:endParaRPr lang="de-DE" dirty="0" smtClean="0"/>
                    </a:p>
                  </a:txBody>
                  <a:tcPr marL="9525" marR="9525" marT="9525" marB="9525" anchor="ctr">
                    <a:noFill/>
                  </a:tcPr>
                </a:tc>
              </a:tr>
              <a:tr h="370840">
                <a:tc>
                  <a:txBody>
                    <a:bodyPr/>
                    <a:lstStyle/>
                    <a:p>
                      <a:r>
                        <a:rPr lang="en-US" dirty="0" smtClean="0"/>
                        <a:t>A</a:t>
                      </a:r>
                      <a:endParaRPr lang="en-US" dirty="0"/>
                    </a:p>
                  </a:txBody>
                  <a:tcPr/>
                </a:tc>
                <a:tc>
                  <a:txBody>
                    <a:bodyPr/>
                    <a:lstStyle/>
                    <a:p>
                      <a:r>
                        <a:rPr lang="de-DE" dirty="0"/>
                        <a:t>Nein, weil der Pluspol mit dem Minuspol verbunden ist.</a:t>
                      </a:r>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Ja</a:t>
                      </a:r>
                      <a:r>
                        <a:rPr lang="de-DE" dirty="0"/>
                        <a:t>, sogar Kurzschlussstrom, </a:t>
                      </a:r>
                      <a:r>
                        <a:rPr lang="de-DE" dirty="0" smtClean="0"/>
                        <a:t/>
                      </a:r>
                      <a:br>
                        <a:rPr lang="de-DE" dirty="0" smtClean="0"/>
                      </a:br>
                      <a:r>
                        <a:rPr lang="de-DE" dirty="0" smtClean="0"/>
                        <a:t>weil </a:t>
                      </a:r>
                      <a:r>
                        <a:rPr lang="de-DE" dirty="0"/>
                        <a:t>der Pluspol mit dem Minuspol  verbunden ist.</a:t>
                      </a:r>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Nein</a:t>
                      </a:r>
                      <a:r>
                        <a:rPr lang="de-DE" dirty="0"/>
                        <a:t>, weil kein geschlossener Stromkreis vorhanden ist.</a:t>
                      </a:r>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Ja</a:t>
                      </a:r>
                      <a:r>
                        <a:rPr lang="de-DE" dirty="0"/>
                        <a:t>. Der Strom hängt vom Innenwiderstand der Batterien ab.</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147013" y="42662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44718" y="47479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47013" y="52586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47013" y="56244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885810" y="47226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885811" y="42616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885812" y="52267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885812" y="56107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2780928"/>
            <a:ext cx="3914775" cy="971550"/>
          </a:xfrm>
          <a:prstGeom prst="rect">
            <a:avLst/>
          </a:prstGeom>
        </p:spPr>
      </p:pic>
    </p:spTree>
    <p:extLst>
      <p:ext uri="{BB962C8B-B14F-4D97-AF65-F5344CB8AC3E}">
        <p14:creationId xmlns:p14="http://schemas.microsoft.com/office/powerpoint/2010/main" val="158048940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Stromstärke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5" name="Textfeld 4"/>
          <p:cNvSpPr txBox="1"/>
          <p:nvPr/>
        </p:nvSpPr>
        <p:spPr>
          <a:xfrm>
            <a:off x="683568" y="4077072"/>
            <a:ext cx="7848872" cy="1323439"/>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Stromstärke wird gemessen, indem man einen Strommesser (Amperemeter) in den geschlossenen Stromkreis einschleift. Dazu muss eine Verbindungsleitung aufgetrennt und der Strommesser „in Reihe“ geschaltet </a:t>
            </a:r>
            <a:r>
              <a:rPr lang="de-DE" sz="1600" dirty="0" smtClean="0">
                <a:latin typeface="Verdana" panose="020B0604030504040204" pitchFamily="34" charset="0"/>
                <a:ea typeface="Verdana" panose="020B0604030504040204" pitchFamily="34" charset="0"/>
                <a:cs typeface="Verdana" panose="020B0604030504040204" pitchFamily="34" charset="0"/>
              </a:rPr>
              <a:t>werden. </a:t>
            </a:r>
            <a:r>
              <a:rPr lang="de-DE" sz="1600" dirty="0">
                <a:latin typeface="Verdana" panose="020B0604030504040204" pitchFamily="34" charset="0"/>
                <a:ea typeface="Verdana" panose="020B0604030504040204" pitchFamily="34" charset="0"/>
                <a:cs typeface="Verdana" panose="020B0604030504040204" pitchFamily="34" charset="0"/>
              </a:rPr>
              <a:t>Mehr zur Strom- und Spannungsmessung </a:t>
            </a:r>
            <a:r>
              <a:rPr lang="de-DE" sz="1600" dirty="0" smtClean="0">
                <a:latin typeface="Verdana" panose="020B0604030504040204" pitchFamily="34" charset="0"/>
                <a:ea typeface="Verdana" panose="020B0604030504040204" pitchFamily="34" charset="0"/>
                <a:cs typeface="Verdana" panose="020B0604030504040204" pitchFamily="34" charset="0"/>
              </a:rPr>
              <a:t>gibt es im </a:t>
            </a:r>
            <a:r>
              <a:rPr lang="de-DE" sz="1600" dirty="0">
                <a:latin typeface="Verdana" panose="020B0604030504040204" pitchFamily="34" charset="0"/>
                <a:ea typeface="Verdana" panose="020B0604030504040204" pitchFamily="34" charset="0"/>
                <a:cs typeface="Verdana" panose="020B0604030504040204" pitchFamily="34" charset="0"/>
              </a:rPr>
              <a:t>Kapitel E17: </a:t>
            </a:r>
            <a:r>
              <a:rPr lang="de-DE" sz="1600" dirty="0" smtClean="0">
                <a:latin typeface="Verdana" panose="020B0604030504040204" pitchFamily="34" charset="0"/>
                <a:ea typeface="Verdana" panose="020B0604030504040204" pitchFamily="34" charset="0"/>
                <a:cs typeface="Verdana" panose="020B0604030504040204" pitchFamily="34" charset="0"/>
              </a:rPr>
              <a:t>Messtechnik.</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7" y="1268760"/>
            <a:ext cx="8136905" cy="830997"/>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Um über den elektrischen Strom eine Aussage machen zu können, muss man ihn mit geeigneten Anzeigegeräten messen. Dazu benötigt man eine Einheit der Stromstärke.</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94193"/>
            <a:ext cx="7848871" cy="615553"/>
          </a:xfrm>
          <a:prstGeom prst="rect">
            <a:avLst/>
          </a:prstGeom>
          <a:solidFill>
            <a:srgbClr val="FFC000"/>
          </a:solidFill>
        </p:spPr>
        <p:txBody>
          <a:bodyPr wrap="square" rtlCol="0">
            <a:spAutoFit/>
          </a:bodyPr>
          <a:lstStyle/>
          <a:p>
            <a:pPr algn="ctr"/>
            <a:r>
              <a:rPr lang="de-DE" sz="1700" b="1" dirty="0">
                <a:latin typeface="Verdana" panose="020B0604030504040204" pitchFamily="34" charset="0"/>
                <a:ea typeface="Verdana" panose="020B0604030504040204" pitchFamily="34" charset="0"/>
                <a:cs typeface="Verdana" panose="020B0604030504040204" pitchFamily="34" charset="0"/>
              </a:rPr>
              <a:t>Das Formelzeichen für die elektrische Stromstärke ist </a:t>
            </a:r>
            <a:r>
              <a:rPr lang="de-DE" sz="1700" b="1" dirty="0" smtClean="0">
                <a:latin typeface="Verdana" panose="020B0604030504040204" pitchFamily="34" charset="0"/>
                <a:ea typeface="Verdana" panose="020B0604030504040204" pitchFamily="34" charset="0"/>
                <a:cs typeface="Verdana" panose="020B0604030504040204" pitchFamily="34" charset="0"/>
              </a:rPr>
              <a:t>I. </a:t>
            </a:r>
            <a:endParaRPr lang="de-DE" sz="1700" b="1" dirty="0">
              <a:latin typeface="Verdana" panose="020B0604030504040204" pitchFamily="34" charset="0"/>
              <a:ea typeface="Verdana" panose="020B0604030504040204" pitchFamily="34" charset="0"/>
              <a:cs typeface="Verdana" panose="020B0604030504040204" pitchFamily="34" charset="0"/>
            </a:endParaRPr>
          </a:p>
          <a:p>
            <a:pPr algn="ctr"/>
            <a:r>
              <a:rPr lang="de-DE" sz="1700" b="1" dirty="0">
                <a:latin typeface="Verdana" panose="020B0604030504040204" pitchFamily="34" charset="0"/>
                <a:ea typeface="Verdana" panose="020B0604030504040204" pitchFamily="34" charset="0"/>
                <a:cs typeface="Verdana" panose="020B0604030504040204" pitchFamily="34" charset="0"/>
              </a:rPr>
              <a:t> Die Einheit der elektrischen Stromstärke ist das </a:t>
            </a:r>
            <a:r>
              <a:rPr lang="de-DE" sz="1700" b="1" dirty="0" smtClean="0">
                <a:latin typeface="Verdana" panose="020B0604030504040204" pitchFamily="34" charset="0"/>
                <a:ea typeface="Verdana" panose="020B0604030504040204" pitchFamily="34" charset="0"/>
                <a:cs typeface="Verdana" panose="020B0604030504040204" pitchFamily="34" charset="0"/>
              </a:rPr>
              <a:t>Ampere (A)  </a:t>
            </a:r>
            <a:endParaRPr lang="en-US" sz="17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683568" y="558924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2451" y="2060848"/>
            <a:ext cx="3330873" cy="1887774"/>
          </a:xfrm>
          <a:prstGeom prst="rect">
            <a:avLst/>
          </a:prstGeom>
        </p:spPr>
      </p:pic>
      <p:sp>
        <p:nvSpPr>
          <p:cNvPr id="4" name="Legende mit Linie 1 (ohne Rahmen) 3"/>
          <p:cNvSpPr/>
          <p:nvPr/>
        </p:nvSpPr>
        <p:spPr>
          <a:xfrm>
            <a:off x="4150650" y="2437325"/>
            <a:ext cx="2520278" cy="306324"/>
          </a:xfrm>
          <a:prstGeom prst="callout1">
            <a:avLst>
              <a:gd name="adj1" fmla="val 49937"/>
              <a:gd name="adj2" fmla="val -612"/>
              <a:gd name="adj3" fmla="val 18938"/>
              <a:gd name="adj4" fmla="val -43473"/>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Zeichen für Strommesser</a:t>
            </a:r>
            <a:endParaRPr lang="de-DE" sz="1400" dirty="0"/>
          </a:p>
        </p:txBody>
      </p:sp>
      <p:sp>
        <p:nvSpPr>
          <p:cNvPr id="13" name="Textfeld 12"/>
          <p:cNvSpPr txBox="1"/>
          <p:nvPr/>
        </p:nvSpPr>
        <p:spPr>
          <a:xfrm>
            <a:off x="5508104" y="3121804"/>
            <a:ext cx="2778325" cy="523220"/>
          </a:xfrm>
          <a:prstGeom prst="rect">
            <a:avLst/>
          </a:prstGeom>
          <a:noFill/>
          <a:ln w="3175">
            <a:solidFill>
              <a:schemeClr val="tx1"/>
            </a:solidFill>
          </a:ln>
        </p:spPr>
        <p:txBody>
          <a:bodyPr wrap="none" rtlCol="0">
            <a:spAutoFit/>
          </a:bodyPr>
          <a:lstStyle/>
          <a:p>
            <a:r>
              <a:rPr lang="en-US" sz="1400" dirty="0" smtClean="0">
                <a:latin typeface="Verdana" panose="020B0604030504040204" pitchFamily="34" charset="0"/>
                <a:ea typeface="Verdana" panose="020B0604030504040204" pitchFamily="34" charset="0"/>
                <a:cs typeface="Verdana" panose="020B0604030504040204" pitchFamily="34" charset="0"/>
              </a:rPr>
              <a:t>1 mA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-3 </a:t>
            </a:r>
            <a:r>
              <a:rPr lang="en-US" sz="1400" dirty="0">
                <a:latin typeface="Verdana" panose="020B0604030504040204" pitchFamily="34" charset="0"/>
                <a:ea typeface="Verdana" panose="020B0604030504040204" pitchFamily="34" charset="0"/>
                <a:cs typeface="Verdana" panose="020B0604030504040204" pitchFamily="34" charset="0"/>
              </a:rPr>
              <a:t>A</a:t>
            </a:r>
            <a:r>
              <a:rPr lang="en-US" sz="1400" dirty="0" smtClean="0">
                <a:latin typeface="Verdana" panose="020B0604030504040204" pitchFamily="34" charset="0"/>
                <a:ea typeface="Verdana" panose="020B0604030504040204" pitchFamily="34" charset="0"/>
                <a:cs typeface="Verdana" panose="020B0604030504040204" pitchFamily="34" charset="0"/>
              </a:rPr>
              <a:t>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0,001 A</a:t>
            </a:r>
          </a:p>
          <a:p>
            <a:r>
              <a:rPr lang="en-US" sz="1400" dirty="0" smtClean="0">
                <a:latin typeface="Verdana" panose="020B0604030504040204" pitchFamily="34" charset="0"/>
                <a:ea typeface="Verdana" panose="020B0604030504040204" pitchFamily="34" charset="0"/>
                <a:cs typeface="Verdana" panose="020B0604030504040204" pitchFamily="34" charset="0"/>
              </a:rPr>
              <a:t>1 µA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-6 </a:t>
            </a:r>
            <a:r>
              <a:rPr lang="en-US" sz="1400" dirty="0">
                <a:latin typeface="Verdana" panose="020B0604030504040204" pitchFamily="34" charset="0"/>
                <a:ea typeface="Verdana" panose="020B0604030504040204" pitchFamily="34" charset="0"/>
                <a:cs typeface="Verdana" panose="020B0604030504040204" pitchFamily="34" charset="0"/>
              </a:rPr>
              <a:t>A</a:t>
            </a:r>
            <a:r>
              <a:rPr lang="en-US" sz="1400" dirty="0" smtClean="0">
                <a:latin typeface="Verdana" panose="020B0604030504040204" pitchFamily="34" charset="0"/>
                <a:ea typeface="Verdana" panose="020B0604030504040204" pitchFamily="34" charset="0"/>
                <a:cs typeface="Verdana" panose="020B0604030504040204" pitchFamily="34" charset="0"/>
              </a:rPr>
              <a:t>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0,000001 A</a:t>
            </a:r>
            <a:endParaRPr lang="en-US"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32412916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Die Ladungsmenge</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290129276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Ladungsmenge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14</a:t>
            </a:fld>
            <a:endParaRPr lang="de-DE" altLang="en-US"/>
          </a:p>
        </p:txBody>
      </p:sp>
      <p:sp>
        <p:nvSpPr>
          <p:cNvPr id="9" name="Textfeld 8"/>
          <p:cNvSpPr txBox="1"/>
          <p:nvPr/>
        </p:nvSpPr>
        <p:spPr>
          <a:xfrm>
            <a:off x="683568" y="1268760"/>
            <a:ext cx="7848870" cy="4278094"/>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Beim Strom handelt es sich um die Bewegung von elektrischen Ladungsträgern. Wenn der Strom eine Zeitlang geflossen ist, hat man eine bestimmte Ladungsmenge transportiert. Es gilt der Zusammenhang</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Ladungsmenge Q ist Stromstärke I mal Zeit t, als Formel geschrieben  </a:t>
            </a:r>
          </a:p>
          <a:p>
            <a:endParaRPr lang="de-DE" sz="1600" dirty="0">
              <a:latin typeface="Verdana" panose="020B0604030504040204" pitchFamily="34" charset="0"/>
              <a:ea typeface="Verdana" panose="020B0604030504040204" pitchFamily="34" charset="0"/>
              <a:cs typeface="Verdana" panose="020B0604030504040204" pitchFamily="34" charset="0"/>
            </a:endParaRPr>
          </a:p>
          <a:p>
            <a:pPr algn="ctr"/>
            <a:r>
              <a:rPr lang="de-DE" sz="1600" dirty="0">
                <a:latin typeface="Verdana" panose="020B0604030504040204" pitchFamily="34" charset="0"/>
                <a:ea typeface="Verdana" panose="020B0604030504040204" pitchFamily="34" charset="0"/>
                <a:cs typeface="Verdana" panose="020B0604030504040204" pitchFamily="34" charset="0"/>
              </a:rPr>
              <a:t>Q = I ∙ t</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Die Einheit der Ladungsmenge ergibt sich aus dieser Formel als abgeleitete Einheit Ampere mal Sekunden oder Ampere mal Sekunden oder kurz Amperesekunde, abgekürzt As.</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Für diese Einheit Amperesekunde hat man eine neue Einheit definiert. Man hat sie Coulomb genannt und mit C abgekürzt.</a:t>
            </a:r>
          </a:p>
          <a:p>
            <a:endParaRPr lang="de-DE" sz="1600" dirty="0">
              <a:latin typeface="Verdana" panose="020B0604030504040204" pitchFamily="34" charset="0"/>
              <a:ea typeface="Verdana" panose="020B0604030504040204" pitchFamily="34" charset="0"/>
              <a:cs typeface="Verdana" panose="020B0604030504040204" pitchFamily="34" charset="0"/>
            </a:endParaRPr>
          </a:p>
          <a:p>
            <a:pPr algn="ctr"/>
            <a:r>
              <a:rPr lang="de-DE" sz="1600" dirty="0">
                <a:latin typeface="Verdana" panose="020B0604030504040204" pitchFamily="34" charset="0"/>
                <a:ea typeface="Verdana" panose="020B0604030504040204" pitchFamily="34" charset="0"/>
                <a:cs typeface="Verdana" panose="020B0604030504040204" pitchFamily="34" charset="0"/>
              </a:rPr>
              <a:t>1 C = 1 A ∙ 1 s = 1 As</a:t>
            </a:r>
          </a:p>
          <a:p>
            <a:r>
              <a:rPr lang="de-DE" sz="1600" dirty="0" smtClean="0">
                <a:latin typeface="Verdana" panose="020B0604030504040204" pitchFamily="34" charset="0"/>
                <a:ea typeface="Verdana" panose="020B0604030504040204" pitchFamily="34" charset="0"/>
                <a:cs typeface="Verdana" panose="020B0604030504040204" pitchFamily="34" charset="0"/>
              </a:rPr>
              <a:t>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810774"/>
            <a:ext cx="7848871" cy="369332"/>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Ladungsmenge Q ist Stromstärke I mal Zeit t</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2" name="Gerade Verbindung 11"/>
          <p:cNvCxnSpPr/>
          <p:nvPr/>
        </p:nvCxnSpPr>
        <p:spPr>
          <a:xfrm>
            <a:off x="683568" y="580526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179509"/>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731168"/>
            <a:ext cx="7772400" cy="609600"/>
          </a:xfrm>
        </p:spPr>
        <p:txBody>
          <a:bodyPr/>
          <a:lstStyle/>
          <a:p>
            <a:r>
              <a:rPr lang="de-DE" altLang="en-US" dirty="0" smtClean="0"/>
              <a:t>Übungsaufgabe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921406211"/>
              </p:ext>
            </p:extLst>
          </p:nvPr>
        </p:nvGraphicFramePr>
        <p:xfrm>
          <a:off x="1115616" y="2089656"/>
          <a:ext cx="6912768" cy="1483360"/>
        </p:xfrm>
        <a:graphic>
          <a:graphicData uri="http://schemas.openxmlformats.org/drawingml/2006/table">
            <a:tbl>
              <a:tblPr firstRow="1" bandRow="1">
                <a:tableStyleId>{ED083AE6-46FA-4A59-8FB0-9F97EB10719F}</a:tableStyleId>
              </a:tblPr>
              <a:tblGrid>
                <a:gridCol w="2304256"/>
                <a:gridCol w="2304256"/>
                <a:gridCol w="2304256"/>
              </a:tblGrid>
              <a:tr h="370840">
                <a:tc>
                  <a:txBody>
                    <a:bodyPr/>
                    <a:lstStyle/>
                    <a:p>
                      <a:r>
                        <a:rPr lang="en-US" b="0" dirty="0" err="1" smtClean="0"/>
                        <a:t>Größe</a:t>
                      </a:r>
                      <a:endParaRPr lang="en-US" b="0" dirty="0"/>
                    </a:p>
                  </a:txBody>
                  <a:tcPr marL="54000" marR="54000" marT="9525" marB="9525" anchor="ctr"/>
                </a:tc>
                <a:tc>
                  <a:txBody>
                    <a:bodyPr/>
                    <a:lstStyle/>
                    <a:p>
                      <a:r>
                        <a:rPr lang="en-US" b="0" dirty="0" err="1" smtClean="0"/>
                        <a:t>Formelzeichen</a:t>
                      </a:r>
                      <a:endParaRPr lang="en-US" b="0" dirty="0"/>
                    </a:p>
                  </a:txBody>
                  <a:tcPr marL="54000" marR="54000" marT="9525" marB="9525" anchor="ctr"/>
                </a:tc>
                <a:tc>
                  <a:txBody>
                    <a:bodyPr/>
                    <a:lstStyle/>
                    <a:p>
                      <a:r>
                        <a:rPr lang="en-US" b="0" dirty="0" err="1" smtClean="0"/>
                        <a:t>Einheit</a:t>
                      </a:r>
                      <a:endParaRPr lang="en-US" b="0" dirty="0"/>
                    </a:p>
                  </a:txBody>
                  <a:tcPr marL="54000" marR="54000" marT="9525" marB="9525" anchor="ctr"/>
                </a:tc>
              </a:tr>
              <a:tr h="370840">
                <a:tc>
                  <a:txBody>
                    <a:bodyPr/>
                    <a:lstStyle/>
                    <a:p>
                      <a:r>
                        <a:rPr lang="en-US" dirty="0" err="1" smtClean="0"/>
                        <a:t>Ladungsmenge</a:t>
                      </a:r>
                      <a:endParaRPr lang="en-US" dirty="0"/>
                    </a:p>
                  </a:txBody>
                  <a:tcPr marL="54000" marR="54000" marT="9525" marB="9525" anchor="ctr"/>
                </a:tc>
                <a:tc>
                  <a:txBody>
                    <a:bodyPr/>
                    <a:lstStyle/>
                    <a:p>
                      <a:endParaRPr lang="en-US" dirty="0"/>
                    </a:p>
                  </a:txBody>
                  <a:tcPr marL="54000" marR="54000" marT="9525" marB="9525" anchor="ctr"/>
                </a:tc>
                <a:tc>
                  <a:txBody>
                    <a:bodyPr/>
                    <a:lstStyle/>
                    <a:p>
                      <a:endParaRPr lang="en-US" dirty="0"/>
                    </a:p>
                  </a:txBody>
                  <a:tcPr marL="54000" marR="54000" marT="9525" marB="9525" anchor="ctr"/>
                </a:tc>
              </a:tr>
              <a:tr h="370840">
                <a:tc>
                  <a:txBody>
                    <a:bodyPr/>
                    <a:lstStyle/>
                    <a:p>
                      <a:r>
                        <a:rPr lang="en-US" dirty="0" err="1" smtClean="0"/>
                        <a:t>Spannung</a:t>
                      </a:r>
                      <a:endParaRPr lang="en-US" dirty="0"/>
                    </a:p>
                  </a:txBody>
                  <a:tcPr marL="54000" marR="54000" marT="9525" marB="9525" anchor="ctr"/>
                </a:tc>
                <a:tc>
                  <a:txBody>
                    <a:bodyPr/>
                    <a:lstStyle/>
                    <a:p>
                      <a:endParaRPr lang="en-US" dirty="0"/>
                    </a:p>
                  </a:txBody>
                  <a:tcPr marL="54000" marR="54000" marT="9525" marB="9525" anchor="ctr"/>
                </a:tc>
                <a:tc>
                  <a:txBody>
                    <a:bodyPr/>
                    <a:lstStyle/>
                    <a:p>
                      <a:endParaRPr lang="en-US" dirty="0"/>
                    </a:p>
                  </a:txBody>
                  <a:tcPr marL="54000" marR="54000" marT="9525" marB="9525" anchor="ctr"/>
                </a:tc>
              </a:tr>
              <a:tr h="370840">
                <a:tc>
                  <a:txBody>
                    <a:bodyPr/>
                    <a:lstStyle/>
                    <a:p>
                      <a:r>
                        <a:rPr lang="en-US" dirty="0" smtClean="0"/>
                        <a:t>Strom</a:t>
                      </a:r>
                      <a:endParaRPr lang="en-US" dirty="0"/>
                    </a:p>
                  </a:txBody>
                  <a:tcPr marL="54000" marR="54000" marT="9525" marB="9525" anchor="ctr"/>
                </a:tc>
                <a:tc>
                  <a:txBody>
                    <a:bodyPr/>
                    <a:lstStyle/>
                    <a:p>
                      <a:endParaRPr lang="en-US" dirty="0"/>
                    </a:p>
                  </a:txBody>
                  <a:tcPr marL="54000" marR="54000" marT="9525" marB="9525" anchor="ctr"/>
                </a:tc>
                <a:tc>
                  <a:txBody>
                    <a:bodyPr/>
                    <a:lstStyle/>
                    <a:p>
                      <a:endParaRPr lang="en-US" dirty="0"/>
                    </a:p>
                  </a:txBody>
                  <a:tcPr marL="54000" marR="54000" marT="9525" marB="9525" anchor="ctr"/>
                </a:tc>
              </a:tr>
            </a:tbl>
          </a:graphicData>
        </a:graphic>
      </p:graphicFrame>
      <p:sp>
        <p:nvSpPr>
          <p:cNvPr id="2" name="Interaktive Schaltfläche: Hilfe 1">
            <a:hlinkClick r:id="" action="ppaction://noaction" highlightClick="1"/>
          </p:cNvPr>
          <p:cNvSpPr/>
          <p:nvPr/>
        </p:nvSpPr>
        <p:spPr>
          <a:xfrm>
            <a:off x="3491880" y="2504553"/>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Interaktive Schaltfläche: Hilfe 26">
            <a:hlinkClick r:id="" action="ppaction://noaction" highlightClick="1"/>
          </p:cNvPr>
          <p:cNvSpPr/>
          <p:nvPr/>
        </p:nvSpPr>
        <p:spPr>
          <a:xfrm>
            <a:off x="3491880" y="2874109"/>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nteraktive Schaltfläche: Hilfe 27">
            <a:hlinkClick r:id="" action="ppaction://noaction" highlightClick="1"/>
          </p:cNvPr>
          <p:cNvSpPr/>
          <p:nvPr/>
        </p:nvSpPr>
        <p:spPr>
          <a:xfrm>
            <a:off x="5889332" y="2504727"/>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5847352" y="2877522"/>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3491880" y="3249648"/>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nteraktive Schaltfläche: Hilfe 31">
            <a:hlinkClick r:id="" action="ppaction://noaction" highlightClick="1"/>
          </p:cNvPr>
          <p:cNvSpPr/>
          <p:nvPr/>
        </p:nvSpPr>
        <p:spPr>
          <a:xfrm>
            <a:off x="5847352" y="3249648"/>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feld 3"/>
          <p:cNvSpPr txBox="1"/>
          <p:nvPr/>
        </p:nvSpPr>
        <p:spPr>
          <a:xfrm>
            <a:off x="3450936" y="2452509"/>
            <a:ext cx="639754" cy="369332"/>
          </a:xfrm>
          <a:prstGeom prst="rect">
            <a:avLst/>
          </a:prstGeom>
          <a:solidFill>
            <a:schemeClr val="bg2">
              <a:lumMod val="40000"/>
              <a:lumOff val="60000"/>
            </a:schemeClr>
          </a:solidFill>
          <a:ln>
            <a:solidFill>
              <a:schemeClr val="tx1"/>
            </a:solidFill>
          </a:ln>
        </p:spPr>
        <p:txBody>
          <a:bodyPr wrap="square" rtlCol="0">
            <a:spAutoFit/>
          </a:bodyPr>
          <a:lstStyle/>
          <a:p>
            <a:r>
              <a:rPr lang="en-US" sz="1800" dirty="0" smtClean="0">
                <a:latin typeface="+mn-lt"/>
              </a:rPr>
              <a:t>Q</a:t>
            </a:r>
            <a:endParaRPr lang="en-US" sz="1800" dirty="0">
              <a:latin typeface="+mn-lt"/>
            </a:endParaRPr>
          </a:p>
        </p:txBody>
      </p:sp>
      <p:sp>
        <p:nvSpPr>
          <p:cNvPr id="34" name="Textfeld 33"/>
          <p:cNvSpPr txBox="1"/>
          <p:nvPr/>
        </p:nvSpPr>
        <p:spPr>
          <a:xfrm>
            <a:off x="3450936" y="2824526"/>
            <a:ext cx="639754" cy="369332"/>
          </a:xfrm>
          <a:prstGeom prst="rect">
            <a:avLst/>
          </a:prstGeom>
          <a:solidFill>
            <a:schemeClr val="bg1"/>
          </a:solidFill>
          <a:ln>
            <a:solidFill>
              <a:schemeClr val="tx1"/>
            </a:solidFill>
          </a:ln>
        </p:spPr>
        <p:txBody>
          <a:bodyPr wrap="square" rtlCol="0">
            <a:spAutoFit/>
          </a:bodyPr>
          <a:lstStyle/>
          <a:p>
            <a:r>
              <a:rPr lang="en-US" sz="1800" dirty="0">
                <a:latin typeface="+mn-lt"/>
              </a:rPr>
              <a:t>U</a:t>
            </a:r>
          </a:p>
        </p:txBody>
      </p:sp>
      <p:sp>
        <p:nvSpPr>
          <p:cNvPr id="35" name="Textfeld 34"/>
          <p:cNvSpPr txBox="1"/>
          <p:nvPr/>
        </p:nvSpPr>
        <p:spPr>
          <a:xfrm>
            <a:off x="5774825" y="2445934"/>
            <a:ext cx="1255982" cy="369332"/>
          </a:xfrm>
          <a:prstGeom prst="rect">
            <a:avLst/>
          </a:prstGeom>
          <a:solidFill>
            <a:schemeClr val="bg2">
              <a:lumMod val="40000"/>
              <a:lumOff val="60000"/>
            </a:schemeClr>
          </a:solidFill>
          <a:ln>
            <a:solidFill>
              <a:schemeClr val="tx1"/>
            </a:solidFill>
          </a:ln>
        </p:spPr>
        <p:txBody>
          <a:bodyPr wrap="square" rtlCol="0">
            <a:spAutoFit/>
          </a:bodyPr>
          <a:lstStyle/>
          <a:p>
            <a:r>
              <a:rPr lang="en-US" sz="1800" dirty="0" smtClean="0">
                <a:latin typeface="+mn-lt"/>
              </a:rPr>
              <a:t>As </a:t>
            </a:r>
            <a:r>
              <a:rPr lang="en-US" sz="1800" dirty="0" err="1" smtClean="0">
                <a:latin typeface="+mn-lt"/>
              </a:rPr>
              <a:t>oder</a:t>
            </a:r>
            <a:r>
              <a:rPr lang="en-US" sz="1800" dirty="0" smtClean="0">
                <a:latin typeface="+mn-lt"/>
              </a:rPr>
              <a:t> C</a:t>
            </a:r>
            <a:endParaRPr lang="en-US" sz="1800" dirty="0">
              <a:latin typeface="+mn-lt"/>
            </a:endParaRPr>
          </a:p>
        </p:txBody>
      </p:sp>
      <p:sp>
        <p:nvSpPr>
          <p:cNvPr id="36" name="Textfeld 35"/>
          <p:cNvSpPr txBox="1"/>
          <p:nvPr/>
        </p:nvSpPr>
        <p:spPr>
          <a:xfrm>
            <a:off x="5774824" y="2823384"/>
            <a:ext cx="661065" cy="369332"/>
          </a:xfrm>
          <a:prstGeom prst="rect">
            <a:avLst/>
          </a:prstGeom>
          <a:solidFill>
            <a:schemeClr val="bg1"/>
          </a:solidFill>
          <a:ln>
            <a:solidFill>
              <a:schemeClr val="tx1"/>
            </a:solidFill>
          </a:ln>
        </p:spPr>
        <p:txBody>
          <a:bodyPr wrap="square" rtlCol="0">
            <a:spAutoFit/>
          </a:bodyPr>
          <a:lstStyle/>
          <a:p>
            <a:r>
              <a:rPr lang="en-US" sz="1800" dirty="0">
                <a:latin typeface="+mn-lt"/>
              </a:rPr>
              <a:t>V</a:t>
            </a:r>
          </a:p>
        </p:txBody>
      </p:sp>
      <p:sp>
        <p:nvSpPr>
          <p:cNvPr id="37" name="Textfeld 36"/>
          <p:cNvSpPr txBox="1"/>
          <p:nvPr/>
        </p:nvSpPr>
        <p:spPr>
          <a:xfrm>
            <a:off x="3450936" y="3195350"/>
            <a:ext cx="639754" cy="369332"/>
          </a:xfrm>
          <a:prstGeom prst="rect">
            <a:avLst/>
          </a:prstGeom>
          <a:solidFill>
            <a:schemeClr val="bg2">
              <a:lumMod val="40000"/>
              <a:lumOff val="60000"/>
            </a:schemeClr>
          </a:solidFill>
          <a:ln>
            <a:solidFill>
              <a:schemeClr val="tx1"/>
            </a:solidFill>
          </a:ln>
        </p:spPr>
        <p:txBody>
          <a:bodyPr wrap="square" rtlCol="0">
            <a:spAutoFit/>
          </a:bodyPr>
          <a:lstStyle/>
          <a:p>
            <a:r>
              <a:rPr lang="en-US" sz="1800" dirty="0">
                <a:latin typeface="+mn-lt"/>
              </a:rPr>
              <a:t>I</a:t>
            </a:r>
          </a:p>
        </p:txBody>
      </p:sp>
      <p:sp>
        <p:nvSpPr>
          <p:cNvPr id="39" name="Textfeld 38"/>
          <p:cNvSpPr txBox="1"/>
          <p:nvPr/>
        </p:nvSpPr>
        <p:spPr>
          <a:xfrm>
            <a:off x="5774824" y="3195350"/>
            <a:ext cx="661065" cy="369332"/>
          </a:xfrm>
          <a:prstGeom prst="rect">
            <a:avLst/>
          </a:prstGeom>
          <a:solidFill>
            <a:schemeClr val="bg2">
              <a:lumMod val="40000"/>
              <a:lumOff val="60000"/>
            </a:schemeClr>
          </a:solidFill>
          <a:ln>
            <a:solidFill>
              <a:schemeClr val="tx1"/>
            </a:solidFill>
          </a:ln>
        </p:spPr>
        <p:txBody>
          <a:bodyPr wrap="square" rtlCol="0">
            <a:spAutoFit/>
          </a:bodyPr>
          <a:lstStyle/>
          <a:p>
            <a:r>
              <a:rPr lang="en-US" sz="1800" dirty="0">
                <a:latin typeface="+mn-lt"/>
              </a:rPr>
              <a:t>A</a:t>
            </a:r>
          </a:p>
        </p:txBody>
      </p:sp>
      <p:sp>
        <p:nvSpPr>
          <p:cNvPr id="5" name="Textfeld 4"/>
          <p:cNvSpPr txBox="1"/>
          <p:nvPr/>
        </p:nvSpPr>
        <p:spPr>
          <a:xfrm>
            <a:off x="1115616" y="4572417"/>
            <a:ext cx="6912767" cy="584775"/>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Schreiben Sie </a:t>
            </a:r>
            <a:r>
              <a:rPr lang="de-DE" sz="1600" dirty="0" smtClean="0">
                <a:latin typeface="Verdana" panose="020B0604030504040204" pitchFamily="34" charset="0"/>
                <a:ea typeface="Verdana" panose="020B0604030504040204" pitchFamily="34" charset="0"/>
                <a:cs typeface="Verdana" panose="020B0604030504040204" pitchFamily="34" charset="0"/>
              </a:rPr>
              <a:t>obige </a:t>
            </a:r>
            <a:r>
              <a:rPr lang="de-DE" sz="1600" dirty="0">
                <a:latin typeface="Verdana" panose="020B0604030504040204" pitchFamily="34" charset="0"/>
                <a:ea typeface="Verdana" panose="020B0604030504040204" pitchFamily="34" charset="0"/>
                <a:cs typeface="Verdana" panose="020B0604030504040204" pitchFamily="34" charset="0"/>
              </a:rPr>
              <a:t>Tabelle ab und tragen Sie zur Übung die Formelbuchstaben und die Abkürzungen der Einheiten ein.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5764324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2"/>
                  </p:tgtEl>
                </p:cond>
              </p:nextCondLst>
            </p:seq>
            <p:seq concurrent="1" nextAc="seek">
              <p:cTn id="7" restart="whenNotActive" fill="hold" evtFilter="cancelBubble" nodeType="interactiveSeq">
                <p:stCondLst>
                  <p:cond evt="onClick" delay="0">
                    <p:tgtEl>
                      <p:spTgt spid="27"/>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27"/>
                  </p:tgtEl>
                </p:cond>
              </p:nextCondLst>
            </p:seq>
            <p:seq concurrent="1" nextAc="seek">
              <p:cTn id="12" restart="whenNotActive" fill="hold" evtFilter="cancelBubble" nodeType="interactiveSeq">
                <p:stCondLst>
                  <p:cond evt="onClick" delay="0">
                    <p:tgtEl>
                      <p:spTgt spid="28"/>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27" restart="whenNotActive" fill="hold" evtFilter="cancelBubble" nodeType="interactiveSeq">
                <p:stCondLst>
                  <p:cond evt="onClick" delay="0">
                    <p:tgtEl>
                      <p:spTgt spid="32"/>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childTnLst>
        </p:cTn>
      </p:par>
    </p:tnLst>
    <p:bldLst>
      <p:bldP spid="4" grpId="0" animBg="1"/>
      <p:bldP spid="34" grpId="0" animBg="1"/>
      <p:bldP spid="35" grpId="0" animBg="1"/>
      <p:bldP spid="36" grpId="0" animBg="1"/>
      <p:bldP spid="37" grpId="0" animBg="1"/>
      <p:bldP spid="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Batteriekapazität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a:p>
        </p:txBody>
      </p:sp>
      <p:sp>
        <p:nvSpPr>
          <p:cNvPr id="9" name="Textfeld 8"/>
          <p:cNvSpPr txBox="1"/>
          <p:nvPr/>
        </p:nvSpPr>
        <p:spPr>
          <a:xfrm>
            <a:off x="683568" y="1268760"/>
            <a:ext cx="7848870" cy="3785652"/>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Amperesekunde ist eine ziemlich kleine </a:t>
            </a:r>
            <a:r>
              <a:rPr lang="de-DE" sz="1600" dirty="0" smtClean="0">
                <a:latin typeface="Verdana" panose="020B0604030504040204" pitchFamily="34" charset="0"/>
                <a:ea typeface="Verdana" panose="020B0604030504040204" pitchFamily="34" charset="0"/>
                <a:cs typeface="Verdana" panose="020B0604030504040204" pitchFamily="34" charset="0"/>
              </a:rPr>
              <a:t>Einheit wenn es um die Kapazität von Akkumulatoren geht. </a:t>
            </a:r>
            <a:r>
              <a:rPr lang="de-DE" sz="1600" dirty="0">
                <a:latin typeface="Verdana" panose="020B0604030504040204" pitchFamily="34" charset="0"/>
                <a:ea typeface="Verdana" panose="020B0604030504040204" pitchFamily="34" charset="0"/>
                <a:cs typeface="Verdana" panose="020B0604030504040204" pitchFamily="34" charset="0"/>
              </a:rPr>
              <a:t>In der Praxis rechnet man </a:t>
            </a:r>
            <a:r>
              <a:rPr lang="de-DE" sz="1600" dirty="0" smtClean="0">
                <a:latin typeface="Verdana" panose="020B0604030504040204" pitchFamily="34" charset="0"/>
                <a:ea typeface="Verdana" panose="020B0604030504040204" pitchFamily="34" charset="0"/>
                <a:cs typeface="Verdana" panose="020B0604030504040204" pitchFamily="34" charset="0"/>
              </a:rPr>
              <a:t>dort mit </a:t>
            </a:r>
            <a:r>
              <a:rPr lang="de-DE" sz="1600" dirty="0">
                <a:latin typeface="Verdana" panose="020B0604030504040204" pitchFamily="34" charset="0"/>
                <a:ea typeface="Verdana" panose="020B0604030504040204" pitchFamily="34" charset="0"/>
                <a:cs typeface="Verdana" panose="020B0604030504040204" pitchFamily="34" charset="0"/>
              </a:rPr>
              <a:t>Amperestunden. Es gilt:</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1 Stunde = 60 Minuten = 3 600 Sekunden</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1 h = 60 min = 3 600 s</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Beispiel: Ein Akku wird 10 Stunden lang mit einer Stromstärke von 5,5 Ampere geladen. Wie groß ist die aufgenommene Ladungsmenge in Amperestunden?</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Lösung: Q = I ∙ t = 5,5 A ∙ 10 h = 55 Ah</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Der Akku hat eine Ladungsmenge von 55 Amperestunden aufgenommen.</a:t>
            </a:r>
          </a:p>
        </p:txBody>
      </p:sp>
      <p:sp>
        <p:nvSpPr>
          <p:cNvPr id="10" name="Textfeld 9"/>
          <p:cNvSpPr txBox="1"/>
          <p:nvPr/>
        </p:nvSpPr>
        <p:spPr>
          <a:xfrm>
            <a:off x="683568" y="5810774"/>
            <a:ext cx="7848871" cy="369332"/>
          </a:xfrm>
          <a:prstGeom prst="rect">
            <a:avLst/>
          </a:prstGeom>
          <a:solidFill>
            <a:srgbClr val="FFC000"/>
          </a:solidFill>
        </p:spPr>
        <p:txBody>
          <a:bodyPr wrap="square" rtlCol="0">
            <a:spAutoFit/>
          </a:bodyPr>
          <a:lstStyle/>
          <a:p>
            <a:pPr algn="ctr"/>
            <a:r>
              <a:rPr lang="de-DE" sz="1800" b="1" dirty="0" smtClean="0">
                <a:latin typeface="Verdana" panose="020B0604030504040204" pitchFamily="34" charset="0"/>
                <a:ea typeface="Verdana" panose="020B0604030504040204" pitchFamily="34" charset="0"/>
                <a:cs typeface="Verdana" panose="020B0604030504040204" pitchFamily="34" charset="0"/>
              </a:rPr>
              <a:t>Die Kapazität von Akkumulatoren wird in Ah gemessen</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2" name="Gerade Verbindung 11"/>
          <p:cNvCxnSpPr/>
          <p:nvPr/>
        </p:nvCxnSpPr>
        <p:spPr>
          <a:xfrm>
            <a:off x="683568" y="580526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179509"/>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01865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94356384"/>
              </p:ext>
            </p:extLst>
          </p:nvPr>
        </p:nvGraphicFramePr>
        <p:xfrm>
          <a:off x="1043608" y="1616832"/>
          <a:ext cx="7056784" cy="2460240"/>
        </p:xfrm>
        <a:graphic>
          <a:graphicData uri="http://schemas.openxmlformats.org/drawingml/2006/table">
            <a:tbl>
              <a:tblPr firstRow="1" bandRow="1">
                <a:tableStyleId>{17292A2E-F333-43FB-9621-5CBBE7FDCDCB}</a:tableStyleId>
              </a:tblPr>
              <a:tblGrid>
                <a:gridCol w="965665"/>
                <a:gridCol w="6091119"/>
              </a:tblGrid>
              <a:tr h="370840">
                <a:tc>
                  <a:txBody>
                    <a:bodyPr/>
                    <a:lstStyle/>
                    <a:p>
                      <a:r>
                        <a:rPr lang="en-US" dirty="0" smtClean="0">
                          <a:solidFill>
                            <a:schemeClr val="tx1"/>
                          </a:solidFill>
                        </a:rPr>
                        <a:t>TB205</a:t>
                      </a:r>
                      <a:endParaRPr lang="en-US" dirty="0">
                        <a:solidFill>
                          <a:schemeClr val="tx1"/>
                        </a:solidFill>
                      </a:endParaRPr>
                    </a:p>
                  </a:txBody>
                  <a:tcPr>
                    <a:solidFill>
                      <a:schemeClr val="bg1">
                        <a:lumMod val="65000"/>
                      </a:schemeClr>
                    </a:solidFill>
                  </a:tcPr>
                </a:tc>
                <a:tc>
                  <a:txBody>
                    <a:bodyPr/>
                    <a:lstStyle/>
                    <a:p>
                      <a:r>
                        <a:rPr lang="de-DE" dirty="0"/>
                        <a:t>Wie lange könnte man mit einem voll geladenen Akku mit 55 Ah einen Amateurfunk-Empfänger betreiben, der einen Strom von 0,8 Ampere aufnimmt?</a:t>
                      </a:r>
                    </a:p>
                  </a:txBody>
                  <a:tcPr marL="54000" marR="54000" marT="54000" marB="54000">
                    <a:solidFill>
                      <a:schemeClr val="bg1">
                        <a:lumMod val="65000"/>
                      </a:schemeClr>
                    </a:solidFill>
                  </a:tcPr>
                </a:tc>
              </a:tr>
              <a:tr h="370840">
                <a:tc>
                  <a:txBody>
                    <a:bodyPr/>
                    <a:lstStyle/>
                    <a:p>
                      <a:r>
                        <a:rPr lang="en-US" dirty="0" smtClean="0"/>
                        <a:t>A</a:t>
                      </a:r>
                      <a:endParaRPr lang="en-US" dirty="0"/>
                    </a:p>
                  </a:txBody>
                  <a:tcPr/>
                </a:tc>
                <a:tc>
                  <a:txBody>
                    <a:bodyPr/>
                    <a:lstStyle/>
                    <a:p>
                      <a:r>
                        <a:rPr lang="de-DE" dirty="0"/>
                        <a:t>68 Stunden und 75 Minuten</a:t>
                      </a:r>
                    </a:p>
                  </a:txBody>
                  <a:tcPr marL="54000" marR="54000" marT="54000" marB="54000"/>
                </a:tc>
              </a:tr>
              <a:tr h="370840">
                <a:tc>
                  <a:txBody>
                    <a:bodyPr/>
                    <a:lstStyle/>
                    <a:p>
                      <a:r>
                        <a:rPr lang="en-US" dirty="0" smtClean="0"/>
                        <a:t>B</a:t>
                      </a:r>
                      <a:endParaRPr lang="en-US" dirty="0"/>
                    </a:p>
                  </a:txBody>
                  <a:tcPr/>
                </a:tc>
                <a:tc>
                  <a:txBody>
                    <a:bodyPr/>
                    <a:lstStyle/>
                    <a:p>
                      <a:r>
                        <a:rPr lang="en-US" dirty="0" err="1"/>
                        <a:t>Genau</a:t>
                      </a:r>
                      <a:r>
                        <a:rPr lang="en-US" dirty="0"/>
                        <a:t> 44 </a:t>
                      </a:r>
                      <a:r>
                        <a:rPr lang="en-US" dirty="0" err="1"/>
                        <a:t>Stunden</a:t>
                      </a:r>
                      <a:endParaRPr lang="en-US" dirty="0"/>
                    </a:p>
                  </a:txBody>
                  <a:tcPr marL="54000" marR="54000" marT="54000" marB="54000"/>
                </a:tc>
              </a:tr>
              <a:tr h="370840">
                <a:tc>
                  <a:txBody>
                    <a:bodyPr/>
                    <a:lstStyle/>
                    <a:p>
                      <a:r>
                        <a:rPr lang="en-US" dirty="0" smtClean="0"/>
                        <a:t>C</a:t>
                      </a:r>
                      <a:endParaRPr lang="en-US" dirty="0"/>
                    </a:p>
                  </a:txBody>
                  <a:tcPr/>
                </a:tc>
                <a:tc>
                  <a:txBody>
                    <a:bodyPr/>
                    <a:lstStyle/>
                    <a:p>
                      <a:r>
                        <a:rPr lang="de-DE" dirty="0"/>
                        <a:t>6 Stunden 52 min und 30 s</a:t>
                      </a:r>
                    </a:p>
                  </a:txBody>
                  <a:tcPr marL="54000" marR="54000" marT="54000" marB="54000"/>
                </a:tc>
              </a:tr>
              <a:tr h="370840">
                <a:tc>
                  <a:txBody>
                    <a:bodyPr/>
                    <a:lstStyle/>
                    <a:p>
                      <a:r>
                        <a:rPr lang="en-US" dirty="0" smtClean="0"/>
                        <a:t>D</a:t>
                      </a:r>
                      <a:endParaRPr lang="en-US" dirty="0"/>
                    </a:p>
                  </a:txBody>
                  <a:tcPr/>
                </a:tc>
                <a:tc>
                  <a:txBody>
                    <a:bodyPr/>
                    <a:lstStyle/>
                    <a:p>
                      <a:r>
                        <a:rPr lang="de-DE" dirty="0" smtClean="0"/>
                        <a:t>68 Stunden und 45 Minuten</a:t>
                      </a:r>
                      <a:endParaRPr lang="en-US" dirty="0"/>
                    </a:p>
                  </a:txBody>
                  <a:tcPr marL="54000" marR="54000" marT="54000" marB="54000"/>
                </a:tc>
              </a:tr>
            </a:tbl>
          </a:graphicData>
        </a:graphic>
      </p:graphicFrame>
      <p:sp>
        <p:nvSpPr>
          <p:cNvPr id="5" name="Interaktive Schaltfläche: Hilfe 4">
            <a:hlinkClick r:id="" action="ppaction://noaction" highlightClick="1"/>
          </p:cNvPr>
          <p:cNvSpPr/>
          <p:nvPr/>
        </p:nvSpPr>
        <p:spPr>
          <a:xfrm>
            <a:off x="1363037" y="25827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363037" y="29796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363037" y="33454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363037" y="37386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090615" y="295686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01836" y="25690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01836" y="332721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01836" y="37112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mc:AlternateContent xmlns:mc="http://schemas.openxmlformats.org/markup-compatibility/2006" xmlns:a14="http://schemas.microsoft.com/office/drawing/2010/main">
        <mc:Choice Requires="a14">
          <p:sp>
            <p:nvSpPr>
              <p:cNvPr id="2" name="Textfeld 1"/>
              <p:cNvSpPr txBox="1"/>
              <p:nvPr/>
            </p:nvSpPr>
            <p:spPr>
              <a:xfrm>
                <a:off x="899592" y="4437112"/>
                <a:ext cx="7214580" cy="1883657"/>
              </a:xfrm>
              <a:prstGeom prst="rect">
                <a:avLst/>
              </a:prstGeom>
              <a:noFill/>
            </p:spPr>
            <p:txBody>
              <a:bodyPr wrap="square" rtlCol="0">
                <a:spAutoFit/>
              </a:bodyPr>
              <a:lstStyle/>
              <a:p>
                <a:pPr>
                  <a:spcAft>
                    <a:spcPts val="600"/>
                  </a:spcAft>
                </a:pPr>
                <a:r>
                  <a:rPr lang="de-DE" sz="1400" b="1" dirty="0" smtClean="0">
                    <a:latin typeface="Verdana" panose="020B0604030504040204" pitchFamily="34" charset="0"/>
                    <a:ea typeface="Verdana" panose="020B0604030504040204" pitchFamily="34" charset="0"/>
                    <a:cs typeface="Verdana" panose="020B0604030504040204" pitchFamily="34" charset="0"/>
                  </a:rPr>
                  <a:t>Lösungsweg</a:t>
                </a:r>
                <a:r>
                  <a:rPr lang="de-DE" sz="1400" dirty="0">
                    <a:latin typeface="Verdana" panose="020B0604030504040204" pitchFamily="34" charset="0"/>
                    <a:ea typeface="Verdana" panose="020B0604030504040204" pitchFamily="34" charset="0"/>
                    <a:cs typeface="Verdana" panose="020B0604030504040204" pitchFamily="34" charset="0"/>
                  </a:rPr>
                  <a:t>: Es wird nach der Zeit </a:t>
                </a:r>
                <a:r>
                  <a:rPr lang="de-DE" sz="1400" i="1" dirty="0">
                    <a:latin typeface="Verdana" panose="020B0604030504040204" pitchFamily="34" charset="0"/>
                    <a:ea typeface="Verdana" panose="020B0604030504040204" pitchFamily="34" charset="0"/>
                    <a:cs typeface="Verdana" panose="020B0604030504040204" pitchFamily="34" charset="0"/>
                  </a:rPr>
                  <a:t>t</a:t>
                </a:r>
                <a:r>
                  <a:rPr lang="de-DE" sz="1400" dirty="0">
                    <a:latin typeface="Verdana" panose="020B0604030504040204" pitchFamily="34" charset="0"/>
                    <a:ea typeface="Verdana" panose="020B0604030504040204" pitchFamily="34" charset="0"/>
                    <a:cs typeface="Verdana" panose="020B0604030504040204" pitchFamily="34" charset="0"/>
                  </a:rPr>
                  <a:t> gefragt. Stellt man die Formel </a:t>
                </a:r>
                <a:r>
                  <a:rPr lang="de-DE" sz="1400" i="1" dirty="0">
                    <a:latin typeface="Verdana" panose="020B0604030504040204" pitchFamily="34" charset="0"/>
                    <a:ea typeface="Verdana" panose="020B0604030504040204" pitchFamily="34" charset="0"/>
                    <a:cs typeface="Verdana" panose="020B0604030504040204" pitchFamily="34" charset="0"/>
                  </a:rPr>
                  <a:t>Q = I ∙ t </a:t>
                </a:r>
                <a:r>
                  <a:rPr lang="de-DE" sz="1400" dirty="0">
                    <a:latin typeface="Verdana" panose="020B0604030504040204" pitchFamily="34" charset="0"/>
                    <a:ea typeface="Verdana" panose="020B0604030504040204" pitchFamily="34" charset="0"/>
                    <a:cs typeface="Verdana" panose="020B0604030504040204" pitchFamily="34" charset="0"/>
                  </a:rPr>
                  <a:t>nach der Zeit </a:t>
                </a:r>
                <a:r>
                  <a:rPr lang="de-DE" sz="1400" i="1" dirty="0">
                    <a:latin typeface="Verdana" panose="020B0604030504040204" pitchFamily="34" charset="0"/>
                    <a:ea typeface="Verdana" panose="020B0604030504040204" pitchFamily="34" charset="0"/>
                    <a:cs typeface="Verdana" panose="020B0604030504040204" pitchFamily="34" charset="0"/>
                  </a:rPr>
                  <a:t>t</a:t>
                </a:r>
                <a:r>
                  <a:rPr lang="de-DE" sz="1400" dirty="0">
                    <a:latin typeface="Verdana" panose="020B0604030504040204" pitchFamily="34" charset="0"/>
                    <a:ea typeface="Verdana" panose="020B0604030504040204" pitchFamily="34" charset="0"/>
                    <a:cs typeface="Verdana" panose="020B0604030504040204" pitchFamily="34" charset="0"/>
                  </a:rPr>
                  <a:t> um, erhält </a:t>
                </a:r>
                <a:r>
                  <a:rPr lang="de-DE" sz="1400" dirty="0" smtClean="0">
                    <a:latin typeface="Verdana" panose="020B0604030504040204" pitchFamily="34" charset="0"/>
                    <a:ea typeface="Verdana" panose="020B0604030504040204" pitchFamily="34" charset="0"/>
                    <a:cs typeface="Verdana" panose="020B0604030504040204" pitchFamily="34" charset="0"/>
                  </a:rPr>
                  <a:t>man:</a:t>
                </a:r>
              </a:p>
              <a:p>
                <a14:m>
                  <m:oMath xmlns:m="http://schemas.openxmlformats.org/officeDocument/2006/math">
                    <m:r>
                      <a:rPr lang="de-DE" b="0" i="1" smtClean="0">
                        <a:latin typeface="Cambria Math"/>
                        <a:ea typeface="Verdana" panose="020B0604030504040204" pitchFamily="34" charset="0"/>
                        <a:cs typeface="Verdana" panose="020B0604030504040204" pitchFamily="34" charset="0"/>
                      </a:rPr>
                      <m:t>𝑡</m:t>
                    </m:r>
                    <m:r>
                      <a:rPr lang="de-DE" b="0" i="1" smtClean="0">
                        <a:latin typeface="Cambria Math"/>
                        <a:ea typeface="Verdana" panose="020B0604030504040204" pitchFamily="34" charset="0"/>
                        <a:cs typeface="Verdana" panose="020B0604030504040204" pitchFamily="34" charset="0"/>
                      </a:rPr>
                      <m:t>= </m:t>
                    </m:r>
                    <m:f>
                      <m:fPr>
                        <m:ctrlPr>
                          <a:rPr lang="de-DE" b="0" i="1" smtClean="0">
                            <a:latin typeface="Cambria Math"/>
                            <a:ea typeface="Verdana" panose="020B0604030504040204" pitchFamily="34" charset="0"/>
                            <a:cs typeface="Verdana" panose="020B0604030504040204" pitchFamily="34" charset="0"/>
                          </a:rPr>
                        </m:ctrlPr>
                      </m:fPr>
                      <m:num>
                        <m:r>
                          <a:rPr lang="de-DE" b="0" i="1" smtClean="0">
                            <a:latin typeface="Cambria Math"/>
                            <a:ea typeface="Verdana" panose="020B0604030504040204" pitchFamily="34" charset="0"/>
                            <a:cs typeface="Verdana" panose="020B0604030504040204" pitchFamily="34" charset="0"/>
                          </a:rPr>
                          <m:t>𝑄</m:t>
                        </m:r>
                      </m:num>
                      <m:den>
                        <m:r>
                          <a:rPr lang="de-DE" b="0" i="1" smtClean="0">
                            <a:latin typeface="Cambria Math"/>
                            <a:ea typeface="Verdana" panose="020B0604030504040204" pitchFamily="34" charset="0"/>
                            <a:cs typeface="Verdana" panose="020B0604030504040204" pitchFamily="34" charset="0"/>
                          </a:rPr>
                          <m:t>𝐼</m:t>
                        </m:r>
                      </m:den>
                    </m:f>
                  </m:oMath>
                </a14:m>
                <a:r>
                  <a:rPr lang="de-DE"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i="1" smtClean="0">
                            <a:latin typeface="Cambria Math"/>
                            <a:ea typeface="Verdana" panose="020B0604030504040204" pitchFamily="34" charset="0"/>
                            <a:cs typeface="Verdana" panose="020B0604030504040204" pitchFamily="34" charset="0"/>
                          </a:rPr>
                        </m:ctrlPr>
                      </m:fPr>
                      <m:num>
                        <m:r>
                          <a:rPr lang="de-DE" b="0" i="1" smtClean="0">
                            <a:latin typeface="Cambria Math"/>
                            <a:ea typeface="Verdana" panose="020B0604030504040204" pitchFamily="34" charset="0"/>
                            <a:cs typeface="Verdana" panose="020B0604030504040204" pitchFamily="34" charset="0"/>
                          </a:rPr>
                          <m:t>55 </m:t>
                        </m:r>
                        <m:r>
                          <a:rPr lang="de-DE" b="0" i="1" smtClean="0">
                            <a:latin typeface="Cambria Math"/>
                            <a:ea typeface="Verdana" panose="020B0604030504040204" pitchFamily="34" charset="0"/>
                            <a:cs typeface="Verdana" panose="020B0604030504040204" pitchFamily="34" charset="0"/>
                          </a:rPr>
                          <m:t>𝐴h</m:t>
                        </m:r>
                      </m:num>
                      <m:den>
                        <m:r>
                          <a:rPr lang="de-DE" b="0" i="1" smtClean="0">
                            <a:latin typeface="Cambria Math"/>
                            <a:ea typeface="Verdana" panose="020B0604030504040204" pitchFamily="34" charset="0"/>
                            <a:cs typeface="Verdana" panose="020B0604030504040204" pitchFamily="34" charset="0"/>
                          </a:rPr>
                          <m:t>0,8 </m:t>
                        </m:r>
                        <m:r>
                          <a:rPr lang="de-DE" b="0" i="1" smtClean="0">
                            <a:latin typeface="Cambria Math"/>
                            <a:ea typeface="Verdana" panose="020B0604030504040204" pitchFamily="34" charset="0"/>
                            <a:cs typeface="Verdana" panose="020B0604030504040204" pitchFamily="34" charset="0"/>
                          </a:rPr>
                          <m:t>𝐴</m:t>
                        </m:r>
                      </m:den>
                    </m:f>
                  </m:oMath>
                </a14:m>
                <a:r>
                  <a:rPr lang="de-DE" dirty="0" smtClean="0">
                    <a:latin typeface="Verdana" panose="020B0604030504040204" pitchFamily="34" charset="0"/>
                    <a:ea typeface="Verdana" panose="020B0604030504040204" pitchFamily="34" charset="0"/>
                    <a:cs typeface="Verdana" panose="020B0604030504040204" pitchFamily="34" charset="0"/>
                  </a:rPr>
                  <a:t> = </a:t>
                </a:r>
                <a:r>
                  <a:rPr lang="de-DE" sz="1800" dirty="0" smtClean="0">
                    <a:latin typeface="Verdana" panose="020B0604030504040204" pitchFamily="34" charset="0"/>
                    <a:ea typeface="Verdana" panose="020B0604030504040204" pitchFamily="34" charset="0"/>
                    <a:cs typeface="Verdana" panose="020B0604030504040204" pitchFamily="34" charset="0"/>
                  </a:rPr>
                  <a:t>68,75h</a:t>
                </a:r>
                <a:endParaRPr lang="de-DE" sz="1100" dirty="0">
                  <a:latin typeface="Verdana" panose="020B0604030504040204" pitchFamily="34" charset="0"/>
                  <a:ea typeface="Verdana" panose="020B0604030504040204" pitchFamily="34" charset="0"/>
                  <a:cs typeface="Verdana" panose="020B0604030504040204" pitchFamily="34" charset="0"/>
                </a:endParaRPr>
              </a:p>
              <a:p>
                <a:pPr>
                  <a:spcBef>
                    <a:spcPts val="600"/>
                  </a:spcBef>
                </a:pPr>
                <a:r>
                  <a:rPr lang="de-DE" sz="1400" dirty="0" smtClean="0">
                    <a:latin typeface="Verdana" panose="020B0604030504040204" pitchFamily="34" charset="0"/>
                    <a:ea typeface="Verdana" panose="020B0604030504040204" pitchFamily="34" charset="0"/>
                    <a:cs typeface="Verdana" panose="020B0604030504040204" pitchFamily="34" charset="0"/>
                  </a:rPr>
                  <a:t>Die </a:t>
                </a:r>
                <a:r>
                  <a:rPr lang="de-DE" sz="1400" dirty="0">
                    <a:latin typeface="Verdana" panose="020B0604030504040204" pitchFamily="34" charset="0"/>
                    <a:ea typeface="Verdana" panose="020B0604030504040204" pitchFamily="34" charset="0"/>
                    <a:cs typeface="Verdana" panose="020B0604030504040204" pitchFamily="34" charset="0"/>
                  </a:rPr>
                  <a:t>Einheiten Ampere im Zähler und im Nenner kürzen sich heraus und es ergibt sich eine Zeit von 68,75 </a:t>
                </a:r>
                <a:r>
                  <a:rPr lang="de-DE" sz="1400" dirty="0" err="1" smtClean="0">
                    <a:latin typeface="Verdana" panose="020B0604030504040204" pitchFamily="34" charset="0"/>
                    <a:ea typeface="Verdana" panose="020B0604030504040204" pitchFamily="34" charset="0"/>
                    <a:cs typeface="Verdana" panose="020B0604030504040204" pitchFamily="34" charset="0"/>
                  </a:rPr>
                  <a:t>Stunden.Die</a:t>
                </a:r>
                <a:r>
                  <a:rPr lang="de-DE" sz="1400" dirty="0" smtClean="0">
                    <a:latin typeface="Verdana" panose="020B0604030504040204" pitchFamily="34" charset="0"/>
                    <a:ea typeface="Verdana" panose="020B0604030504040204" pitchFamily="34" charset="0"/>
                    <a:cs typeface="Verdana" panose="020B0604030504040204" pitchFamily="34" charset="0"/>
                  </a:rPr>
                  <a:t> </a:t>
                </a:r>
                <a:r>
                  <a:rPr lang="de-DE" sz="1400" dirty="0">
                    <a:latin typeface="Verdana" panose="020B0604030504040204" pitchFamily="34" charset="0"/>
                    <a:ea typeface="Verdana" panose="020B0604030504040204" pitchFamily="34" charset="0"/>
                    <a:cs typeface="Verdana" panose="020B0604030504040204" pitchFamily="34" charset="0"/>
                  </a:rPr>
                  <a:t>0,75 Stunden müssen wir noch in Minuten </a:t>
                </a:r>
                <a:r>
                  <a:rPr lang="de-DE" sz="1400" dirty="0" smtClean="0">
                    <a:latin typeface="Verdana" panose="020B0604030504040204" pitchFamily="34" charset="0"/>
                    <a:ea typeface="Verdana" panose="020B0604030504040204" pitchFamily="34" charset="0"/>
                    <a:cs typeface="Verdana" panose="020B0604030504040204" pitchFamily="34" charset="0"/>
                  </a:rPr>
                  <a:t>umrechnen: 0,75 </a:t>
                </a:r>
                <a:r>
                  <a:rPr lang="de-DE" sz="1400" dirty="0">
                    <a:latin typeface="Verdana" panose="020B0604030504040204" pitchFamily="34" charset="0"/>
                    <a:ea typeface="Verdana" panose="020B0604030504040204" pitchFamily="34" charset="0"/>
                    <a:cs typeface="Verdana" panose="020B0604030504040204" pitchFamily="34" charset="0"/>
                  </a:rPr>
                  <a:t>∙ 60 min = 45 min</a:t>
                </a:r>
                <a:r>
                  <a:rPr lang="de-DE" sz="1400" dirty="0" smtClean="0">
                    <a:latin typeface="Verdana" panose="020B0604030504040204" pitchFamily="34" charset="0"/>
                    <a:ea typeface="Verdana" panose="020B0604030504040204" pitchFamily="34" charset="0"/>
                    <a:cs typeface="Verdana" panose="020B0604030504040204" pitchFamily="34" charset="0"/>
                  </a:rPr>
                  <a:t>.</a:t>
                </a:r>
                <a:endParaRPr lang="de-DE" sz="1400"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2" name="Textfeld 1"/>
              <p:cNvSpPr txBox="1">
                <a:spLocks noRot="1" noChangeAspect="1" noMove="1" noResize="1" noEditPoints="1" noAdjustHandles="1" noChangeArrowheads="1" noChangeShapeType="1" noTextEdit="1"/>
              </p:cNvSpPr>
              <p:nvPr/>
            </p:nvSpPr>
            <p:spPr>
              <a:xfrm>
                <a:off x="899592" y="4437112"/>
                <a:ext cx="7214580" cy="1883657"/>
              </a:xfrm>
              <a:prstGeom prst="rect">
                <a:avLst/>
              </a:prstGeom>
              <a:blipFill rotWithShape="1">
                <a:blip r:embed="rId3"/>
                <a:stretch>
                  <a:fillRect l="-254" t="-324" r="-338" b="-2265"/>
                </a:stretch>
              </a:blipFill>
            </p:spPr>
            <p:txBody>
              <a:bodyPr/>
              <a:lstStyle/>
              <a:p>
                <a:r>
                  <a:rPr lang="en-US">
                    <a:noFill/>
                  </a:rPr>
                  <a:t> </a:t>
                </a:r>
              </a:p>
            </p:txBody>
          </p:sp>
        </mc:Fallback>
      </mc:AlternateContent>
    </p:spTree>
    <p:extLst>
      <p:ext uri="{BB962C8B-B14F-4D97-AF65-F5344CB8AC3E}">
        <p14:creationId xmlns:p14="http://schemas.microsoft.com/office/powerpoint/2010/main" val="264200530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par>
                                <p:cTn id="22" presetID="1" presetClass="entr" presetSubtype="0" fill="hold" grpId="0" nodeType="withEffect">
                                  <p:stCondLst>
                                    <p:cond delay="1000"/>
                                  </p:stCondLst>
                                  <p:childTnLst>
                                    <p:set>
                                      <p:cBhvr>
                                        <p:cTn id="23" dur="1" fill="hold">
                                          <p:stCondLst>
                                            <p:cond delay="0"/>
                                          </p:stCondLst>
                                        </p:cTn>
                                        <p:tgtEl>
                                          <p:spTgt spid="2"/>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46238936"/>
              </p:ext>
            </p:extLst>
          </p:nvPr>
        </p:nvGraphicFramePr>
        <p:xfrm>
          <a:off x="971600" y="1268760"/>
          <a:ext cx="7272808" cy="4036260"/>
        </p:xfrm>
        <a:graphic>
          <a:graphicData uri="http://schemas.openxmlformats.org/drawingml/2006/table">
            <a:tbl>
              <a:tblPr firstRow="1" bandRow="1">
                <a:tableStyleId>{17292A2E-F333-43FB-9621-5CBBE7FDCDCB}</a:tableStyleId>
              </a:tblPr>
              <a:tblGrid>
                <a:gridCol w="936104"/>
                <a:gridCol w="6336704"/>
              </a:tblGrid>
              <a:tr h="370840">
                <a:tc>
                  <a:txBody>
                    <a:bodyPr/>
                    <a:lstStyle/>
                    <a:p>
                      <a:r>
                        <a:rPr lang="en-US" dirty="0" smtClean="0">
                          <a:solidFill>
                            <a:schemeClr val="tx1"/>
                          </a:solidFill>
                        </a:rPr>
                        <a:t>T</a:t>
                      </a:r>
                      <a:r>
                        <a:rPr lang="en-US" baseline="0" dirty="0" smtClean="0">
                          <a:solidFill>
                            <a:schemeClr val="tx1"/>
                          </a:solidFill>
                        </a:rPr>
                        <a:t>B</a:t>
                      </a:r>
                      <a:r>
                        <a:rPr lang="en-US" dirty="0" smtClean="0">
                          <a:solidFill>
                            <a:schemeClr val="tx1"/>
                          </a:solidFill>
                        </a:rPr>
                        <a:t>202</a:t>
                      </a:r>
                      <a:endParaRPr lang="en-US" dirty="0">
                        <a:solidFill>
                          <a:schemeClr val="tx1"/>
                        </a:solidFill>
                      </a:endParaRPr>
                    </a:p>
                  </a:txBody>
                  <a:tcPr>
                    <a:solidFill>
                      <a:schemeClr val="bg1">
                        <a:lumMod val="65000"/>
                      </a:schemeClr>
                    </a:solidFill>
                  </a:tcPr>
                </a:tc>
                <a:tc>
                  <a:txBody>
                    <a:bodyPr/>
                    <a:lstStyle/>
                    <a:p>
                      <a:r>
                        <a:rPr lang="de-DE" dirty="0" smtClean="0"/>
                        <a:t>Folgende Schaltung eines Akkus besteht aus Zellen von je 2 V. Jede Zelle kann 10 Ah Ladung liefern. Welche Daten hat der Akku?</a:t>
                      </a:r>
                    </a:p>
                  </a:txBody>
                  <a:tcPr marL="9525" marR="9525" marT="9525" marB="9525" anchor="ctr">
                    <a:solidFill>
                      <a:schemeClr val="bg1">
                        <a:lumMod val="65000"/>
                      </a:schemeClr>
                    </a:solidFill>
                  </a:tcPr>
                </a:tc>
              </a:tr>
              <a:tr h="370840">
                <a:tc>
                  <a:txBody>
                    <a:bodyPr/>
                    <a:lstStyle/>
                    <a:p>
                      <a:endParaRPr lang="en-US" dirty="0">
                        <a:solidFill>
                          <a:schemeClr val="tx1"/>
                        </a:solidFill>
                      </a:endParaRPr>
                    </a:p>
                  </a:txBody>
                  <a:tcPr>
                    <a:no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9525" marR="9525" marT="9525" marB="9525" anchor="ctr">
                    <a:noFill/>
                  </a:tcPr>
                </a:tc>
              </a:tr>
              <a:tr h="370840">
                <a:tc>
                  <a:txBody>
                    <a:bodyPr/>
                    <a:lstStyle/>
                    <a:p>
                      <a:r>
                        <a:rPr lang="en-US" dirty="0" smtClean="0"/>
                        <a:t>A</a:t>
                      </a:r>
                      <a:endParaRPr lang="en-US" dirty="0"/>
                    </a:p>
                  </a:txBody>
                  <a:tcPr/>
                </a:tc>
                <a:tc>
                  <a:txBody>
                    <a:bodyPr/>
                    <a:lstStyle/>
                    <a:p>
                      <a:r>
                        <a:rPr lang="en-US" dirty="0"/>
                        <a:t>12 V / 60 Ah</a:t>
                      </a:r>
                    </a:p>
                  </a:txBody>
                  <a:tcPr marL="28575" marR="54000" marT="54000" marB="54000"/>
                </a:tc>
              </a:tr>
              <a:tr h="370840">
                <a:tc>
                  <a:txBody>
                    <a:bodyPr/>
                    <a:lstStyle/>
                    <a:p>
                      <a:r>
                        <a:rPr lang="en-US" dirty="0" smtClean="0"/>
                        <a:t>B</a:t>
                      </a:r>
                      <a:endParaRPr lang="en-US" dirty="0"/>
                    </a:p>
                  </a:txBody>
                  <a:tcPr anchor="ctr"/>
                </a:tc>
                <a:tc>
                  <a:txBody>
                    <a:bodyPr/>
                    <a:lstStyle/>
                    <a:p>
                      <a:r>
                        <a:rPr lang="en-US" dirty="0" smtClean="0"/>
                        <a:t>12 V / 10 Ah</a:t>
                      </a:r>
                      <a:endParaRPr lang="en-US" dirty="0"/>
                    </a:p>
                  </a:txBody>
                  <a:tcPr marL="28575" marR="54000" marT="54000" marB="54000"/>
                </a:tc>
              </a:tr>
              <a:tr h="370840">
                <a:tc>
                  <a:txBody>
                    <a:bodyPr/>
                    <a:lstStyle/>
                    <a:p>
                      <a:r>
                        <a:rPr lang="en-US" dirty="0" smtClean="0"/>
                        <a:t>C</a:t>
                      </a:r>
                      <a:endParaRPr lang="en-US" dirty="0"/>
                    </a:p>
                  </a:txBody>
                  <a:tcPr/>
                </a:tc>
                <a:tc>
                  <a:txBody>
                    <a:bodyPr/>
                    <a:lstStyle/>
                    <a:p>
                      <a:r>
                        <a:rPr lang="en-US" dirty="0"/>
                        <a:t>  2 V / 10 Ah</a:t>
                      </a:r>
                    </a:p>
                  </a:txBody>
                  <a:tcPr marL="28575" marR="54000" marT="54000" marB="54000"/>
                </a:tc>
              </a:tr>
              <a:tr h="370840">
                <a:tc>
                  <a:txBody>
                    <a:bodyPr/>
                    <a:lstStyle/>
                    <a:p>
                      <a:r>
                        <a:rPr lang="en-US" dirty="0" smtClean="0"/>
                        <a:t>D</a:t>
                      </a:r>
                      <a:endParaRPr lang="en-US" dirty="0"/>
                    </a:p>
                  </a:txBody>
                  <a:tcPr/>
                </a:tc>
                <a:tc>
                  <a:txBody>
                    <a:bodyPr/>
                    <a:lstStyle/>
                    <a:p>
                      <a:r>
                        <a:rPr lang="en-US" dirty="0" smtClean="0"/>
                        <a:t>  2 V / 60 Ah</a:t>
                      </a:r>
                      <a:endParaRPr lang="en-US" dirty="0"/>
                    </a:p>
                  </a:txBody>
                  <a:tcPr marL="28575" marR="54000" marT="54000" marB="54000"/>
                </a:tc>
              </a:tr>
            </a:tbl>
          </a:graphicData>
        </a:graphic>
      </p:graphicFrame>
      <p:sp>
        <p:nvSpPr>
          <p:cNvPr id="5" name="Interaktive Schaltfläche: Hilfe 4">
            <a:hlinkClick r:id="" action="ppaction://noaction" highlightClick="1"/>
          </p:cNvPr>
          <p:cNvSpPr/>
          <p:nvPr/>
        </p:nvSpPr>
        <p:spPr>
          <a:xfrm>
            <a:off x="1291029" y="41866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88734" y="38358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91029" y="45921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91029" y="49716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029826" y="38105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029827" y="418200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029828" y="45602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029828" y="49579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9987" y="2215783"/>
            <a:ext cx="4133850" cy="1419225"/>
          </a:xfrm>
          <a:prstGeom prst="rect">
            <a:avLst/>
          </a:prstGeom>
        </p:spPr>
      </p:pic>
      <p:sp>
        <p:nvSpPr>
          <p:cNvPr id="19" name="Textfeld 18"/>
          <p:cNvSpPr txBox="1"/>
          <p:nvPr/>
        </p:nvSpPr>
        <p:spPr>
          <a:xfrm>
            <a:off x="971600" y="5589240"/>
            <a:ext cx="7214580" cy="954107"/>
          </a:xfrm>
          <a:prstGeom prst="rect">
            <a:avLst/>
          </a:prstGeom>
          <a:noFill/>
        </p:spPr>
        <p:txBody>
          <a:bodyPr wrap="square" rtlCol="0">
            <a:spAutoFit/>
          </a:bodyPr>
          <a:lstStyle/>
          <a:p>
            <a:r>
              <a:rPr lang="de-DE" sz="1400" b="1" dirty="0">
                <a:latin typeface="Verdana" panose="020B0604030504040204" pitchFamily="34" charset="0"/>
                <a:ea typeface="Verdana" panose="020B0604030504040204" pitchFamily="34" charset="0"/>
                <a:cs typeface="Verdana" panose="020B0604030504040204" pitchFamily="34" charset="0"/>
              </a:rPr>
              <a:t>Lösungsweg</a:t>
            </a:r>
            <a:r>
              <a:rPr lang="de-DE" sz="1400" dirty="0">
                <a:latin typeface="Verdana" panose="020B0604030504040204" pitchFamily="34" charset="0"/>
                <a:ea typeface="Verdana" panose="020B0604030504040204" pitchFamily="34" charset="0"/>
                <a:cs typeface="Verdana" panose="020B0604030504040204" pitchFamily="34" charset="0"/>
              </a:rPr>
              <a:t>: Jede Zelle liefert 1 Stunde lang 10 A. Der Strom, der aus einer Zelle heraus in die nächste fließt, bleibt bei der Reihenschaltung erhalten, also liefert der Akku z.B. auch eine Stunde lang 10 A, also liefert der Akku auch 10 Ah.</a:t>
            </a:r>
            <a:endParaRPr lang="en-US"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232039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par>
                          <p:cTn id="12" fill="hold">
                            <p:stCondLst>
                              <p:cond delay="0"/>
                            </p:stCondLst>
                            <p:childTnLst>
                              <p:par>
                                <p:cTn id="13" presetID="1" presetClass="entr" presetSubtype="0" fill="hold" grpId="0" nodeType="afterEffect">
                                  <p:stCondLst>
                                    <p:cond delay="100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Wechselstrom</a:t>
            </a:r>
          </a:p>
          <a:p>
            <a:pPr algn="ctr" eaLnBrk="0" hangingPunct="0">
              <a:defRPr/>
            </a:pPr>
            <a:r>
              <a:rPr lang="de-DE" sz="2800" b="1" kern="0" dirty="0" smtClean="0">
                <a:solidFill>
                  <a:schemeClr val="tx2"/>
                </a:solidFill>
                <a:latin typeface="+mj-lt"/>
                <a:ea typeface="Verdana" panose="020B0604030504040204" pitchFamily="34" charset="0"/>
                <a:cs typeface="Verdana" panose="020B0604030504040204" pitchFamily="34" charset="0"/>
              </a:rPr>
              <a:t>Wechselspannung</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179540686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en-US" sz="2800" b="1" dirty="0" smtClean="0">
                <a:latin typeface="+mj-lt"/>
                <a:ea typeface="Verdana" panose="020B0604030504040204" pitchFamily="34" charset="0"/>
                <a:cs typeface="Verdana" panose="020B0604030504040204" pitchFamily="34" charset="0"/>
              </a:rPr>
              <a:t>Die </a:t>
            </a:r>
            <a:r>
              <a:rPr lang="en-US" sz="2800" b="1" dirty="0" err="1" smtClean="0">
                <a:latin typeface="+mj-lt"/>
                <a:ea typeface="Verdana" panose="020B0604030504040204" pitchFamily="34" charset="0"/>
                <a:cs typeface="Verdana" panose="020B0604030504040204" pitchFamily="34" charset="0"/>
              </a:rPr>
              <a:t>elektrische</a:t>
            </a:r>
            <a:r>
              <a:rPr lang="en-US" sz="2800" b="1" dirty="0" smtClean="0">
                <a:latin typeface="+mj-lt"/>
                <a:ea typeface="Verdana" panose="020B0604030504040204" pitchFamily="34" charset="0"/>
                <a:cs typeface="Verdana" panose="020B0604030504040204" pitchFamily="34" charset="0"/>
              </a:rPr>
              <a:t> </a:t>
            </a:r>
            <a:r>
              <a:rPr lang="en-US" sz="2800" b="1" dirty="0" err="1" smtClean="0">
                <a:latin typeface="+mj-lt"/>
                <a:ea typeface="Verdana" panose="020B0604030504040204" pitchFamily="34" charset="0"/>
                <a:cs typeface="Verdana" panose="020B0604030504040204" pitchFamily="34" charset="0"/>
              </a:rPr>
              <a:t>Spannung</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Wechselstrom / Wechselspannung</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a:p>
        </p:txBody>
      </p:sp>
      <p:sp>
        <p:nvSpPr>
          <p:cNvPr id="9" name="Textfeld 8"/>
          <p:cNvSpPr txBox="1"/>
          <p:nvPr/>
        </p:nvSpPr>
        <p:spPr>
          <a:xfrm>
            <a:off x="683568" y="1200520"/>
            <a:ext cx="7848870" cy="3046988"/>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Bisher </a:t>
            </a:r>
            <a:r>
              <a:rPr lang="de-DE" sz="1600" dirty="0">
                <a:latin typeface="Verdana" panose="020B0604030504040204" pitchFamily="34" charset="0"/>
                <a:ea typeface="Verdana" panose="020B0604030504040204" pitchFamily="34" charset="0"/>
                <a:cs typeface="Verdana" panose="020B0604030504040204" pitchFamily="34" charset="0"/>
              </a:rPr>
              <a:t>wurde in diesem Lehrgang eine gleich bleibende </a:t>
            </a:r>
            <a:r>
              <a:rPr lang="de-DE" sz="1600" dirty="0" smtClean="0">
                <a:latin typeface="Verdana" panose="020B0604030504040204" pitchFamily="34" charset="0"/>
                <a:ea typeface="Verdana" panose="020B0604030504040204" pitchFamily="34" charset="0"/>
                <a:cs typeface="Verdana" panose="020B0604030504040204" pitchFamily="34" charset="0"/>
              </a:rPr>
              <a:t>Bewegungs-richtung </a:t>
            </a:r>
            <a:r>
              <a:rPr lang="de-DE" sz="1600" dirty="0">
                <a:latin typeface="Verdana" panose="020B0604030504040204" pitchFamily="34" charset="0"/>
                <a:ea typeface="Verdana" panose="020B0604030504040204" pitchFamily="34" charset="0"/>
                <a:cs typeface="Verdana" panose="020B0604030504040204" pitchFamily="34" charset="0"/>
              </a:rPr>
              <a:t>der Ladungsträger angenommen. Dies nennt man Gleichstrom. Ändert sich die Bewegungsrichtung der Ladungsträger ständig, fließt also der Strom hin und her, spricht man von Wechselstrom beziehungsweise als Ursache des Stromes von Wechselspannung.</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Fließt beispielsweise eine Zeitlang der Strom gleichmäßig in eine </a:t>
            </a:r>
            <a:r>
              <a:rPr lang="de-DE" sz="1600" dirty="0" smtClean="0">
                <a:latin typeface="Verdana" panose="020B0604030504040204" pitchFamily="34" charset="0"/>
                <a:ea typeface="Verdana" panose="020B0604030504040204" pitchFamily="34" charset="0"/>
                <a:cs typeface="Verdana" panose="020B0604030504040204" pitchFamily="34" charset="0"/>
              </a:rPr>
              <a:t>Richtung und </a:t>
            </a:r>
            <a:r>
              <a:rPr lang="de-DE" sz="1600" dirty="0">
                <a:latin typeface="Verdana" panose="020B0604030504040204" pitchFamily="34" charset="0"/>
                <a:ea typeface="Verdana" panose="020B0604030504040204" pitchFamily="34" charset="0"/>
                <a:cs typeface="Verdana" panose="020B0604030504040204" pitchFamily="34" charset="0"/>
              </a:rPr>
              <a:t>danach eine Zeitlang </a:t>
            </a:r>
            <a:r>
              <a:rPr lang="de-DE" sz="1600" dirty="0" smtClean="0">
                <a:latin typeface="Verdana" panose="020B0604030504040204" pitchFamily="34" charset="0"/>
                <a:ea typeface="Verdana" panose="020B0604030504040204" pitchFamily="34" charset="0"/>
                <a:cs typeface="Verdana" panose="020B0604030504040204" pitchFamily="34" charset="0"/>
              </a:rPr>
              <a:t>umgekehrt</a:t>
            </a:r>
            <a:r>
              <a:rPr lang="de-DE" sz="1600" dirty="0">
                <a:latin typeface="Verdana" panose="020B0604030504040204" pitchFamily="34" charset="0"/>
                <a:ea typeface="Verdana" panose="020B0604030504040204" pitchFamily="34" charset="0"/>
                <a:cs typeface="Verdana" panose="020B0604030504040204" pitchFamily="34" charset="0"/>
              </a:rPr>
              <a:t>, kann man </a:t>
            </a:r>
            <a:r>
              <a:rPr lang="de-DE" sz="1600" dirty="0" smtClean="0">
                <a:latin typeface="Verdana" panose="020B0604030504040204" pitchFamily="34" charset="0"/>
                <a:ea typeface="Verdana" panose="020B0604030504040204" pitchFamily="34" charset="0"/>
                <a:cs typeface="Verdana" panose="020B0604030504040204" pitchFamily="34" charset="0"/>
              </a:rPr>
              <a:t>dies </a:t>
            </a:r>
            <a:r>
              <a:rPr lang="de-DE" sz="1600" dirty="0">
                <a:latin typeface="Verdana" panose="020B0604030504040204" pitchFamily="34" charset="0"/>
                <a:ea typeface="Verdana" panose="020B0604030504040204" pitchFamily="34" charset="0"/>
                <a:cs typeface="Verdana" panose="020B0604030504040204" pitchFamily="34" charset="0"/>
              </a:rPr>
              <a:t>grafisch in Form eines Diagramms darstellen. Man zeichnet eine horizontale Linie. Diese stellt die Zeit </a:t>
            </a:r>
            <a:r>
              <a:rPr lang="de-DE" sz="1600" dirty="0" smtClean="0">
                <a:latin typeface="Verdana" panose="020B0604030504040204" pitchFamily="34" charset="0"/>
                <a:ea typeface="Verdana" panose="020B0604030504040204" pitchFamily="34" charset="0"/>
                <a:cs typeface="Verdana" panose="020B0604030504040204" pitchFamily="34" charset="0"/>
              </a:rPr>
              <a:t>(t) dar. Nach </a:t>
            </a:r>
            <a:r>
              <a:rPr lang="de-DE" sz="1600" dirty="0">
                <a:latin typeface="Verdana" panose="020B0604030504040204" pitchFamily="34" charset="0"/>
                <a:ea typeface="Verdana" panose="020B0604030504040204" pitchFamily="34" charset="0"/>
                <a:cs typeface="Verdana" panose="020B0604030504040204" pitchFamily="34" charset="0"/>
              </a:rPr>
              <a:t>oben </a:t>
            </a:r>
            <a:r>
              <a:rPr lang="de-DE" sz="1600" dirty="0" smtClean="0">
                <a:latin typeface="Verdana" panose="020B0604030504040204" pitchFamily="34" charset="0"/>
                <a:ea typeface="Verdana" panose="020B0604030504040204" pitchFamily="34" charset="0"/>
                <a:cs typeface="Verdana" panose="020B0604030504040204" pitchFamily="34" charset="0"/>
              </a:rPr>
              <a:t>(plus) und </a:t>
            </a:r>
            <a:r>
              <a:rPr lang="de-DE" sz="1600" dirty="0">
                <a:latin typeface="Verdana" panose="020B0604030504040204" pitchFamily="34" charset="0"/>
                <a:ea typeface="Verdana" panose="020B0604030504040204" pitchFamily="34" charset="0"/>
                <a:cs typeface="Verdana" panose="020B0604030504040204" pitchFamily="34" charset="0"/>
              </a:rPr>
              <a:t>unten </a:t>
            </a:r>
            <a:r>
              <a:rPr lang="de-DE" sz="1600" dirty="0" smtClean="0">
                <a:latin typeface="Verdana" panose="020B0604030504040204" pitchFamily="34" charset="0"/>
                <a:ea typeface="Verdana" panose="020B0604030504040204" pitchFamily="34" charset="0"/>
                <a:cs typeface="Verdana" panose="020B0604030504040204" pitchFamily="34" charset="0"/>
              </a:rPr>
              <a:t>(minus) wird dann der </a:t>
            </a:r>
            <a:r>
              <a:rPr lang="de-DE" sz="1600" dirty="0">
                <a:latin typeface="Verdana" panose="020B0604030504040204" pitchFamily="34" charset="0"/>
                <a:ea typeface="Verdana" panose="020B0604030504040204" pitchFamily="34" charset="0"/>
                <a:cs typeface="Verdana" panose="020B0604030504040204" pitchFamily="34" charset="0"/>
              </a:rPr>
              <a:t>Strom aufgetragen</a:t>
            </a:r>
            <a:r>
              <a:rPr lang="de-DE" sz="1600" dirty="0" smtClean="0">
                <a:latin typeface="Verdana" panose="020B0604030504040204" pitchFamily="34" charset="0"/>
                <a:ea typeface="Verdana" panose="020B0604030504040204" pitchFamily="34" charset="0"/>
                <a:cs typeface="Verdana" panose="020B0604030504040204" pitchFamily="34" charset="0"/>
              </a:rPr>
              <a:t>. Dieser kann dann aussehen wie links (rechteckförmig).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51120" y="4005064"/>
            <a:ext cx="3104242" cy="1573721"/>
          </a:xfrm>
          <a:prstGeom prst="rect">
            <a:avLst/>
          </a:prstGeom>
        </p:spPr>
      </p:pic>
      <p:sp>
        <p:nvSpPr>
          <p:cNvPr id="3" name="Textfeld 2"/>
          <p:cNvSpPr txBox="1"/>
          <p:nvPr/>
        </p:nvSpPr>
        <p:spPr>
          <a:xfrm>
            <a:off x="683568" y="5280024"/>
            <a:ext cx="7560840" cy="1077218"/>
          </a:xfrm>
          <a:prstGeom prst="rect">
            <a:avLst/>
          </a:prstGeom>
          <a:solidFill>
            <a:schemeClr val="bg1"/>
          </a:solid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In der Praxis sieht technische Wechselstrom aber wie rechts dargestellt aus. Man nennt diese Form „sinusförmig“. Meist wiederholt sich der Vorgang regelmäßig. Die Zeit, bis sich der Vorgang wiederholt, nennt man </a:t>
            </a:r>
            <a:r>
              <a:rPr lang="de-DE" sz="1600" dirty="0" smtClean="0">
                <a:latin typeface="Verdana" panose="020B0604030504040204" pitchFamily="34" charset="0"/>
                <a:ea typeface="Verdana" panose="020B0604030504040204" pitchFamily="34" charset="0"/>
                <a:cs typeface="Verdana" panose="020B0604030504040204" pitchFamily="34" charset="0"/>
              </a:rPr>
              <a:t>Periode.</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3815610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Frequenz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21</a:t>
            </a:fld>
            <a:endParaRPr lang="de-DE" altLang="en-US"/>
          </a:p>
        </p:txBody>
      </p:sp>
      <p:sp>
        <p:nvSpPr>
          <p:cNvPr id="9" name="Textfeld 8"/>
          <p:cNvSpPr txBox="1"/>
          <p:nvPr/>
        </p:nvSpPr>
        <p:spPr>
          <a:xfrm>
            <a:off x="683568" y="1200520"/>
            <a:ext cx="7848870" cy="584775"/>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Periodische Wechselströme misst man in der Regel mit der Anzahl Perioden pro Zeiteinheit – der Frequenz:</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3" name="Textfeld 2"/>
          <p:cNvSpPr txBox="1"/>
          <p:nvPr/>
        </p:nvSpPr>
        <p:spPr>
          <a:xfrm>
            <a:off x="683568" y="4509120"/>
            <a:ext cx="7560840" cy="2021066"/>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Anzahl der Perioden je Sekunde ist die Frequenz f einer Wechselspannung mit der Einheit Hertz (Hz</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spcAft>
                <a:spcPts val="800"/>
              </a:spcAft>
            </a:pPr>
            <a:r>
              <a:rPr lang="de-DE" sz="1600" dirty="0">
                <a:latin typeface="Verdana" panose="020B0604030504040204" pitchFamily="34" charset="0"/>
                <a:ea typeface="Verdana" panose="020B0604030504040204" pitchFamily="34" charset="0"/>
                <a:cs typeface="Verdana" panose="020B0604030504040204" pitchFamily="34" charset="0"/>
              </a:rPr>
              <a:t>1 Hertz = 1 Periode je </a:t>
            </a:r>
            <a:r>
              <a:rPr lang="de-DE" sz="1600" dirty="0" smtClean="0">
                <a:latin typeface="Verdana" panose="020B0604030504040204" pitchFamily="34" charset="0"/>
                <a:ea typeface="Verdana" panose="020B0604030504040204" pitchFamily="34" charset="0"/>
                <a:cs typeface="Verdana" panose="020B0604030504040204" pitchFamily="34" charset="0"/>
              </a:rPr>
              <a:t>Sekunde</a:t>
            </a:r>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b="1" dirty="0" smtClean="0">
                <a:latin typeface="Verdana" panose="020B0604030504040204" pitchFamily="34" charset="0"/>
                <a:ea typeface="Verdana" panose="020B0604030504040204" pitchFamily="34" charset="0"/>
                <a:cs typeface="Verdana" panose="020B0604030504040204" pitchFamily="34" charset="0"/>
              </a:rPr>
              <a:t>Beispiele</a:t>
            </a:r>
            <a:r>
              <a:rPr lang="de-DE" sz="1600" dirty="0" smtClean="0">
                <a:latin typeface="Verdana" panose="020B0604030504040204" pitchFamily="34" charset="0"/>
                <a:ea typeface="Verdana" panose="020B0604030504040204" pitchFamily="34" charset="0"/>
                <a:cs typeface="Verdana" panose="020B0604030504040204" pitchFamily="34" charset="0"/>
              </a:rPr>
              <a:t>: Netzstrom hat in Europa 50 Hz in USA 60Hz,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der Bereich des menschlichen Hörens liegt zwischen 20Hz und 20 kHz, Kurzwelle bewegt sich zwischen 3 und 30 MHz.</a:t>
            </a:r>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988840"/>
            <a:ext cx="4733925" cy="2352675"/>
          </a:xfrm>
          <a:prstGeom prst="rect">
            <a:avLst/>
          </a:prstGeom>
        </p:spPr>
      </p:pic>
      <p:pic>
        <p:nvPicPr>
          <p:cNvPr id="5" name="Grafik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48870" y="2696806"/>
            <a:ext cx="1259757" cy="936742"/>
          </a:xfrm>
          <a:prstGeom prst="rect">
            <a:avLst/>
          </a:prstGeom>
        </p:spPr>
      </p:pic>
    </p:spTree>
    <p:extLst>
      <p:ext uri="{BB962C8B-B14F-4D97-AF65-F5344CB8AC3E}">
        <p14:creationId xmlns:p14="http://schemas.microsoft.com/office/powerpoint/2010/main" val="1779826169"/>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37924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268187140"/>
              </p:ext>
            </p:extLst>
          </p:nvPr>
        </p:nvGraphicFramePr>
        <p:xfrm>
          <a:off x="1115616" y="2602086"/>
          <a:ext cx="6696744" cy="208915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TB606</a:t>
                      </a:r>
                      <a:endParaRPr lang="en-US" dirty="0">
                        <a:solidFill>
                          <a:schemeClr val="tx1"/>
                        </a:solidFill>
                      </a:endParaRPr>
                    </a:p>
                  </a:txBody>
                  <a:tcPr>
                    <a:solidFill>
                      <a:schemeClr val="bg1">
                        <a:lumMod val="65000"/>
                      </a:schemeClr>
                    </a:solidFill>
                  </a:tcPr>
                </a:tc>
                <a:tc>
                  <a:txBody>
                    <a:bodyPr/>
                    <a:lstStyle/>
                    <a:p>
                      <a:r>
                        <a:rPr lang="de-DE"/>
                        <a:t>Welche Bezeichnung ist für eine Schwingung von </a:t>
                      </a:r>
                      <a:br>
                        <a:rPr lang="de-DE"/>
                      </a:br>
                      <a:r>
                        <a:rPr lang="de-DE"/>
                        <a:t>145 000 000 Perioden pro Sekunde richtig?</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145 kHz</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145 </a:t>
                      </a:r>
                      <a:r>
                        <a:rPr lang="en-US" dirty="0" err="1" smtClean="0"/>
                        <a:t>Mhz</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145 Kilometer</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145 km/s</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226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5924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9582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3240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5696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32129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39399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42966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7" name="Fußzeilenplatzhalter 3"/>
          <p:cNvSpPr>
            <a:spLocks noGrp="1"/>
          </p:cNvSpPr>
          <p:nvPr>
            <p:ph type="ftr" sz="quarter" idx="10"/>
          </p:nvPr>
        </p:nvSpPr>
        <p:spPr>
          <a:xfrm>
            <a:off x="685800" y="381000"/>
            <a:ext cx="7772400" cy="762000"/>
          </a:xfrm>
        </p:spPr>
        <p:txBody>
          <a:bodyPr/>
          <a:lstStyle/>
          <a:p>
            <a:pPr lvl="2">
              <a:defRPr/>
            </a:pPr>
            <a:r>
              <a:rPr lang="de-DE" dirty="0"/>
              <a:t> </a:t>
            </a:r>
          </a:p>
          <a:p>
            <a:pPr lvl="3">
              <a:defRPr/>
            </a:pPr>
            <a:endParaRPr lang="de-DE" dirty="0"/>
          </a:p>
          <a:p>
            <a:pPr lvl="3">
              <a:defRPr/>
            </a:pPr>
            <a:r>
              <a:rPr lang="de-DE" sz="1200" dirty="0"/>
              <a:t>			              Ortsverband München-Süd des</a:t>
            </a:r>
          </a:p>
          <a:p>
            <a:pPr lvl="3">
              <a:defRPr/>
            </a:pPr>
            <a:r>
              <a:rPr lang="de-DE" sz="1200" dirty="0"/>
              <a:t>		                            Deutschen Amateur-Radio-Club e.V.</a:t>
            </a:r>
          </a:p>
        </p:txBody>
      </p:sp>
    </p:spTree>
    <p:extLst>
      <p:ext uri="{BB962C8B-B14F-4D97-AF65-F5344CB8AC3E}">
        <p14:creationId xmlns:p14="http://schemas.microsoft.com/office/powerpoint/2010/main" val="132964189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a:t>
            </a:r>
            <a:r>
              <a:rPr lang="de-DE" altLang="en-US" dirty="0" smtClean="0"/>
              <a:t>Periodendauer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a:p>
        </p:txBody>
      </p:sp>
      <p:sp>
        <p:nvSpPr>
          <p:cNvPr id="9" name="Textfeld 8"/>
          <p:cNvSpPr txBox="1"/>
          <p:nvPr/>
        </p:nvSpPr>
        <p:spPr>
          <a:xfrm>
            <a:off x="683568" y="1200520"/>
            <a:ext cx="7992888" cy="5016758"/>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Zeitdauer T für eine vollständige Schwingung </a:t>
            </a:r>
            <a:r>
              <a:rPr lang="de-DE" sz="1600" dirty="0" smtClean="0">
                <a:latin typeface="Verdana" panose="020B0604030504040204" pitchFamily="34" charset="0"/>
                <a:ea typeface="Verdana" panose="020B0604030504040204" pitchFamily="34" charset="0"/>
                <a:cs typeface="Verdana" panose="020B0604030504040204" pitchFamily="34" charset="0"/>
              </a:rPr>
              <a:t>nennt </a:t>
            </a:r>
            <a:r>
              <a:rPr lang="de-DE" sz="1600" dirty="0">
                <a:latin typeface="Verdana" panose="020B0604030504040204" pitchFamily="34" charset="0"/>
                <a:ea typeface="Verdana" panose="020B0604030504040204" pitchFamily="34" charset="0"/>
                <a:cs typeface="Verdana" panose="020B0604030504040204" pitchFamily="34" charset="0"/>
              </a:rPr>
              <a:t>man Periodendauer. Sie beträgt zum Beispiel für den technischen Wechselstrom eine fünfzigstel Sekunde</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smtClean="0">
              <a:latin typeface="Verdana" panose="020B0604030504040204" pitchFamily="34" charset="0"/>
              <a:ea typeface="Verdana" panose="020B0604030504040204" pitchFamily="34" charset="0"/>
              <a:cs typeface="Verdana" panose="020B0604030504040204" pitchFamily="34" charset="0"/>
            </a:endParaRPr>
          </a:p>
          <a:p>
            <a:r>
              <a:rPr lang="de-DE" sz="1600" dirty="0" smtClean="0">
                <a:latin typeface="Verdana" panose="020B0604030504040204" pitchFamily="34" charset="0"/>
                <a:ea typeface="Verdana" panose="020B0604030504040204" pitchFamily="34" charset="0"/>
                <a:cs typeface="Verdana" panose="020B0604030504040204" pitchFamily="34" charset="0"/>
              </a:rPr>
              <a:t>Allgemein </a:t>
            </a:r>
            <a:r>
              <a:rPr lang="de-DE" sz="1600" dirty="0">
                <a:latin typeface="Verdana" panose="020B0604030504040204" pitchFamily="34" charset="0"/>
                <a:ea typeface="Verdana" panose="020B0604030504040204" pitchFamily="34" charset="0"/>
                <a:cs typeface="Verdana" panose="020B0604030504040204" pitchFamily="34" charset="0"/>
              </a:rPr>
              <a:t>kann mit folgender Formel die Periodendauer aus der Frequenz errechnet werden.</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 </a:t>
            </a:r>
          </a:p>
          <a:p>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smtClean="0">
              <a:latin typeface="Verdana" panose="020B0604030504040204" pitchFamily="34" charset="0"/>
              <a:ea typeface="Verdana" panose="020B0604030504040204" pitchFamily="34" charset="0"/>
              <a:cs typeface="Verdana" panose="020B0604030504040204" pitchFamily="34" charset="0"/>
            </a:endParaRPr>
          </a:p>
          <a:p>
            <a:r>
              <a:rPr lang="de-DE" sz="1600" dirty="0" smtClean="0">
                <a:latin typeface="Verdana" panose="020B0604030504040204" pitchFamily="34" charset="0"/>
                <a:ea typeface="Verdana" panose="020B0604030504040204" pitchFamily="34" charset="0"/>
                <a:cs typeface="Verdana" panose="020B0604030504040204" pitchFamily="34" charset="0"/>
              </a:rPr>
              <a:t>wobei </a:t>
            </a:r>
            <a:r>
              <a:rPr lang="de-DE" sz="1600" dirty="0">
                <a:latin typeface="Verdana" panose="020B0604030504040204" pitchFamily="34" charset="0"/>
                <a:ea typeface="Verdana" panose="020B0604030504040204" pitchFamily="34" charset="0"/>
                <a:cs typeface="Verdana" panose="020B0604030504040204" pitchFamily="34" charset="0"/>
              </a:rPr>
              <a:t>auch hier die Einheiten in ihrer Grundform Sekunde und Hertz eingesetzt werden.</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Umgekehrt ist  </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 </a:t>
            </a:r>
          </a:p>
          <a:p>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5656" y="2084375"/>
            <a:ext cx="2508972" cy="787129"/>
          </a:xfrm>
          <a:prstGeom prst="rect">
            <a:avLst/>
          </a:prstGeom>
        </p:spPr>
      </p:pic>
      <mc:AlternateContent xmlns:mc="http://schemas.openxmlformats.org/markup-compatibility/2006">
        <mc:Choice xmlns:a14="http://schemas.microsoft.com/office/drawing/2010/main" Requires="a14">
          <p:sp>
            <p:nvSpPr>
              <p:cNvPr id="16" name="Textfeld 15"/>
              <p:cNvSpPr txBox="1"/>
              <p:nvPr/>
            </p:nvSpPr>
            <p:spPr>
              <a:xfrm>
                <a:off x="683569" y="3650534"/>
                <a:ext cx="7848871" cy="527837"/>
              </a:xfrm>
              <a:prstGeom prst="rect">
                <a:avLst/>
              </a:prstGeom>
              <a:solidFill>
                <a:srgbClr val="FFC000"/>
              </a:solidFill>
            </p:spPr>
            <p:txBody>
              <a:bodyPr wrap="square" rtlCol="0">
                <a:spAutoFit/>
              </a:bodyPr>
              <a:lstStyle/>
              <a:p>
                <a:r>
                  <a:rPr lang="de-DE" sz="1800" b="1" dirty="0" smtClean="0">
                    <a:latin typeface="Verdana" panose="020B0604030504040204" pitchFamily="34" charset="0"/>
                    <a:ea typeface="Verdana" panose="020B0604030504040204" pitchFamily="34" charset="0"/>
                    <a:cs typeface="Verdana" panose="020B0604030504040204" pitchFamily="34" charset="0"/>
                  </a:rPr>
                  <a:t>T = </a:t>
                </a:r>
                <a14:m>
                  <m:oMath xmlns:m="http://schemas.openxmlformats.org/officeDocument/2006/math">
                    <m:f>
                      <m:fPr>
                        <m:ctrlPr>
                          <a:rPr lang="de-DE" sz="1800" b="1" i="1" smtClean="0">
                            <a:latin typeface="Cambria Math"/>
                            <a:ea typeface="Verdana" panose="020B0604030504040204" pitchFamily="34" charset="0"/>
                            <a:cs typeface="Verdana" panose="020B0604030504040204" pitchFamily="34" charset="0"/>
                          </a:rPr>
                        </m:ctrlPr>
                      </m:fPr>
                      <m:num>
                        <m:r>
                          <a:rPr lang="de-DE" sz="1800" b="1" i="1" smtClean="0">
                            <a:latin typeface="Cambria Math"/>
                            <a:ea typeface="Verdana" panose="020B0604030504040204" pitchFamily="34" charset="0"/>
                            <a:cs typeface="Verdana" panose="020B0604030504040204" pitchFamily="34" charset="0"/>
                          </a:rPr>
                          <m:t>𝟏</m:t>
                        </m:r>
                      </m:num>
                      <m:den>
                        <m:r>
                          <a:rPr lang="de-DE" sz="1800" b="1" i="1" smtClean="0">
                            <a:latin typeface="Cambria Math"/>
                            <a:ea typeface="Verdana" panose="020B0604030504040204" pitchFamily="34" charset="0"/>
                            <a:cs typeface="Verdana" panose="020B0604030504040204" pitchFamily="34" charset="0"/>
                          </a:rPr>
                          <m:t>𝒇</m:t>
                        </m:r>
                      </m:den>
                    </m:f>
                  </m:oMath>
                </a14:m>
                <a:r>
                  <a:rPr lang="en-US" sz="1800" b="1" dirty="0" smtClean="0">
                    <a:latin typeface="Verdana" panose="020B0604030504040204" pitchFamily="34" charset="0"/>
                    <a:ea typeface="Verdana" panose="020B0604030504040204" pitchFamily="34" charset="0"/>
                    <a:cs typeface="Verdana" panose="020B0604030504040204" pitchFamily="34" charset="0"/>
                  </a:rPr>
                  <a:t>        Die </a:t>
                </a:r>
                <a:r>
                  <a:rPr lang="en-US" sz="1800" b="1" dirty="0" err="1" smtClean="0">
                    <a:latin typeface="Verdana" panose="020B0604030504040204" pitchFamily="34" charset="0"/>
                    <a:ea typeface="Verdana" panose="020B0604030504040204" pitchFamily="34" charset="0"/>
                    <a:cs typeface="Verdana" panose="020B0604030504040204" pitchFamily="34" charset="0"/>
                  </a:rPr>
                  <a:t>Periodendauer</a:t>
                </a:r>
                <a:r>
                  <a:rPr lang="en-US" sz="1800" b="1" dirty="0" smtClean="0">
                    <a:latin typeface="Verdana" panose="020B0604030504040204" pitchFamily="34" charset="0"/>
                    <a:ea typeface="Verdana" panose="020B0604030504040204" pitchFamily="34" charset="0"/>
                    <a:cs typeface="Verdana" panose="020B0604030504040204" pitchFamily="34" charset="0"/>
                  </a:rPr>
                  <a:t> </a:t>
                </a:r>
                <a:r>
                  <a:rPr lang="en-US" sz="1800" b="1" dirty="0" err="1" smtClean="0">
                    <a:latin typeface="Verdana" panose="020B0604030504040204" pitchFamily="34" charset="0"/>
                    <a:ea typeface="Verdana" panose="020B0604030504040204" pitchFamily="34" charset="0"/>
                    <a:cs typeface="Verdana" panose="020B0604030504040204" pitchFamily="34" charset="0"/>
                  </a:rPr>
                  <a:t>ist</a:t>
                </a:r>
                <a:r>
                  <a:rPr lang="en-US" sz="1800" b="1" dirty="0" smtClean="0">
                    <a:latin typeface="Verdana" panose="020B0604030504040204" pitchFamily="34" charset="0"/>
                    <a:ea typeface="Verdana" panose="020B0604030504040204" pitchFamily="34" charset="0"/>
                    <a:cs typeface="Verdana" panose="020B0604030504040204" pitchFamily="34" charset="0"/>
                  </a:rPr>
                  <a:t> der </a:t>
                </a:r>
                <a:r>
                  <a:rPr lang="en-US" sz="1800" b="1" dirty="0" err="1" smtClean="0">
                    <a:latin typeface="Verdana" panose="020B0604030504040204" pitchFamily="34" charset="0"/>
                    <a:ea typeface="Verdana" panose="020B0604030504040204" pitchFamily="34" charset="0"/>
                    <a:cs typeface="Verdana" panose="020B0604030504040204" pitchFamily="34" charset="0"/>
                  </a:rPr>
                  <a:t>Kehrwert</a:t>
                </a:r>
                <a:r>
                  <a:rPr lang="en-US" sz="1800" b="1" dirty="0" smtClean="0">
                    <a:latin typeface="Verdana" panose="020B0604030504040204" pitchFamily="34" charset="0"/>
                    <a:ea typeface="Verdana" panose="020B0604030504040204" pitchFamily="34" charset="0"/>
                    <a:cs typeface="Verdana" panose="020B0604030504040204" pitchFamily="34" charset="0"/>
                  </a:rPr>
                  <a:t> der </a:t>
                </a:r>
                <a:r>
                  <a:rPr lang="en-US" sz="1800" b="1" dirty="0" err="1" smtClean="0">
                    <a:latin typeface="Verdana" panose="020B0604030504040204" pitchFamily="34" charset="0"/>
                    <a:ea typeface="Verdana" panose="020B0604030504040204" pitchFamily="34" charset="0"/>
                    <a:cs typeface="Verdana" panose="020B0604030504040204" pitchFamily="34" charset="0"/>
                  </a:rPr>
                  <a:t>Frequenz</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mc:Choice>
        <mc:Fallback>
          <p:sp>
            <p:nvSpPr>
              <p:cNvPr id="16" name="Textfeld 15"/>
              <p:cNvSpPr txBox="1">
                <a:spLocks noRot="1" noChangeAspect="1" noMove="1" noResize="1" noEditPoints="1" noAdjustHandles="1" noChangeArrowheads="1" noChangeShapeType="1" noTextEdit="1"/>
              </p:cNvSpPr>
              <p:nvPr/>
            </p:nvSpPr>
            <p:spPr>
              <a:xfrm>
                <a:off x="683569" y="3650534"/>
                <a:ext cx="7848871" cy="527837"/>
              </a:xfrm>
              <a:prstGeom prst="rect">
                <a:avLst/>
              </a:prstGeom>
              <a:blipFill rotWithShape="1">
                <a:blip r:embed="rId4"/>
                <a:stretch>
                  <a:fillRect l="-621" b="-6977"/>
                </a:stretch>
              </a:blipFill>
            </p:spPr>
            <p:txBody>
              <a:bodyPr/>
              <a:lstStyle/>
              <a:p>
                <a:r>
                  <a:rPr lang="en-US">
                    <a:noFill/>
                  </a:rPr>
                  <a:t> </a:t>
                </a:r>
              </a:p>
            </p:txBody>
          </p:sp>
        </mc:Fallback>
      </mc:AlternateContent>
      <p:cxnSp>
        <p:nvCxnSpPr>
          <p:cNvPr id="17" name="Gerade Verbindung 16"/>
          <p:cNvCxnSpPr/>
          <p:nvPr/>
        </p:nvCxnSpPr>
        <p:spPr>
          <a:xfrm>
            <a:off x="683569" y="364502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Gerade Verbindung 17"/>
          <p:cNvCxnSpPr/>
          <p:nvPr/>
        </p:nvCxnSpPr>
        <p:spPr>
          <a:xfrm>
            <a:off x="683568" y="417637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19" name="Textfeld 18"/>
              <p:cNvSpPr txBox="1"/>
              <p:nvPr/>
            </p:nvSpPr>
            <p:spPr>
              <a:xfrm>
                <a:off x="683569" y="5709475"/>
                <a:ext cx="7848871" cy="491096"/>
              </a:xfrm>
              <a:prstGeom prst="rect">
                <a:avLst/>
              </a:prstGeom>
              <a:solidFill>
                <a:srgbClr val="FFC000"/>
              </a:solidFill>
            </p:spPr>
            <p:txBody>
              <a:bodyPr wrap="square" rtlCol="0">
                <a:spAutoFit/>
              </a:bodyPr>
              <a:lstStyle/>
              <a:p>
                <a:r>
                  <a:rPr lang="de-DE" sz="1800" b="1" dirty="0" smtClean="0">
                    <a:latin typeface="Verdana" panose="020B0604030504040204" pitchFamily="34" charset="0"/>
                    <a:ea typeface="Verdana" panose="020B0604030504040204" pitchFamily="34" charset="0"/>
                    <a:cs typeface="Verdana" panose="020B0604030504040204" pitchFamily="34" charset="0"/>
                  </a:rPr>
                  <a:t>f = </a:t>
                </a:r>
                <a14:m>
                  <m:oMath xmlns:m="http://schemas.openxmlformats.org/officeDocument/2006/math">
                    <m:f>
                      <m:fPr>
                        <m:ctrlPr>
                          <a:rPr lang="de-DE" sz="1800" b="1" i="1" smtClean="0">
                            <a:latin typeface="Cambria Math"/>
                            <a:ea typeface="Verdana" panose="020B0604030504040204" pitchFamily="34" charset="0"/>
                            <a:cs typeface="Verdana" panose="020B0604030504040204" pitchFamily="34" charset="0"/>
                          </a:rPr>
                        </m:ctrlPr>
                      </m:fPr>
                      <m:num>
                        <m:r>
                          <a:rPr lang="de-DE" sz="1800" b="1" i="1" smtClean="0">
                            <a:latin typeface="Cambria Math"/>
                            <a:ea typeface="Verdana" panose="020B0604030504040204" pitchFamily="34" charset="0"/>
                            <a:cs typeface="Verdana" panose="020B0604030504040204" pitchFamily="34" charset="0"/>
                          </a:rPr>
                          <m:t>𝟏</m:t>
                        </m:r>
                      </m:num>
                      <m:den>
                        <m:r>
                          <a:rPr lang="de-DE" sz="1800" b="1" i="1" smtClean="0">
                            <a:latin typeface="Cambria Math"/>
                            <a:ea typeface="Verdana" panose="020B0604030504040204" pitchFamily="34" charset="0"/>
                            <a:cs typeface="Verdana" panose="020B0604030504040204" pitchFamily="34" charset="0"/>
                          </a:rPr>
                          <m:t>𝑻</m:t>
                        </m:r>
                      </m:den>
                    </m:f>
                  </m:oMath>
                </a14:m>
                <a:r>
                  <a:rPr lang="en-US" sz="1800" b="1" dirty="0" smtClean="0">
                    <a:latin typeface="Verdana" panose="020B0604030504040204" pitchFamily="34" charset="0"/>
                    <a:ea typeface="Verdana" panose="020B0604030504040204" pitchFamily="34" charset="0"/>
                    <a:cs typeface="Verdana" panose="020B0604030504040204" pitchFamily="34" charset="0"/>
                  </a:rPr>
                  <a:t>        Die </a:t>
                </a:r>
                <a:r>
                  <a:rPr lang="en-US" sz="1800" b="1" dirty="0" err="1" smtClean="0">
                    <a:latin typeface="Verdana" panose="020B0604030504040204" pitchFamily="34" charset="0"/>
                    <a:ea typeface="Verdana" panose="020B0604030504040204" pitchFamily="34" charset="0"/>
                    <a:cs typeface="Verdana" panose="020B0604030504040204" pitchFamily="34" charset="0"/>
                  </a:rPr>
                  <a:t>Frequenz</a:t>
                </a:r>
                <a:r>
                  <a:rPr lang="en-US" sz="1800" b="1" dirty="0" smtClean="0">
                    <a:latin typeface="Verdana" panose="020B0604030504040204" pitchFamily="34" charset="0"/>
                    <a:ea typeface="Verdana" panose="020B0604030504040204" pitchFamily="34" charset="0"/>
                    <a:cs typeface="Verdana" panose="020B0604030504040204" pitchFamily="34" charset="0"/>
                  </a:rPr>
                  <a:t> </a:t>
                </a:r>
                <a:r>
                  <a:rPr lang="en-US" sz="1800" b="1" dirty="0" err="1" smtClean="0">
                    <a:latin typeface="Verdana" panose="020B0604030504040204" pitchFamily="34" charset="0"/>
                    <a:ea typeface="Verdana" panose="020B0604030504040204" pitchFamily="34" charset="0"/>
                    <a:cs typeface="Verdana" panose="020B0604030504040204" pitchFamily="34" charset="0"/>
                  </a:rPr>
                  <a:t>ist</a:t>
                </a:r>
                <a:r>
                  <a:rPr lang="en-US" sz="1800" b="1" dirty="0" smtClean="0">
                    <a:latin typeface="Verdana" panose="020B0604030504040204" pitchFamily="34" charset="0"/>
                    <a:ea typeface="Verdana" panose="020B0604030504040204" pitchFamily="34" charset="0"/>
                    <a:cs typeface="Verdana" panose="020B0604030504040204" pitchFamily="34" charset="0"/>
                  </a:rPr>
                  <a:t> der </a:t>
                </a:r>
                <a:r>
                  <a:rPr lang="en-US" sz="1800" b="1" dirty="0" err="1" smtClean="0">
                    <a:latin typeface="Verdana" panose="020B0604030504040204" pitchFamily="34" charset="0"/>
                    <a:ea typeface="Verdana" panose="020B0604030504040204" pitchFamily="34" charset="0"/>
                    <a:cs typeface="Verdana" panose="020B0604030504040204" pitchFamily="34" charset="0"/>
                  </a:rPr>
                  <a:t>Kehrwert</a:t>
                </a:r>
                <a:r>
                  <a:rPr lang="en-US" sz="1800" b="1" dirty="0" smtClean="0">
                    <a:latin typeface="Verdana" panose="020B0604030504040204" pitchFamily="34" charset="0"/>
                    <a:ea typeface="Verdana" panose="020B0604030504040204" pitchFamily="34" charset="0"/>
                    <a:cs typeface="Verdana" panose="020B0604030504040204" pitchFamily="34" charset="0"/>
                  </a:rPr>
                  <a:t> der </a:t>
                </a:r>
                <a:r>
                  <a:rPr lang="en-US" sz="1800" b="1" dirty="0" err="1" smtClean="0">
                    <a:latin typeface="Verdana" panose="020B0604030504040204" pitchFamily="34" charset="0"/>
                    <a:ea typeface="Verdana" panose="020B0604030504040204" pitchFamily="34" charset="0"/>
                    <a:cs typeface="Verdana" panose="020B0604030504040204" pitchFamily="34" charset="0"/>
                  </a:rPr>
                  <a:t>Periodendauer</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mc:Choice>
        <mc:Fallback>
          <p:sp>
            <p:nvSpPr>
              <p:cNvPr id="19" name="Textfeld 18"/>
              <p:cNvSpPr txBox="1">
                <a:spLocks noRot="1" noChangeAspect="1" noMove="1" noResize="1" noEditPoints="1" noAdjustHandles="1" noChangeArrowheads="1" noChangeShapeType="1" noTextEdit="1"/>
              </p:cNvSpPr>
              <p:nvPr/>
            </p:nvSpPr>
            <p:spPr>
              <a:xfrm>
                <a:off x="683569" y="5709475"/>
                <a:ext cx="7848871" cy="491096"/>
              </a:xfrm>
              <a:prstGeom prst="rect">
                <a:avLst/>
              </a:prstGeom>
              <a:blipFill rotWithShape="1">
                <a:blip r:embed="rId5"/>
                <a:stretch>
                  <a:fillRect l="-621" b="-6250"/>
                </a:stretch>
              </a:blipFill>
            </p:spPr>
            <p:txBody>
              <a:bodyPr/>
              <a:lstStyle/>
              <a:p>
                <a:r>
                  <a:rPr lang="en-US">
                    <a:noFill/>
                  </a:rPr>
                  <a:t> </a:t>
                </a:r>
              </a:p>
            </p:txBody>
          </p:sp>
        </mc:Fallback>
      </mc:AlternateContent>
      <p:cxnSp>
        <p:nvCxnSpPr>
          <p:cNvPr id="20" name="Gerade Verbindung 19"/>
          <p:cNvCxnSpPr/>
          <p:nvPr/>
        </p:nvCxnSpPr>
        <p:spPr>
          <a:xfrm>
            <a:off x="683569" y="5703965"/>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683568" y="619260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5341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37924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79997213"/>
              </p:ext>
            </p:extLst>
          </p:nvPr>
        </p:nvGraphicFramePr>
        <p:xfrm>
          <a:off x="1115616" y="2602086"/>
          <a:ext cx="6696744" cy="208915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TB607</a:t>
                      </a:r>
                      <a:endParaRPr lang="en-US" dirty="0">
                        <a:solidFill>
                          <a:schemeClr val="tx1"/>
                        </a:solidFill>
                      </a:endParaRPr>
                    </a:p>
                  </a:txBody>
                  <a:tcPr>
                    <a:solidFill>
                      <a:schemeClr val="bg1">
                        <a:lumMod val="65000"/>
                      </a:schemeClr>
                    </a:solidFill>
                  </a:tcPr>
                </a:tc>
                <a:tc>
                  <a:txBody>
                    <a:bodyPr/>
                    <a:lstStyle/>
                    <a:p>
                      <a:r>
                        <a:rPr lang="de-DE"/>
                        <a:t>Die Periodendauer von 50 µs entspricht einer Frequenz von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200 kHz</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    2 MHz</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  20 kHz</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  20 MHz</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2538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6197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9855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3513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5969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22656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396727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43376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7" name="Fußzeilenplatzhalter 3"/>
          <p:cNvSpPr>
            <a:spLocks noGrp="1"/>
          </p:cNvSpPr>
          <p:nvPr>
            <p:ph type="ftr" sz="quarter" idx="10"/>
          </p:nvPr>
        </p:nvSpPr>
        <p:spPr>
          <a:xfrm>
            <a:off x="685800" y="381000"/>
            <a:ext cx="7772400" cy="762000"/>
          </a:xfrm>
        </p:spPr>
        <p:txBody>
          <a:bodyPr/>
          <a:lstStyle/>
          <a:p>
            <a:pPr lvl="2">
              <a:defRPr/>
            </a:pPr>
            <a:r>
              <a:rPr lang="de-DE" dirty="0"/>
              <a:t> </a:t>
            </a:r>
          </a:p>
          <a:p>
            <a:pPr lvl="3">
              <a:defRPr/>
            </a:pPr>
            <a:endParaRPr lang="de-DE" dirty="0"/>
          </a:p>
          <a:p>
            <a:pPr lvl="3">
              <a:defRPr/>
            </a:pPr>
            <a:r>
              <a:rPr lang="de-DE" sz="1200" dirty="0"/>
              <a:t>			              Ortsverband München-Süd des</a:t>
            </a:r>
          </a:p>
          <a:p>
            <a:pPr lvl="3">
              <a:defRPr/>
            </a:pPr>
            <a:r>
              <a:rPr lang="de-DE" sz="1200" dirty="0"/>
              <a:t>		                            Deutschen Amateur-Radio-Club e.V.</a:t>
            </a:r>
          </a:p>
        </p:txBody>
      </p:sp>
    </p:spTree>
    <p:extLst>
      <p:ext uri="{BB962C8B-B14F-4D97-AF65-F5344CB8AC3E}">
        <p14:creationId xmlns:p14="http://schemas.microsoft.com/office/powerpoint/2010/main" val="54215343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71311643"/>
              </p:ext>
            </p:extLst>
          </p:nvPr>
        </p:nvGraphicFramePr>
        <p:xfrm>
          <a:off x="971600" y="1268760"/>
          <a:ext cx="7272808" cy="4584900"/>
        </p:xfrm>
        <a:graphic>
          <a:graphicData uri="http://schemas.openxmlformats.org/drawingml/2006/table">
            <a:tbl>
              <a:tblPr firstRow="1" bandRow="1">
                <a:tableStyleId>{17292A2E-F333-43FB-9621-5CBBE7FDCDCB}</a:tableStyleId>
              </a:tblPr>
              <a:tblGrid>
                <a:gridCol w="936104"/>
                <a:gridCol w="6336704"/>
              </a:tblGrid>
              <a:tr h="370840">
                <a:tc>
                  <a:txBody>
                    <a:bodyPr/>
                    <a:lstStyle/>
                    <a:p>
                      <a:r>
                        <a:rPr lang="en-US" dirty="0" smtClean="0">
                          <a:solidFill>
                            <a:schemeClr val="tx1"/>
                          </a:solidFill>
                        </a:rPr>
                        <a:t>T</a:t>
                      </a:r>
                      <a:r>
                        <a:rPr lang="en-US" baseline="0" dirty="0" smtClean="0">
                          <a:solidFill>
                            <a:schemeClr val="tx1"/>
                          </a:solidFill>
                        </a:rPr>
                        <a:t>B610</a:t>
                      </a:r>
                      <a:endParaRPr lang="en-US" dirty="0">
                        <a:solidFill>
                          <a:schemeClr val="tx1"/>
                        </a:solidFill>
                      </a:endParaRPr>
                    </a:p>
                  </a:txBody>
                  <a:tcPr>
                    <a:solidFill>
                      <a:schemeClr val="bg1">
                        <a:lumMod val="65000"/>
                      </a:schemeClr>
                    </a:solidFill>
                  </a:tcPr>
                </a:tc>
                <a:tc>
                  <a:txBody>
                    <a:bodyPr/>
                    <a:lstStyle/>
                    <a:p>
                      <a:r>
                        <a:rPr lang="de-DE" dirty="0" smtClean="0"/>
                        <a:t>Welche Frequenz hat die in diesem Oszillogramm dargestellte Spannung?</a:t>
                      </a:r>
                      <a:endParaRPr lang="de-DE" dirty="0" smtClean="0"/>
                    </a:p>
                  </a:txBody>
                  <a:tcPr marL="9525" marR="9525" marT="9525" marB="9525" anchor="ctr">
                    <a:solidFill>
                      <a:schemeClr val="bg1">
                        <a:lumMod val="65000"/>
                      </a:schemeClr>
                    </a:solidFill>
                  </a:tcPr>
                </a:tc>
              </a:tr>
              <a:tr h="370840">
                <a:tc>
                  <a:txBody>
                    <a:bodyPr/>
                    <a:lstStyle/>
                    <a:p>
                      <a:endParaRPr lang="en-US" dirty="0" smtClean="0">
                        <a:solidFill>
                          <a:schemeClr val="tx1"/>
                        </a:solidFill>
                      </a:endParaRPr>
                    </a:p>
                    <a:p>
                      <a:endParaRPr lang="en-US" dirty="0">
                        <a:solidFill>
                          <a:schemeClr val="tx1"/>
                        </a:solidFill>
                      </a:endParaRPr>
                    </a:p>
                  </a:txBody>
                  <a:tcPr>
                    <a:no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9525" marR="9525" marT="9525" marB="9525" anchor="ctr">
                    <a:noFill/>
                  </a:tcPr>
                </a:tc>
              </a:tr>
              <a:tr h="370840">
                <a:tc>
                  <a:txBody>
                    <a:bodyPr/>
                    <a:lstStyle/>
                    <a:p>
                      <a:r>
                        <a:rPr lang="en-US" dirty="0" smtClean="0"/>
                        <a:t>A</a:t>
                      </a:r>
                      <a:endParaRPr lang="en-US" dirty="0"/>
                    </a:p>
                  </a:txBody>
                  <a:tcPr/>
                </a:tc>
                <a:tc>
                  <a:txBody>
                    <a:bodyPr/>
                    <a:lstStyle/>
                    <a:p>
                      <a:r>
                        <a:rPr lang="en-US" dirty="0" smtClean="0"/>
                        <a:t>83,3</a:t>
                      </a:r>
                      <a:r>
                        <a:rPr lang="en-US" baseline="0" dirty="0" smtClean="0"/>
                        <a:t> kHz</a:t>
                      </a:r>
                      <a:endParaRPr lang="en-US" dirty="0"/>
                    </a:p>
                  </a:txBody>
                  <a:tcPr marL="28575" marR="54000" marT="54000" marB="54000"/>
                </a:tc>
              </a:tr>
              <a:tr h="370840">
                <a:tc>
                  <a:txBody>
                    <a:bodyPr/>
                    <a:lstStyle/>
                    <a:p>
                      <a:r>
                        <a:rPr lang="en-US" dirty="0" smtClean="0"/>
                        <a:t>B</a:t>
                      </a:r>
                      <a:endParaRPr lang="en-US" dirty="0"/>
                    </a:p>
                  </a:txBody>
                  <a:tcPr anchor="ctr"/>
                </a:tc>
                <a:tc>
                  <a:txBody>
                    <a:bodyPr/>
                    <a:lstStyle/>
                    <a:p>
                      <a:r>
                        <a:rPr lang="en-US" dirty="0" smtClean="0"/>
                        <a:t> 833</a:t>
                      </a:r>
                      <a:r>
                        <a:rPr lang="en-US" baseline="0" dirty="0" smtClean="0"/>
                        <a:t> kHz</a:t>
                      </a:r>
                      <a:endParaRPr lang="en-US" dirty="0"/>
                    </a:p>
                  </a:txBody>
                  <a:tcPr marL="28575" marR="54000" marT="54000" marB="54000"/>
                </a:tc>
              </a:tr>
              <a:tr h="370840">
                <a:tc>
                  <a:txBody>
                    <a:bodyPr/>
                    <a:lstStyle/>
                    <a:p>
                      <a:r>
                        <a:rPr lang="en-US" dirty="0" smtClean="0"/>
                        <a:t>C</a:t>
                      </a:r>
                      <a:endParaRPr lang="en-US" dirty="0"/>
                    </a:p>
                  </a:txBody>
                  <a:tcPr/>
                </a:tc>
                <a:tc>
                  <a:txBody>
                    <a:bodyPr/>
                    <a:lstStyle/>
                    <a:p>
                      <a:r>
                        <a:rPr lang="en-US" dirty="0" smtClean="0"/>
                        <a:t>8,33</a:t>
                      </a:r>
                      <a:r>
                        <a:rPr lang="en-US" baseline="0" dirty="0" smtClean="0"/>
                        <a:t> MHz</a:t>
                      </a:r>
                      <a:endParaRPr lang="en-US" dirty="0"/>
                    </a:p>
                  </a:txBody>
                  <a:tcPr marL="28575" marR="54000" marT="54000" marB="54000"/>
                </a:tc>
              </a:tr>
              <a:tr h="370840">
                <a:tc>
                  <a:txBody>
                    <a:bodyPr/>
                    <a:lstStyle/>
                    <a:p>
                      <a:r>
                        <a:rPr lang="en-US" dirty="0" smtClean="0"/>
                        <a:t>D</a:t>
                      </a:r>
                      <a:endParaRPr lang="en-US" dirty="0"/>
                    </a:p>
                  </a:txBody>
                  <a:tcPr/>
                </a:tc>
                <a:tc>
                  <a:txBody>
                    <a:bodyPr/>
                    <a:lstStyle/>
                    <a:p>
                      <a:r>
                        <a:rPr lang="en-US" dirty="0" smtClean="0"/>
                        <a:t>83,3</a:t>
                      </a:r>
                      <a:r>
                        <a:rPr lang="en-US" baseline="0" dirty="0" smtClean="0"/>
                        <a:t> MHz</a:t>
                      </a:r>
                      <a:endParaRPr lang="en-US" dirty="0"/>
                    </a:p>
                  </a:txBody>
                  <a:tcPr marL="28575" marR="54000" marT="54000" marB="54000"/>
                </a:tc>
              </a:tr>
            </a:tbl>
          </a:graphicData>
        </a:graphic>
      </p:graphicFrame>
      <p:sp>
        <p:nvSpPr>
          <p:cNvPr id="5" name="Interaktive Schaltfläche: Hilfe 4">
            <a:hlinkClick r:id="" action="ppaction://noaction" highlightClick="1"/>
          </p:cNvPr>
          <p:cNvSpPr/>
          <p:nvPr/>
        </p:nvSpPr>
        <p:spPr>
          <a:xfrm>
            <a:off x="1291029" y="47363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88734" y="43855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91029" y="51419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91029" y="5521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029826" y="436028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029827" y="47317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029828" y="51100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029828" y="55076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4502" y="1994279"/>
            <a:ext cx="2709466" cy="2195745"/>
          </a:xfrm>
          <a:prstGeom prst="rect">
            <a:avLst/>
          </a:prstGeom>
        </p:spPr>
      </p:pic>
    </p:spTree>
    <p:extLst>
      <p:ext uri="{BB962C8B-B14F-4D97-AF65-F5344CB8AC3E}">
        <p14:creationId xmlns:p14="http://schemas.microsoft.com/office/powerpoint/2010/main" val="345521005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Auswertung von Schirmbildern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26</a:t>
            </a:fld>
            <a:endParaRPr lang="de-DE" altLang="en-US"/>
          </a:p>
        </p:txBody>
      </p:sp>
      <p:sp>
        <p:nvSpPr>
          <p:cNvPr id="9" name="Textfeld 8"/>
          <p:cNvSpPr txBox="1"/>
          <p:nvPr/>
        </p:nvSpPr>
        <p:spPr>
          <a:xfrm>
            <a:off x="683568" y="1200520"/>
            <a:ext cx="7848870" cy="3570208"/>
          </a:xfrm>
          <a:prstGeom prst="rect">
            <a:avLst/>
          </a:prstGeom>
          <a:noFill/>
        </p:spPr>
        <p:txBody>
          <a:bodyPr wrap="square" rtlCol="0">
            <a:spAutoFit/>
          </a:bodyPr>
          <a:lstStyle/>
          <a:p>
            <a:pPr>
              <a:spcBef>
                <a:spcPts val="1000"/>
              </a:spcBef>
            </a:pPr>
            <a:r>
              <a:rPr lang="de-DE" sz="1600" dirty="0">
                <a:latin typeface="Verdana" panose="020B0604030504040204" pitchFamily="34" charset="0"/>
                <a:ea typeface="Verdana" panose="020B0604030504040204" pitchFamily="34" charset="0"/>
                <a:cs typeface="Verdana" panose="020B0604030504040204" pitchFamily="34" charset="0"/>
              </a:rPr>
              <a:t>Üblicherweise benutzt man diese Formel, um aus einer Periodendauer die Frequenz zu ermitteln, denn auf dem Bildschirm eines Oszilloskops kann man die Periodendauer ganz gut </a:t>
            </a:r>
            <a:r>
              <a:rPr lang="de-DE" sz="1600" dirty="0" smtClean="0">
                <a:latin typeface="Verdana" panose="020B0604030504040204" pitchFamily="34" charset="0"/>
                <a:ea typeface="Verdana" panose="020B0604030504040204" pitchFamily="34" charset="0"/>
                <a:cs typeface="Verdana" panose="020B0604030504040204" pitchFamily="34" charset="0"/>
              </a:rPr>
              <a:t>ablesen.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0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a:t>
            </a:r>
            <a:r>
              <a:rPr lang="de-DE" sz="1600" dirty="0">
                <a:latin typeface="Verdana" panose="020B0604030504040204" pitchFamily="34" charset="0"/>
                <a:ea typeface="Verdana" panose="020B0604030504040204" pitchFamily="34" charset="0"/>
                <a:cs typeface="Verdana" panose="020B0604030504040204" pitchFamily="34" charset="0"/>
              </a:rPr>
              <a:t>dem Diagramm der </a:t>
            </a:r>
            <a:r>
              <a:rPr lang="de-DE" sz="1600" dirty="0" smtClean="0">
                <a:latin typeface="Verdana" panose="020B0604030504040204" pitchFamily="34" charset="0"/>
                <a:ea typeface="Verdana" panose="020B0604030504040204" pitchFamily="34" charset="0"/>
                <a:cs typeface="Verdana" panose="020B0604030504040204" pitchFamily="34" charset="0"/>
              </a:rPr>
              <a:t>letzten </a:t>
            </a:r>
            <a:r>
              <a:rPr lang="de-DE" sz="1600" dirty="0">
                <a:latin typeface="Verdana" panose="020B0604030504040204" pitchFamily="34" charset="0"/>
                <a:ea typeface="Verdana" panose="020B0604030504040204" pitchFamily="34" charset="0"/>
                <a:cs typeface="Verdana" panose="020B0604030504040204" pitchFamily="34" charset="0"/>
              </a:rPr>
              <a:t>Aufgabe ist horizontal die Zeit im </a:t>
            </a:r>
            <a:r>
              <a:rPr lang="de-DE" sz="1600" dirty="0" smtClean="0">
                <a:latin typeface="Verdana" panose="020B0604030504040204" pitchFamily="34" charset="0"/>
                <a:ea typeface="Verdana" panose="020B0604030504040204" pitchFamily="34" charset="0"/>
                <a:cs typeface="Verdana" panose="020B0604030504040204" pitchFamily="34" charset="0"/>
              </a:rPr>
              <a:t>Maßstab</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3 </a:t>
            </a:r>
            <a:r>
              <a:rPr lang="de-DE" sz="1600" dirty="0">
                <a:latin typeface="Verdana" panose="020B0604030504040204" pitchFamily="34" charset="0"/>
                <a:ea typeface="Verdana" panose="020B0604030504040204" pitchFamily="34" charset="0"/>
                <a:cs typeface="Verdana" panose="020B0604030504040204" pitchFamily="34" charset="0"/>
              </a:rPr>
              <a:t>µs pro Zeiteinheit (Kästchen, Division) aufgetragen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000"/>
              </a:spcBef>
            </a:pP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die Aufgabe zu lösen, müssen Sie die Periodendauer bestimmen, indem Sie die Anzahl der Kästchen für eine volle Periode zählen und diese Anzahl mit der Zeiteinheit pro Kästchen multiplizieren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000"/>
              </a:spcBef>
            </a:pPr>
            <a:r>
              <a:rPr lang="de-DE" sz="1600" dirty="0">
                <a:latin typeface="Verdana" panose="020B0604030504040204" pitchFamily="34" charset="0"/>
                <a:ea typeface="Verdana" panose="020B0604030504040204" pitchFamily="34" charset="0"/>
                <a:cs typeface="Verdana" panose="020B0604030504040204" pitchFamily="34" charset="0"/>
              </a:rPr>
              <a:t>Es sind 4 Kästchen für eine Schwingung. Ein Kästchen hat 3 µs. </a:t>
            </a:r>
          </a:p>
          <a:p>
            <a:pPr>
              <a:spcBef>
                <a:spcPts val="1000"/>
              </a:spcBef>
            </a:pPr>
            <a:r>
              <a:rPr lang="de-DE" sz="1600" dirty="0">
                <a:latin typeface="Verdana" panose="020B0604030504040204" pitchFamily="34" charset="0"/>
                <a:ea typeface="Verdana" panose="020B0604030504040204" pitchFamily="34" charset="0"/>
                <a:cs typeface="Verdana" panose="020B0604030504040204" pitchFamily="34" charset="0"/>
              </a:rPr>
              <a:t>t = 4 ∙ 3 µs = 12 </a:t>
            </a:r>
            <a:r>
              <a:rPr lang="de-DE" sz="1600" dirty="0" smtClean="0">
                <a:latin typeface="Verdana" panose="020B0604030504040204" pitchFamily="34" charset="0"/>
                <a:ea typeface="Verdana" panose="020B0604030504040204" pitchFamily="34" charset="0"/>
                <a:cs typeface="Verdana" panose="020B0604030504040204" pitchFamily="34" charset="0"/>
              </a:rPr>
              <a:t>µs</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000"/>
              </a:spcBef>
            </a:pPr>
            <a:r>
              <a:rPr lang="de-DE" sz="1600" dirty="0">
                <a:latin typeface="Verdana" panose="020B0604030504040204" pitchFamily="34" charset="0"/>
                <a:ea typeface="Verdana" panose="020B0604030504040204" pitchFamily="34" charset="0"/>
                <a:cs typeface="Verdana" panose="020B0604030504040204" pitchFamily="34" charset="0"/>
              </a:rPr>
              <a:t>Die Formel wird nach f umgestellt und dieser Wert eingesetzt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0408" y="4770729"/>
            <a:ext cx="4588168" cy="1698218"/>
          </a:xfrm>
          <a:prstGeom prst="rect">
            <a:avLst/>
          </a:prstGeom>
          <a:ln>
            <a:solidFill>
              <a:schemeClr val="tx1"/>
            </a:solidFill>
          </a:ln>
        </p:spPr>
      </p:pic>
    </p:spTree>
    <p:extLst>
      <p:ext uri="{BB962C8B-B14F-4D97-AF65-F5344CB8AC3E}">
        <p14:creationId xmlns:p14="http://schemas.microsoft.com/office/powerpoint/2010/main" val="3752558394"/>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15761747"/>
              </p:ext>
            </p:extLst>
          </p:nvPr>
        </p:nvGraphicFramePr>
        <p:xfrm>
          <a:off x="971600" y="1268760"/>
          <a:ext cx="7272808" cy="4584900"/>
        </p:xfrm>
        <a:graphic>
          <a:graphicData uri="http://schemas.openxmlformats.org/drawingml/2006/table">
            <a:tbl>
              <a:tblPr firstRow="1" bandRow="1">
                <a:tableStyleId>{17292A2E-F333-43FB-9621-5CBBE7FDCDCB}</a:tableStyleId>
              </a:tblPr>
              <a:tblGrid>
                <a:gridCol w="936104"/>
                <a:gridCol w="6336704"/>
              </a:tblGrid>
              <a:tr h="370840">
                <a:tc>
                  <a:txBody>
                    <a:bodyPr/>
                    <a:lstStyle/>
                    <a:p>
                      <a:r>
                        <a:rPr lang="en-US" dirty="0" smtClean="0">
                          <a:solidFill>
                            <a:schemeClr val="tx1"/>
                          </a:solidFill>
                        </a:rPr>
                        <a:t>T</a:t>
                      </a:r>
                      <a:r>
                        <a:rPr lang="en-US" baseline="0" dirty="0" smtClean="0">
                          <a:solidFill>
                            <a:schemeClr val="tx1"/>
                          </a:solidFill>
                        </a:rPr>
                        <a:t>B611</a:t>
                      </a:r>
                      <a:endParaRPr lang="en-US" dirty="0">
                        <a:solidFill>
                          <a:schemeClr val="tx1"/>
                        </a:solidFill>
                      </a:endParaRPr>
                    </a:p>
                  </a:txBody>
                  <a:tcPr>
                    <a:solidFill>
                      <a:schemeClr val="bg1">
                        <a:lumMod val="65000"/>
                      </a:schemeClr>
                    </a:solidFill>
                  </a:tcPr>
                </a:tc>
                <a:tc>
                  <a:txBody>
                    <a:bodyPr/>
                    <a:lstStyle/>
                    <a:p>
                      <a:r>
                        <a:rPr lang="de-DE" dirty="0" smtClean="0"/>
                        <a:t>Welche Frequenz hat das in diesem Schirmbild dargestellte Signal?</a:t>
                      </a:r>
                      <a:endParaRPr lang="de-DE" dirty="0" smtClean="0"/>
                    </a:p>
                  </a:txBody>
                  <a:tcPr marL="9525" marR="9525" marT="9525" marB="9525" anchor="ctr">
                    <a:solidFill>
                      <a:schemeClr val="bg1">
                        <a:lumMod val="65000"/>
                      </a:schemeClr>
                    </a:solidFill>
                  </a:tcPr>
                </a:tc>
              </a:tr>
              <a:tr h="370840">
                <a:tc>
                  <a:txBody>
                    <a:bodyPr/>
                    <a:lstStyle/>
                    <a:p>
                      <a:endParaRPr lang="en-US" dirty="0" smtClean="0">
                        <a:solidFill>
                          <a:schemeClr val="tx1"/>
                        </a:solidFill>
                      </a:endParaRPr>
                    </a:p>
                    <a:p>
                      <a:endParaRPr lang="en-US" dirty="0">
                        <a:solidFill>
                          <a:schemeClr val="tx1"/>
                        </a:solidFill>
                      </a:endParaRPr>
                    </a:p>
                  </a:txBody>
                  <a:tcPr>
                    <a:no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9525" marR="9525" marT="9525" marB="9525" anchor="ctr">
                    <a:noFill/>
                  </a:tcPr>
                </a:tc>
              </a:tr>
              <a:tr h="370840">
                <a:tc>
                  <a:txBody>
                    <a:bodyPr/>
                    <a:lstStyle/>
                    <a:p>
                      <a:r>
                        <a:rPr lang="en-US" dirty="0" smtClean="0"/>
                        <a:t>A</a:t>
                      </a:r>
                      <a:endParaRPr lang="en-US" dirty="0"/>
                    </a:p>
                  </a:txBody>
                  <a:tcPr/>
                </a:tc>
                <a:tc>
                  <a:txBody>
                    <a:bodyPr/>
                    <a:lstStyle/>
                    <a:p>
                      <a:r>
                        <a:rPr lang="en-US" dirty="0" smtClean="0"/>
                        <a:t>8,33</a:t>
                      </a:r>
                      <a:r>
                        <a:rPr lang="en-US" baseline="0" dirty="0" smtClean="0"/>
                        <a:t> kHz</a:t>
                      </a:r>
                      <a:endParaRPr lang="en-US" dirty="0"/>
                    </a:p>
                  </a:txBody>
                  <a:tcPr marL="28575" marR="54000" marT="54000" marB="54000"/>
                </a:tc>
              </a:tr>
              <a:tr h="370840">
                <a:tc>
                  <a:txBody>
                    <a:bodyPr/>
                    <a:lstStyle/>
                    <a:p>
                      <a:r>
                        <a:rPr lang="en-US" dirty="0" smtClean="0"/>
                        <a:t>B</a:t>
                      </a:r>
                      <a:endParaRPr lang="en-US" dirty="0"/>
                    </a:p>
                  </a:txBody>
                  <a:tcPr anchor="ctr"/>
                </a:tc>
                <a:tc>
                  <a:txBody>
                    <a:bodyPr/>
                    <a:lstStyle/>
                    <a:p>
                      <a:r>
                        <a:rPr lang="en-US" baseline="0" dirty="0" smtClean="0"/>
                        <a:t>16,7 MHz</a:t>
                      </a:r>
                      <a:endParaRPr lang="en-US" dirty="0"/>
                    </a:p>
                  </a:txBody>
                  <a:tcPr marL="28575" marR="54000" marT="54000" marB="54000"/>
                </a:tc>
              </a:tr>
              <a:tr h="370840">
                <a:tc>
                  <a:txBody>
                    <a:bodyPr/>
                    <a:lstStyle/>
                    <a:p>
                      <a:r>
                        <a:rPr lang="en-US" dirty="0" smtClean="0"/>
                        <a:t>C</a:t>
                      </a:r>
                      <a:endParaRPr lang="en-US" dirty="0"/>
                    </a:p>
                  </a:txBody>
                  <a:tcPr/>
                </a:tc>
                <a:tc>
                  <a:txBody>
                    <a:bodyPr/>
                    <a:lstStyle/>
                    <a:p>
                      <a:r>
                        <a:rPr lang="en-US" dirty="0" smtClean="0"/>
                        <a:t>8,33</a:t>
                      </a:r>
                      <a:r>
                        <a:rPr lang="en-US" baseline="0" dirty="0" smtClean="0"/>
                        <a:t> MHz</a:t>
                      </a:r>
                      <a:endParaRPr lang="en-US" dirty="0"/>
                    </a:p>
                  </a:txBody>
                  <a:tcPr marL="28575" marR="54000" marT="54000" marB="54000"/>
                </a:tc>
              </a:tr>
              <a:tr h="370840">
                <a:tc>
                  <a:txBody>
                    <a:bodyPr/>
                    <a:lstStyle/>
                    <a:p>
                      <a:r>
                        <a:rPr lang="en-US" dirty="0" smtClean="0"/>
                        <a:t>D</a:t>
                      </a:r>
                      <a:endParaRPr lang="en-US" dirty="0"/>
                    </a:p>
                  </a:txBody>
                  <a:tcPr/>
                </a:tc>
                <a:tc>
                  <a:txBody>
                    <a:bodyPr/>
                    <a:lstStyle/>
                    <a:p>
                      <a:r>
                        <a:rPr lang="en-US" dirty="0" smtClean="0"/>
                        <a:t> 833</a:t>
                      </a:r>
                      <a:r>
                        <a:rPr lang="en-US" baseline="0" dirty="0" smtClean="0"/>
                        <a:t> kHz</a:t>
                      </a:r>
                      <a:endParaRPr lang="en-US" dirty="0"/>
                    </a:p>
                  </a:txBody>
                  <a:tcPr marL="28575" marR="54000" marT="54000" marB="54000"/>
                </a:tc>
              </a:tr>
            </a:tbl>
          </a:graphicData>
        </a:graphic>
      </p:graphicFrame>
      <p:sp>
        <p:nvSpPr>
          <p:cNvPr id="5" name="Interaktive Schaltfläche: Hilfe 4">
            <a:hlinkClick r:id="" action="ppaction://noaction" highlightClick="1"/>
          </p:cNvPr>
          <p:cNvSpPr/>
          <p:nvPr/>
        </p:nvSpPr>
        <p:spPr>
          <a:xfrm>
            <a:off x="1291029" y="47363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88734" y="43855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91029" y="51419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91029" y="5521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029826" y="436028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029827" y="47317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029828" y="511000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029828" y="55076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1" y="2041781"/>
            <a:ext cx="2520281" cy="2093651"/>
          </a:xfrm>
          <a:prstGeom prst="rect">
            <a:avLst/>
          </a:prstGeom>
        </p:spPr>
      </p:pic>
    </p:spTree>
    <p:extLst>
      <p:ext uri="{BB962C8B-B14F-4D97-AF65-F5344CB8AC3E}">
        <p14:creationId xmlns:p14="http://schemas.microsoft.com/office/powerpoint/2010/main" val="106619353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Der Effektivwert der Wechselspannung</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28</a:t>
            </a:fld>
            <a:endParaRPr lang="de-DE" altLang="en-US"/>
          </a:p>
        </p:txBody>
      </p:sp>
      <p:sp>
        <p:nvSpPr>
          <p:cNvPr id="9" name="Textfeld 8"/>
          <p:cNvSpPr txBox="1"/>
          <p:nvPr/>
        </p:nvSpPr>
        <p:spPr>
          <a:xfrm>
            <a:off x="683568" y="1268760"/>
            <a:ext cx="7848870" cy="4180632"/>
          </a:xfrm>
          <a:prstGeom prst="rect">
            <a:avLst/>
          </a:prstGeom>
          <a:noFill/>
        </p:spPr>
        <p:txBody>
          <a:bodyPr wrap="square" rtlCol="0">
            <a:spAutoFit/>
          </a:bodyPr>
          <a:lstStyle/>
          <a:p>
            <a:pPr>
              <a:spcBef>
                <a:spcPts val="1000"/>
              </a:spcBef>
            </a:pPr>
            <a:r>
              <a:rPr lang="de-DE" sz="1600" dirty="0">
                <a:latin typeface="Verdana" panose="020B0604030504040204" pitchFamily="34" charset="0"/>
                <a:ea typeface="Verdana" panose="020B0604030504040204" pitchFamily="34" charset="0"/>
                <a:cs typeface="Verdana" panose="020B0604030504040204" pitchFamily="34" charset="0"/>
              </a:rPr>
              <a:t>Stellen Sie sich folgenden Versuch vor: Sie legen eine Glühlampe an eine bestimmte Gleichspannung. Anschließend wiederholen Sie den Vorgang mit einer Wechselspannung, die Sie so lange verändern, bis die Glühlampe genau so hell leuchtet wie zuvor mit der Gleichspannung</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000"/>
              </a:spcBef>
            </a:pPr>
            <a:r>
              <a:rPr lang="de-DE" sz="1600" dirty="0" smtClean="0">
                <a:latin typeface="Verdana" panose="020B0604030504040204" pitchFamily="34" charset="0"/>
                <a:ea typeface="Verdana" panose="020B0604030504040204" pitchFamily="34" charset="0"/>
                <a:cs typeface="Verdana" panose="020B0604030504040204" pitchFamily="34" charset="0"/>
              </a:rPr>
              <a:t>Betrachten </a:t>
            </a:r>
            <a:r>
              <a:rPr lang="de-DE" sz="1600" dirty="0">
                <a:latin typeface="Verdana" panose="020B0604030504040204" pitchFamily="34" charset="0"/>
                <a:ea typeface="Verdana" panose="020B0604030504040204" pitchFamily="34" charset="0"/>
                <a:cs typeface="Verdana" panose="020B0604030504040204" pitchFamily="34" charset="0"/>
              </a:rPr>
              <a:t>Sie nun die eingestellten Werte wieder in einem Diagramm, so stellen Sie fest, dass der höchste Wert der Wechselspannung höher liegt als die Gleichspannung. Genauer gesagt liegt die Gleichspannung bei ca. 70% des Maximalwerts der Wechselspannung. Diesen Wert nennt man Effektivwert der Wechselspannung </a:t>
            </a:r>
            <a:r>
              <a:rPr lang="de-DE" sz="1600" dirty="0" err="1" smtClean="0">
                <a:latin typeface="Verdana" panose="020B0604030504040204" pitchFamily="34" charset="0"/>
                <a:ea typeface="Verdana" panose="020B0604030504040204" pitchFamily="34" charset="0"/>
                <a:cs typeface="Verdana" panose="020B0604030504040204" pitchFamily="34" charset="0"/>
              </a:rPr>
              <a:t>U</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eff</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000"/>
              </a:spcBef>
            </a:pPr>
            <a:r>
              <a:rPr lang="de-DE" sz="1600" dirty="0" smtClean="0">
                <a:latin typeface="Verdana" panose="020B0604030504040204" pitchFamily="34" charset="0"/>
                <a:ea typeface="Verdana" panose="020B0604030504040204" pitchFamily="34" charset="0"/>
                <a:cs typeface="Verdana" panose="020B0604030504040204" pitchFamily="34" charset="0"/>
              </a:rPr>
              <a:t>Da </a:t>
            </a:r>
            <a:r>
              <a:rPr lang="de-DE" sz="1600" dirty="0">
                <a:latin typeface="Verdana" panose="020B0604030504040204" pitchFamily="34" charset="0"/>
                <a:ea typeface="Verdana" panose="020B0604030504040204" pitchFamily="34" charset="0"/>
                <a:cs typeface="Verdana" panose="020B0604030504040204" pitchFamily="34" charset="0"/>
              </a:rPr>
              <a:t>der Effektivwert einer gleich großen Gleichspannung entspricht, schreibt man dafür häufig auch nur den Großbuchstaben U</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0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000"/>
              </a:spcBef>
            </a:pPr>
            <a:r>
              <a:rPr lang="de-DE" sz="1600" b="1" dirty="0">
                <a:latin typeface="Verdana" panose="020B0604030504040204" pitchFamily="34" charset="0"/>
                <a:ea typeface="Verdana" panose="020B0604030504040204" pitchFamily="34" charset="0"/>
                <a:cs typeface="Verdana" panose="020B0604030504040204" pitchFamily="34" charset="0"/>
              </a:rPr>
              <a:t>Beispiel: </a:t>
            </a:r>
          </a:p>
          <a:p>
            <a:pPr>
              <a:spcBef>
                <a:spcPts val="1000"/>
              </a:spcBef>
            </a:pPr>
            <a:r>
              <a:rPr lang="de-DE" sz="1600" b="1" dirty="0" smtClean="0">
                <a:latin typeface="Verdana" panose="020B0604030504040204" pitchFamily="34" charset="0"/>
                <a:ea typeface="Verdana" panose="020B0604030504040204" pitchFamily="34" charset="0"/>
                <a:cs typeface="Verdana" panose="020B0604030504040204" pitchFamily="34" charset="0"/>
              </a:rPr>
              <a:t>Die </a:t>
            </a:r>
            <a:r>
              <a:rPr lang="de-DE" sz="1600" b="1" dirty="0">
                <a:latin typeface="Verdana" panose="020B0604030504040204" pitchFamily="34" charset="0"/>
                <a:ea typeface="Verdana" panose="020B0604030504040204" pitchFamily="34" charset="0"/>
                <a:cs typeface="Verdana" panose="020B0604030504040204" pitchFamily="34" charset="0"/>
              </a:rPr>
              <a:t>Netzwechselspannung im Haushalt beträgt </a:t>
            </a:r>
            <a:r>
              <a:rPr lang="de-DE" sz="1600" b="1" dirty="0" err="1" smtClean="0">
                <a:latin typeface="Verdana" panose="020B0604030504040204" pitchFamily="34" charset="0"/>
                <a:ea typeface="Verdana" panose="020B0604030504040204" pitchFamily="34" charset="0"/>
                <a:cs typeface="Verdana" panose="020B0604030504040204" pitchFamily="34" charset="0"/>
              </a:rPr>
              <a:t>U</a:t>
            </a:r>
            <a:r>
              <a:rPr lang="de-DE" sz="1600" b="1" baseline="-25000" dirty="0" err="1" smtClean="0">
                <a:latin typeface="Verdana" panose="020B0604030504040204" pitchFamily="34" charset="0"/>
                <a:ea typeface="Verdana" panose="020B0604030504040204" pitchFamily="34" charset="0"/>
                <a:cs typeface="Verdana" panose="020B0604030504040204" pitchFamily="34" charset="0"/>
              </a:rPr>
              <a:t>eff</a:t>
            </a:r>
            <a:r>
              <a:rPr lang="de-DE" sz="1600" b="1" dirty="0" smtClean="0">
                <a:latin typeface="Verdana" panose="020B0604030504040204" pitchFamily="34" charset="0"/>
                <a:ea typeface="Verdana" panose="020B0604030504040204" pitchFamily="34" charset="0"/>
                <a:cs typeface="Verdana" panose="020B0604030504040204" pitchFamily="34" charset="0"/>
              </a:rPr>
              <a:t> </a:t>
            </a:r>
            <a:r>
              <a:rPr lang="de-DE" sz="1600" b="1" dirty="0">
                <a:latin typeface="Verdana" panose="020B0604030504040204" pitchFamily="34" charset="0"/>
                <a:ea typeface="Verdana" panose="020B0604030504040204" pitchFamily="34" charset="0"/>
                <a:cs typeface="Verdana" panose="020B0604030504040204" pitchFamily="34" charset="0"/>
              </a:rPr>
              <a:t>= 230 Volt. </a:t>
            </a:r>
            <a:endParaRPr lang="de-DE" sz="16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96366574"/>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Rechnen mit Wechselspannungen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29</a:t>
            </a:fld>
            <a:endParaRPr lang="de-DE" altLang="en-US"/>
          </a:p>
        </p:txBody>
      </p:sp>
      <p:sp>
        <p:nvSpPr>
          <p:cNvPr id="9" name="Textfeld 8"/>
          <p:cNvSpPr txBox="1"/>
          <p:nvPr/>
        </p:nvSpPr>
        <p:spPr>
          <a:xfrm>
            <a:off x="683568" y="1192983"/>
            <a:ext cx="7848870" cy="1323439"/>
          </a:xfrm>
          <a:prstGeom prst="rect">
            <a:avLst/>
          </a:prstGeom>
          <a:noFill/>
        </p:spPr>
        <p:txBody>
          <a:bodyPr wrap="square" rtlCol="0">
            <a:spAutoFit/>
          </a:bodyPr>
          <a:lstStyle/>
          <a:p>
            <a:pPr>
              <a:spcBef>
                <a:spcPts val="10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einem sinusförmigen Verlauf der Wechselspannung kann man einen einfachen Zusammenhang zwischen dem Maximalwert (Scheitelwert oder Spitzenwert) </a:t>
            </a:r>
            <a:r>
              <a:rPr lang="de-DE" sz="1600" dirty="0" err="1">
                <a:latin typeface="Verdana" panose="020B0604030504040204" pitchFamily="34" charset="0"/>
                <a:ea typeface="Verdana" panose="020B0604030504040204" pitchFamily="34" charset="0"/>
                <a:cs typeface="Verdana" panose="020B0604030504040204" pitchFamily="34" charset="0"/>
              </a:rPr>
              <a:t>Umax</a:t>
            </a:r>
            <a:r>
              <a:rPr lang="de-DE" sz="1600" dirty="0">
                <a:latin typeface="Verdana" panose="020B0604030504040204" pitchFamily="34" charset="0"/>
                <a:ea typeface="Verdana" panose="020B0604030504040204" pitchFamily="34" charset="0"/>
                <a:cs typeface="Verdana" panose="020B0604030504040204" pitchFamily="34" charset="0"/>
              </a:rPr>
              <a:t>, dem Spitze-Spitze-Wert </a:t>
            </a:r>
            <a:r>
              <a:rPr lang="de-DE" sz="1600" dirty="0" err="1">
                <a:latin typeface="Verdana" panose="020B0604030504040204" pitchFamily="34" charset="0"/>
                <a:ea typeface="Verdana" panose="020B0604030504040204" pitchFamily="34" charset="0"/>
                <a:cs typeface="Verdana" panose="020B0604030504040204" pitchFamily="34" charset="0"/>
              </a:rPr>
              <a:t>Uss</a:t>
            </a:r>
            <a:r>
              <a:rPr lang="de-DE" sz="1600" dirty="0">
                <a:latin typeface="Verdana" panose="020B0604030504040204" pitchFamily="34" charset="0"/>
                <a:ea typeface="Verdana" panose="020B0604030504040204" pitchFamily="34" charset="0"/>
                <a:cs typeface="Verdana" panose="020B0604030504040204" pitchFamily="34" charset="0"/>
              </a:rPr>
              <a:t> und dem Effektivwert </a:t>
            </a:r>
            <a:r>
              <a:rPr lang="de-DE" sz="1600" dirty="0" err="1">
                <a:latin typeface="Verdana" panose="020B0604030504040204" pitchFamily="34" charset="0"/>
                <a:ea typeface="Verdana" panose="020B0604030504040204" pitchFamily="34" charset="0"/>
                <a:cs typeface="Verdana" panose="020B0604030504040204" pitchFamily="34" charset="0"/>
              </a:rPr>
              <a:t>Ueff</a:t>
            </a:r>
            <a:r>
              <a:rPr lang="de-DE" sz="1600" dirty="0">
                <a:latin typeface="Verdana" panose="020B0604030504040204" pitchFamily="34" charset="0"/>
                <a:ea typeface="Verdana" panose="020B0604030504040204" pitchFamily="34" charset="0"/>
                <a:cs typeface="Verdana" panose="020B0604030504040204" pitchFamily="34" charset="0"/>
              </a:rPr>
              <a:t> nachweisen. Der Spitze-Spitze-Wert ist das Doppelte vom </a:t>
            </a:r>
            <a:r>
              <a:rPr lang="de-DE" sz="1600" dirty="0" smtClean="0">
                <a:latin typeface="Verdana" panose="020B0604030504040204" pitchFamily="34" charset="0"/>
                <a:ea typeface="Verdana" panose="020B0604030504040204" pitchFamily="34" charset="0"/>
                <a:cs typeface="Verdana" panose="020B0604030504040204" pitchFamily="34" charset="0"/>
              </a:rPr>
              <a:t>Spitzenwert.</a:t>
            </a:r>
            <a:endParaRPr lang="de-DE" sz="1600" b="1"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2461830"/>
            <a:ext cx="3048328" cy="2270943"/>
          </a:xfrm>
          <a:prstGeom prst="rect">
            <a:avLst/>
          </a:prstGeom>
        </p:spPr>
      </p:pic>
      <p:sp>
        <p:nvSpPr>
          <p:cNvPr id="3" name="Textfeld 2"/>
          <p:cNvSpPr txBox="1"/>
          <p:nvPr/>
        </p:nvSpPr>
        <p:spPr>
          <a:xfrm>
            <a:off x="683568" y="4759975"/>
            <a:ext cx="7848870" cy="830997"/>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Wenn </a:t>
            </a:r>
            <a:r>
              <a:rPr lang="de-DE" sz="1600" dirty="0">
                <a:latin typeface="Verdana" panose="020B0604030504040204" pitchFamily="34" charset="0"/>
                <a:ea typeface="Verdana" panose="020B0604030504040204" pitchFamily="34" charset="0"/>
                <a:cs typeface="Verdana" panose="020B0604030504040204" pitchFamily="34" charset="0"/>
              </a:rPr>
              <a:t>der Scheitelwert einer sinusförmigen Wechselspannung bekannt ist, kann man den Effektivwert mit </a:t>
            </a:r>
            <a:r>
              <a:rPr lang="de-DE" sz="1600" dirty="0" smtClean="0">
                <a:latin typeface="Verdana" panose="020B0604030504040204" pitchFamily="34" charset="0"/>
                <a:ea typeface="Verdana" panose="020B0604030504040204" pitchFamily="34" charset="0"/>
                <a:cs typeface="Verdana" panose="020B0604030504040204" pitchFamily="34" charset="0"/>
              </a:rPr>
              <a:t>oben stehender </a:t>
            </a:r>
            <a:r>
              <a:rPr lang="de-DE" sz="1600" dirty="0">
                <a:latin typeface="Verdana" panose="020B0604030504040204" pitchFamily="34" charset="0"/>
                <a:ea typeface="Verdana" panose="020B0604030504040204" pitchFamily="34" charset="0"/>
                <a:cs typeface="Verdana" panose="020B0604030504040204" pitchFamily="34" charset="0"/>
              </a:rPr>
              <a:t>Formel berechnen. Eine mathematische Ableitung </a:t>
            </a:r>
            <a:r>
              <a:rPr lang="de-DE" sz="1600" dirty="0" smtClean="0">
                <a:latin typeface="Verdana" panose="020B0604030504040204" pitchFamily="34" charset="0"/>
                <a:ea typeface="Verdana" panose="020B0604030504040204" pitchFamily="34" charset="0"/>
                <a:cs typeface="Verdana" panose="020B0604030504040204" pitchFamily="34" charset="0"/>
              </a:rPr>
              <a:t>sparen wir uns hier.</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7" name="Textfeld 6"/>
          <p:cNvSpPr txBox="1"/>
          <p:nvPr/>
        </p:nvSpPr>
        <p:spPr>
          <a:xfrm>
            <a:off x="683568" y="5666758"/>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Der Effektivwert einer sinusförmigen Wechselspannung beträgt etwa 70,7 % des Scheitelwertes</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8" name="Gerade Verbindung 7"/>
          <p:cNvCxnSpPr/>
          <p:nvPr/>
        </p:nvCxnSpPr>
        <p:spPr>
          <a:xfrm>
            <a:off x="683568" y="566124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 Verbindung 9"/>
          <p:cNvCxnSpPr/>
          <p:nvPr/>
        </p:nvCxnSpPr>
        <p:spPr>
          <a:xfrm>
            <a:off x="683567" y="630932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4" name="Textfeld 3"/>
              <p:cNvSpPr txBox="1"/>
              <p:nvPr/>
            </p:nvSpPr>
            <p:spPr>
              <a:xfrm>
                <a:off x="4478508" y="3274744"/>
                <a:ext cx="3981924" cy="552972"/>
              </a:xfrm>
              <a:prstGeom prst="rect">
                <a:avLst/>
              </a:prstGeom>
              <a:noFill/>
              <a:ln>
                <a:solidFill>
                  <a:schemeClr val="tx1"/>
                </a:solidFill>
              </a:ln>
            </p:spPr>
            <p:txBody>
              <a:bodyPr wrap="none" rtlCol="0">
                <a:spAutoFit/>
              </a:bodyPr>
              <a:lstStyle/>
              <a:p>
                <a:r>
                  <a:rPr lang="en-US" sz="2000" dirty="0" smtClean="0">
                    <a:latin typeface="Cambria Math" panose="02040503050406030204" pitchFamily="18" charset="0"/>
                    <a:ea typeface="Cambria Math" panose="02040503050406030204" pitchFamily="18" charset="0"/>
                    <a:cs typeface="Verdana" panose="020B0604030504040204" pitchFamily="34" charset="0"/>
                  </a:rPr>
                  <a:t>U</a:t>
                </a:r>
                <a:r>
                  <a:rPr lang="en-US" sz="2000" baseline="-25000" dirty="0" err="1" smtClean="0">
                    <a:latin typeface="Cambria Math" panose="02040503050406030204" pitchFamily="18" charset="0"/>
                    <a:ea typeface="Cambria Math" panose="02040503050406030204" pitchFamily="18" charset="0"/>
                    <a:cs typeface="Verdana" panose="020B0604030504040204" pitchFamily="34" charset="0"/>
                  </a:rPr>
                  <a:t>eff</a:t>
                </a:r>
                <a:r>
                  <a:rPr lang="en-US" dirty="0" smtClean="0">
                    <a:latin typeface="Cambria Math" panose="02040503050406030204" pitchFamily="18" charset="0"/>
                    <a:ea typeface="Cambria Math" panose="02040503050406030204" pitchFamily="18" charset="0"/>
                    <a:cs typeface="Verdana" panose="020B0604030504040204" pitchFamily="34" charset="0"/>
                  </a:rPr>
                  <a:t> =</a:t>
                </a:r>
                <a:r>
                  <a:rPr lang="en-US" dirty="0" smtClean="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en-US" sz="2000" i="1" smtClean="0">
                            <a:latin typeface="Cambria Math"/>
                            <a:ea typeface="Verdana" panose="020B0604030504040204" pitchFamily="34" charset="0"/>
                            <a:cs typeface="Verdana" panose="020B0604030504040204" pitchFamily="34" charset="0"/>
                          </a:rPr>
                        </m:ctrlPr>
                      </m:fPr>
                      <m:num>
                        <m:r>
                          <a:rPr lang="de-DE" sz="2000" b="0" i="1" smtClean="0">
                            <a:latin typeface="Cambria Math"/>
                            <a:ea typeface="Verdana" panose="020B0604030504040204" pitchFamily="34" charset="0"/>
                            <a:cs typeface="Verdana" panose="020B0604030504040204" pitchFamily="34" charset="0"/>
                          </a:rPr>
                          <m:t>𝑈</m:t>
                        </m:r>
                        <m:r>
                          <a:rPr lang="de-DE" sz="2000" b="0" i="1" baseline="-25000" smtClean="0">
                            <a:latin typeface="Cambria Math"/>
                            <a:ea typeface="Verdana" panose="020B0604030504040204" pitchFamily="34" charset="0"/>
                            <a:cs typeface="Verdana" panose="020B0604030504040204" pitchFamily="34" charset="0"/>
                          </a:rPr>
                          <m:t>𝑚𝑎𝑥</m:t>
                        </m:r>
                      </m:num>
                      <m:den>
                        <m:r>
                          <a:rPr lang="en-US" sz="2000" i="1" smtClean="0">
                            <a:latin typeface="Cambria Math"/>
                            <a:ea typeface="Cambria Math"/>
                            <a:cs typeface="Verdana" panose="020B0604030504040204" pitchFamily="34" charset="0"/>
                          </a:rPr>
                          <m:t>√</m:t>
                        </m:r>
                        <m:r>
                          <a:rPr lang="de-DE" sz="2000" b="0" i="1" smtClean="0">
                            <a:latin typeface="Cambria Math"/>
                            <a:ea typeface="Cambria Math"/>
                            <a:cs typeface="Verdana" panose="020B0604030504040204" pitchFamily="34" charset="0"/>
                          </a:rPr>
                          <m:t>2</m:t>
                        </m:r>
                      </m:den>
                    </m:f>
                    <m:r>
                      <a:rPr lang="de-DE" sz="2000" b="0" i="1" smtClean="0">
                        <a:latin typeface="Cambria Math"/>
                        <a:ea typeface="Verdana" panose="020B0604030504040204" pitchFamily="34" charset="0"/>
                        <a:cs typeface="Verdana" panose="020B0604030504040204" pitchFamily="34" charset="0"/>
                      </a:rPr>
                      <m:t>= </m:t>
                    </m:r>
                    <m:f>
                      <m:fPr>
                        <m:ctrlPr>
                          <a:rPr lang="de-DE" sz="2000" b="0" i="1" smtClean="0">
                            <a:latin typeface="Cambria Math"/>
                            <a:ea typeface="Verdana" panose="020B0604030504040204" pitchFamily="34" charset="0"/>
                            <a:cs typeface="Verdana" panose="020B0604030504040204" pitchFamily="34" charset="0"/>
                          </a:rPr>
                        </m:ctrlPr>
                      </m:fPr>
                      <m:num>
                        <m:r>
                          <a:rPr lang="de-DE" sz="2000" b="0" i="1" smtClean="0">
                            <a:latin typeface="Cambria Math"/>
                            <a:ea typeface="Verdana" panose="020B0604030504040204" pitchFamily="34" charset="0"/>
                            <a:cs typeface="Verdana" panose="020B0604030504040204" pitchFamily="34" charset="0"/>
                          </a:rPr>
                          <m:t>𝑈</m:t>
                        </m:r>
                        <m:r>
                          <a:rPr lang="de-DE" sz="2000" b="0" i="1" baseline="-25000" smtClean="0">
                            <a:latin typeface="Cambria Math"/>
                            <a:ea typeface="Verdana" panose="020B0604030504040204" pitchFamily="34" charset="0"/>
                            <a:cs typeface="Verdana" panose="020B0604030504040204" pitchFamily="34" charset="0"/>
                          </a:rPr>
                          <m:t>𝑚𝑎𝑥</m:t>
                        </m:r>
                      </m:num>
                      <m:den>
                        <m:r>
                          <a:rPr lang="de-DE" sz="2000" b="0" i="1" smtClean="0">
                            <a:latin typeface="Cambria Math"/>
                            <a:ea typeface="Verdana" panose="020B0604030504040204" pitchFamily="34" charset="0"/>
                            <a:cs typeface="Verdana" panose="020B0604030504040204" pitchFamily="34" charset="0"/>
                          </a:rPr>
                          <m:t>1,414</m:t>
                        </m:r>
                      </m:den>
                    </m:f>
                    <m:r>
                      <a:rPr lang="de-DE" sz="2000" b="0" i="1" smtClean="0">
                        <a:latin typeface="Cambria Math"/>
                        <a:ea typeface="Verdana" panose="020B0604030504040204" pitchFamily="34" charset="0"/>
                        <a:cs typeface="Verdana" panose="020B0604030504040204" pitchFamily="34" charset="0"/>
                      </a:rPr>
                      <m:t>=</m:t>
                    </m:r>
                    <m:r>
                      <a:rPr lang="de-DE" sz="2000" b="0" i="1" smtClean="0">
                        <a:latin typeface="Cambria Math"/>
                        <a:ea typeface="Verdana" panose="020B0604030504040204" pitchFamily="34" charset="0"/>
                        <a:cs typeface="Verdana" panose="020B0604030504040204" pitchFamily="34" charset="0"/>
                      </a:rPr>
                      <m:t>𝑈𝑚</m:t>
                    </m:r>
                    <m:r>
                      <a:rPr lang="de-DE" sz="2000" b="0" i="1" baseline="-25000" smtClean="0">
                        <a:latin typeface="Cambria Math"/>
                        <a:ea typeface="Verdana" panose="020B0604030504040204" pitchFamily="34" charset="0"/>
                        <a:cs typeface="Verdana" panose="020B0604030504040204" pitchFamily="34" charset="0"/>
                      </a:rPr>
                      <m:t>𝑎𝑥</m:t>
                    </m:r>
                    <m:r>
                      <a:rPr lang="de-DE" sz="2000" b="0" i="1" smtClean="0">
                        <a:latin typeface="Cambria Math"/>
                        <a:ea typeface="Verdana" panose="020B0604030504040204" pitchFamily="34" charset="0"/>
                        <a:cs typeface="Verdana" panose="020B0604030504040204" pitchFamily="34" charset="0"/>
                      </a:rPr>
                      <m:t> ∗0,707</m:t>
                    </m:r>
                  </m:oMath>
                </a14:m>
                <a:endParaRPr lang="en-US" dirty="0">
                  <a:latin typeface="Verdana" panose="020B0604030504040204" pitchFamily="34" charset="0"/>
                  <a:ea typeface="Verdana" panose="020B0604030504040204" pitchFamily="34" charset="0"/>
                  <a:cs typeface="Verdana" panose="020B0604030504040204" pitchFamily="34" charset="0"/>
                </a:endParaRPr>
              </a:p>
            </p:txBody>
          </p:sp>
        </mc:Choice>
        <mc:Fallback>
          <p:sp>
            <p:nvSpPr>
              <p:cNvPr id="4" name="Textfeld 3"/>
              <p:cNvSpPr txBox="1">
                <a:spLocks noRot="1" noChangeAspect="1" noMove="1" noResize="1" noEditPoints="1" noAdjustHandles="1" noChangeArrowheads="1" noChangeShapeType="1" noTextEdit="1"/>
              </p:cNvSpPr>
              <p:nvPr/>
            </p:nvSpPr>
            <p:spPr>
              <a:xfrm>
                <a:off x="4478508" y="3274744"/>
                <a:ext cx="3981924" cy="552972"/>
              </a:xfrm>
              <a:prstGeom prst="rect">
                <a:avLst/>
              </a:prstGeom>
              <a:blipFill rotWithShape="1">
                <a:blip r:embed="rId4"/>
                <a:stretch>
                  <a:fillRect l="-1527" t="-6452" b="-7527"/>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64595628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elektrische Spannung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3" name="Textfeld 2"/>
          <p:cNvSpPr txBox="1"/>
          <p:nvPr/>
        </p:nvSpPr>
        <p:spPr>
          <a:xfrm>
            <a:off x="683568" y="4265801"/>
            <a:ext cx="7730980"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Gelingt es irgendwie, dieses natürliche Gleichgewicht zwischen den positiven und den negativen Ladungen </a:t>
            </a:r>
            <a:r>
              <a:rPr lang="de-DE" sz="1600" dirty="0" smtClean="0">
                <a:latin typeface="Verdana" panose="020B0604030504040204" pitchFamily="34" charset="0"/>
                <a:ea typeface="Verdana" panose="020B0604030504040204" pitchFamily="34" charset="0"/>
                <a:cs typeface="Verdana" panose="020B0604030504040204" pitchFamily="34" charset="0"/>
              </a:rPr>
              <a:t>aufzuheben, </a:t>
            </a:r>
            <a:r>
              <a:rPr lang="de-DE" sz="1600" dirty="0">
                <a:latin typeface="Verdana" panose="020B0604030504040204" pitchFamily="34" charset="0"/>
                <a:ea typeface="Verdana" panose="020B0604030504040204" pitchFamily="34" charset="0"/>
                <a:cs typeface="Verdana" panose="020B0604030504040204" pitchFamily="34" charset="0"/>
              </a:rPr>
              <a:t>so werden die voneinander getrennten verschiedenen Ladungen das Bestreben haben, durch die Anziehungskräfte wieder zusammen zu kommen.</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3568" y="2374389"/>
            <a:ext cx="3067812" cy="1705356"/>
          </a:xfrm>
          <a:prstGeom prst="rect">
            <a:avLst/>
          </a:prstGeom>
        </p:spPr>
      </p:pic>
      <p:sp>
        <p:nvSpPr>
          <p:cNvPr id="5" name="Legende mit Linie 1 4"/>
          <p:cNvSpPr/>
          <p:nvPr/>
        </p:nvSpPr>
        <p:spPr>
          <a:xfrm>
            <a:off x="4644008" y="2780928"/>
            <a:ext cx="1728192" cy="446139"/>
          </a:xfrm>
          <a:prstGeom prst="borderCallout1">
            <a:avLst>
              <a:gd name="adj1" fmla="val 18750"/>
              <a:gd name="adj2" fmla="val -8333"/>
              <a:gd name="adj3" fmla="val 23787"/>
              <a:gd name="adj4" fmla="val -49755"/>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err="1" smtClean="0">
                <a:solidFill>
                  <a:schemeClr val="tx1"/>
                </a:solidFill>
              </a:rPr>
              <a:t>Gleich</a:t>
            </a:r>
            <a:r>
              <a:rPr lang="en-US" sz="1800" b="1" dirty="0" smtClean="0">
                <a:solidFill>
                  <a:schemeClr val="tx1"/>
                </a:solidFill>
              </a:rPr>
              <a:t> </a:t>
            </a:r>
            <a:r>
              <a:rPr lang="en-US" sz="1800" b="1" dirty="0" err="1" smtClean="0">
                <a:solidFill>
                  <a:schemeClr val="tx1"/>
                </a:solidFill>
              </a:rPr>
              <a:t>viele</a:t>
            </a:r>
            <a:endParaRPr lang="en-US" sz="1800" b="1" dirty="0">
              <a:solidFill>
                <a:schemeClr val="tx1"/>
              </a:solidFill>
            </a:endParaRPr>
          </a:p>
        </p:txBody>
      </p:sp>
      <p:cxnSp>
        <p:nvCxnSpPr>
          <p:cNvPr id="7" name="Gerade Verbindung 6"/>
          <p:cNvCxnSpPr/>
          <p:nvPr/>
        </p:nvCxnSpPr>
        <p:spPr>
          <a:xfrm flipH="1">
            <a:off x="3770032" y="3060940"/>
            <a:ext cx="720080" cy="111535"/>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feld 8"/>
          <p:cNvSpPr txBox="1"/>
          <p:nvPr/>
        </p:nvSpPr>
        <p:spPr>
          <a:xfrm>
            <a:off x="683568" y="1268760"/>
            <a:ext cx="7848872" cy="1077218"/>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In </a:t>
            </a:r>
            <a:r>
              <a:rPr lang="de-DE" sz="1600" dirty="0">
                <a:latin typeface="Verdana" panose="020B0604030504040204" pitchFamily="34" charset="0"/>
                <a:ea typeface="Verdana" panose="020B0604030504040204" pitchFamily="34" charset="0"/>
                <a:cs typeface="Verdana" panose="020B0604030504040204" pitchFamily="34" charset="0"/>
              </a:rPr>
              <a:t>einem Atom </a:t>
            </a:r>
            <a:r>
              <a:rPr lang="de-DE" sz="1600" dirty="0" smtClean="0">
                <a:latin typeface="Verdana" panose="020B0604030504040204" pitchFamily="34" charset="0"/>
                <a:ea typeface="Verdana" panose="020B0604030504040204" pitchFamily="34" charset="0"/>
                <a:cs typeface="Verdana" panose="020B0604030504040204" pitchFamily="34" charset="0"/>
              </a:rPr>
              <a:t>sind gleich </a:t>
            </a:r>
            <a:r>
              <a:rPr lang="de-DE" sz="1600" dirty="0">
                <a:latin typeface="Verdana" panose="020B0604030504040204" pitchFamily="34" charset="0"/>
                <a:ea typeface="Verdana" panose="020B0604030504040204" pitchFamily="34" charset="0"/>
                <a:cs typeface="Verdana" panose="020B0604030504040204" pitchFamily="34" charset="0"/>
              </a:rPr>
              <a:t>viel negative Ladungen (Elektronen) und positive Ladungen (Protonen) </a:t>
            </a:r>
            <a:r>
              <a:rPr lang="de-DE" sz="1600" dirty="0" smtClean="0">
                <a:latin typeface="Verdana" panose="020B0604030504040204" pitchFamily="34" charset="0"/>
                <a:ea typeface="Verdana" panose="020B0604030504040204" pitchFamily="34" charset="0"/>
                <a:cs typeface="Verdana" panose="020B0604030504040204" pitchFamily="34" charset="0"/>
              </a:rPr>
              <a:t>vorhanden. </a:t>
            </a:r>
            <a:r>
              <a:rPr lang="de-DE" sz="1600" dirty="0">
                <a:latin typeface="Verdana" panose="020B0604030504040204" pitchFamily="34" charset="0"/>
                <a:ea typeface="Verdana" panose="020B0604030504040204" pitchFamily="34" charset="0"/>
                <a:cs typeface="Verdana" panose="020B0604030504040204" pitchFamily="34" charset="0"/>
              </a:rPr>
              <a:t>Nach außen ist ein Atom und damit das gesamte Material, das aus diesen Atomen besteht, elektrisch neutral.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66897"/>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Das Ausgleichsbestreben unterschiedlicher elektrischer </a:t>
            </a:r>
            <a:br>
              <a:rPr lang="de-DE" sz="1800" b="1" dirty="0">
                <a:latin typeface="Verdana" panose="020B0604030504040204" pitchFamily="34" charset="0"/>
                <a:ea typeface="Verdana" panose="020B0604030504040204" pitchFamily="34" charset="0"/>
                <a:cs typeface="Verdana" panose="020B0604030504040204" pitchFamily="34" charset="0"/>
              </a:rPr>
            </a:br>
            <a:r>
              <a:rPr lang="de-DE" sz="1800" b="1" dirty="0">
                <a:latin typeface="Verdana" panose="020B0604030504040204" pitchFamily="34" charset="0"/>
                <a:ea typeface="Verdana" panose="020B0604030504040204" pitchFamily="34" charset="0"/>
                <a:cs typeface="Verdana" panose="020B0604030504040204" pitchFamily="34" charset="0"/>
              </a:rPr>
              <a:t>Ladungen nennt man elektrische Spannung. </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2" name="Gerade Verbindung 11"/>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07995682"/>
              </p:ext>
            </p:extLst>
          </p:nvPr>
        </p:nvGraphicFramePr>
        <p:xfrm>
          <a:off x="1115616" y="1247646"/>
          <a:ext cx="6912768" cy="236347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TB612</a:t>
                      </a:r>
                      <a:endParaRPr lang="en-US" dirty="0">
                        <a:solidFill>
                          <a:schemeClr val="tx1"/>
                        </a:solidFill>
                      </a:endParaRPr>
                    </a:p>
                  </a:txBody>
                  <a:tcPr>
                    <a:solidFill>
                      <a:schemeClr val="bg1">
                        <a:lumMod val="65000"/>
                      </a:schemeClr>
                    </a:solidFill>
                  </a:tcPr>
                </a:tc>
                <a:tc>
                  <a:txBody>
                    <a:bodyPr/>
                    <a:lstStyle/>
                    <a:p>
                      <a:r>
                        <a:rPr lang="de-DE"/>
                        <a:t>Eine sinusförmige Wechselspannung hat einen Spitzenwert von 12 Volt. Wie groß ist der Effektivwert der Wechselspannung?</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   6 V</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8,5 V</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 17 V</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 24 V</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21643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530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896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50739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21506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8777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32344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739742533"/>
              </p:ext>
            </p:extLst>
          </p:nvPr>
        </p:nvGraphicFramePr>
        <p:xfrm>
          <a:off x="1115616" y="4042246"/>
          <a:ext cx="6912768" cy="208915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TB613</a:t>
                      </a:r>
                      <a:endParaRPr lang="en-US" dirty="0">
                        <a:solidFill>
                          <a:schemeClr val="tx1"/>
                        </a:solidFill>
                      </a:endParaRPr>
                    </a:p>
                  </a:txBody>
                  <a:tcPr>
                    <a:solidFill>
                      <a:schemeClr val="bg1">
                        <a:lumMod val="65000"/>
                      </a:schemeClr>
                    </a:solidFill>
                  </a:tcPr>
                </a:tc>
                <a:tc>
                  <a:txBody>
                    <a:bodyPr/>
                    <a:lstStyle/>
                    <a:p>
                      <a:r>
                        <a:rPr lang="de-DE"/>
                        <a:t>Ein sinusförmiges Signal hat einen Effektivwert von 12 V. Wie groß ist der Spitze-Spitze-Wert?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  36,4 V</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     24 V</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16,97 V</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baseline="0" dirty="0" smtClean="0"/>
                        <a:t>  </a:t>
                      </a:r>
                      <a:r>
                        <a:rPr lang="en-US" dirty="0" smtClean="0"/>
                        <a:t>33,9 V</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430944" y="46961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0619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427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7936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0380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67492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3963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76839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43589250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Nächste Woche: Mi, 19. November, 19 Uhr 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31</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Spannungsquelle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5" name="Textfeld 4"/>
          <p:cNvSpPr txBox="1"/>
          <p:nvPr/>
        </p:nvSpPr>
        <p:spPr>
          <a:xfrm>
            <a:off x="683567" y="4542219"/>
            <a:ext cx="7890893" cy="830997"/>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Alle Bauelemente in der Elektrotechnik stellt man zeichnerisch durch ein (genormtes) Schaltzeichen dar. Eine Gleichspannungsquelle (Monozelle) wird durch </a:t>
            </a:r>
            <a:r>
              <a:rPr lang="de-DE" sz="1600" dirty="0" smtClean="0">
                <a:latin typeface="Verdana" panose="020B0604030504040204" pitchFamily="34" charset="0"/>
                <a:ea typeface="Verdana" panose="020B0604030504040204" pitchFamily="34" charset="0"/>
                <a:cs typeface="Verdana" panose="020B0604030504040204" pitchFamily="34" charset="0"/>
              </a:rPr>
              <a:t>obiges </a:t>
            </a:r>
            <a:r>
              <a:rPr lang="de-DE" sz="1600" dirty="0">
                <a:latin typeface="Verdana" panose="020B0604030504040204" pitchFamily="34" charset="0"/>
                <a:ea typeface="Verdana" panose="020B0604030504040204" pitchFamily="34" charset="0"/>
                <a:cs typeface="Verdana" panose="020B0604030504040204" pitchFamily="34" charset="0"/>
              </a:rPr>
              <a:t>Zeichen dargestellt.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7" y="1268760"/>
            <a:ext cx="7890893" cy="1569660"/>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Das Trennen der Ladungen bei einer Spannungsquelle geschieht durch Energiezufuhr, zum Beispiel Reibung (Glasstab), chemische Vorgänge (Batterie, Akkumulator), durch Bewegen eines Magneten in einer Drahtschleife (Induktion beim Generator), durch Wärmewirkung (Thermoelement), durch Belichtung (Fotoelement), durch Druck (Piezoeffekt beim Feuerzeug) und so weiter.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66897"/>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Das Formelzeichen für die elektrische Spannung ist </a:t>
            </a:r>
            <a:r>
              <a:rPr lang="de-DE" sz="1800" b="1" dirty="0" smtClean="0">
                <a:latin typeface="Verdana" panose="020B0604030504040204" pitchFamily="34" charset="0"/>
                <a:ea typeface="Verdana" panose="020B0604030504040204" pitchFamily="34" charset="0"/>
                <a:cs typeface="Verdana" panose="020B0604030504040204" pitchFamily="34" charset="0"/>
              </a:rPr>
              <a:t>U.</a:t>
            </a:r>
            <a:endParaRPr lang="de-DE" sz="1800" b="1" dirty="0">
              <a:latin typeface="Verdana" panose="020B0604030504040204" pitchFamily="34" charset="0"/>
              <a:ea typeface="Verdana" panose="020B0604030504040204" pitchFamily="34" charset="0"/>
              <a:cs typeface="Verdana" panose="020B0604030504040204" pitchFamily="34" charset="0"/>
            </a:endParaRPr>
          </a:p>
          <a:p>
            <a:pPr algn="ctr"/>
            <a:r>
              <a:rPr lang="de-DE" sz="1800" b="1" dirty="0">
                <a:latin typeface="Verdana" panose="020B0604030504040204" pitchFamily="34" charset="0"/>
                <a:ea typeface="Verdana" panose="020B0604030504040204" pitchFamily="34" charset="0"/>
                <a:cs typeface="Verdana" panose="020B0604030504040204" pitchFamily="34" charset="0"/>
              </a:rPr>
              <a:t> Die Einheit für die Spannung ist das Volt, abgekürzt V. </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3003997"/>
            <a:ext cx="1904762" cy="1358730"/>
          </a:xfrm>
          <a:prstGeom prst="rect">
            <a:avLst/>
          </a:prstGeom>
        </p:spPr>
      </p:pic>
      <p:sp>
        <p:nvSpPr>
          <p:cNvPr id="4" name="Legende mit Linie 1 (ohne Rahmen) 3"/>
          <p:cNvSpPr/>
          <p:nvPr/>
        </p:nvSpPr>
        <p:spPr>
          <a:xfrm>
            <a:off x="3275856" y="3678288"/>
            <a:ext cx="2232248" cy="306324"/>
          </a:xfrm>
          <a:prstGeom prst="callout1">
            <a:avLst>
              <a:gd name="adj1" fmla="val 49937"/>
              <a:gd name="adj2" fmla="val -7110"/>
              <a:gd name="adj3" fmla="val 112500"/>
              <a:gd name="adj4" fmla="val -35276"/>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Elektronenüberschuss</a:t>
            </a:r>
            <a:endParaRPr lang="de-DE" sz="1400" dirty="0"/>
          </a:p>
        </p:txBody>
      </p:sp>
      <p:sp>
        <p:nvSpPr>
          <p:cNvPr id="16" name="Legende mit Linie 1 (ohne Rahmen) 15"/>
          <p:cNvSpPr/>
          <p:nvPr/>
        </p:nvSpPr>
        <p:spPr>
          <a:xfrm>
            <a:off x="3275856" y="3195302"/>
            <a:ext cx="2232248" cy="306324"/>
          </a:xfrm>
          <a:prstGeom prst="callout1">
            <a:avLst>
              <a:gd name="adj1" fmla="val 49937"/>
              <a:gd name="adj2" fmla="val -7110"/>
              <a:gd name="adj3" fmla="val 14482"/>
              <a:gd name="adj4" fmla="val -40778"/>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Elektronenmangel</a:t>
            </a:r>
            <a:endParaRPr lang="de-DE" sz="1400" dirty="0"/>
          </a:p>
        </p:txBody>
      </p:sp>
      <p:sp>
        <p:nvSpPr>
          <p:cNvPr id="13" name="Textfeld 12"/>
          <p:cNvSpPr txBox="1"/>
          <p:nvPr/>
        </p:nvSpPr>
        <p:spPr>
          <a:xfrm>
            <a:off x="5796136" y="3212976"/>
            <a:ext cx="2778325" cy="738664"/>
          </a:xfrm>
          <a:prstGeom prst="rect">
            <a:avLst/>
          </a:prstGeom>
          <a:noFill/>
          <a:ln w="3175">
            <a:solidFill>
              <a:schemeClr val="tx1"/>
            </a:solidFill>
          </a:ln>
        </p:spPr>
        <p:txBody>
          <a:bodyPr wrap="none" rtlCol="0">
            <a:spAutoFit/>
          </a:bodyPr>
          <a:lstStyle/>
          <a:p>
            <a:r>
              <a:rPr lang="en-US" sz="1400" dirty="0" smtClean="0">
                <a:latin typeface="Verdana" panose="020B0604030504040204" pitchFamily="34" charset="0"/>
                <a:ea typeface="Verdana" panose="020B0604030504040204" pitchFamily="34" charset="0"/>
                <a:cs typeface="Verdana" panose="020B0604030504040204" pitchFamily="34" charset="0"/>
              </a:rPr>
              <a:t>1 kV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3 </a:t>
            </a:r>
            <a:r>
              <a:rPr lang="en-US" sz="1400" dirty="0" smtClean="0">
                <a:latin typeface="Verdana" panose="020B0604030504040204" pitchFamily="34" charset="0"/>
                <a:ea typeface="Verdana" panose="020B0604030504040204" pitchFamily="34" charset="0"/>
                <a:cs typeface="Verdana" panose="020B0604030504040204" pitchFamily="34" charset="0"/>
              </a:rPr>
              <a:t>V = 1000 V</a:t>
            </a:r>
            <a:br>
              <a:rPr lang="en-US" sz="1400" dirty="0" smtClean="0">
                <a:latin typeface="Verdana" panose="020B0604030504040204" pitchFamily="34" charset="0"/>
                <a:ea typeface="Verdana" panose="020B0604030504040204" pitchFamily="34" charset="0"/>
                <a:cs typeface="Verdana" panose="020B0604030504040204" pitchFamily="34" charset="0"/>
              </a:rPr>
            </a:br>
            <a:r>
              <a:rPr lang="en-US" sz="1400" dirty="0" smtClean="0">
                <a:latin typeface="Verdana" panose="020B0604030504040204" pitchFamily="34" charset="0"/>
                <a:ea typeface="Verdana" panose="020B0604030504040204" pitchFamily="34" charset="0"/>
                <a:cs typeface="Verdana" panose="020B0604030504040204" pitchFamily="34" charset="0"/>
              </a:rPr>
              <a:t>1 mV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-3 </a:t>
            </a:r>
            <a:r>
              <a:rPr lang="en-US" sz="1400" dirty="0" smtClean="0">
                <a:latin typeface="Verdana" panose="020B0604030504040204" pitchFamily="34" charset="0"/>
                <a:ea typeface="Verdana" panose="020B0604030504040204" pitchFamily="34" charset="0"/>
                <a:cs typeface="Verdana" panose="020B0604030504040204" pitchFamily="34" charset="0"/>
              </a:rPr>
              <a:t>V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0,001 V</a:t>
            </a:r>
          </a:p>
          <a:p>
            <a:r>
              <a:rPr lang="en-US" sz="1400" dirty="0" smtClean="0">
                <a:latin typeface="Verdana" panose="020B0604030504040204" pitchFamily="34" charset="0"/>
                <a:ea typeface="Verdana" panose="020B0604030504040204" pitchFamily="34" charset="0"/>
                <a:cs typeface="Verdana" panose="020B0604030504040204" pitchFamily="34" charset="0"/>
              </a:rPr>
              <a:t>1 µV  = 10</a:t>
            </a:r>
            <a:r>
              <a:rPr lang="en-US" sz="1400" baseline="30000" dirty="0" smtClean="0">
                <a:latin typeface="Verdana" panose="020B0604030504040204" pitchFamily="34" charset="0"/>
                <a:ea typeface="Verdana" panose="020B0604030504040204" pitchFamily="34" charset="0"/>
                <a:cs typeface="Verdana" panose="020B0604030504040204" pitchFamily="34" charset="0"/>
              </a:rPr>
              <a:t>-6 </a:t>
            </a:r>
            <a:r>
              <a:rPr lang="en-US" sz="1400" dirty="0" smtClean="0">
                <a:latin typeface="Verdana" panose="020B0604030504040204" pitchFamily="34" charset="0"/>
                <a:ea typeface="Verdana" panose="020B0604030504040204" pitchFamily="34" charset="0"/>
                <a:cs typeface="Verdana" panose="020B0604030504040204" pitchFamily="34" charset="0"/>
              </a:rPr>
              <a:t>V </a:t>
            </a:r>
            <a:r>
              <a:rPr lang="en-US" sz="1400" dirty="0">
                <a:latin typeface="Verdana" panose="020B0604030504040204" pitchFamily="34" charset="0"/>
                <a:ea typeface="Verdana" panose="020B0604030504040204" pitchFamily="34" charset="0"/>
                <a:cs typeface="Verdana" panose="020B0604030504040204" pitchFamily="34" charset="0"/>
              </a:rPr>
              <a:t>= </a:t>
            </a:r>
            <a:r>
              <a:rPr lang="en-US" sz="1400" dirty="0" smtClean="0">
                <a:latin typeface="Verdana" panose="020B0604030504040204" pitchFamily="34" charset="0"/>
                <a:ea typeface="Verdana" panose="020B0604030504040204" pitchFamily="34" charset="0"/>
                <a:cs typeface="Verdana" panose="020B0604030504040204" pitchFamily="34" charset="0"/>
              </a:rPr>
              <a:t>0,000001 V</a:t>
            </a:r>
            <a:endParaRPr lang="en-US"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Spannungsmessung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a:p>
        </p:txBody>
      </p:sp>
      <p:sp>
        <p:nvSpPr>
          <p:cNvPr id="5" name="Textfeld 4"/>
          <p:cNvSpPr txBox="1"/>
          <p:nvPr/>
        </p:nvSpPr>
        <p:spPr>
          <a:xfrm>
            <a:off x="683568" y="4193793"/>
            <a:ext cx="7848872" cy="1077218"/>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Spannungen über 42 Volt nach den Vorschriften des Verbandes Deutscher Elektrotechniker (VDE) das zufällige Berühren Spannung führender Teile nicht möglich sein. Bei Spannungen über 50 Volt sind besondere Schutzmaßnahmen </a:t>
            </a:r>
            <a:r>
              <a:rPr lang="de-DE" sz="1600" dirty="0" smtClean="0">
                <a:latin typeface="Verdana" panose="020B0604030504040204" pitchFamily="34" charset="0"/>
                <a:ea typeface="Verdana" panose="020B0604030504040204" pitchFamily="34" charset="0"/>
                <a:cs typeface="Verdana" panose="020B0604030504040204" pitchFamily="34" charset="0"/>
              </a:rPr>
              <a:t>erforderlich (siehe Kapitel E18).</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7" y="1268760"/>
            <a:ext cx="8136905"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Spannung kann mit einem Spannungsmesser zwischen zwei Punkten einer Schaltung gemessen werden, zwischen denen ein </a:t>
            </a:r>
            <a:r>
              <a:rPr lang="de-DE" sz="1600" dirty="0" smtClean="0">
                <a:latin typeface="Verdana" panose="020B0604030504040204" pitchFamily="34" charset="0"/>
                <a:ea typeface="Verdana" panose="020B0604030504040204" pitchFamily="34" charset="0"/>
                <a:cs typeface="Verdana" panose="020B0604030504040204" pitchFamily="34" charset="0"/>
              </a:rPr>
              <a:t>Potenzialunterschied </a:t>
            </a:r>
            <a:r>
              <a:rPr lang="de-DE" sz="1600" dirty="0">
                <a:latin typeface="Verdana" panose="020B0604030504040204" pitchFamily="34" charset="0"/>
                <a:ea typeface="Verdana" panose="020B0604030504040204" pitchFamily="34" charset="0"/>
                <a:cs typeface="Verdana" panose="020B0604030504040204" pitchFamily="34" charset="0"/>
              </a:rPr>
              <a:t>herrscht. Der Spannungsmesser muss </a:t>
            </a:r>
            <a:r>
              <a:rPr lang="de-DE" sz="1600" u="sng" dirty="0">
                <a:latin typeface="Verdana" panose="020B0604030504040204" pitchFamily="34" charset="0"/>
                <a:ea typeface="Verdana" panose="020B0604030504040204" pitchFamily="34" charset="0"/>
                <a:cs typeface="Verdana" panose="020B0604030504040204" pitchFamily="34" charset="0"/>
              </a:rPr>
              <a:t>parallel</a:t>
            </a:r>
            <a:r>
              <a:rPr lang="de-DE" sz="1600" dirty="0">
                <a:latin typeface="Verdana" panose="020B0604030504040204" pitchFamily="34" charset="0"/>
                <a:ea typeface="Verdana" panose="020B0604030504040204" pitchFamily="34" charset="0"/>
                <a:cs typeface="Verdana" panose="020B0604030504040204" pitchFamily="34" charset="0"/>
              </a:rPr>
              <a:t> zur zu messenden Spannung geschaltet werden.</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66897"/>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Alle Spannungen über 50 V sind lebensgefährlich.</a:t>
            </a:r>
          </a:p>
          <a:p>
            <a:pPr algn="ctr"/>
            <a:r>
              <a:rPr lang="de-DE" sz="1800" b="1" dirty="0">
                <a:latin typeface="Verdana" panose="020B0604030504040204" pitchFamily="34" charset="0"/>
                <a:ea typeface="Verdana" panose="020B0604030504040204" pitchFamily="34" charset="0"/>
                <a:cs typeface="Verdana" panose="020B0604030504040204" pitchFamily="34" charset="0"/>
              </a:rPr>
              <a:t> Ein Berühren kann tödlich sein. </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7" y="2420888"/>
            <a:ext cx="1924993" cy="1864124"/>
          </a:xfrm>
          <a:prstGeom prst="rect">
            <a:avLst/>
          </a:prstGeom>
        </p:spPr>
      </p:pic>
      <p:sp>
        <p:nvSpPr>
          <p:cNvPr id="16" name="Legende mit Linie 1 (ohne Rahmen) 15"/>
          <p:cNvSpPr/>
          <p:nvPr/>
        </p:nvSpPr>
        <p:spPr>
          <a:xfrm>
            <a:off x="3275856" y="2773350"/>
            <a:ext cx="1656184" cy="306324"/>
          </a:xfrm>
          <a:prstGeom prst="callout1">
            <a:avLst>
              <a:gd name="adj1" fmla="val 49937"/>
              <a:gd name="adj2" fmla="val -7110"/>
              <a:gd name="adj3" fmla="val 67946"/>
              <a:gd name="adj4" fmla="val -63586"/>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Polarität beachten</a:t>
            </a:r>
            <a:endParaRPr lang="de-DE" sz="1400" dirty="0"/>
          </a:p>
        </p:txBody>
      </p:sp>
      <p:sp>
        <p:nvSpPr>
          <p:cNvPr id="4" name="Legende mit Linie 1 (ohne Rahmen) 3"/>
          <p:cNvSpPr/>
          <p:nvPr/>
        </p:nvSpPr>
        <p:spPr>
          <a:xfrm>
            <a:off x="3275856" y="3280470"/>
            <a:ext cx="2808312" cy="153162"/>
          </a:xfrm>
          <a:prstGeom prst="callout1">
            <a:avLst>
              <a:gd name="adj1" fmla="val 49937"/>
              <a:gd name="adj2" fmla="val -7110"/>
              <a:gd name="adj3" fmla="val 27849"/>
              <a:gd name="adj4" fmla="val -28641"/>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smtClean="0">
                <a:solidFill>
                  <a:schemeClr val="tx1"/>
                </a:solidFill>
              </a:rPr>
              <a:t>Zeichen für Spannungsmesser</a:t>
            </a:r>
            <a:endParaRPr lang="de-DE" sz="1400" dirty="0"/>
          </a:p>
        </p:txBody>
      </p:sp>
    </p:spTree>
    <p:extLst>
      <p:ext uri="{BB962C8B-B14F-4D97-AF65-F5344CB8AC3E}">
        <p14:creationId xmlns:p14="http://schemas.microsoft.com/office/powerpoint/2010/main" val="41078213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1208" y="404664"/>
            <a:ext cx="6622504" cy="609600"/>
          </a:xfrm>
        </p:spPr>
        <p:txBody>
          <a:bodyPr/>
          <a:lstStyle/>
          <a:p>
            <a:r>
              <a:rPr lang="de-DE" altLang="en-US" dirty="0"/>
              <a:t>Reihenschaltung von Spannungsquellen</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sp>
        <p:nvSpPr>
          <p:cNvPr id="5" name="Textfeld 4"/>
          <p:cNvSpPr txBox="1"/>
          <p:nvPr/>
        </p:nvSpPr>
        <p:spPr>
          <a:xfrm>
            <a:off x="683568" y="3573016"/>
            <a:ext cx="7848872" cy="1815882"/>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Schaltet man </a:t>
            </a:r>
            <a:r>
              <a:rPr lang="de-DE" sz="1600" dirty="0" smtClean="0">
                <a:latin typeface="Verdana" panose="020B0604030504040204" pitchFamily="34" charset="0"/>
                <a:ea typeface="Verdana" panose="020B0604030504040204" pitchFamily="34" charset="0"/>
                <a:cs typeface="Verdana" panose="020B0604030504040204" pitchFamily="34" charset="0"/>
              </a:rPr>
              <a:t>wie oben gezeigt </a:t>
            </a:r>
            <a:r>
              <a:rPr lang="de-DE" sz="1600" dirty="0">
                <a:latin typeface="Verdana" panose="020B0604030504040204" pitchFamily="34" charset="0"/>
                <a:ea typeface="Verdana" panose="020B0604030504040204" pitchFamily="34" charset="0"/>
                <a:cs typeface="Verdana" panose="020B0604030504040204" pitchFamily="34" charset="0"/>
              </a:rPr>
              <a:t>zwei Zellen von je 1,5 Volt so </a:t>
            </a:r>
            <a:r>
              <a:rPr lang="de-DE" sz="1600" dirty="0" smtClean="0">
                <a:latin typeface="Verdana" panose="020B0604030504040204" pitchFamily="34" charset="0"/>
                <a:ea typeface="Verdana" panose="020B0604030504040204" pitchFamily="34" charset="0"/>
                <a:cs typeface="Verdana" panose="020B0604030504040204" pitchFamily="34" charset="0"/>
              </a:rPr>
              <a:t>hinter-einander</a:t>
            </a:r>
            <a:r>
              <a:rPr lang="de-DE" sz="1600" dirty="0">
                <a:latin typeface="Verdana" panose="020B0604030504040204" pitchFamily="34" charset="0"/>
                <a:ea typeface="Verdana" panose="020B0604030504040204" pitchFamily="34" charset="0"/>
                <a:cs typeface="Verdana" panose="020B0604030504040204" pitchFamily="34" charset="0"/>
              </a:rPr>
              <a:t>, dass der Pluspol der einen mit dem Minuspol der anderen zusammengeschaltet wird, misst man mit einem Spannungsmesser eine Gesamtspannung von 3 Volt.</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Man nennt diese Schaltung eine Reihenschaltung oder Serienschaltung von Spannungsquellen.</a:t>
            </a:r>
          </a:p>
        </p:txBody>
      </p:sp>
      <p:sp>
        <p:nvSpPr>
          <p:cNvPr id="9" name="Textfeld 8"/>
          <p:cNvSpPr txBox="1"/>
          <p:nvPr/>
        </p:nvSpPr>
        <p:spPr>
          <a:xfrm>
            <a:off x="683567" y="1268760"/>
            <a:ext cx="8136905" cy="584775"/>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Mehrere Spannungsquellen, zum Beispiel handelsübliche 1,5-V-Zellen, lassen sich zu so genannten </a:t>
            </a:r>
            <a:r>
              <a:rPr lang="de-DE" sz="1600" i="1" dirty="0">
                <a:latin typeface="Verdana" panose="020B0604030504040204" pitchFamily="34" charset="0"/>
                <a:ea typeface="Verdana" panose="020B0604030504040204" pitchFamily="34" charset="0"/>
                <a:cs typeface="Verdana" panose="020B0604030504040204" pitchFamily="34" charset="0"/>
              </a:rPr>
              <a:t>Batterien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zusammenschalten.</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66897"/>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 In einer Reihenschaltung addieren sich </a:t>
            </a:r>
          </a:p>
          <a:p>
            <a:pPr algn="ctr"/>
            <a:r>
              <a:rPr lang="de-DE" sz="1800" b="1" dirty="0">
                <a:latin typeface="Verdana" panose="020B0604030504040204" pitchFamily="34" charset="0"/>
                <a:ea typeface="Verdana" panose="020B0604030504040204" pitchFamily="34" charset="0"/>
                <a:cs typeface="Verdana" panose="020B0604030504040204" pitchFamily="34" charset="0"/>
              </a:rPr>
              <a:t> die Teilspannungen zur Gesamtspannung.</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5180" y="1916832"/>
            <a:ext cx="2875012" cy="1796883"/>
          </a:xfrm>
          <a:prstGeom prst="rect">
            <a:avLst/>
          </a:prstGeom>
        </p:spPr>
      </p:pic>
    </p:spTree>
    <p:extLst>
      <p:ext uri="{BB962C8B-B14F-4D97-AF65-F5344CB8AC3E}">
        <p14:creationId xmlns:p14="http://schemas.microsoft.com/office/powerpoint/2010/main" val="137565890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32937456"/>
              </p:ext>
            </p:extLst>
          </p:nvPr>
        </p:nvGraphicFramePr>
        <p:xfrm>
          <a:off x="1115616" y="1485756"/>
          <a:ext cx="6912768" cy="371602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TB201</a:t>
                      </a:r>
                      <a:endParaRPr lang="en-US" dirty="0">
                        <a:solidFill>
                          <a:schemeClr val="tx1"/>
                        </a:solidFill>
                      </a:endParaRPr>
                    </a:p>
                  </a:txBody>
                  <a:tcPr>
                    <a:solidFill>
                      <a:schemeClr val="bg1">
                        <a:lumMod val="65000"/>
                      </a:schemeClr>
                    </a:solidFill>
                  </a:tcPr>
                </a:tc>
                <a:tc>
                  <a:txBody>
                    <a:bodyPr/>
                    <a:lstStyle/>
                    <a:p>
                      <a:r>
                        <a:rPr lang="de-DE" dirty="0" smtClean="0"/>
                        <a:t>Welche Spannung zeigt der Spannungsmesser in folgender Schaltung?</a:t>
                      </a:r>
                    </a:p>
                  </a:txBody>
                  <a:tcPr marL="9525" marR="9525" marT="9525" marB="9525" anchor="ctr">
                    <a:solidFill>
                      <a:schemeClr val="bg1">
                        <a:lumMod val="65000"/>
                      </a:schemeClr>
                    </a:solidFill>
                  </a:tcPr>
                </a:tc>
              </a:tr>
              <a:tr h="370840">
                <a:tc>
                  <a:txBody>
                    <a:bodyPr/>
                    <a:lstStyle/>
                    <a:p>
                      <a:endParaRPr lang="en-US" dirty="0">
                        <a:solidFill>
                          <a:schemeClr val="tx1"/>
                        </a:solidFill>
                      </a:endParaRPr>
                    </a:p>
                  </a:txBody>
                  <a:tcPr>
                    <a:no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9525" marR="9525" marT="9525" marB="9525" anchor="ctr">
                    <a:noFill/>
                  </a:tcPr>
                </a:tc>
              </a:tr>
              <a:tr h="370840">
                <a:tc>
                  <a:txBody>
                    <a:bodyPr/>
                    <a:lstStyle/>
                    <a:p>
                      <a:r>
                        <a:rPr lang="en-US" dirty="0" smtClean="0"/>
                        <a:t>A</a:t>
                      </a:r>
                      <a:endParaRPr lang="en-US" dirty="0"/>
                    </a:p>
                  </a:txBody>
                  <a:tcPr/>
                </a:tc>
                <a:tc>
                  <a:txBody>
                    <a:bodyPr/>
                    <a:lstStyle/>
                    <a:p>
                      <a:r>
                        <a:rPr lang="en-US" dirty="0" smtClean="0"/>
                        <a:t>    3 </a:t>
                      </a:r>
                      <a:r>
                        <a:rPr lang="en-US" dirty="0"/>
                        <a:t>V</a:t>
                      </a:r>
                    </a:p>
                  </a:txBody>
                  <a:tcPr marL="28575" marR="28575" marT="28575" marB="28575" anchor="ctr"/>
                </a:tc>
              </a:tr>
              <a:tr h="370840">
                <a:tc>
                  <a:txBody>
                    <a:bodyPr/>
                    <a:lstStyle/>
                    <a:p>
                      <a:r>
                        <a:rPr lang="en-US" dirty="0" smtClean="0"/>
                        <a:t>B</a:t>
                      </a:r>
                      <a:endParaRPr lang="en-US" dirty="0"/>
                    </a:p>
                  </a:txBody>
                  <a:tcPr/>
                </a:tc>
                <a:tc>
                  <a:txBody>
                    <a:bodyPr/>
                    <a:lstStyle/>
                    <a:p>
                      <a:r>
                        <a:rPr lang="en-US"/>
                        <a:t>    0 V</a:t>
                      </a:r>
                    </a:p>
                  </a:txBody>
                  <a:tcPr marL="28575" marR="28575" marT="28575" marB="28575" anchor="ctr"/>
                </a:tc>
              </a:tr>
              <a:tr h="370840">
                <a:tc>
                  <a:txBody>
                    <a:bodyPr/>
                    <a:lstStyle/>
                    <a:p>
                      <a:r>
                        <a:rPr lang="en-US" dirty="0" smtClean="0"/>
                        <a:t>C</a:t>
                      </a:r>
                      <a:endParaRPr lang="en-US" dirty="0"/>
                    </a:p>
                  </a:txBody>
                  <a:tcPr/>
                </a:tc>
                <a:tc>
                  <a:txBody>
                    <a:bodyPr/>
                    <a:lstStyle/>
                    <a:p>
                      <a:r>
                        <a:rPr lang="en-US"/>
                        <a:t>   -3 V</a:t>
                      </a:r>
                    </a:p>
                  </a:txBody>
                  <a:tcPr marL="28575" marR="28575" marT="28575" marB="28575" anchor="ctr"/>
                </a:tc>
              </a:tr>
              <a:tr h="370840">
                <a:tc>
                  <a:txBody>
                    <a:bodyPr/>
                    <a:lstStyle/>
                    <a:p>
                      <a:r>
                        <a:rPr lang="en-US" dirty="0" smtClean="0"/>
                        <a:t>D</a:t>
                      </a:r>
                      <a:endParaRPr lang="en-US" dirty="0"/>
                    </a:p>
                  </a:txBody>
                  <a:tcPr/>
                </a:tc>
                <a:tc>
                  <a:txBody>
                    <a:bodyPr/>
                    <a:lstStyle/>
                    <a:p>
                      <a:r>
                        <a:rPr lang="en-US" dirty="0"/>
                        <a:t>  1,5 V</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7621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1280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4938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859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10522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37348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4475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484593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4909" y="2115440"/>
            <a:ext cx="2413772" cy="1543232"/>
          </a:xfrm>
          <a:prstGeom prst="rect">
            <a:avLst/>
          </a:prstGeom>
        </p:spPr>
      </p:pic>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Der elektrische Strom</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41036486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elektrische Strom</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a:p>
        </p:txBody>
      </p:sp>
      <p:sp>
        <p:nvSpPr>
          <p:cNvPr id="3" name="Textfeld 2"/>
          <p:cNvSpPr txBox="1"/>
          <p:nvPr/>
        </p:nvSpPr>
        <p:spPr>
          <a:xfrm>
            <a:off x="683568" y="4221088"/>
            <a:ext cx="7730980"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Für die Stromrichtung wurde früher die Richtung vom Pluspol zum Minuspol festgelegt. Man nennt diese Definition der Stromrichtung „technische Stromrichtung“. Erst später fand man heraus, dass sich in Wirklichkeit die Ladungsträger in umgekehrter Richtung </a:t>
            </a:r>
            <a:r>
              <a:rPr lang="de-DE" sz="1600" dirty="0" smtClean="0">
                <a:latin typeface="Verdana" panose="020B0604030504040204" pitchFamily="34" charset="0"/>
                <a:ea typeface="Verdana" panose="020B0604030504040204" pitchFamily="34" charset="0"/>
                <a:cs typeface="Verdana" panose="020B0604030504040204" pitchFamily="34" charset="0"/>
              </a:rPr>
              <a:t>bewegen.</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8" y="1268760"/>
            <a:ext cx="7848872" cy="1323439"/>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Elektrische Spannung entsteht durch Ladungstrennung. Verbindet man nach der Trennung die beiden Pole einer Spannungsquelle mit einem elektrischen Leiter, findet ein Ladungsausgleich statt. Den Ladungsausgleich beziehungsweise Ladungstransport nennt man elektrischen Strom.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566897"/>
            <a:ext cx="7848871" cy="646331"/>
          </a:xfrm>
          <a:prstGeom prst="rect">
            <a:avLst/>
          </a:prstGeom>
          <a:solidFill>
            <a:srgbClr val="FFC000"/>
          </a:solidFill>
        </p:spPr>
        <p:txBody>
          <a:bodyPr wrap="square" rtlCol="0">
            <a:spAutoFit/>
          </a:bodyPr>
          <a:lstStyle/>
          <a:p>
            <a:pPr algn="ctr"/>
            <a:r>
              <a:rPr lang="de-DE" sz="1800" b="1" dirty="0">
                <a:latin typeface="Verdana" panose="020B0604030504040204" pitchFamily="34" charset="0"/>
                <a:ea typeface="Verdana" panose="020B0604030504040204" pitchFamily="34" charset="0"/>
                <a:cs typeface="Verdana" panose="020B0604030504040204" pitchFamily="34" charset="0"/>
              </a:rPr>
              <a:t>Elektrischer Strom ist die gerichtete Bewegung von Ladungsträgern</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2" name="Gerade Verbindung 11"/>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8631" y="2436421"/>
            <a:ext cx="3121521" cy="1784667"/>
          </a:xfrm>
          <a:prstGeom prst="rect">
            <a:avLst/>
          </a:prstGeom>
        </p:spPr>
      </p:pic>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2156</Words>
  <Application>Microsoft Office PowerPoint</Application>
  <PresentationFormat>Bildschirmpräsentation (4:3)</PresentationFormat>
  <Paragraphs>434</Paragraphs>
  <Slides>31</Slides>
  <Notes>31</Notes>
  <HiddenSlides>0</HiddenSlides>
  <MMClips>0</MMClips>
  <ScaleCrop>false</ScaleCrop>
  <HeadingPairs>
    <vt:vector size="4" baseType="variant">
      <vt:variant>
        <vt:lpstr>Design</vt:lpstr>
      </vt:variant>
      <vt:variant>
        <vt:i4>1</vt:i4>
      </vt:variant>
      <vt:variant>
        <vt:lpstr>Folientitel</vt:lpstr>
      </vt:variant>
      <vt:variant>
        <vt:i4>31</vt:i4>
      </vt:variant>
    </vt:vector>
  </HeadingPairs>
  <TitlesOfParts>
    <vt:vector size="32" baseType="lpstr">
      <vt:lpstr>Standarddesign</vt:lpstr>
      <vt:lpstr>PowerPoint-Präsentation</vt:lpstr>
      <vt:lpstr>PowerPoint-Präsentation</vt:lpstr>
      <vt:lpstr>Die elektrische Spannung</vt:lpstr>
      <vt:lpstr>Die Spannungsquelle</vt:lpstr>
      <vt:lpstr>Die Spannungsmessung</vt:lpstr>
      <vt:lpstr>Reihenschaltung von Spannungsquellen</vt:lpstr>
      <vt:lpstr>Prüfungsfrage</vt:lpstr>
      <vt:lpstr>PowerPoint-Präsentation</vt:lpstr>
      <vt:lpstr>Der elektrische Strom</vt:lpstr>
      <vt:lpstr>Prüfungsfrage</vt:lpstr>
      <vt:lpstr>Prüfungsfrage</vt:lpstr>
      <vt:lpstr>Die Stromstärke</vt:lpstr>
      <vt:lpstr>PowerPoint-Präsentation</vt:lpstr>
      <vt:lpstr>Die Ladungsmenge</vt:lpstr>
      <vt:lpstr>Übungsaufgabe</vt:lpstr>
      <vt:lpstr>Die Batteriekapazität</vt:lpstr>
      <vt:lpstr>Prüfungsfrage</vt:lpstr>
      <vt:lpstr>Prüfungsfrage</vt:lpstr>
      <vt:lpstr>PowerPoint-Präsentation</vt:lpstr>
      <vt:lpstr>Wechselstrom / Wechselspannung</vt:lpstr>
      <vt:lpstr>Die Frequenz</vt:lpstr>
      <vt:lpstr>Prüfungsfrage</vt:lpstr>
      <vt:lpstr>Die Periodendauer</vt:lpstr>
      <vt:lpstr>Prüfungsfrage</vt:lpstr>
      <vt:lpstr>Prüfungsfrage</vt:lpstr>
      <vt:lpstr>Auswertung von Schirmbildern</vt:lpstr>
      <vt:lpstr>Prüfungsfrage</vt:lpstr>
      <vt:lpstr>Der Effektivwert der Wechselspannung</vt:lpstr>
      <vt:lpstr>Rechnen mit Wechselspannungen</vt:lpstr>
      <vt:lpstr>Prüfungsfragen</vt:lpstr>
      <vt:lpstr>Nächste Woche: Mi, 19. November, 19 Uhr lokal</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216</cp:revision>
  <dcterms:created xsi:type="dcterms:W3CDTF">2007-05-09T13:16:25Z</dcterms:created>
  <dcterms:modified xsi:type="dcterms:W3CDTF">2014-11-10T22:21:39Z</dcterms:modified>
</cp:coreProperties>
</file>