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48" r:id="rId1"/>
  </p:sldMasterIdLst>
  <p:notesMasterIdLst>
    <p:notesMasterId r:id="rId26"/>
  </p:notesMasterIdLst>
  <p:handoutMasterIdLst>
    <p:handoutMasterId r:id="rId27"/>
  </p:handoutMasterIdLst>
  <p:sldIdLst>
    <p:sldId id="299" r:id="rId2"/>
    <p:sldId id="319" r:id="rId3"/>
    <p:sldId id="284" r:id="rId4"/>
    <p:sldId id="321" r:id="rId5"/>
    <p:sldId id="331" r:id="rId6"/>
    <p:sldId id="332" r:id="rId7"/>
    <p:sldId id="356" r:id="rId8"/>
    <p:sldId id="358" r:id="rId9"/>
    <p:sldId id="359" r:id="rId10"/>
    <p:sldId id="334" r:id="rId11"/>
    <p:sldId id="360" r:id="rId12"/>
    <p:sldId id="362" r:id="rId13"/>
    <p:sldId id="361" r:id="rId14"/>
    <p:sldId id="363" r:id="rId15"/>
    <p:sldId id="336" r:id="rId16"/>
    <p:sldId id="364" r:id="rId17"/>
    <p:sldId id="366" r:id="rId18"/>
    <p:sldId id="365" r:id="rId19"/>
    <p:sldId id="367" r:id="rId20"/>
    <p:sldId id="368" r:id="rId21"/>
    <p:sldId id="337" r:id="rId22"/>
    <p:sldId id="338" r:id="rId23"/>
    <p:sldId id="369" r:id="rId24"/>
    <p:sldId id="306" r:id="rId25"/>
  </p:sldIdLst>
  <p:sldSz cx="9144000" cy="6858000" type="screen4x3"/>
  <p:notesSz cx="6858000" cy="9701213"/>
  <p:defaultTextStyle>
    <a:defPPr>
      <a:defRPr lang="de-DE"/>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ED083AE6-46FA-4A59-8FB0-9F97EB10719F}" styleName="Helle Formatvorlage 3 - Akz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17292A2E-F333-43FB-9621-5CBBE7FDCDCB}" styleName="Helle Formatvorlage 2 - Akz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F5AB1C69-6EDB-4FF4-983F-18BD219EF322}" styleName="Mittlere Formatvorlage 2 - Akz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D7AC3CCA-C797-4891-BE02-D94E43425B78}" styleName="Mittlere Formatvorlag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2787"/>
    <p:restoredTop sz="79215" autoAdjust="0"/>
  </p:normalViewPr>
  <p:slideViewPr>
    <p:cSldViewPr>
      <p:cViewPr varScale="1">
        <p:scale>
          <a:sx n="69" d="100"/>
          <a:sy n="69" d="100"/>
        </p:scale>
        <p:origin x="624" y="60"/>
      </p:cViewPr>
      <p:guideLst>
        <p:guide orient="horz" pos="2160"/>
        <p:guide pos="2880"/>
      </p:guideLst>
    </p:cSldViewPr>
  </p:slideViewPr>
  <p:outlineViewPr>
    <p:cViewPr>
      <p:scale>
        <a:sx n="33" d="100"/>
        <a:sy n="33" d="100"/>
      </p:scale>
      <p:origin x="0" y="0"/>
    </p:cViewPr>
    <p:sldLst>
      <p:sld r:id="rId1" collapse="1"/>
      <p:sld r:id="rId2" collapse="1"/>
      <p:sld r:id="rId3" collapse="1"/>
      <p:sld r:id="rId4" collapse="1"/>
    </p:sldLst>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handoutMaster" Target="handoutMasters/handoutMaster1.xml"/><Relationship Id="rId30" Type="http://schemas.openxmlformats.org/officeDocument/2006/relationships/theme" Target="theme/theme1.xml"/></Relationships>
</file>

<file path=ppt/_rels/viewProps.xml.rels><?xml version="1.0" encoding="UTF-8" standalone="yes"?>
<Relationships xmlns="http://schemas.openxmlformats.org/package/2006/relationships"><Relationship Id="rId3" Type="http://schemas.openxmlformats.org/officeDocument/2006/relationships/slide" Target="slides/slide14.xml"/><Relationship Id="rId2" Type="http://schemas.openxmlformats.org/officeDocument/2006/relationships/slide" Target="slides/slide2.xml"/><Relationship Id="rId1" Type="http://schemas.openxmlformats.org/officeDocument/2006/relationships/slide" Target="slides/slide1.xml"/><Relationship Id="rId4" Type="http://schemas.openxmlformats.org/officeDocument/2006/relationships/slide" Target="slides/slide2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vl1pPr>
          </a:lstStyle>
          <a:p>
            <a:pPr>
              <a:defRPr/>
            </a:pPr>
            <a:endParaRPr lang="de-DE"/>
          </a:p>
        </p:txBody>
      </p:sp>
      <p:sp>
        <p:nvSpPr>
          <p:cNvPr id="3" name="Datumsplatzhalter 2"/>
          <p:cNvSpPr>
            <a:spLocks noGrp="1"/>
          </p:cNvSpPr>
          <p:nvPr>
            <p:ph type="dt" sz="quarter" idx="1"/>
          </p:nvPr>
        </p:nvSpPr>
        <p:spPr>
          <a:xfrm>
            <a:off x="3884613" y="0"/>
            <a:ext cx="2971800" cy="485775"/>
          </a:xfrm>
          <a:prstGeom prst="rect">
            <a:avLst/>
          </a:prstGeom>
        </p:spPr>
        <p:txBody>
          <a:bodyPr vert="horz" lIns="91440" tIns="45720" rIns="91440" bIns="45720" rtlCol="0"/>
          <a:lstStyle>
            <a:lvl1pPr algn="r">
              <a:defRPr sz="1200"/>
            </a:lvl1pPr>
          </a:lstStyle>
          <a:p>
            <a:pPr>
              <a:defRPr/>
            </a:pPr>
            <a:fld id="{30601FA4-D850-4DD8-B566-FD7CF204862E}" type="datetimeFigureOut">
              <a:rPr lang="de-DE"/>
              <a:pPr>
                <a:defRPr/>
              </a:pPr>
              <a:t>02.03.2016</a:t>
            </a:fld>
            <a:endParaRPr lang="de-DE"/>
          </a:p>
        </p:txBody>
      </p:sp>
      <p:sp>
        <p:nvSpPr>
          <p:cNvPr id="4" name="Fußzeilenplatzhalter 3"/>
          <p:cNvSpPr>
            <a:spLocks noGrp="1"/>
          </p:cNvSpPr>
          <p:nvPr>
            <p:ph type="ftr" sz="quarter" idx="2"/>
          </p:nvPr>
        </p:nvSpPr>
        <p:spPr>
          <a:xfrm>
            <a:off x="0" y="9213850"/>
            <a:ext cx="2971800" cy="485775"/>
          </a:xfrm>
          <a:prstGeom prst="rect">
            <a:avLst/>
          </a:prstGeom>
        </p:spPr>
        <p:txBody>
          <a:bodyPr vert="horz" lIns="91440" tIns="45720" rIns="91440" bIns="45720" rtlCol="0" anchor="b"/>
          <a:lstStyle>
            <a:lvl1pPr algn="l">
              <a:defRPr sz="1200"/>
            </a:lvl1pPr>
          </a:lstStyle>
          <a:p>
            <a:pPr>
              <a:defRPr/>
            </a:pPr>
            <a:endParaRPr lang="de-DE"/>
          </a:p>
        </p:txBody>
      </p:sp>
      <p:sp>
        <p:nvSpPr>
          <p:cNvPr id="5" name="Foliennummernplatzhalter 4"/>
          <p:cNvSpPr>
            <a:spLocks noGrp="1"/>
          </p:cNvSpPr>
          <p:nvPr>
            <p:ph type="sldNum" sz="quarter" idx="3"/>
          </p:nvPr>
        </p:nvSpPr>
        <p:spPr>
          <a:xfrm>
            <a:off x="3884613" y="9213850"/>
            <a:ext cx="2971800" cy="485775"/>
          </a:xfrm>
          <a:prstGeom prst="rect">
            <a:avLst/>
          </a:prstGeom>
        </p:spPr>
        <p:txBody>
          <a:bodyPr vert="horz" lIns="91440" tIns="45720" rIns="91440" bIns="45720" rtlCol="0" anchor="b"/>
          <a:lstStyle>
            <a:lvl1pPr algn="r">
              <a:defRPr sz="1200"/>
            </a:lvl1pPr>
          </a:lstStyle>
          <a:p>
            <a:pPr>
              <a:defRPr/>
            </a:pPr>
            <a:fld id="{AF89B4DD-B08D-4033-A353-A63F71F4A4B7}" type="slidenum">
              <a:rPr lang="de-DE"/>
              <a:pPr>
                <a:defRPr/>
              </a:pPr>
              <a:t>‹Nr.›</a:t>
            </a:fld>
            <a:endParaRPr lang="de-DE"/>
          </a:p>
        </p:txBody>
      </p:sp>
    </p:spTree>
    <p:extLst>
      <p:ext uri="{BB962C8B-B14F-4D97-AF65-F5344CB8AC3E}">
        <p14:creationId xmlns:p14="http://schemas.microsoft.com/office/powerpoint/2010/main" val="8235415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85775"/>
          </a:xfrm>
          <a:prstGeom prst="rect">
            <a:avLst/>
          </a:prstGeom>
        </p:spPr>
        <p:txBody>
          <a:bodyPr vert="horz" lIns="91440" tIns="45720" rIns="91440" bIns="45720" rtlCol="0"/>
          <a:lstStyle>
            <a:lvl1pPr algn="l">
              <a:defRPr sz="1200">
                <a:latin typeface="Times New Roman" charset="0"/>
              </a:defRPr>
            </a:lvl1pPr>
          </a:lstStyle>
          <a:p>
            <a:pPr>
              <a:defRPr/>
            </a:pPr>
            <a:endParaRPr lang="de-DE"/>
          </a:p>
        </p:txBody>
      </p:sp>
      <p:sp>
        <p:nvSpPr>
          <p:cNvPr id="3" name="Datumsplatzhalter 2"/>
          <p:cNvSpPr>
            <a:spLocks noGrp="1"/>
          </p:cNvSpPr>
          <p:nvPr>
            <p:ph type="dt" idx="1"/>
          </p:nvPr>
        </p:nvSpPr>
        <p:spPr>
          <a:xfrm>
            <a:off x="3884613" y="0"/>
            <a:ext cx="2971800" cy="485775"/>
          </a:xfrm>
          <a:prstGeom prst="rect">
            <a:avLst/>
          </a:prstGeom>
        </p:spPr>
        <p:txBody>
          <a:bodyPr vert="horz" lIns="91440" tIns="45720" rIns="91440" bIns="45720" rtlCol="0"/>
          <a:lstStyle>
            <a:lvl1pPr algn="r">
              <a:defRPr sz="1200">
                <a:latin typeface="Times New Roman" charset="0"/>
              </a:defRPr>
            </a:lvl1pPr>
          </a:lstStyle>
          <a:p>
            <a:pPr>
              <a:defRPr/>
            </a:pPr>
            <a:fld id="{28426EA2-02A5-4BC6-A227-18562988B036}" type="datetimeFigureOut">
              <a:rPr lang="de-DE"/>
              <a:pPr>
                <a:defRPr/>
              </a:pPr>
              <a:t>02.03.2016</a:t>
            </a:fld>
            <a:endParaRPr lang="de-DE"/>
          </a:p>
        </p:txBody>
      </p:sp>
      <p:sp>
        <p:nvSpPr>
          <p:cNvPr id="4" name="Folienbildplatzhalter 3"/>
          <p:cNvSpPr>
            <a:spLocks noGrp="1" noRot="1" noChangeAspect="1"/>
          </p:cNvSpPr>
          <p:nvPr>
            <p:ph type="sldImg" idx="2"/>
          </p:nvPr>
        </p:nvSpPr>
        <p:spPr>
          <a:xfrm>
            <a:off x="1003300" y="727075"/>
            <a:ext cx="4851400" cy="3638550"/>
          </a:xfrm>
          <a:prstGeom prst="rect">
            <a:avLst/>
          </a:prstGeom>
          <a:noFill/>
          <a:ln w="12700">
            <a:solidFill>
              <a:prstClr val="black"/>
            </a:solidFill>
          </a:ln>
        </p:spPr>
        <p:txBody>
          <a:bodyPr vert="horz" lIns="91440" tIns="45720" rIns="91440" bIns="45720" rtlCol="0" anchor="ctr"/>
          <a:lstStyle/>
          <a:p>
            <a:pPr lvl="0"/>
            <a:endParaRPr lang="de-DE" noProof="0" smtClean="0"/>
          </a:p>
        </p:txBody>
      </p:sp>
      <p:sp>
        <p:nvSpPr>
          <p:cNvPr id="5" name="Notizenplatzhalter 4"/>
          <p:cNvSpPr>
            <a:spLocks noGrp="1"/>
          </p:cNvSpPr>
          <p:nvPr>
            <p:ph type="body" sz="quarter" idx="3"/>
          </p:nvPr>
        </p:nvSpPr>
        <p:spPr>
          <a:xfrm>
            <a:off x="685800" y="4608513"/>
            <a:ext cx="5486400" cy="4365625"/>
          </a:xfrm>
          <a:prstGeom prst="rect">
            <a:avLst/>
          </a:prstGeom>
        </p:spPr>
        <p:txBody>
          <a:bodyPr vert="horz" lIns="91440" tIns="45720" rIns="91440" bIns="45720" rtlCol="0">
            <a:normAutofit/>
          </a:bodyPr>
          <a:lstStyle/>
          <a:p>
            <a:pPr lvl="0"/>
            <a:r>
              <a:rPr lang="de-DE" noProof="0" smtClean="0"/>
              <a:t>Textmasterformate durch Klicken bearbeiten</a:t>
            </a:r>
          </a:p>
          <a:p>
            <a:pPr lvl="1"/>
            <a:r>
              <a:rPr lang="de-DE" noProof="0" smtClean="0"/>
              <a:t>Zweite Ebene</a:t>
            </a:r>
          </a:p>
          <a:p>
            <a:pPr lvl="2"/>
            <a:r>
              <a:rPr lang="de-DE" noProof="0" smtClean="0"/>
              <a:t>Dritte Ebene</a:t>
            </a:r>
          </a:p>
          <a:p>
            <a:pPr lvl="3"/>
            <a:r>
              <a:rPr lang="de-DE" noProof="0" smtClean="0"/>
              <a:t>Vierte Ebene</a:t>
            </a:r>
          </a:p>
          <a:p>
            <a:pPr lvl="4"/>
            <a:r>
              <a:rPr lang="de-DE" noProof="0" smtClean="0"/>
              <a:t>Fünfte Ebene</a:t>
            </a:r>
          </a:p>
        </p:txBody>
      </p:sp>
      <p:sp>
        <p:nvSpPr>
          <p:cNvPr id="6" name="Fußzeilenplatzhalter 5"/>
          <p:cNvSpPr>
            <a:spLocks noGrp="1"/>
          </p:cNvSpPr>
          <p:nvPr>
            <p:ph type="ftr" sz="quarter" idx="4"/>
          </p:nvPr>
        </p:nvSpPr>
        <p:spPr>
          <a:xfrm>
            <a:off x="0" y="9213850"/>
            <a:ext cx="2971800" cy="485775"/>
          </a:xfrm>
          <a:prstGeom prst="rect">
            <a:avLst/>
          </a:prstGeom>
        </p:spPr>
        <p:txBody>
          <a:bodyPr vert="horz" lIns="91440" tIns="45720" rIns="91440" bIns="45720" rtlCol="0" anchor="b"/>
          <a:lstStyle>
            <a:lvl1pPr algn="l">
              <a:defRPr sz="1200">
                <a:latin typeface="Times New Roman" charset="0"/>
              </a:defRPr>
            </a:lvl1pPr>
          </a:lstStyle>
          <a:p>
            <a:pPr>
              <a:defRPr/>
            </a:pPr>
            <a:endParaRPr lang="de-DE"/>
          </a:p>
        </p:txBody>
      </p:sp>
      <p:sp>
        <p:nvSpPr>
          <p:cNvPr id="7" name="Foliennummernplatzhalter 6"/>
          <p:cNvSpPr>
            <a:spLocks noGrp="1"/>
          </p:cNvSpPr>
          <p:nvPr>
            <p:ph type="sldNum" sz="quarter" idx="5"/>
          </p:nvPr>
        </p:nvSpPr>
        <p:spPr>
          <a:xfrm>
            <a:off x="3884613" y="9213850"/>
            <a:ext cx="2971800" cy="485775"/>
          </a:xfrm>
          <a:prstGeom prst="rect">
            <a:avLst/>
          </a:prstGeom>
        </p:spPr>
        <p:txBody>
          <a:bodyPr vert="horz" lIns="91440" tIns="45720" rIns="91440" bIns="45720" rtlCol="0" anchor="b"/>
          <a:lstStyle>
            <a:lvl1pPr algn="r">
              <a:defRPr sz="1200">
                <a:latin typeface="Times New Roman" charset="0"/>
              </a:defRPr>
            </a:lvl1pPr>
          </a:lstStyle>
          <a:p>
            <a:pPr>
              <a:defRPr/>
            </a:pPr>
            <a:fld id="{A05B4CBA-0F9F-4493-863E-22F0F5D8DF72}" type="slidenum">
              <a:rPr lang="de-DE"/>
              <a:pPr>
                <a:defRPr/>
              </a:pPr>
              <a:t>‹Nr.›</a:t>
            </a:fld>
            <a:endParaRPr lang="de-DE"/>
          </a:p>
        </p:txBody>
      </p:sp>
    </p:spTree>
    <p:extLst>
      <p:ext uri="{BB962C8B-B14F-4D97-AF65-F5344CB8AC3E}">
        <p14:creationId xmlns:p14="http://schemas.microsoft.com/office/powerpoint/2010/main" val="159318699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5603"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5604"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676A89A-176E-469F-8DE6-F4C5C7A7EBFD}" type="slidenum">
              <a:rPr lang="de-DE" altLang="en-US" sz="1200" smtClean="0"/>
              <a:pPr eaLnBrk="1" hangingPunct="1"/>
              <a:t>1</a:t>
            </a:fld>
            <a:endParaRPr lang="de-DE" altLang="en-US" sz="1200" smtClean="0"/>
          </a:p>
        </p:txBody>
      </p:sp>
    </p:spTree>
    <p:extLst>
      <p:ext uri="{BB962C8B-B14F-4D97-AF65-F5344CB8AC3E}">
        <p14:creationId xmlns:p14="http://schemas.microsoft.com/office/powerpoint/2010/main" val="426887100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10</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dirty="0" smtClean="0"/>
              <a:t>Elektrische Spannung entsteht durch Ladungstrennung. Verbindet man nach der Trennung die beiden Pole einer Spannungsquelle mit einem elektrischen Leiter, findet ein Ladungsausgleich statt. Den Ladungsausgleich beziehungsweise Ladungstransport nennt man elektrischen Strom.</a:t>
            </a:r>
          </a:p>
          <a:p>
            <a:r>
              <a:rPr lang="de-DE" dirty="0" smtClean="0"/>
              <a:t> </a:t>
            </a:r>
          </a:p>
          <a:p>
            <a:r>
              <a:rPr lang="de-DE" dirty="0" smtClean="0"/>
              <a:t>Die Bewegung von Ladungsträgern allein ist noch kein elektrischer Strom, denn die Elektronen bewegen sich unter dem Einfluss der Temperatur ständig regellos umher. Erst wenn die Bewegung der Ladungsträger im Mittel in einer Richtung verläuft, findet ein Ladungstransport statt. In diesem Fall spricht man von elektrischem Strom. </a:t>
            </a:r>
          </a:p>
          <a:p>
            <a:endParaRPr lang="de-DE" dirty="0" smtClean="0"/>
          </a:p>
          <a:p>
            <a:r>
              <a:rPr lang="de-DE" dirty="0" smtClean="0"/>
              <a:t>Für die Stromrichtung wurde früher die Richtung vom Pluspol zum Minuspol festgelegt. Man nennt diese Definition der Stromrichtung „technische Stromrichtung“. Erst später fand man heraus, dass sich in Wirklichkeit die Ladungsträger in umgekehrter Richtung bewegen. In Kapitel 13 wird noch näher darauf eingegangen. </a:t>
            </a:r>
          </a:p>
          <a:p>
            <a:endParaRPr lang="de-DE" altLang="en-US" dirty="0" smtClean="0"/>
          </a:p>
          <a:p>
            <a:r>
              <a:rPr lang="de-DE" dirty="0" smtClean="0"/>
              <a:t>Ein elektrischer Strom kann nur fließen, wenn eine Spannungsquelle vorhanden ist, an die ein geschlossener Stromkreis angeschlossen ist. Ein geschlossener Stromkreis besteht aus der Spannungsquelle, dem so genannten Verbraucher (hier Glühlampe) und den Verbindungsleitungen </a:t>
            </a:r>
            <a:endParaRPr lang="de-DE" altLang="en-US" dirty="0" smtClean="0"/>
          </a:p>
        </p:txBody>
      </p:sp>
    </p:spTree>
    <p:extLst>
      <p:ext uri="{BB962C8B-B14F-4D97-AF65-F5344CB8AC3E}">
        <p14:creationId xmlns:p14="http://schemas.microsoft.com/office/powerpoint/2010/main" val="34960631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11</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55913875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12</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57569501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32914332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14</a:t>
            </a:fld>
            <a:endParaRPr lang="de-DE" altLang="en-US" sz="1200" smtClean="0"/>
          </a:p>
        </p:txBody>
      </p:sp>
    </p:spTree>
    <p:extLst>
      <p:ext uri="{BB962C8B-B14F-4D97-AF65-F5344CB8AC3E}">
        <p14:creationId xmlns:p14="http://schemas.microsoft.com/office/powerpoint/2010/main" val="4579759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0160444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16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64976153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17</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52539066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57395381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19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775368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2</a:t>
            </a:fld>
            <a:endParaRPr lang="de-DE" altLang="en-US" sz="1200" smtClean="0"/>
          </a:p>
        </p:txBody>
      </p:sp>
    </p:spTree>
    <p:extLst>
      <p:ext uri="{BB962C8B-B14F-4D97-AF65-F5344CB8AC3E}">
        <p14:creationId xmlns:p14="http://schemas.microsoft.com/office/powerpoint/2010/main" val="16478961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20</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3281398933"/>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olienbildplatzhalt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izenplatzhalt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de-DE" altLang="en-US" dirty="0" smtClean="0"/>
              <a:t> </a:t>
            </a:r>
          </a:p>
        </p:txBody>
      </p:sp>
      <p:sp>
        <p:nvSpPr>
          <p:cNvPr id="26628" name="Foliennummernplatzhalt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1FC96F8B-4EC6-4982-A7DA-D0CAAA059960}" type="slidenum">
              <a:rPr lang="de-DE" altLang="en-US" sz="1200" smtClean="0"/>
              <a:pPr eaLnBrk="1" hangingPunct="1"/>
              <a:t>21</a:t>
            </a:fld>
            <a:endParaRPr lang="de-DE" altLang="en-US" sz="1200" smtClean="0"/>
          </a:p>
        </p:txBody>
      </p:sp>
    </p:spTree>
    <p:extLst>
      <p:ext uri="{BB962C8B-B14F-4D97-AF65-F5344CB8AC3E}">
        <p14:creationId xmlns:p14="http://schemas.microsoft.com/office/powerpoint/2010/main" val="392960458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22</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339166460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23</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8188085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C3ABC2F-F1EE-432C-82C3-B8FEBBFA32A5}" type="slidenum">
              <a:rPr lang="de-DE" altLang="en-US" sz="1200" smtClean="0"/>
              <a:pPr eaLnBrk="1" hangingPunct="1"/>
              <a:t>24</a:t>
            </a:fld>
            <a:endParaRPr lang="de-DE" altLang="en-US" sz="1200" smtClean="0"/>
          </a:p>
        </p:txBody>
      </p:sp>
      <p:sp>
        <p:nvSpPr>
          <p:cNvPr id="36867"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8"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04150236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3</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1988683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4</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85209520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5</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44458672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6</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2337468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A52DED-F100-4B94-B1BD-70D25BC4B57D}" type="slidenum">
              <a:rPr lang="de-DE" altLang="en-US" sz="1200" smtClean="0"/>
              <a:pPr eaLnBrk="1" hangingPunct="1"/>
              <a:t>7</a:t>
            </a:fld>
            <a:endParaRPr lang="de-DE" altLang="en-US" sz="1200" smtClean="0"/>
          </a:p>
        </p:txBody>
      </p:sp>
      <p:sp>
        <p:nvSpPr>
          <p:cNvPr id="27651"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2"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de-DE" altLang="en-US" dirty="0" smtClean="0"/>
          </a:p>
        </p:txBody>
      </p:sp>
    </p:spTree>
    <p:extLst>
      <p:ext uri="{BB962C8B-B14F-4D97-AF65-F5344CB8AC3E}">
        <p14:creationId xmlns:p14="http://schemas.microsoft.com/office/powerpoint/2010/main" val="1169766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8</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1454060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31FD96F-C3A6-4B5E-B5E4-9D744751E8E0}" type="slidenum">
              <a:rPr lang="de-DE" altLang="en-US" sz="1200" smtClean="0"/>
              <a:pPr eaLnBrk="1" hangingPunct="1"/>
              <a:t>9</a:t>
            </a:fld>
            <a:endParaRPr lang="de-DE" altLang="en-US" sz="1200" smtClean="0"/>
          </a:p>
        </p:txBody>
      </p:sp>
      <p:sp>
        <p:nvSpPr>
          <p:cNvPr id="28675" name="Rectangle 2"/>
          <p:cNvSpPr>
            <a:spLocks noGrp="1" noRot="1" noChangeAspect="1" noChangeArrowheads="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6" name="Rectangle 3"/>
          <p:cNvSpPr>
            <a:spLocks noGrp="1" noChangeArrowheads="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marL="342900" indent="-342900"/>
            <a:endParaRPr lang="de-DE" altLang="en-US" dirty="0" smtClean="0"/>
          </a:p>
        </p:txBody>
      </p:sp>
    </p:spTree>
    <p:extLst>
      <p:ext uri="{BB962C8B-B14F-4D97-AF65-F5344CB8AC3E}">
        <p14:creationId xmlns:p14="http://schemas.microsoft.com/office/powerpoint/2010/main" val="20735716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de-DE" smtClean="0"/>
              <a:t>Titelmasterformat durch Klicken bearbeiten</a:t>
            </a:r>
            <a:endParaRPr lang="de-DE"/>
          </a:p>
        </p:txBody>
      </p:sp>
      <p:sp>
        <p:nvSpPr>
          <p:cNvPr id="3" name="Untertitel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de-DE" smtClean="0"/>
              <a:t>Formatvorlage des Untertitelmasters durch Klicken bearbeiten</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198103687"/>
      </p:ext>
    </p:extLst>
  </p:cSld>
  <p:clrMapOvr>
    <a:masterClrMapping/>
  </p:clrMapOvr>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358642658"/>
      </p:ext>
    </p:extLst>
  </p:cSld>
  <p:clrMapOvr>
    <a:masterClrMapping/>
  </p:clrMapOvr>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515100" y="1295400"/>
            <a:ext cx="1943100" cy="5105400"/>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685800" y="1295400"/>
            <a:ext cx="5676900" cy="5105400"/>
          </a:xfrm>
        </p:spPr>
        <p:txBody>
          <a:bodyPr vert="eaVert"/>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p:txBody>
          <a:bodyPr/>
          <a:lstStyle>
            <a:lvl3pPr lvl="2">
              <a:defRPr/>
            </a:lvl3pPr>
            <a:lvl4pPr lvl="3">
              <a:defRPr/>
            </a:lvl4pPr>
          </a:lstStyle>
          <a:p>
            <a:pPr lvl="2">
              <a:defRPr/>
            </a:pPr>
            <a:r>
              <a:rPr lang="de-DE"/>
              <a:t>     K</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2140318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935919636"/>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de-DE" smtClean="0"/>
              <a:t>Textmasterformate durch Klicken bearbeiten</a:t>
            </a:r>
          </a:p>
        </p:txBody>
      </p:sp>
      <p:sp>
        <p:nvSpPr>
          <p:cNvPr id="4"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506100514"/>
      </p:ext>
    </p:extLst>
  </p:cSld>
  <p:clrMapOvr>
    <a:masterClrMapping/>
  </p:clrMapOvr>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6858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981200"/>
            <a:ext cx="3810000" cy="4419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1613790724"/>
      </p:ext>
    </p:extLst>
  </p:cSld>
  <p:clrMapOvr>
    <a:masterClrMapping/>
  </p:clrMapOvr>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Textmasterformate durch Klicken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33582494"/>
      </p:ext>
    </p:extLst>
  </p:cSld>
  <p:clrMapOvr>
    <a:masterClrMapping/>
  </p:clrMapOvr>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515624101"/>
      </p:ext>
    </p:extLst>
  </p:cSld>
  <p:clrMapOvr>
    <a:masterClrMapping/>
  </p:clrMapOvr>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p:txBody>
          <a:bodyPr/>
          <a:lstStyle>
            <a:lvl3pPr lvl="2">
              <a:defRPr/>
            </a:lvl3pPr>
            <a:lvl4pPr lvl="3">
              <a:defRPr/>
            </a:lvl4pPr>
          </a:lstStyle>
          <a:p>
            <a:pPr lvl="2">
              <a:defRPr/>
            </a:pPr>
            <a:endParaRPr lang="de-DE"/>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805823620"/>
      </p:ext>
    </p:extLst>
  </p:cSld>
  <p:clrMapOvr>
    <a:masterClrMapping/>
  </p:clrMapOvr>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Textmasterformate durch Klicken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724760029"/>
      </p:ext>
    </p:extLst>
  </p:cSld>
  <p:clrMapOvr>
    <a:masterClrMapping/>
  </p:clrMapOvr>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e-DE" noProof="0" smtClean="0"/>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Textmasterformate durch Klicken bearbeiten</a:t>
            </a:r>
          </a:p>
        </p:txBody>
      </p:sp>
      <p:sp>
        <p:nvSpPr>
          <p:cNvPr id="5" name="Rectangle 5"/>
          <p:cNvSpPr>
            <a:spLocks noGrp="1" noChangeArrowheads="1"/>
          </p:cNvSpPr>
          <p:nvPr>
            <p:ph type="ftr" sz="quarter" idx="10"/>
          </p:nvPr>
        </p:nvSpPr>
        <p:spPr>
          <a:ln/>
        </p:spPr>
        <p:txBody>
          <a:bodyPr/>
          <a:lstStyle>
            <a:lvl3pPr lvl="2">
              <a:defRPr/>
            </a:lvl3pPr>
            <a:lvl4pPr lvl="3">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spTree>
    <p:extLst>
      <p:ext uri="{BB962C8B-B14F-4D97-AF65-F5344CB8AC3E}">
        <p14:creationId xmlns:p14="http://schemas.microsoft.com/office/powerpoint/2010/main" val="2685605498"/>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1295400"/>
            <a:ext cx="77724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de-DE" altLang="en-US" smtClean="0"/>
              <a:t>Klicken Sie, um das Titelformat zu bearbeiten</a:t>
            </a:r>
          </a:p>
        </p:txBody>
      </p:sp>
      <p:sp>
        <p:nvSpPr>
          <p:cNvPr id="1027" name="Rectangle 3"/>
          <p:cNvSpPr>
            <a:spLocks noGrp="1" noChangeArrowheads="1"/>
          </p:cNvSpPr>
          <p:nvPr>
            <p:ph type="body" idx="1"/>
          </p:nvPr>
        </p:nvSpPr>
        <p:spPr bwMode="auto">
          <a:xfrm>
            <a:off x="685800" y="1981200"/>
            <a:ext cx="7772400" cy="441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de-DE" altLang="en-US" smtClean="0"/>
              <a:t>Klicken Sie, um die Formate des Vorlagentextes zu bearbeiten</a:t>
            </a:r>
          </a:p>
          <a:p>
            <a:pPr lvl="0"/>
            <a:r>
              <a:rPr lang="de-DE" altLang="en-US" smtClean="0"/>
              <a:t>Zweite Ebene</a:t>
            </a:r>
          </a:p>
          <a:p>
            <a:pPr lvl="0"/>
            <a:r>
              <a:rPr lang="de-DE" altLang="en-US" smtClean="0"/>
              <a:t>Dritte Ebene</a:t>
            </a:r>
          </a:p>
          <a:p>
            <a:pPr lvl="0"/>
            <a:r>
              <a:rPr lang="de-DE" altLang="en-US" smtClean="0"/>
              <a:t>Vierte Ebene</a:t>
            </a:r>
          </a:p>
          <a:p>
            <a:pPr lvl="0"/>
            <a:r>
              <a:rPr lang="de-DE" altLang="en-US" smtClean="0"/>
              <a:t>Fünfte Ebene</a:t>
            </a:r>
          </a:p>
        </p:txBody>
      </p:sp>
      <p:sp>
        <p:nvSpPr>
          <p:cNvPr id="1029" name="Rectangle 5"/>
          <p:cNvSpPr>
            <a:spLocks noGrp="1" noChangeArrowheads="1"/>
          </p:cNvSpPr>
          <p:nvPr>
            <p:ph type="ftr" sz="quarter" idx="3"/>
          </p:nvPr>
        </p:nvSpPr>
        <p:spPr bwMode="auto">
          <a:xfrm>
            <a:off x="685800" y="381000"/>
            <a:ext cx="7772400" cy="7620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3pPr lvl="2">
              <a:defRPr sz="1200">
                <a:latin typeface="+mn-lt"/>
              </a:defRPr>
            </a:lvl3pPr>
            <a:lvl4pPr lvl="3">
              <a:defRPr sz="800">
                <a:latin typeface="+mn-lt"/>
              </a:defRPr>
            </a:lvl4pPr>
          </a:lstStyle>
          <a:p>
            <a:pPr lvl="2">
              <a:defRPr/>
            </a:pPr>
            <a:r>
              <a:rPr lang="de-DE"/>
              <a:t>     </a:t>
            </a:r>
          </a:p>
          <a:p>
            <a:pPr lvl="3">
              <a:defRPr/>
            </a:pPr>
            <a:endParaRPr lang="de-DE"/>
          </a:p>
          <a:p>
            <a:pPr lvl="3">
              <a:defRPr/>
            </a:pPr>
            <a:r>
              <a:rPr lang="de-DE"/>
              <a:t>			                      Ortsverband München-Süd des</a:t>
            </a:r>
          </a:p>
          <a:p>
            <a:pPr lvl="3">
              <a:defRPr/>
            </a:pPr>
            <a:r>
              <a:rPr lang="de-DE"/>
              <a:t>		                            Deutschen Amateur-Radio-Club e.V.</a:t>
            </a:r>
          </a:p>
        </p:txBody>
      </p:sp>
      <p:pic>
        <p:nvPicPr>
          <p:cNvPr id="2" name="Picture 8" descr="I:\AFu Ausbildung\DARC-Symbol.gif"/>
          <p:cNvPicPr>
            <a:picLocks noChangeAspect="1" noChangeArrowheads="1"/>
          </p:cNvPicPr>
          <p:nvPr userDrawn="1"/>
        </p:nvPicPr>
        <p:blipFill>
          <a:blip r:embed="rId13" cstate="print">
            <a:extLst>
              <a:ext uri="{28A0092B-C50C-407E-A947-70E740481C1C}">
                <a14:useLocalDpi xmlns:a14="http://schemas.microsoft.com/office/drawing/2010/main" val="0"/>
              </a:ext>
            </a:extLst>
          </a:blip>
          <a:srcRect/>
          <a:stretch>
            <a:fillRect/>
          </a:stretch>
        </p:blipFill>
        <p:spPr bwMode="auto">
          <a:xfrm>
            <a:off x="7239000" y="381000"/>
            <a:ext cx="1265238"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3776" r:id="rId1"/>
    <p:sldLayoutId id="2147483769" r:id="rId2"/>
    <p:sldLayoutId id="2147483770" r:id="rId3"/>
    <p:sldLayoutId id="2147483771" r:id="rId4"/>
    <p:sldLayoutId id="2147483772" r:id="rId5"/>
    <p:sldLayoutId id="2147483773" r:id="rId6"/>
    <p:sldLayoutId id="2147483777" r:id="rId7"/>
    <p:sldLayoutId id="2147483778" r:id="rId8"/>
    <p:sldLayoutId id="2147483774" r:id="rId9"/>
    <p:sldLayoutId id="2147483775" r:id="rId10"/>
    <p:sldLayoutId id="2147483779" r:id="rId11"/>
  </p:sldLayoutIdLst>
  <p:transition/>
  <p:hf sldNum="0" hdr="0" dt="0"/>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Arial" charset="0"/>
        </a:defRPr>
      </a:lvl2pPr>
      <a:lvl3pPr algn="ctr" rtl="0" eaLnBrk="0" fontAlgn="base" hangingPunct="0">
        <a:spcBef>
          <a:spcPct val="0"/>
        </a:spcBef>
        <a:spcAft>
          <a:spcPct val="0"/>
        </a:spcAft>
        <a:defRPr sz="2800">
          <a:solidFill>
            <a:schemeClr val="tx2"/>
          </a:solidFill>
          <a:latin typeface="Arial" charset="0"/>
        </a:defRPr>
      </a:lvl3pPr>
      <a:lvl4pPr algn="ctr" rtl="0" eaLnBrk="0" fontAlgn="base" hangingPunct="0">
        <a:spcBef>
          <a:spcPct val="0"/>
        </a:spcBef>
        <a:spcAft>
          <a:spcPct val="0"/>
        </a:spcAft>
        <a:defRPr sz="2800">
          <a:solidFill>
            <a:schemeClr val="tx2"/>
          </a:solidFill>
          <a:latin typeface="Arial" charset="0"/>
        </a:defRPr>
      </a:lvl4pPr>
      <a:lvl5pPr algn="ctr" rtl="0" eaLnBrk="0" fontAlgn="base" hangingPunct="0">
        <a:spcBef>
          <a:spcPct val="0"/>
        </a:spcBef>
        <a:spcAft>
          <a:spcPct val="0"/>
        </a:spcAft>
        <a:defRPr sz="2800">
          <a:solidFill>
            <a:schemeClr val="tx2"/>
          </a:solidFill>
          <a:latin typeface="Arial" charset="0"/>
        </a:defRPr>
      </a:lvl5pPr>
      <a:lvl6pPr marL="457200" algn="ctr" rtl="0" fontAlgn="base">
        <a:spcBef>
          <a:spcPct val="0"/>
        </a:spcBef>
        <a:spcAft>
          <a:spcPct val="0"/>
        </a:spcAft>
        <a:defRPr sz="2800">
          <a:solidFill>
            <a:schemeClr val="tx2"/>
          </a:solidFill>
          <a:latin typeface="Arial" charset="0"/>
        </a:defRPr>
      </a:lvl6pPr>
      <a:lvl7pPr marL="914400" algn="ctr" rtl="0" fontAlgn="base">
        <a:spcBef>
          <a:spcPct val="0"/>
        </a:spcBef>
        <a:spcAft>
          <a:spcPct val="0"/>
        </a:spcAft>
        <a:defRPr sz="2800">
          <a:solidFill>
            <a:schemeClr val="tx2"/>
          </a:solidFill>
          <a:latin typeface="Arial" charset="0"/>
        </a:defRPr>
      </a:lvl7pPr>
      <a:lvl8pPr marL="1371600" algn="ctr" rtl="0" fontAlgn="base">
        <a:spcBef>
          <a:spcPct val="0"/>
        </a:spcBef>
        <a:spcAft>
          <a:spcPct val="0"/>
        </a:spcAft>
        <a:defRPr sz="2800">
          <a:solidFill>
            <a:schemeClr val="tx2"/>
          </a:solidFill>
          <a:latin typeface="Arial" charset="0"/>
        </a:defRPr>
      </a:lvl8pPr>
      <a:lvl9pPr marL="1828800" algn="ctr" rtl="0" fontAlgn="base">
        <a:spcBef>
          <a:spcPct val="0"/>
        </a:spcBef>
        <a:spcAft>
          <a:spcPct val="0"/>
        </a:spcAft>
        <a:defRPr sz="2800">
          <a:solidFill>
            <a:schemeClr val="tx2"/>
          </a:solidFill>
          <a:latin typeface="Arial" charset="0"/>
        </a:defRPr>
      </a:lvl9pPr>
    </p:titleStyle>
    <p:bodyStyle>
      <a:lvl1pPr marL="342900" indent="-342900" algn="ctr" rtl="0" eaLnBrk="0" fontAlgn="base" hangingPunct="0">
        <a:spcBef>
          <a:spcPct val="20000"/>
        </a:spcBef>
        <a:spcAft>
          <a:spcPct val="0"/>
        </a:spcAft>
        <a:defRPr sz="2000">
          <a:solidFill>
            <a:schemeClr val="tx1"/>
          </a:solidFill>
          <a:latin typeface="+mn-lt"/>
          <a:ea typeface="+mn-ea"/>
          <a:cs typeface="+mn-cs"/>
        </a:defRPr>
      </a:lvl1pPr>
      <a:lvl2pPr marL="742950" indent="-285750" algn="ctr" rtl="0" eaLnBrk="0" fontAlgn="base" hangingPunct="0">
        <a:spcBef>
          <a:spcPct val="20000"/>
        </a:spcBef>
        <a:spcAft>
          <a:spcPct val="0"/>
        </a:spcAft>
        <a:defRPr>
          <a:solidFill>
            <a:schemeClr val="tx1"/>
          </a:solidFill>
          <a:latin typeface="+mn-lt"/>
        </a:defRPr>
      </a:lvl2pPr>
      <a:lvl3pPr marL="1143000" indent="-228600" algn="ctr" rtl="0" eaLnBrk="0" fontAlgn="base" hangingPunct="0">
        <a:spcBef>
          <a:spcPct val="20000"/>
        </a:spcBef>
        <a:spcAft>
          <a:spcPct val="0"/>
        </a:spcAft>
        <a:defRPr sz="1600">
          <a:solidFill>
            <a:schemeClr val="tx1"/>
          </a:solidFill>
          <a:latin typeface="+mn-lt"/>
        </a:defRPr>
      </a:lvl3pPr>
      <a:lvl4pPr marL="1600200" indent="-228600" algn="ctr" rtl="0" eaLnBrk="0" fontAlgn="base" hangingPunct="0">
        <a:spcBef>
          <a:spcPct val="20000"/>
        </a:spcBef>
        <a:spcAft>
          <a:spcPct val="0"/>
        </a:spcAft>
        <a:defRPr sz="1400">
          <a:solidFill>
            <a:schemeClr val="tx1"/>
          </a:solidFill>
          <a:latin typeface="+mn-lt"/>
        </a:defRPr>
      </a:lvl4pPr>
      <a:lvl5pPr marL="2057400" indent="-228600" algn="ctr" rtl="0" eaLnBrk="0" fontAlgn="base" hangingPunct="0">
        <a:spcBef>
          <a:spcPct val="20000"/>
        </a:spcBef>
        <a:spcAft>
          <a:spcPct val="0"/>
        </a:spcAft>
        <a:defRPr sz="1200">
          <a:solidFill>
            <a:schemeClr val="tx1"/>
          </a:solidFill>
          <a:latin typeface="+mn-lt"/>
        </a:defRPr>
      </a:lvl5pPr>
      <a:lvl6pPr marL="2514600" indent="-228600" algn="ctr" rtl="0" fontAlgn="base">
        <a:spcBef>
          <a:spcPct val="20000"/>
        </a:spcBef>
        <a:spcAft>
          <a:spcPct val="0"/>
        </a:spcAft>
        <a:defRPr sz="1200">
          <a:solidFill>
            <a:schemeClr val="tx1"/>
          </a:solidFill>
          <a:latin typeface="+mn-lt"/>
        </a:defRPr>
      </a:lvl6pPr>
      <a:lvl7pPr marL="2971800" indent="-228600" algn="ctr" rtl="0" fontAlgn="base">
        <a:spcBef>
          <a:spcPct val="20000"/>
        </a:spcBef>
        <a:spcAft>
          <a:spcPct val="0"/>
        </a:spcAft>
        <a:defRPr sz="1200">
          <a:solidFill>
            <a:schemeClr val="tx1"/>
          </a:solidFill>
          <a:latin typeface="+mn-lt"/>
        </a:defRPr>
      </a:lvl7pPr>
      <a:lvl8pPr marL="3429000" indent="-228600" algn="ctr" rtl="0" fontAlgn="base">
        <a:spcBef>
          <a:spcPct val="20000"/>
        </a:spcBef>
        <a:spcAft>
          <a:spcPct val="0"/>
        </a:spcAft>
        <a:defRPr sz="1200">
          <a:solidFill>
            <a:schemeClr val="tx1"/>
          </a:solidFill>
          <a:latin typeface="+mn-lt"/>
        </a:defRPr>
      </a:lvl8pPr>
      <a:lvl9pPr marL="3886200" indent="-228600" algn="ctr" rtl="0" fontAlgn="base">
        <a:spcBef>
          <a:spcPct val="20000"/>
        </a:spcBef>
        <a:spcAft>
          <a:spcPct val="0"/>
        </a:spcAft>
        <a:defRPr sz="1200">
          <a:solidFill>
            <a:schemeClr val="tx1"/>
          </a:solidFill>
          <a:latin typeface="+mn-lt"/>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1.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1670943"/>
            <a:ext cx="7772400" cy="1470025"/>
          </a:xfrm>
          <a:prstGeom prst="rect">
            <a:avLst/>
          </a:prstGeom>
          <a:noFill/>
          <a:ln w="9525">
            <a:noFill/>
            <a:miter lim="800000"/>
            <a:headEnd/>
            <a:tailEnd/>
          </a:ln>
        </p:spPr>
        <p:txBody>
          <a:bodyPr anchor="ctr"/>
          <a:lstStyle/>
          <a:p>
            <a:pPr algn="ctr" eaLnBrk="0" hangingPunct="0">
              <a:defRPr/>
            </a:pPr>
            <a:r>
              <a:rPr lang="de-DE" sz="2800" kern="0" dirty="0">
                <a:solidFill>
                  <a:schemeClr val="tx2"/>
                </a:solidFill>
                <a:latin typeface="+mj-lt"/>
                <a:ea typeface="+mj-ea"/>
                <a:cs typeface="+mj-cs"/>
              </a:rPr>
              <a:t>Was machen wir heute?</a:t>
            </a:r>
          </a:p>
        </p:txBody>
      </p:sp>
      <p:sp>
        <p:nvSpPr>
          <p:cNvPr id="8195" name="Inhaltsplatzhalter 11"/>
          <p:cNvSpPr>
            <a:spLocks noGrp="1"/>
          </p:cNvSpPr>
          <p:nvPr>
            <p:ph idx="1"/>
          </p:nvPr>
        </p:nvSpPr>
        <p:spPr>
          <a:xfrm>
            <a:off x="685800" y="3068960"/>
            <a:ext cx="7772400" cy="3348037"/>
          </a:xfrm>
        </p:spPr>
        <p:txBody>
          <a:bodyPr/>
          <a:lstStyle/>
          <a:p>
            <a:endParaRPr lang="de-DE" altLang="en-US" dirty="0" smtClean="0"/>
          </a:p>
          <a:p>
            <a:r>
              <a:rPr lang="de-DE" sz="2400" b="1" dirty="0" smtClean="0"/>
              <a:t>Technik E-03</a:t>
            </a:r>
          </a:p>
          <a:p>
            <a:endParaRPr lang="de-DE" b="1" dirty="0" smtClean="0"/>
          </a:p>
          <a:p>
            <a:r>
              <a:rPr lang="de-DE" b="1" dirty="0" err="1" smtClean="0"/>
              <a:t>Ohmsches</a:t>
            </a:r>
            <a:r>
              <a:rPr lang="de-DE" b="1" dirty="0" smtClean="0"/>
              <a:t> Gesetz,</a:t>
            </a:r>
          </a:p>
          <a:p>
            <a:r>
              <a:rPr lang="de-DE" altLang="en-US" b="1" dirty="0" smtClean="0"/>
              <a:t>Leistung, Arbeit</a:t>
            </a:r>
            <a:endParaRPr lang="de-DE" altLang="en-US" dirty="0" smtClean="0"/>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Der Innenwiderstand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10</a:t>
            </a:fld>
            <a:endParaRPr lang="de-DE" altLang="en-US"/>
          </a:p>
        </p:txBody>
      </p:sp>
      <p:sp>
        <p:nvSpPr>
          <p:cNvPr id="3" name="Textfeld 2"/>
          <p:cNvSpPr txBox="1"/>
          <p:nvPr/>
        </p:nvSpPr>
        <p:spPr>
          <a:xfrm>
            <a:off x="683568" y="4221088"/>
            <a:ext cx="7730980"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Man berechnet den Innenwiderstand einer Spannungsquelle aus dem Spannungsunterschied Delta U (ΔU) an den Klemmen geteilt durch den  Stromunterschied Delta I (ΔI) bei Belastung. Als Formel ausgedrückt schreibt man </a:t>
            </a:r>
            <a:r>
              <a:rPr lang="de-DE" sz="1600" dirty="0" smtClean="0">
                <a:latin typeface="Verdana" panose="020B0604030504040204" pitchFamily="34" charset="0"/>
                <a:ea typeface="Verdana" panose="020B0604030504040204" pitchFamily="34" charset="0"/>
                <a:cs typeface="Verdana" panose="020B0604030504040204" pitchFamily="34" charset="0"/>
              </a:rPr>
              <a:t>dafür:</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feld 8"/>
          <p:cNvSpPr txBox="1"/>
          <p:nvPr/>
        </p:nvSpPr>
        <p:spPr>
          <a:xfrm>
            <a:off x="683568" y="1268760"/>
            <a:ext cx="7848872"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Wenn man einen Generator G, </a:t>
            </a:r>
            <a:r>
              <a:rPr lang="de-DE" sz="1600" dirty="0" smtClean="0">
                <a:latin typeface="Verdana" panose="020B0604030504040204" pitchFamily="34" charset="0"/>
                <a:ea typeface="Verdana" panose="020B0604030504040204" pitchFamily="34" charset="0"/>
                <a:cs typeface="Verdana" panose="020B0604030504040204" pitchFamily="34" charset="0"/>
              </a:rPr>
              <a:t>zum </a:t>
            </a:r>
            <a:r>
              <a:rPr lang="de-DE" sz="1600" dirty="0">
                <a:latin typeface="Verdana" panose="020B0604030504040204" pitchFamily="34" charset="0"/>
                <a:ea typeface="Verdana" panose="020B0604030504040204" pitchFamily="34" charset="0"/>
                <a:cs typeface="Verdana" panose="020B0604030504040204" pitchFamily="34" charset="0"/>
              </a:rPr>
              <a:t>Beispiel ein Netzteil, mit einem Verbraucher belastet, so dass viel Laststrom I fließt, geht die Spannung U an den Klemmen etwas zurück. Man sagt, ein Generator hat einen Innenwiderstand </a:t>
            </a:r>
            <a:r>
              <a:rPr lang="de-DE" sz="1600" dirty="0" err="1">
                <a:latin typeface="Verdana" panose="020B0604030504040204" pitchFamily="34" charset="0"/>
                <a:ea typeface="Verdana" panose="020B0604030504040204" pitchFamily="34" charset="0"/>
                <a:cs typeface="Verdana" panose="020B0604030504040204" pitchFamily="34" charset="0"/>
              </a:rPr>
              <a:t>Ri</a:t>
            </a:r>
            <a:r>
              <a:rPr lang="de-DE" sz="1600" dirty="0">
                <a:latin typeface="Verdana" panose="020B0604030504040204" pitchFamily="34" charset="0"/>
                <a:ea typeface="Verdana" panose="020B0604030504040204" pitchFamily="34" charset="0"/>
                <a:cs typeface="Verdana" panose="020B0604030504040204" pitchFamily="34" charset="0"/>
              </a:rPr>
              <a:t>, an dem eine Spannung abfällt.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mc:AlternateContent xmlns:mc="http://schemas.openxmlformats.org/markup-compatibility/2006" xmlns:a14="http://schemas.microsoft.com/office/drawing/2010/main">
        <mc:Choice Requires="a14">
          <p:sp>
            <p:nvSpPr>
              <p:cNvPr id="10" name="Textfeld 9"/>
              <p:cNvSpPr txBox="1"/>
              <p:nvPr/>
            </p:nvSpPr>
            <p:spPr>
              <a:xfrm>
                <a:off x="683568" y="5566897"/>
                <a:ext cx="7848871" cy="625299"/>
              </a:xfrm>
              <a:prstGeom prst="rect">
                <a:avLst/>
              </a:prstGeom>
              <a:solidFill>
                <a:srgbClr val="FFC000"/>
              </a:solidFill>
            </p:spPr>
            <p:txBody>
              <a:bodyPr wrap="square" rtlCol="0">
                <a:spAutoFit/>
              </a:bodyPr>
              <a:lstStyle/>
              <a:p>
                <a:pPr algn="ctr"/>
                <a:r>
                  <a:rPr lang="en-US" sz="1800" b="1" dirty="0" smtClean="0">
                    <a:latin typeface="Verdana" panose="020B0604030504040204" pitchFamily="34" charset="0"/>
                    <a:ea typeface="Verdana" panose="020B0604030504040204" pitchFamily="34" charset="0"/>
                    <a:cs typeface="Verdana" panose="020B0604030504040204" pitchFamily="34" charset="0"/>
                  </a:rPr>
                  <a:t>R</a:t>
                </a:r>
                <a:r>
                  <a:rPr lang="en-US" sz="1800" b="1" baseline="-25000" dirty="0" err="1" smtClean="0">
                    <a:latin typeface="Verdana" panose="020B0604030504040204" pitchFamily="34" charset="0"/>
                    <a:ea typeface="Verdana" panose="020B0604030504040204" pitchFamily="34" charset="0"/>
                    <a:cs typeface="Verdana" panose="020B0604030504040204" pitchFamily="34" charset="0"/>
                  </a:rPr>
                  <a:t>i</a:t>
                </a:r>
                <a:r>
                  <a:rPr lang="en-US" sz="1800" b="1" dirty="0" smtClean="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en-US" b="1" i="1" smtClean="0">
                            <a:latin typeface="Cambria Math" panose="02040503050406030204" pitchFamily="18" charset="0"/>
                            <a:ea typeface="Verdana" panose="020B0604030504040204" pitchFamily="34" charset="0"/>
                            <a:cs typeface="Verdana" panose="020B0604030504040204" pitchFamily="34" charset="0"/>
                          </a:rPr>
                        </m:ctrlPr>
                      </m:fPr>
                      <m:num>
                        <m:r>
                          <m:rPr>
                            <m:sty m:val="p"/>
                          </m:rPr>
                          <a:rPr lang="el-GR" b="1" i="1" smtClean="0">
                            <a:latin typeface="Cambria Math"/>
                            <a:ea typeface="Verdana" panose="020B0604030504040204" pitchFamily="34" charset="0"/>
                            <a:cs typeface="Verdana" panose="020B0604030504040204" pitchFamily="34" charset="0"/>
                          </a:rPr>
                          <m:t>Δ</m:t>
                        </m:r>
                        <m:r>
                          <a:rPr lang="de-DE" b="1" i="1" smtClean="0">
                            <a:latin typeface="Cambria Math"/>
                            <a:ea typeface="Verdana" panose="020B0604030504040204" pitchFamily="34" charset="0"/>
                            <a:cs typeface="Verdana" panose="020B0604030504040204" pitchFamily="34" charset="0"/>
                          </a:rPr>
                          <m:t>𝑼</m:t>
                        </m:r>
                      </m:num>
                      <m:den>
                        <m:r>
                          <m:rPr>
                            <m:sty m:val="p"/>
                          </m:rPr>
                          <a:rPr lang="el-GR" b="1" i="1">
                            <a:latin typeface="Cambria Math"/>
                            <a:ea typeface="Verdana" panose="020B0604030504040204" pitchFamily="34" charset="0"/>
                            <a:cs typeface="Verdana" panose="020B0604030504040204" pitchFamily="34" charset="0"/>
                          </a:rPr>
                          <m:t>Δ</m:t>
                        </m:r>
                        <m:r>
                          <a:rPr lang="de-DE" b="1" i="1" smtClean="0">
                            <a:latin typeface="Cambria Math"/>
                            <a:ea typeface="Verdana" panose="020B0604030504040204" pitchFamily="34" charset="0"/>
                            <a:cs typeface="Verdana" panose="020B0604030504040204" pitchFamily="34" charset="0"/>
                          </a:rPr>
                          <m:t>𝑰</m:t>
                        </m:r>
                      </m:den>
                    </m:f>
                  </m:oMath>
                </a14:m>
                <a:r>
                  <a:rPr lang="en-US" sz="1800" b="1" dirty="0" smtClean="0">
                    <a:latin typeface="Verdana" panose="020B0604030504040204" pitchFamily="34" charset="0"/>
                    <a:ea typeface="Verdana" panose="020B0604030504040204" pitchFamily="34" charset="0"/>
                    <a:cs typeface="Verdana" panose="020B0604030504040204" pitchFamily="34" charset="0"/>
                  </a:rPr>
                  <a:t> </a:t>
                </a:r>
                <a:endParaRPr lang="en-US" sz="1800" b="1" dirty="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10" name="Textfeld 9"/>
              <p:cNvSpPr txBox="1">
                <a:spLocks noRot="1" noChangeAspect="1" noMove="1" noResize="1" noEditPoints="1" noAdjustHandles="1" noChangeArrowheads="1" noChangeShapeType="1" noTextEdit="1"/>
              </p:cNvSpPr>
              <p:nvPr/>
            </p:nvSpPr>
            <p:spPr>
              <a:xfrm>
                <a:off x="683568" y="5566897"/>
                <a:ext cx="7848871" cy="625299"/>
              </a:xfrm>
              <a:prstGeom prst="rect">
                <a:avLst/>
              </a:prstGeom>
              <a:blipFill rotWithShape="1">
                <a:blip r:embed="rId3"/>
                <a:stretch>
                  <a:fillRect/>
                </a:stretch>
              </a:blipFill>
            </p:spPr>
            <p:txBody>
              <a:bodyPr/>
              <a:lstStyle/>
              <a:p>
                <a:r>
                  <a:rPr lang="en-US">
                    <a:noFill/>
                  </a:rPr>
                  <a:t> </a:t>
                </a:r>
              </a:p>
            </p:txBody>
          </p:sp>
        </mc:Fallback>
      </mc:AlternateContent>
      <p:cxnSp>
        <p:nvCxnSpPr>
          <p:cNvPr id="12" name="Gerade Verbindung 11"/>
          <p:cNvCxnSpPr/>
          <p:nvPr/>
        </p:nvCxnSpPr>
        <p:spPr>
          <a:xfrm>
            <a:off x="683568" y="556138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 name="Grafik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99592" y="2492896"/>
            <a:ext cx="2152650" cy="1495425"/>
          </a:xfrm>
          <a:prstGeom prst="rect">
            <a:avLst/>
          </a:prstGeom>
        </p:spPr>
      </p:pic>
    </p:spTree>
    <p:extLst>
      <p:ext uri="{BB962C8B-B14F-4D97-AF65-F5344CB8AC3E}">
        <p14:creationId xmlns:p14="http://schemas.microsoft.com/office/powerpoint/2010/main" val="952736295"/>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76672"/>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11</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954866345"/>
              </p:ext>
            </p:extLst>
          </p:nvPr>
        </p:nvGraphicFramePr>
        <p:xfrm>
          <a:off x="1115616" y="1412776"/>
          <a:ext cx="6696744" cy="300888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TD302</a:t>
                      </a:r>
                      <a:endParaRPr lang="en-US" dirty="0">
                        <a:solidFill>
                          <a:schemeClr val="tx1"/>
                        </a:solidFill>
                      </a:endParaRPr>
                    </a:p>
                  </a:txBody>
                  <a:tcPr>
                    <a:solidFill>
                      <a:schemeClr val="bg1">
                        <a:lumMod val="65000"/>
                      </a:schemeClr>
                    </a:solidFill>
                  </a:tcPr>
                </a:tc>
                <a:tc>
                  <a:txBody>
                    <a:bodyPr/>
                    <a:lstStyle/>
                    <a:p>
                      <a:r>
                        <a:rPr lang="de-DE" dirty="0"/>
                        <a:t>Die Leerlaufspannung einer Gleichspannungsquelle beträgt 13,5 V. Wenn die Spannungsquelle einen Strom von 1 A abgibt, sinkt die Klemmenspannung auf 12,4 V. Wie groß ist der Innenwiderstand der Spannungsquelle?</a:t>
                      </a:r>
                    </a:p>
                  </a:txBody>
                  <a:tcPr marL="54000" marR="54000" marT="54000" marB="54000" anchor="ctr">
                    <a:solidFill>
                      <a:schemeClr val="bg1">
                        <a:lumMod val="65000"/>
                      </a:schemeClr>
                    </a:solidFill>
                  </a:tcPr>
                </a:tc>
              </a:tr>
              <a:tr h="370840">
                <a:tc>
                  <a:txBody>
                    <a:bodyPr/>
                    <a:lstStyle/>
                    <a:p>
                      <a:r>
                        <a:rPr lang="en-US" dirty="0" smtClean="0"/>
                        <a:t>A</a:t>
                      </a:r>
                      <a:endParaRPr lang="en-US" dirty="0"/>
                    </a:p>
                  </a:txBody>
                  <a:tcPr/>
                </a:tc>
                <a:tc>
                  <a:txBody>
                    <a:bodyPr/>
                    <a:lstStyle/>
                    <a:p>
                      <a:r>
                        <a:rPr lang="de-DE" dirty="0" smtClean="0"/>
                        <a:t>  </a:t>
                      </a:r>
                      <a:r>
                        <a:rPr lang="el-GR" dirty="0" smtClean="0"/>
                        <a:t>1,1 </a:t>
                      </a:r>
                      <a:r>
                        <a:rPr lang="el-GR" dirty="0"/>
                        <a:t>Ω</a:t>
                      </a:r>
                    </a:p>
                  </a:txBody>
                  <a:tcPr marL="54000" marR="54000" marT="54000" marB="54000" anchor="ctr"/>
                </a:tc>
              </a:tr>
              <a:tr h="370840">
                <a:tc>
                  <a:txBody>
                    <a:bodyPr/>
                    <a:lstStyle/>
                    <a:p>
                      <a:r>
                        <a:rPr lang="en-US" dirty="0" smtClean="0"/>
                        <a:t>B</a:t>
                      </a:r>
                      <a:endParaRPr lang="en-US" dirty="0"/>
                    </a:p>
                  </a:txBody>
                  <a:tcPr/>
                </a:tc>
                <a:tc>
                  <a:txBody>
                    <a:bodyPr/>
                    <a:lstStyle/>
                    <a:p>
                      <a:r>
                        <a:rPr lang="de-DE" dirty="0" smtClean="0"/>
                        <a:t>  </a:t>
                      </a:r>
                      <a:r>
                        <a:rPr lang="el-GR" dirty="0" smtClean="0"/>
                        <a:t>1,2 </a:t>
                      </a:r>
                      <a:r>
                        <a:rPr lang="el-GR" dirty="0"/>
                        <a:t>Ω</a:t>
                      </a:r>
                    </a:p>
                  </a:txBody>
                  <a:tcPr marL="54000" marR="54000" marT="54000" marB="54000" anchor="ctr"/>
                </a:tc>
              </a:tr>
              <a:tr h="370840">
                <a:tc>
                  <a:txBody>
                    <a:bodyPr/>
                    <a:lstStyle/>
                    <a:p>
                      <a:r>
                        <a:rPr lang="en-US" dirty="0" smtClean="0"/>
                        <a:t>C</a:t>
                      </a:r>
                      <a:endParaRPr lang="en-US" dirty="0"/>
                    </a:p>
                  </a:txBody>
                  <a:tcPr/>
                </a:tc>
                <a:tc>
                  <a:txBody>
                    <a:bodyPr/>
                    <a:lstStyle/>
                    <a:p>
                      <a:r>
                        <a:rPr lang="el-GR" dirty="0" smtClean="0"/>
                        <a:t>12,4 </a:t>
                      </a:r>
                      <a:r>
                        <a:rPr lang="el-GR" dirty="0"/>
                        <a:t>Ω</a:t>
                      </a:r>
                    </a:p>
                  </a:txBody>
                  <a:tcPr marL="54000" marR="54000" marT="54000" marB="54000" anchor="ctr"/>
                </a:tc>
              </a:tr>
              <a:tr h="370840">
                <a:tc>
                  <a:txBody>
                    <a:bodyPr/>
                    <a:lstStyle/>
                    <a:p>
                      <a:r>
                        <a:rPr lang="en-US" dirty="0" smtClean="0"/>
                        <a:t>D</a:t>
                      </a:r>
                      <a:endParaRPr lang="en-US" dirty="0"/>
                    </a:p>
                  </a:txBody>
                  <a:tcPr/>
                </a:tc>
                <a:tc>
                  <a:txBody>
                    <a:bodyPr/>
                    <a:lstStyle/>
                    <a:p>
                      <a:r>
                        <a:rPr lang="el-GR" dirty="0" smtClean="0"/>
                        <a:t>13,5 </a:t>
                      </a:r>
                      <a:r>
                        <a:rPr lang="el-GR" dirty="0"/>
                        <a:t>Ω</a:t>
                      </a:r>
                    </a:p>
                  </a:txBody>
                  <a:tcPr marL="54000" marR="54000" marT="54000" marB="54000" anchor="ctr"/>
                </a:tc>
              </a:tr>
            </a:tbl>
          </a:graphicData>
        </a:graphic>
      </p:graphicFrame>
      <p:sp>
        <p:nvSpPr>
          <p:cNvPr id="5" name="Interaktive Schaltfläche: Hilfe 4">
            <a:hlinkClick r:id="" action="ppaction://noaction" highlightClick="1"/>
          </p:cNvPr>
          <p:cNvSpPr/>
          <p:nvPr/>
        </p:nvSpPr>
        <p:spPr>
          <a:xfrm>
            <a:off x="1430944" y="33112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93859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70176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0812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56560" y="330844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67781" y="292444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67781" y="367879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67781" y="40491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mc:AlternateContent xmlns:mc="http://schemas.openxmlformats.org/markup-compatibility/2006" xmlns:a14="http://schemas.microsoft.com/office/drawing/2010/main">
        <mc:Choice Requires="a14">
          <p:sp>
            <p:nvSpPr>
              <p:cNvPr id="14" name="Textfeld 13"/>
              <p:cNvSpPr txBox="1"/>
              <p:nvPr/>
            </p:nvSpPr>
            <p:spPr>
              <a:xfrm>
                <a:off x="899592" y="4630777"/>
                <a:ext cx="7214580" cy="1776833"/>
              </a:xfrm>
              <a:prstGeom prst="rect">
                <a:avLst/>
              </a:prstGeom>
              <a:noFill/>
            </p:spPr>
            <p:txBody>
              <a:bodyPr wrap="square" rtlCol="0">
                <a:spAutoFit/>
              </a:bodyPr>
              <a:lstStyle/>
              <a:p>
                <a:pPr>
                  <a:spcAft>
                    <a:spcPts val="600"/>
                  </a:spcAft>
                </a:pPr>
                <a:r>
                  <a:rPr lang="de-DE" sz="1400" b="1" dirty="0" smtClean="0">
                    <a:latin typeface="Verdana" panose="020B0604030504040204" pitchFamily="34" charset="0"/>
                    <a:ea typeface="Verdana" panose="020B0604030504040204" pitchFamily="34" charset="0"/>
                    <a:cs typeface="Verdana" panose="020B0604030504040204" pitchFamily="34" charset="0"/>
                  </a:rPr>
                  <a:t>Lösungsweg</a:t>
                </a:r>
                <a:r>
                  <a:rPr lang="de-DE" sz="1400" dirty="0" smtClean="0">
                    <a:latin typeface="Verdana" panose="020B0604030504040204" pitchFamily="34" charset="0"/>
                    <a:ea typeface="Verdana" panose="020B0604030504040204" pitchFamily="34" charset="0"/>
                    <a:cs typeface="Verdana" panose="020B0604030504040204" pitchFamily="34" charset="0"/>
                  </a:rPr>
                  <a:t>: </a:t>
                </a:r>
              </a:p>
              <a:p>
                <a:r>
                  <a:rPr lang="de-DE" sz="1400" dirty="0" smtClean="0">
                    <a:latin typeface="Verdana" panose="020B0604030504040204" pitchFamily="34" charset="0"/>
                    <a:ea typeface="Verdana" panose="020B0604030504040204" pitchFamily="34" charset="0"/>
                    <a:cs typeface="Verdana" panose="020B0604030504040204" pitchFamily="34" charset="0"/>
                  </a:rPr>
                  <a:t>Formel: </a:t>
                </a:r>
                <a:r>
                  <a:rPr lang="de-DE" sz="1400" dirty="0">
                    <a:latin typeface="Verdana" panose="020B0604030504040204" pitchFamily="34" charset="0"/>
                    <a:ea typeface="Verdana" panose="020B0604030504040204" pitchFamily="34" charset="0"/>
                    <a:cs typeface="Verdana" panose="020B0604030504040204" pitchFamily="34" charset="0"/>
                  </a:rPr>
                  <a:t>       </a:t>
                </a:r>
                <a:r>
                  <a:rPr lang="en-US" sz="1600" dirty="0" err="1" smtClean="0">
                    <a:latin typeface="Verdana" panose="020B0604030504040204" pitchFamily="34" charset="0"/>
                    <a:ea typeface="Verdana" panose="020B0604030504040204" pitchFamily="34" charset="0"/>
                    <a:cs typeface="Verdana" panose="020B0604030504040204" pitchFamily="34" charset="0"/>
                  </a:rPr>
                  <a:t>R</a:t>
                </a:r>
                <a:r>
                  <a:rPr lang="en-US" sz="1600" baseline="-25000" dirty="0" err="1" smtClean="0">
                    <a:latin typeface="Verdana" panose="020B0604030504040204" pitchFamily="34" charset="0"/>
                    <a:ea typeface="Verdana" panose="020B0604030504040204" pitchFamily="34" charset="0"/>
                    <a:cs typeface="Verdana" panose="020B0604030504040204" pitchFamily="34" charset="0"/>
                  </a:rPr>
                  <a:t>i</a:t>
                </a:r>
                <a:r>
                  <a:rPr lang="en-US" sz="1600" dirty="0" smtClean="0">
                    <a:latin typeface="Verdana" panose="020B0604030504040204" pitchFamily="34" charset="0"/>
                    <a:ea typeface="Verdana" panose="020B0604030504040204" pitchFamily="34" charset="0"/>
                    <a:cs typeface="Verdana" panose="020B0604030504040204" pitchFamily="34" charset="0"/>
                  </a:rPr>
                  <a:t> </a:t>
                </a:r>
                <a:r>
                  <a:rPr lang="en-US" sz="1600" dirty="0">
                    <a:latin typeface="Verdana" panose="020B0604030504040204" pitchFamily="34" charset="0"/>
                    <a:ea typeface="Verdana" panose="020B0604030504040204" pitchFamily="34" charset="0"/>
                    <a:cs typeface="Verdana" panose="020B0604030504040204" pitchFamily="34" charset="0"/>
                  </a:rPr>
                  <a:t>= </a:t>
                </a:r>
                <a14:m>
                  <m:oMath xmlns:m="http://schemas.openxmlformats.org/officeDocument/2006/math">
                    <m:f>
                      <m:fPr>
                        <m:ctrlPr>
                          <a:rPr lang="en-US" sz="2000" i="1">
                            <a:latin typeface="Cambria Math" panose="02040503050406030204" pitchFamily="18" charset="0"/>
                            <a:ea typeface="Verdana" panose="020B0604030504040204" pitchFamily="34" charset="0"/>
                            <a:cs typeface="Verdana" panose="020B0604030504040204" pitchFamily="34" charset="0"/>
                          </a:rPr>
                        </m:ctrlPr>
                      </m:fPr>
                      <m:num>
                        <m:r>
                          <a:rPr lang="el-GR" sz="2000" b="0" i="1">
                            <a:latin typeface="Cambria Math"/>
                            <a:ea typeface="Verdana" panose="020B0604030504040204" pitchFamily="34" charset="0"/>
                            <a:cs typeface="Verdana" panose="020B0604030504040204" pitchFamily="34" charset="0"/>
                          </a:rPr>
                          <m:t>𝛥</m:t>
                        </m:r>
                        <m:r>
                          <a:rPr lang="de-DE" sz="2000" b="0" i="1">
                            <a:latin typeface="Cambria Math"/>
                            <a:ea typeface="Verdana" panose="020B0604030504040204" pitchFamily="34" charset="0"/>
                            <a:cs typeface="Verdana" panose="020B0604030504040204" pitchFamily="34" charset="0"/>
                          </a:rPr>
                          <m:t>𝑈</m:t>
                        </m:r>
                      </m:num>
                      <m:den>
                        <m:r>
                          <a:rPr lang="el-GR" sz="2000" b="0" i="1">
                            <a:latin typeface="Cambria Math"/>
                            <a:ea typeface="Verdana" panose="020B0604030504040204" pitchFamily="34" charset="0"/>
                            <a:cs typeface="Verdana" panose="020B0604030504040204" pitchFamily="34" charset="0"/>
                          </a:rPr>
                          <m:t>𝛥</m:t>
                        </m:r>
                        <m:r>
                          <a:rPr lang="de-DE" sz="2000" b="0" i="1">
                            <a:latin typeface="Cambria Math"/>
                            <a:ea typeface="Verdana" panose="020B0604030504040204" pitchFamily="34" charset="0"/>
                            <a:cs typeface="Verdana" panose="020B0604030504040204" pitchFamily="34" charset="0"/>
                          </a:rPr>
                          <m:t>𝐼</m:t>
                        </m:r>
                      </m:den>
                    </m:f>
                  </m:oMath>
                </a14:m>
                <a:r>
                  <a:rPr lang="en-US" sz="1600" dirty="0">
                    <a:latin typeface="Verdana" panose="020B0604030504040204" pitchFamily="34" charset="0"/>
                    <a:ea typeface="Verdana" panose="020B0604030504040204" pitchFamily="34" charset="0"/>
                    <a:cs typeface="Verdana" panose="020B0604030504040204" pitchFamily="34" charset="0"/>
                  </a:rPr>
                  <a:t> </a:t>
                </a:r>
                <a:endParaRPr lang="en-US" sz="1600" dirty="0" smtClean="0">
                  <a:latin typeface="Verdana" panose="020B0604030504040204" pitchFamily="34" charset="0"/>
                  <a:ea typeface="Verdana" panose="020B0604030504040204" pitchFamily="34" charset="0"/>
                  <a:cs typeface="Verdana" panose="020B0604030504040204" pitchFamily="34" charset="0"/>
                </a:endParaRPr>
              </a:p>
              <a:p>
                <a:endParaRPr lang="en-US" sz="1600" dirty="0">
                  <a:latin typeface="Verdana" panose="020B0604030504040204" pitchFamily="34" charset="0"/>
                  <a:ea typeface="Verdana" panose="020B0604030504040204" pitchFamily="34" charset="0"/>
                  <a:cs typeface="Verdana" panose="020B0604030504040204" pitchFamily="34" charset="0"/>
                </a:endParaRPr>
              </a:p>
              <a:p>
                <a:r>
                  <a:rPr lang="en-US" sz="1600" dirty="0" smtClean="0">
                    <a:latin typeface="Verdana" panose="020B0604030504040204" pitchFamily="34" charset="0"/>
                    <a:ea typeface="Verdana" panose="020B0604030504040204" pitchFamily="34" charset="0"/>
                    <a:cs typeface="Verdana" panose="020B0604030504040204" pitchFamily="34" charset="0"/>
                  </a:rPr>
                  <a:t>Eingesetzt: </a:t>
                </a:r>
                <a:r>
                  <a:rPr lang="en-US" sz="1600" dirty="0" err="1">
                    <a:latin typeface="Verdana" panose="020B0604030504040204" pitchFamily="34" charset="0"/>
                    <a:ea typeface="Verdana" panose="020B0604030504040204" pitchFamily="34" charset="0"/>
                    <a:cs typeface="Verdana" panose="020B0604030504040204" pitchFamily="34" charset="0"/>
                  </a:rPr>
                  <a:t>R</a:t>
                </a:r>
                <a:r>
                  <a:rPr lang="en-US" sz="1600" baseline="-25000" dirty="0" err="1">
                    <a:latin typeface="Verdana" panose="020B0604030504040204" pitchFamily="34" charset="0"/>
                    <a:ea typeface="Verdana" panose="020B0604030504040204" pitchFamily="34" charset="0"/>
                    <a:cs typeface="Verdana" panose="020B0604030504040204" pitchFamily="34" charset="0"/>
                  </a:rPr>
                  <a:t>i</a:t>
                </a:r>
                <a:r>
                  <a:rPr lang="en-US" sz="1600" dirty="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en-US" sz="2000" i="1">
                            <a:latin typeface="Cambria Math" panose="02040503050406030204" pitchFamily="18" charset="0"/>
                            <a:ea typeface="Verdana" panose="020B0604030504040204" pitchFamily="34" charset="0"/>
                            <a:cs typeface="Verdana" panose="020B0604030504040204" pitchFamily="34" charset="0"/>
                          </a:rPr>
                        </m:ctrlPr>
                      </m:fPr>
                      <m:num>
                        <m:r>
                          <a:rPr lang="de-DE" sz="2000" b="0" i="1" smtClean="0">
                            <a:latin typeface="Cambria Math"/>
                            <a:ea typeface="Verdana" panose="020B0604030504040204" pitchFamily="34" charset="0"/>
                            <a:cs typeface="Verdana" panose="020B0604030504040204" pitchFamily="34" charset="0"/>
                          </a:rPr>
                          <m:t>13,5</m:t>
                        </m:r>
                        <m:r>
                          <a:rPr lang="de-DE" sz="2000" b="0" i="1" smtClean="0">
                            <a:latin typeface="Cambria Math"/>
                            <a:ea typeface="Verdana" panose="020B0604030504040204" pitchFamily="34" charset="0"/>
                            <a:cs typeface="Verdana" panose="020B0604030504040204" pitchFamily="34" charset="0"/>
                          </a:rPr>
                          <m:t>𝑉</m:t>
                        </m:r>
                        <m:r>
                          <a:rPr lang="de-DE" sz="2000" b="0" i="1" smtClean="0">
                            <a:latin typeface="Cambria Math"/>
                            <a:ea typeface="Verdana" panose="020B0604030504040204" pitchFamily="34" charset="0"/>
                            <a:cs typeface="Verdana" panose="020B0604030504040204" pitchFamily="34" charset="0"/>
                          </a:rPr>
                          <m:t> −12,4</m:t>
                        </m:r>
                        <m:r>
                          <a:rPr lang="de-DE" sz="2000" b="0" i="1" smtClean="0">
                            <a:latin typeface="Cambria Math"/>
                            <a:ea typeface="Verdana" panose="020B0604030504040204" pitchFamily="34" charset="0"/>
                            <a:cs typeface="Verdana" panose="020B0604030504040204" pitchFamily="34" charset="0"/>
                          </a:rPr>
                          <m:t>𝑉</m:t>
                        </m:r>
                      </m:num>
                      <m:den>
                        <m:r>
                          <a:rPr lang="de-DE" sz="2000" b="0" i="1" smtClean="0">
                            <a:latin typeface="Cambria Math"/>
                            <a:ea typeface="Verdana" panose="020B0604030504040204" pitchFamily="34" charset="0"/>
                            <a:cs typeface="Verdana" panose="020B0604030504040204" pitchFamily="34" charset="0"/>
                          </a:rPr>
                          <m:t>1</m:t>
                        </m:r>
                        <m:r>
                          <a:rPr lang="de-DE" sz="2000" b="0" i="1" smtClean="0">
                            <a:latin typeface="Cambria Math"/>
                            <a:ea typeface="Verdana" panose="020B0604030504040204" pitchFamily="34" charset="0"/>
                            <a:cs typeface="Verdana" panose="020B0604030504040204" pitchFamily="34" charset="0"/>
                          </a:rPr>
                          <m:t>𝐴</m:t>
                        </m:r>
                        <m:r>
                          <a:rPr lang="de-DE" sz="2000" b="0" i="1" smtClean="0">
                            <a:latin typeface="Cambria Math"/>
                            <a:ea typeface="Verdana" panose="020B0604030504040204" pitchFamily="34" charset="0"/>
                            <a:cs typeface="Verdana" panose="020B0604030504040204" pitchFamily="34" charset="0"/>
                          </a:rPr>
                          <m:t> −0</m:t>
                        </m:r>
                        <m:r>
                          <a:rPr lang="de-DE" sz="2000" b="0" i="1" smtClean="0">
                            <a:latin typeface="Cambria Math"/>
                            <a:ea typeface="Verdana" panose="020B0604030504040204" pitchFamily="34" charset="0"/>
                            <a:cs typeface="Verdana" panose="020B0604030504040204" pitchFamily="34" charset="0"/>
                          </a:rPr>
                          <m:t>𝐴</m:t>
                        </m:r>
                      </m:den>
                    </m:f>
                  </m:oMath>
                </a14:m>
                <a:r>
                  <a:rPr lang="en-US" sz="1600" dirty="0" smtClean="0">
                    <a:latin typeface="Verdana" panose="020B0604030504040204" pitchFamily="34" charset="0"/>
                    <a:ea typeface="Verdana" panose="020B0604030504040204" pitchFamily="34" charset="0"/>
                    <a:cs typeface="Verdana" panose="020B0604030504040204" pitchFamily="34" charset="0"/>
                  </a:rPr>
                  <a:t> = </a:t>
                </a:r>
                <a14:m>
                  <m:oMath xmlns:m="http://schemas.openxmlformats.org/officeDocument/2006/math">
                    <m:f>
                      <m:fPr>
                        <m:ctrlPr>
                          <a:rPr lang="en-US" sz="2000" i="1">
                            <a:latin typeface="Cambria Math" panose="02040503050406030204" pitchFamily="18" charset="0"/>
                            <a:ea typeface="Verdana" panose="020B0604030504040204" pitchFamily="34" charset="0"/>
                            <a:cs typeface="Verdana" panose="020B0604030504040204" pitchFamily="34" charset="0"/>
                          </a:rPr>
                        </m:ctrlPr>
                      </m:fPr>
                      <m:num>
                        <m:r>
                          <a:rPr lang="de-DE" sz="2000" i="1">
                            <a:latin typeface="Cambria Math"/>
                            <a:ea typeface="Verdana" panose="020B0604030504040204" pitchFamily="34" charset="0"/>
                            <a:cs typeface="Verdana" panose="020B0604030504040204" pitchFamily="34" charset="0"/>
                          </a:rPr>
                          <m:t>1</m:t>
                        </m:r>
                        <m:r>
                          <a:rPr lang="de-DE" sz="2000" b="0" i="1" smtClean="0">
                            <a:latin typeface="Cambria Math"/>
                            <a:ea typeface="Verdana" panose="020B0604030504040204" pitchFamily="34" charset="0"/>
                            <a:cs typeface="Verdana" panose="020B0604030504040204" pitchFamily="34" charset="0"/>
                          </a:rPr>
                          <m:t>,1</m:t>
                        </m:r>
                        <m:r>
                          <a:rPr lang="de-DE" sz="2000" i="1">
                            <a:latin typeface="Cambria Math"/>
                            <a:ea typeface="Verdana" panose="020B0604030504040204" pitchFamily="34" charset="0"/>
                            <a:cs typeface="Verdana" panose="020B0604030504040204" pitchFamily="34" charset="0"/>
                          </a:rPr>
                          <m:t>𝑉</m:t>
                        </m:r>
                      </m:num>
                      <m:den>
                        <m:r>
                          <a:rPr lang="de-DE" sz="2000" i="1">
                            <a:latin typeface="Cambria Math"/>
                            <a:ea typeface="Verdana" panose="020B0604030504040204" pitchFamily="34" charset="0"/>
                            <a:cs typeface="Verdana" panose="020B0604030504040204" pitchFamily="34" charset="0"/>
                          </a:rPr>
                          <m:t>1</m:t>
                        </m:r>
                        <m:r>
                          <a:rPr lang="de-DE" sz="2000" i="1">
                            <a:latin typeface="Cambria Math"/>
                            <a:ea typeface="Verdana" panose="020B0604030504040204" pitchFamily="34" charset="0"/>
                            <a:cs typeface="Verdana" panose="020B0604030504040204" pitchFamily="34" charset="0"/>
                          </a:rPr>
                          <m:t>𝐴</m:t>
                        </m:r>
                      </m:den>
                    </m:f>
                  </m:oMath>
                </a14:m>
                <a:r>
                  <a:rPr lang="en-US" sz="1600" dirty="0" smtClean="0">
                    <a:latin typeface="Verdana" panose="020B0604030504040204" pitchFamily="34" charset="0"/>
                    <a:ea typeface="Verdana" panose="020B0604030504040204" pitchFamily="34" charset="0"/>
                    <a:cs typeface="Verdana" panose="020B0604030504040204" pitchFamily="34" charset="0"/>
                  </a:rPr>
                  <a:t> = 1,1</a:t>
                </a:r>
                <a:r>
                  <a:rPr lang="el-GR" sz="1600" dirty="0">
                    <a:latin typeface="Verdana" panose="020B0604030504040204" pitchFamily="34" charset="0"/>
                    <a:ea typeface="Verdana" panose="020B0604030504040204" pitchFamily="34" charset="0"/>
                    <a:cs typeface="Verdana" panose="020B0604030504040204" pitchFamily="34" charset="0"/>
                  </a:rPr>
                  <a:t> Ω</a:t>
                </a:r>
                <a:r>
                  <a:rPr lang="en-US" sz="1600" dirty="0" smtClean="0">
                    <a:latin typeface="Verdana" panose="020B0604030504040204" pitchFamily="34" charset="0"/>
                    <a:ea typeface="Verdana" panose="020B0604030504040204" pitchFamily="34" charset="0"/>
                    <a:cs typeface="Verdana" panose="020B0604030504040204" pitchFamily="34" charset="0"/>
                  </a:rPr>
                  <a:t> </a:t>
                </a:r>
                <a:endParaRPr lang="en-US" sz="1600" dirty="0">
                  <a:latin typeface="Verdana" panose="020B0604030504040204" pitchFamily="34" charset="0"/>
                  <a:ea typeface="Verdana" panose="020B0604030504040204" pitchFamily="34" charset="0"/>
                  <a:cs typeface="Verdana" panose="020B0604030504040204" pitchFamily="34" charset="0"/>
                </a:endParaRPr>
              </a:p>
              <a:p>
                <a:endParaRPr lang="en-US" sz="1600" dirty="0" smtClean="0">
                  <a:latin typeface="Verdana" panose="020B0604030504040204" pitchFamily="34" charset="0"/>
                  <a:ea typeface="Verdana" panose="020B0604030504040204" pitchFamily="34" charset="0"/>
                  <a:cs typeface="Verdana" panose="020B0604030504040204" pitchFamily="34" charset="0"/>
                </a:endParaRPr>
              </a:p>
            </p:txBody>
          </p:sp>
        </mc:Choice>
        <mc:Fallback xmlns="">
          <p:sp>
            <p:nvSpPr>
              <p:cNvPr id="14" name="Textfeld 13"/>
              <p:cNvSpPr txBox="1">
                <a:spLocks noRot="1" noChangeAspect="1" noMove="1" noResize="1" noEditPoints="1" noAdjustHandles="1" noChangeArrowheads="1" noChangeShapeType="1" noTextEdit="1"/>
              </p:cNvSpPr>
              <p:nvPr/>
            </p:nvSpPr>
            <p:spPr>
              <a:xfrm>
                <a:off x="899592" y="4630777"/>
                <a:ext cx="7214580" cy="1776833"/>
              </a:xfrm>
              <a:prstGeom prst="rect">
                <a:avLst/>
              </a:prstGeom>
              <a:blipFill rotWithShape="1">
                <a:blip r:embed="rId3"/>
                <a:stretch>
                  <a:fillRect l="-507" t="-344"/>
                </a:stretch>
              </a:blipFill>
            </p:spPr>
            <p:txBody>
              <a:bodyPr/>
              <a:lstStyle/>
              <a:p>
                <a:r>
                  <a:rPr lang="en-US">
                    <a:noFill/>
                  </a:rPr>
                  <a:t> </a:t>
                </a:r>
              </a:p>
            </p:txBody>
          </p:sp>
        </mc:Fallback>
      </mc:AlternateContent>
    </p:spTree>
    <p:extLst>
      <p:ext uri="{BB962C8B-B14F-4D97-AF65-F5344CB8AC3E}">
        <p14:creationId xmlns:p14="http://schemas.microsoft.com/office/powerpoint/2010/main" val="164017027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par>
                          <p:cTn id="7" fill="hold">
                            <p:stCondLst>
                              <p:cond delay="0"/>
                            </p:stCondLst>
                            <p:childTnLst>
                              <p:par>
                                <p:cTn id="8" presetID="1" presetClass="entr" presetSubtype="0" fill="hold" grpId="0" nodeType="afterEffect">
                                  <p:stCondLst>
                                    <p:cond delay="250"/>
                                  </p:stCondLst>
                                  <p:childTnLst>
                                    <p:set>
                                      <p:cBhvr>
                                        <p:cTn id="9"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10" restart="whenNotActive" fill="hold" evtFilter="cancelBubble" nodeType="interactiveSeq">
                <p:stCondLst>
                  <p:cond evt="onClick" delay="0">
                    <p:tgtEl>
                      <p:spTgt spid="5"/>
                    </p:tgtEl>
                  </p:cond>
                </p:stCondLst>
                <p:endSync evt="end" delay="0">
                  <p:rtn val="all"/>
                </p:endSync>
                <p:childTnLst>
                  <p:par>
                    <p:cTn id="11" fill="hold">
                      <p:stCondLst>
                        <p:cond delay="0"/>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5" restart="whenNotActive" fill="hold" evtFilter="cancelBubble" nodeType="interactiveSeq">
                <p:stCondLst>
                  <p:cond evt="onClick" delay="0">
                    <p:tgtEl>
                      <p:spTgt spid="12"/>
                    </p:tgtEl>
                  </p:cond>
                </p:stCondLst>
                <p:endSync evt="end" delay="0">
                  <p:rtn val="all"/>
                </p:endSync>
                <p:childTnLst>
                  <p:par>
                    <p:cTn id="16" fill="hold">
                      <p:stCondLst>
                        <p:cond delay="0"/>
                      </p:stCondLst>
                      <p:childTnLst>
                        <p:par>
                          <p:cTn id="17" fill="hold">
                            <p:stCondLst>
                              <p:cond delay="0"/>
                            </p:stCondLst>
                            <p:childTnLst>
                              <p:par>
                                <p:cTn id="18" presetID="1" presetClass="entr" presetSubtype="0" fill="hold" grpId="0" nodeType="clickEffect">
                                  <p:stCondLst>
                                    <p:cond delay="0"/>
                                  </p:stCondLst>
                                  <p:childTnLst>
                                    <p:set>
                                      <p:cBhvr>
                                        <p:cTn id="19"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14"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12</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964296551"/>
              </p:ext>
            </p:extLst>
          </p:nvPr>
        </p:nvGraphicFramePr>
        <p:xfrm>
          <a:off x="1115616" y="1901224"/>
          <a:ext cx="6912768" cy="300888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TD303</a:t>
                      </a:r>
                      <a:endParaRPr lang="en-US" dirty="0">
                        <a:solidFill>
                          <a:schemeClr val="tx1"/>
                        </a:solidFill>
                      </a:endParaRPr>
                    </a:p>
                  </a:txBody>
                  <a:tcPr>
                    <a:solidFill>
                      <a:schemeClr val="bg1">
                        <a:lumMod val="65000"/>
                      </a:schemeClr>
                    </a:solidFill>
                  </a:tcPr>
                </a:tc>
                <a:tc>
                  <a:txBody>
                    <a:bodyPr/>
                    <a:lstStyle/>
                    <a:p>
                      <a:r>
                        <a:rPr lang="de-DE" dirty="0"/>
                        <a:t>Die Leerlaufspannung einer Gleichspannungsquelle beträgt 13,5 V. Wenn die Spannungsquelle einen Strom von 2 A abgibt, sinkt die Klemmenspannung auf 13 V. Wie groß ist der Innenwiderstand der Spannungsquelle?</a:t>
                      </a:r>
                    </a:p>
                  </a:txBody>
                  <a:tcPr marL="54000" marR="54000" marT="54000" marB="54000" anchor="ctr">
                    <a:solidFill>
                      <a:schemeClr val="bg1">
                        <a:lumMod val="65000"/>
                      </a:schemeClr>
                    </a:solidFill>
                  </a:tcPr>
                </a:tc>
              </a:tr>
              <a:tr h="370840">
                <a:tc>
                  <a:txBody>
                    <a:bodyPr/>
                    <a:lstStyle/>
                    <a:p>
                      <a:r>
                        <a:rPr lang="en-US" dirty="0" smtClean="0"/>
                        <a:t>A</a:t>
                      </a:r>
                      <a:endParaRPr lang="en-US" dirty="0"/>
                    </a:p>
                  </a:txBody>
                  <a:tcPr/>
                </a:tc>
                <a:tc>
                  <a:txBody>
                    <a:bodyPr/>
                    <a:lstStyle/>
                    <a:p>
                      <a:r>
                        <a:rPr lang="el-GR" dirty="0" smtClean="0"/>
                        <a:t>0,25 </a:t>
                      </a:r>
                      <a:r>
                        <a:rPr lang="el-GR" dirty="0"/>
                        <a:t>Ω</a:t>
                      </a:r>
                    </a:p>
                  </a:txBody>
                  <a:tcPr marL="54000" marR="54000" marT="54000" marB="54000" anchor="ctr"/>
                </a:tc>
              </a:tr>
              <a:tr h="370840">
                <a:tc>
                  <a:txBody>
                    <a:bodyPr/>
                    <a:lstStyle/>
                    <a:p>
                      <a:r>
                        <a:rPr lang="en-US" dirty="0" smtClean="0"/>
                        <a:t>B</a:t>
                      </a:r>
                      <a:endParaRPr lang="en-US" dirty="0"/>
                    </a:p>
                  </a:txBody>
                  <a:tcPr/>
                </a:tc>
                <a:tc>
                  <a:txBody>
                    <a:bodyPr/>
                    <a:lstStyle/>
                    <a:p>
                      <a:r>
                        <a:rPr lang="el-GR" dirty="0" smtClean="0"/>
                        <a:t>6,5 </a:t>
                      </a:r>
                      <a:r>
                        <a:rPr lang="el-GR" dirty="0"/>
                        <a:t>Ω</a:t>
                      </a:r>
                    </a:p>
                  </a:txBody>
                  <a:tcPr marL="54000" marR="54000" marT="54000" marB="54000" anchor="ctr"/>
                </a:tc>
              </a:tr>
              <a:tr h="370840">
                <a:tc>
                  <a:txBody>
                    <a:bodyPr/>
                    <a:lstStyle/>
                    <a:p>
                      <a:r>
                        <a:rPr lang="en-US" dirty="0" smtClean="0"/>
                        <a:t>C</a:t>
                      </a:r>
                      <a:endParaRPr lang="en-US" dirty="0"/>
                    </a:p>
                  </a:txBody>
                  <a:tcPr/>
                </a:tc>
                <a:tc>
                  <a:txBody>
                    <a:bodyPr/>
                    <a:lstStyle/>
                    <a:p>
                      <a:r>
                        <a:rPr lang="el-GR" dirty="0" smtClean="0"/>
                        <a:t>6,75 </a:t>
                      </a:r>
                      <a:r>
                        <a:rPr lang="el-GR" dirty="0"/>
                        <a:t>Ω</a:t>
                      </a:r>
                    </a:p>
                  </a:txBody>
                  <a:tcPr marL="54000" marR="54000" marT="54000" marB="54000" anchor="ctr"/>
                </a:tc>
              </a:tr>
              <a:tr h="370840">
                <a:tc>
                  <a:txBody>
                    <a:bodyPr/>
                    <a:lstStyle/>
                    <a:p>
                      <a:r>
                        <a:rPr lang="en-US" dirty="0" smtClean="0"/>
                        <a:t>D</a:t>
                      </a:r>
                      <a:endParaRPr lang="en-US" dirty="0"/>
                    </a:p>
                  </a:txBody>
                  <a:tcPr/>
                </a:tc>
                <a:tc>
                  <a:txBody>
                    <a:bodyPr/>
                    <a:lstStyle/>
                    <a:p>
                      <a:r>
                        <a:rPr lang="el-GR" dirty="0" smtClean="0"/>
                        <a:t>13 </a:t>
                      </a:r>
                      <a:r>
                        <a:rPr lang="el-GR" dirty="0"/>
                        <a:t>Ω</a:t>
                      </a:r>
                    </a:p>
                  </a:txBody>
                  <a:tcPr marL="54000" marR="54000" marT="54000" marB="54000" anchor="ctr"/>
                </a:tc>
              </a:tr>
            </a:tbl>
          </a:graphicData>
        </a:graphic>
      </p:graphicFrame>
      <p:sp>
        <p:nvSpPr>
          <p:cNvPr id="5" name="Interaktive Schaltfläche: Hilfe 4">
            <a:hlinkClick r:id="" action="ppaction://noaction" highlightClick="1"/>
          </p:cNvPr>
          <p:cNvSpPr/>
          <p:nvPr/>
        </p:nvSpPr>
        <p:spPr>
          <a:xfrm>
            <a:off x="1435045" y="341577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380891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418840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5679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378612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60196" y="340212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417013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45404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81527296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13</a:t>
            </a:fld>
            <a:endParaRPr lang="de-DE" altLang="en-US"/>
          </a:p>
        </p:txBody>
      </p:sp>
      <p:graphicFrame>
        <p:nvGraphicFramePr>
          <p:cNvPr id="18" name="Tabelle 17"/>
          <p:cNvGraphicFramePr>
            <a:graphicFrameLocks noGrp="1"/>
          </p:cNvGraphicFramePr>
          <p:nvPr>
            <p:extLst>
              <p:ext uri="{D42A27DB-BD31-4B8C-83A1-F6EECF244321}">
                <p14:modId xmlns:p14="http://schemas.microsoft.com/office/powerpoint/2010/main" val="1134085368"/>
              </p:ext>
            </p:extLst>
          </p:nvPr>
        </p:nvGraphicFramePr>
        <p:xfrm>
          <a:off x="1115616" y="1844824"/>
          <a:ext cx="6912768" cy="338709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TD301</a:t>
                      </a:r>
                      <a:endParaRPr lang="en-US" dirty="0">
                        <a:solidFill>
                          <a:schemeClr val="tx1"/>
                        </a:solidFill>
                      </a:endParaRPr>
                    </a:p>
                  </a:txBody>
                  <a:tcPr>
                    <a:solidFill>
                      <a:schemeClr val="bg1">
                        <a:lumMod val="65000"/>
                      </a:schemeClr>
                    </a:solidFill>
                  </a:tcPr>
                </a:tc>
                <a:tc>
                  <a:txBody>
                    <a:bodyPr/>
                    <a:lstStyle/>
                    <a:p>
                      <a:r>
                        <a:rPr lang="de-DE"/>
                        <a:t>Welche Eigenschaften sollten Strom- und Spannungsquellen aufweisen?</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nchor="ctr"/>
                </a:tc>
                <a:tc>
                  <a:txBody>
                    <a:bodyPr/>
                    <a:lstStyle/>
                    <a:p>
                      <a:r>
                        <a:rPr lang="de-DE" dirty="0" smtClean="0"/>
                        <a:t>Strom- </a:t>
                      </a:r>
                      <a:r>
                        <a:rPr lang="de-DE" dirty="0"/>
                        <a:t>und Spannungsquellen sollten einen möglichst niedrigen Innenwiderstand haben.</a:t>
                      </a:r>
                    </a:p>
                  </a:txBody>
                  <a:tcPr marL="9525" marR="9525" marT="9525" marB="9525" anchor="ctr"/>
                </a:tc>
              </a:tr>
              <a:tr h="370840">
                <a:tc>
                  <a:txBody>
                    <a:bodyPr/>
                    <a:lstStyle/>
                    <a:p>
                      <a:r>
                        <a:rPr lang="en-US" dirty="0" smtClean="0"/>
                        <a:t>B</a:t>
                      </a:r>
                      <a:endParaRPr lang="en-US" dirty="0"/>
                    </a:p>
                  </a:txBody>
                  <a:tcPr anchor="ctr"/>
                </a:tc>
                <a:tc>
                  <a:txBody>
                    <a:bodyPr/>
                    <a:lstStyle/>
                    <a:p>
                      <a:r>
                        <a:rPr lang="de-DE" dirty="0" smtClean="0"/>
                        <a:t>Strom- </a:t>
                      </a:r>
                      <a:r>
                        <a:rPr lang="de-DE" dirty="0"/>
                        <a:t>und Spannungsquellen sollten einen möglichst hohen Innenwiderstand haben.</a:t>
                      </a:r>
                    </a:p>
                  </a:txBody>
                  <a:tcPr marL="9525" marR="9525" marT="9525" marB="9525" anchor="ctr"/>
                </a:tc>
              </a:tr>
              <a:tr h="370840">
                <a:tc>
                  <a:txBody>
                    <a:bodyPr/>
                    <a:lstStyle/>
                    <a:p>
                      <a:r>
                        <a:rPr lang="en-US" dirty="0" smtClean="0"/>
                        <a:t>C</a:t>
                      </a:r>
                      <a:endParaRPr lang="en-US" dirty="0"/>
                    </a:p>
                  </a:txBody>
                  <a:tcPr anchor="ctr"/>
                </a:tc>
                <a:tc>
                  <a:txBody>
                    <a:bodyPr/>
                    <a:lstStyle/>
                    <a:p>
                      <a:r>
                        <a:rPr lang="de-DE" dirty="0" smtClean="0"/>
                        <a:t>Spannungsquellen </a:t>
                      </a:r>
                      <a:r>
                        <a:rPr lang="de-DE" dirty="0"/>
                        <a:t>sollten einen möglichst hohen Innenwiderstand und Stromquellen einen möglichst niedrigen Innenwiderstand haben.</a:t>
                      </a:r>
                    </a:p>
                  </a:txBody>
                  <a:tcPr marL="9525" marR="9525" marT="9525" marB="9525" anchor="ctr"/>
                </a:tc>
              </a:tr>
              <a:tr h="398136">
                <a:tc>
                  <a:txBody>
                    <a:bodyPr/>
                    <a:lstStyle/>
                    <a:p>
                      <a:r>
                        <a:rPr lang="en-US" dirty="0" smtClean="0"/>
                        <a:t>D</a:t>
                      </a:r>
                      <a:endParaRPr lang="en-US" dirty="0"/>
                    </a:p>
                  </a:txBody>
                  <a:tcPr anchor="ctr"/>
                </a:tc>
                <a:tc>
                  <a:txBody>
                    <a:bodyPr/>
                    <a:lstStyle/>
                    <a:p>
                      <a:r>
                        <a:rPr lang="de-DE" dirty="0" smtClean="0"/>
                        <a:t>Spannungsquellen </a:t>
                      </a:r>
                      <a:r>
                        <a:rPr lang="de-DE" dirty="0"/>
                        <a:t>sollten einen möglichst niedrigen Innenwiderstand und Stromquellen einen möglichst hohen Innenwiderstand haben</a:t>
                      </a:r>
                      <a:r>
                        <a:rPr lang="de-DE" b="1" dirty="0">
                          <a:effectLst/>
                        </a:rPr>
                        <a:t>.</a:t>
                      </a:r>
                      <a:endParaRPr lang="de-DE" dirty="0"/>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25550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310779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380119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462787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30838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253384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37697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460261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845388625"/>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20"/>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7" restart="whenNotActive" fill="hold" evtFilter="cancelBubble" nodeType="interactiveSeq">
                <p:stCondLst>
                  <p:cond evt="onClick" delay="0">
                    <p:tgtEl>
                      <p:spTgt spid="19"/>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12" restart="whenNotActive" fill="hold" evtFilter="cancelBubble" nodeType="interactiveSeq">
                <p:stCondLst>
                  <p:cond evt="onClick" delay="0">
                    <p:tgtEl>
                      <p:spTgt spid="21"/>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17" restart="whenNotActive" fill="hold" evtFilter="cancelBubble" nodeType="interactiveSeq">
                <p:stCondLst>
                  <p:cond evt="onClick" delay="0">
                    <p:tgtEl>
                      <p:spTgt spid="22"/>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23" grpId="0" animBg="1"/>
      <p:bldP spid="24" grpId="0" animBg="1"/>
      <p:bldP spid="25" grpId="0" animBg="1"/>
      <p:bldP spid="26"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Die elektrische Leistung</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833500597"/>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Die elektrische Leistung</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15</a:t>
            </a:fld>
            <a:endParaRPr lang="de-DE" altLang="en-US"/>
          </a:p>
        </p:txBody>
      </p:sp>
      <p:sp>
        <p:nvSpPr>
          <p:cNvPr id="9" name="Textfeld 8"/>
          <p:cNvSpPr txBox="1"/>
          <p:nvPr/>
        </p:nvSpPr>
        <p:spPr>
          <a:xfrm>
            <a:off x="683567" y="1268760"/>
            <a:ext cx="7848873" cy="304698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Fließt durch einen Widerstand Strom, so wird in ihm eine Wärmeleistung erzeugt. Anwendungen sind Kochplatte, Bügeleisen, Heizspirale eines Elektroöfchens. Ein Widerstand in einer elektronischen Schaltung soll aber nicht heiß werden. </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Die Leistung ist umso größer, je größer Strom und Spannung sind. Die elektrische Leistung P (englisch: power) ist das Produkt aus Spannung U und Strom I</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endParaRPr lang="de-DE" sz="1600" dirty="0" smtClean="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Die Maßeinheit für die elektrische Leistung ergibt sich aus dem Produkt Volt mal Ampere (V ∙ A oder VA). Für die Leistung bei Gleichstrom wurde anstelle dieses Produktes die abgeleitete Einheit Watt (W) festgelegt</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899594" y="5882225"/>
            <a:ext cx="7344814" cy="353943"/>
          </a:xfrm>
          <a:prstGeom prst="rect">
            <a:avLst/>
          </a:prstGeom>
          <a:solidFill>
            <a:srgbClr val="FFC000"/>
          </a:solidFill>
        </p:spPr>
        <p:txBody>
          <a:bodyPr wrap="square" rtlCol="0">
            <a:spAutoFit/>
          </a:bodyPr>
          <a:lstStyle/>
          <a:p>
            <a:pPr algn="ctr"/>
            <a:r>
              <a:rPr lang="de-DE" sz="1700" b="1" dirty="0" smtClean="0">
                <a:latin typeface="Verdana" panose="020B0604030504040204" pitchFamily="34" charset="0"/>
                <a:ea typeface="Verdana" panose="020B0604030504040204" pitchFamily="34" charset="0"/>
                <a:cs typeface="Verdana" panose="020B0604030504040204" pitchFamily="34" charset="0"/>
              </a:rPr>
              <a:t>P = U · I                             1 </a:t>
            </a:r>
            <a:r>
              <a:rPr lang="de-DE" sz="1700" b="1" dirty="0">
                <a:latin typeface="Verdana" panose="020B0604030504040204" pitchFamily="34" charset="0"/>
                <a:ea typeface="Verdana" panose="020B0604030504040204" pitchFamily="34" charset="0"/>
                <a:cs typeface="Verdana" panose="020B0604030504040204" pitchFamily="34" charset="0"/>
              </a:rPr>
              <a:t>W = 1 V ∙ 1 A</a:t>
            </a:r>
            <a:r>
              <a:rPr lang="de-DE" sz="1700" b="1" dirty="0" smtClean="0">
                <a:latin typeface="Verdana" panose="020B0604030504040204" pitchFamily="34" charset="0"/>
                <a:ea typeface="Verdana" panose="020B0604030504040204" pitchFamily="34" charset="0"/>
                <a:cs typeface="Verdana" panose="020B0604030504040204" pitchFamily="34" charset="0"/>
              </a:rPr>
              <a:t> </a:t>
            </a:r>
            <a:endParaRPr lang="en-US" sz="17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1" name="Gerade Verbindung 10"/>
          <p:cNvCxnSpPr/>
          <p:nvPr/>
        </p:nvCxnSpPr>
        <p:spPr>
          <a:xfrm>
            <a:off x="899592" y="5877272"/>
            <a:ext cx="734481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899592" y="6237312"/>
            <a:ext cx="7344814"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graphicFrame>
        <p:nvGraphicFramePr>
          <p:cNvPr id="2" name="Tabelle 1"/>
          <p:cNvGraphicFramePr>
            <a:graphicFrameLocks noGrp="1"/>
          </p:cNvGraphicFramePr>
          <p:nvPr>
            <p:extLst>
              <p:ext uri="{D42A27DB-BD31-4B8C-83A1-F6EECF244321}">
                <p14:modId xmlns:p14="http://schemas.microsoft.com/office/powerpoint/2010/main" val="3277559838"/>
              </p:ext>
            </p:extLst>
          </p:nvPr>
        </p:nvGraphicFramePr>
        <p:xfrm>
          <a:off x="1568200" y="4465672"/>
          <a:ext cx="4515968" cy="1051560"/>
        </p:xfrm>
        <a:graphic>
          <a:graphicData uri="http://schemas.openxmlformats.org/drawingml/2006/table">
            <a:tbl>
              <a:tblPr>
                <a:tableStyleId>{ED083AE6-46FA-4A59-8FB0-9F97EB10719F}</a:tableStyleId>
              </a:tblPr>
              <a:tblGrid>
                <a:gridCol w="1128992"/>
                <a:gridCol w="848381"/>
                <a:gridCol w="954419"/>
                <a:gridCol w="1584176"/>
              </a:tblGrid>
              <a:tr h="0">
                <a:tc>
                  <a:txBody>
                    <a:bodyPr/>
                    <a:lstStyle/>
                    <a:p>
                      <a:r>
                        <a:rPr lang="en-US" sz="1600" dirty="0"/>
                        <a:t>1 Megawatt</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9525" marT="9525" marB="9525" anchor="ctr"/>
                </a:tc>
                <a:tc>
                  <a:txBody>
                    <a:bodyPr/>
                    <a:lstStyle/>
                    <a:p>
                      <a:pPr algn="r"/>
                      <a:r>
                        <a:rPr lang="en-US" sz="1600" dirty="0"/>
                        <a:t>1 MW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a:t>10</a:t>
                      </a:r>
                      <a:r>
                        <a:rPr lang="en-US" sz="1600" baseline="30000"/>
                        <a:t>6 </a:t>
                      </a:r>
                      <a:r>
                        <a:rPr lang="en-US" sz="1600"/>
                        <a:t>W</a:t>
                      </a:r>
                      <a:endParaRPr lang="en-US" sz="160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a:t>1 000 000 </a:t>
                      </a:r>
                      <a:r>
                        <a:rPr lang="en-US" sz="1600" dirty="0" smtClean="0"/>
                        <a:t>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r>
              <a:tr h="0">
                <a:tc>
                  <a:txBody>
                    <a:bodyPr/>
                    <a:lstStyle/>
                    <a:p>
                      <a:r>
                        <a:rPr lang="en-US" sz="1600"/>
                        <a:t>1 Kilowatt</a:t>
                      </a:r>
                      <a:endParaRPr lang="en-US" sz="1600">
                        <a:latin typeface="Verdana" panose="020B0604030504040204" pitchFamily="34" charset="0"/>
                        <a:ea typeface="Verdana" panose="020B0604030504040204" pitchFamily="34" charset="0"/>
                        <a:cs typeface="Verdana" panose="020B0604030504040204" pitchFamily="34" charset="0"/>
                      </a:endParaRPr>
                    </a:p>
                  </a:txBody>
                  <a:tcPr marL="9525" marR="9525" marT="9525" marB="9525" anchor="ctr"/>
                </a:tc>
                <a:tc>
                  <a:txBody>
                    <a:bodyPr/>
                    <a:lstStyle/>
                    <a:p>
                      <a:pPr algn="r"/>
                      <a:r>
                        <a:rPr lang="en-US" sz="1600" dirty="0"/>
                        <a:t>1 kW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smtClean="0"/>
                        <a:t>10</a:t>
                      </a:r>
                      <a:r>
                        <a:rPr lang="en-US" sz="1600" baseline="30000" dirty="0" smtClean="0"/>
                        <a:t>3 </a:t>
                      </a:r>
                      <a:r>
                        <a:rPr lang="en-US" sz="1600" dirty="0" smtClean="0"/>
                        <a:t>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a:t>1 000 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r>
              <a:tr h="0">
                <a:tc>
                  <a:txBody>
                    <a:bodyPr/>
                    <a:lstStyle/>
                    <a:p>
                      <a:r>
                        <a:rPr lang="en-US" sz="1600"/>
                        <a:t>1 Milliwatt</a:t>
                      </a:r>
                      <a:endParaRPr lang="en-US" sz="1600">
                        <a:latin typeface="Verdana" panose="020B0604030504040204" pitchFamily="34" charset="0"/>
                        <a:ea typeface="Verdana" panose="020B0604030504040204" pitchFamily="34" charset="0"/>
                        <a:cs typeface="Verdana" panose="020B0604030504040204" pitchFamily="34" charset="0"/>
                      </a:endParaRPr>
                    </a:p>
                  </a:txBody>
                  <a:tcPr marL="9525" marR="9525" marT="9525" marB="9525" anchor="ctr"/>
                </a:tc>
                <a:tc>
                  <a:txBody>
                    <a:bodyPr/>
                    <a:lstStyle/>
                    <a:p>
                      <a:pPr algn="r"/>
                      <a:r>
                        <a:rPr lang="en-US" sz="1600"/>
                        <a:t>1 mW</a:t>
                      </a:r>
                      <a:endParaRPr lang="en-US" sz="160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a:t>10</a:t>
                      </a:r>
                      <a:r>
                        <a:rPr lang="en-US" sz="1600" baseline="30000" dirty="0"/>
                        <a:t>-3</a:t>
                      </a:r>
                      <a:r>
                        <a:rPr lang="en-US" sz="1600" dirty="0"/>
                        <a:t> 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a:t>1/1000 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r>
              <a:tr h="0">
                <a:tc>
                  <a:txBody>
                    <a:bodyPr/>
                    <a:lstStyle/>
                    <a:p>
                      <a:r>
                        <a:rPr lang="en-US" sz="1600"/>
                        <a:t>1 Mikrowatt</a:t>
                      </a:r>
                      <a:endParaRPr lang="en-US" sz="1600">
                        <a:latin typeface="Verdana" panose="020B0604030504040204" pitchFamily="34" charset="0"/>
                        <a:ea typeface="Verdana" panose="020B0604030504040204" pitchFamily="34" charset="0"/>
                        <a:cs typeface="Verdana" panose="020B0604030504040204" pitchFamily="34" charset="0"/>
                      </a:endParaRPr>
                    </a:p>
                  </a:txBody>
                  <a:tcPr marL="9525" marR="9525" marT="9525" marB="9525" anchor="ctr"/>
                </a:tc>
                <a:tc>
                  <a:txBody>
                    <a:bodyPr/>
                    <a:lstStyle/>
                    <a:p>
                      <a:pPr algn="r"/>
                      <a:r>
                        <a:rPr lang="en-US" sz="1600" dirty="0"/>
                        <a:t>1 µW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a:t>10</a:t>
                      </a:r>
                      <a:r>
                        <a:rPr lang="en-US" sz="1600" baseline="30000" dirty="0"/>
                        <a:t>-6</a:t>
                      </a:r>
                      <a:r>
                        <a:rPr lang="en-US" sz="1600" dirty="0"/>
                        <a:t> 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c>
                  <a:txBody>
                    <a:bodyPr/>
                    <a:lstStyle/>
                    <a:p>
                      <a:pPr algn="r"/>
                      <a:r>
                        <a:rPr lang="en-US" sz="1600" dirty="0"/>
                        <a:t>1/1000000 W</a:t>
                      </a:r>
                      <a:endParaRPr lang="en-US" sz="1600" dirty="0">
                        <a:latin typeface="Verdana" panose="020B0604030504040204" pitchFamily="34" charset="0"/>
                        <a:ea typeface="Verdana" panose="020B0604030504040204" pitchFamily="34" charset="0"/>
                        <a:cs typeface="Verdana" panose="020B0604030504040204" pitchFamily="34" charset="0"/>
                      </a:endParaRPr>
                    </a:p>
                  </a:txBody>
                  <a:tcPr marL="9525" marR="54000" marT="9525" marB="9525" anchor="ctr"/>
                </a:tc>
              </a:tr>
            </a:tbl>
          </a:graphicData>
        </a:graphic>
      </p:graphicFrame>
    </p:spTree>
    <p:extLst>
      <p:ext uri="{BB962C8B-B14F-4D97-AF65-F5344CB8AC3E}">
        <p14:creationId xmlns:p14="http://schemas.microsoft.com/office/powerpoint/2010/main" val="3324129164"/>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Leistung bei Wechselstrom</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16</a:t>
            </a:fld>
            <a:endParaRPr lang="de-DE" altLang="en-US"/>
          </a:p>
        </p:txBody>
      </p:sp>
      <p:sp>
        <p:nvSpPr>
          <p:cNvPr id="9" name="Textfeld 8"/>
          <p:cNvSpPr txBox="1"/>
          <p:nvPr/>
        </p:nvSpPr>
        <p:spPr>
          <a:xfrm>
            <a:off x="683567" y="1268760"/>
            <a:ext cx="7848873" cy="1323439"/>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Die Formel P = U ⋅ I gilt grundsätzlich bei Gleichstrom. Bei Wechselstrom gilt sie nur dann, wenn keine Phasenverschiebung zwischen Strom und Spannung auftritt, wenn nur eine so genannte rein </a:t>
            </a:r>
            <a:r>
              <a:rPr lang="de-DE" sz="1600" dirty="0" err="1">
                <a:latin typeface="Verdana" panose="020B0604030504040204" pitchFamily="34" charset="0"/>
                <a:ea typeface="Verdana" panose="020B0604030504040204" pitchFamily="34" charset="0"/>
                <a:cs typeface="Verdana" panose="020B0604030504040204" pitchFamily="34" charset="0"/>
              </a:rPr>
              <a:t>Ohmsche</a:t>
            </a:r>
            <a:r>
              <a:rPr lang="de-DE" sz="1600" dirty="0">
                <a:latin typeface="Verdana" panose="020B0604030504040204" pitchFamily="34" charset="0"/>
                <a:ea typeface="Verdana" panose="020B0604030504040204" pitchFamily="34" charset="0"/>
                <a:cs typeface="Verdana" panose="020B0604030504040204" pitchFamily="34" charset="0"/>
              </a:rPr>
              <a:t> Belastung vorliegt. In den </a:t>
            </a:r>
            <a:r>
              <a:rPr lang="de-DE" sz="1600" dirty="0" smtClean="0">
                <a:latin typeface="Verdana" panose="020B0604030504040204" pitchFamily="34" charset="0"/>
                <a:ea typeface="Verdana" panose="020B0604030504040204" pitchFamily="34" charset="0"/>
                <a:cs typeface="Verdana" panose="020B0604030504040204" pitchFamily="34" charset="0"/>
              </a:rPr>
              <a:t>Prüfungsaufgaben </a:t>
            </a:r>
            <a:r>
              <a:rPr lang="de-DE" sz="1600" dirty="0">
                <a:latin typeface="Verdana" panose="020B0604030504040204" pitchFamily="34" charset="0"/>
                <a:ea typeface="Verdana" panose="020B0604030504040204" pitchFamily="34" charset="0"/>
                <a:cs typeface="Verdana" panose="020B0604030504040204" pitchFamily="34" charset="0"/>
              </a:rPr>
              <a:t>mit Wechselstrom oder Hochfrequenz wird angenommen, dass eine solche </a:t>
            </a:r>
            <a:r>
              <a:rPr lang="de-DE" sz="1600" dirty="0" err="1">
                <a:latin typeface="Verdana" panose="020B0604030504040204" pitchFamily="34" charset="0"/>
                <a:ea typeface="Verdana" panose="020B0604030504040204" pitchFamily="34" charset="0"/>
                <a:cs typeface="Verdana" panose="020B0604030504040204" pitchFamily="34" charset="0"/>
              </a:rPr>
              <a:t>Ohmsche</a:t>
            </a:r>
            <a:r>
              <a:rPr lang="de-DE" sz="1600" dirty="0">
                <a:latin typeface="Verdana" panose="020B0604030504040204" pitchFamily="34" charset="0"/>
                <a:ea typeface="Verdana" panose="020B0604030504040204" pitchFamily="34" charset="0"/>
                <a:cs typeface="Verdana" panose="020B0604030504040204" pitchFamily="34" charset="0"/>
              </a:rPr>
              <a:t> Belastung </a:t>
            </a:r>
            <a:r>
              <a:rPr lang="de-DE" sz="1600" dirty="0" smtClean="0">
                <a:latin typeface="Verdana" panose="020B0604030504040204" pitchFamily="34" charset="0"/>
                <a:ea typeface="Verdana" panose="020B0604030504040204" pitchFamily="34" charset="0"/>
                <a:cs typeface="Verdana" panose="020B0604030504040204" pitchFamily="34" charset="0"/>
              </a:rPr>
              <a:t>vorliegt.</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sp>
        <p:nvSpPr>
          <p:cNvPr id="13" name="Textfeld 12"/>
          <p:cNvSpPr txBox="1"/>
          <p:nvPr/>
        </p:nvSpPr>
        <p:spPr>
          <a:xfrm>
            <a:off x="683566" y="2981270"/>
            <a:ext cx="4032450" cy="2800767"/>
          </a:xfrm>
          <a:prstGeom prst="rect">
            <a:avLst/>
          </a:prstGeom>
          <a:noFill/>
        </p:spPr>
        <p:txBody>
          <a:bodyPr wrap="square" rtlCol="0">
            <a:spAutoFit/>
          </a:bodyPr>
          <a:lstStyle/>
          <a:p>
            <a:r>
              <a:rPr lang="de-DE" sz="1600" dirty="0" smtClean="0">
                <a:latin typeface="Verdana" panose="020B0604030504040204" pitchFamily="34" charset="0"/>
                <a:ea typeface="Verdana" panose="020B0604030504040204" pitchFamily="34" charset="0"/>
                <a:cs typeface="Verdana" panose="020B0604030504040204" pitchFamily="34" charset="0"/>
              </a:rPr>
              <a:t>Tritt eine Phasenverschiebung zwischen Spannung und Strom auf, so tritt neben der wirklich erbrachten Leistung, der </a:t>
            </a:r>
            <a:r>
              <a:rPr lang="de-DE" sz="1600" b="1" dirty="0" smtClean="0">
                <a:latin typeface="Verdana" panose="020B0604030504040204" pitchFamily="34" charset="0"/>
                <a:ea typeface="Verdana" panose="020B0604030504040204" pitchFamily="34" charset="0"/>
                <a:cs typeface="Verdana" panose="020B0604030504040204" pitchFamily="34" charset="0"/>
              </a:rPr>
              <a:t>Wirkleistung</a:t>
            </a:r>
            <a:r>
              <a:rPr lang="de-DE" sz="1600" dirty="0" smtClean="0">
                <a:latin typeface="Verdana" panose="020B0604030504040204" pitchFamily="34" charset="0"/>
                <a:ea typeface="Verdana" panose="020B0604030504040204" pitchFamily="34" charset="0"/>
                <a:cs typeface="Verdana" panose="020B0604030504040204" pitchFamily="34" charset="0"/>
              </a:rPr>
              <a:t> noch die Blindleistung auf, beide zusammen ergeben die Scheinleistung.</a:t>
            </a: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smtClean="0">
                <a:latin typeface="Verdana" panose="020B0604030504040204" pitchFamily="34" charset="0"/>
                <a:ea typeface="Verdana" panose="020B0604030504040204" pitchFamily="34" charset="0"/>
                <a:cs typeface="Verdana" panose="020B0604030504040204" pitchFamily="34" charset="0"/>
              </a:rPr>
              <a:t>Blindleistung enthält einen Anteil an</a:t>
            </a:r>
          </a:p>
          <a:p>
            <a:r>
              <a:rPr lang="de-DE" sz="1600" dirty="0" smtClean="0">
                <a:latin typeface="Verdana" panose="020B0604030504040204" pitchFamily="34" charset="0"/>
                <a:ea typeface="Verdana" panose="020B0604030504040204" pitchFamily="34" charset="0"/>
                <a:cs typeface="Verdana" panose="020B0604030504040204" pitchFamily="34" charset="0"/>
              </a:rPr>
              <a:t>„rücklaufender“ Leistung. Das wird uns beim Thema Antennen noch einmal begegnen.</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grpSp>
        <p:nvGrpSpPr>
          <p:cNvPr id="24" name="Gruppieren 23"/>
          <p:cNvGrpSpPr/>
          <p:nvPr/>
        </p:nvGrpSpPr>
        <p:grpSpPr>
          <a:xfrm>
            <a:off x="5099693" y="2852936"/>
            <a:ext cx="3648771" cy="3068960"/>
            <a:chOff x="5360341" y="2852936"/>
            <a:chExt cx="3648771" cy="3068960"/>
          </a:xfrm>
        </p:grpSpPr>
        <p:pic>
          <p:nvPicPr>
            <p:cNvPr id="3" name="Grafik 2"/>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940152" y="2852936"/>
              <a:ext cx="3068960" cy="3068960"/>
            </a:xfrm>
            <a:prstGeom prst="rect">
              <a:avLst/>
            </a:prstGeom>
          </p:spPr>
        </p:pic>
        <p:cxnSp>
          <p:nvCxnSpPr>
            <p:cNvPr id="5" name="Gerade Verbindung 4"/>
            <p:cNvCxnSpPr/>
            <p:nvPr/>
          </p:nvCxnSpPr>
          <p:spPr>
            <a:xfrm flipH="1">
              <a:off x="5364088" y="3140968"/>
              <a:ext cx="17281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4" name="Gerade Verbindung 13"/>
            <p:cNvCxnSpPr/>
            <p:nvPr/>
          </p:nvCxnSpPr>
          <p:spPr>
            <a:xfrm flipH="1">
              <a:off x="5940152" y="3933056"/>
              <a:ext cx="1182209"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flipH="1">
              <a:off x="5360341" y="5661248"/>
              <a:ext cx="1728192"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mit Pfeil 19"/>
            <p:cNvCxnSpPr/>
            <p:nvPr/>
          </p:nvCxnSpPr>
          <p:spPr>
            <a:xfrm flipH="1">
              <a:off x="6224437" y="3933056"/>
              <a:ext cx="3747" cy="1728192"/>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16" name="Gerade Verbindung mit Pfeil 15"/>
            <p:cNvCxnSpPr/>
            <p:nvPr/>
          </p:nvCxnSpPr>
          <p:spPr>
            <a:xfrm>
              <a:off x="5580112" y="3140968"/>
              <a:ext cx="0" cy="252028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cxnSp>
          <p:nvCxnSpPr>
            <p:cNvPr id="21" name="Gerade Verbindung mit Pfeil 20"/>
            <p:cNvCxnSpPr/>
            <p:nvPr/>
          </p:nvCxnSpPr>
          <p:spPr>
            <a:xfrm>
              <a:off x="6224437" y="3127276"/>
              <a:ext cx="0" cy="805780"/>
            </a:xfrm>
            <a:prstGeom prst="straightConnector1">
              <a:avLst/>
            </a:prstGeom>
            <a:ln>
              <a:solidFill>
                <a:schemeClr val="tx1"/>
              </a:solidFill>
              <a:headEnd type="triangle"/>
              <a:tailEnd type="triangle"/>
            </a:ln>
          </p:spPr>
          <p:style>
            <a:lnRef idx="1">
              <a:schemeClr val="accent1"/>
            </a:lnRef>
            <a:fillRef idx="0">
              <a:schemeClr val="accent1"/>
            </a:fillRef>
            <a:effectRef idx="0">
              <a:schemeClr val="accent1"/>
            </a:effectRef>
            <a:fontRef idx="minor">
              <a:schemeClr val="tx1"/>
            </a:fontRef>
          </p:style>
        </p:cxnSp>
        <p:sp>
          <p:nvSpPr>
            <p:cNvPr id="7" name="Textfeld 6"/>
            <p:cNvSpPr txBox="1"/>
            <p:nvPr/>
          </p:nvSpPr>
          <p:spPr>
            <a:xfrm rot="16200000">
              <a:off x="5656553" y="4662002"/>
              <a:ext cx="1143262" cy="276999"/>
            </a:xfrm>
            <a:prstGeom prst="rect">
              <a:avLst/>
            </a:prstGeom>
            <a:solidFill>
              <a:schemeClr val="bg1"/>
            </a:solidFill>
          </p:spPr>
          <p:txBody>
            <a:bodyPr wrap="none" rtlCol="0">
              <a:spAutoFit/>
            </a:bodyPr>
            <a:lstStyle/>
            <a:p>
              <a:pPr algn="ctr"/>
              <a:r>
                <a:rPr lang="en-US" sz="1200" dirty="0" err="1" smtClean="0">
                  <a:latin typeface="Verdana" panose="020B0604030504040204" pitchFamily="34" charset="0"/>
                  <a:ea typeface="Verdana" panose="020B0604030504040204" pitchFamily="34" charset="0"/>
                  <a:cs typeface="Verdana" panose="020B0604030504040204" pitchFamily="34" charset="0"/>
                </a:rPr>
                <a:t>Wirkleistung</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sp>
          <p:nvSpPr>
            <p:cNvPr id="25" name="Textfeld 24"/>
            <p:cNvSpPr txBox="1"/>
            <p:nvPr/>
          </p:nvSpPr>
          <p:spPr>
            <a:xfrm>
              <a:off x="5878298" y="3316897"/>
              <a:ext cx="767359" cy="415498"/>
            </a:xfrm>
            <a:prstGeom prst="rect">
              <a:avLst/>
            </a:prstGeom>
            <a:solidFill>
              <a:schemeClr val="bg1"/>
            </a:solidFill>
          </p:spPr>
          <p:txBody>
            <a:bodyPr wrap="square" rtlCol="0">
              <a:spAutoFit/>
            </a:bodyPr>
            <a:lstStyle/>
            <a:p>
              <a:pPr algn="ctr"/>
              <a:r>
                <a:rPr lang="en-US" sz="1050" dirty="0" smtClean="0">
                  <a:latin typeface="Verdana" panose="020B0604030504040204" pitchFamily="34" charset="0"/>
                  <a:ea typeface="Verdana" panose="020B0604030504040204" pitchFamily="34" charset="0"/>
                  <a:cs typeface="Verdana" panose="020B0604030504040204" pitchFamily="34" charset="0"/>
                </a:rPr>
                <a:t>Blind-</a:t>
              </a:r>
              <a:br>
                <a:rPr lang="en-US" sz="1050" dirty="0" smtClean="0">
                  <a:latin typeface="Verdana" panose="020B0604030504040204" pitchFamily="34" charset="0"/>
                  <a:ea typeface="Verdana" panose="020B0604030504040204" pitchFamily="34" charset="0"/>
                  <a:cs typeface="Verdana" panose="020B0604030504040204" pitchFamily="34" charset="0"/>
                </a:rPr>
              </a:br>
              <a:r>
                <a:rPr lang="en-US" sz="1050" dirty="0" err="1" smtClean="0">
                  <a:latin typeface="Verdana" panose="020B0604030504040204" pitchFamily="34" charset="0"/>
                  <a:ea typeface="Verdana" panose="020B0604030504040204" pitchFamily="34" charset="0"/>
                  <a:cs typeface="Verdana" panose="020B0604030504040204" pitchFamily="34" charset="0"/>
                </a:rPr>
                <a:t>leistung</a:t>
              </a:r>
              <a:endParaRPr lang="en-US" sz="1050" dirty="0">
                <a:latin typeface="Verdana" panose="020B0604030504040204" pitchFamily="34" charset="0"/>
                <a:ea typeface="Verdana" panose="020B0604030504040204" pitchFamily="34" charset="0"/>
                <a:cs typeface="Verdana" panose="020B0604030504040204" pitchFamily="34" charset="0"/>
              </a:endParaRPr>
            </a:p>
          </p:txBody>
        </p:sp>
        <p:sp>
          <p:nvSpPr>
            <p:cNvPr id="26" name="Textfeld 25"/>
            <p:cNvSpPr txBox="1"/>
            <p:nvPr/>
          </p:nvSpPr>
          <p:spPr>
            <a:xfrm rot="16200000">
              <a:off x="4932244" y="4303045"/>
              <a:ext cx="1306769" cy="276999"/>
            </a:xfrm>
            <a:prstGeom prst="rect">
              <a:avLst/>
            </a:prstGeom>
            <a:solidFill>
              <a:schemeClr val="bg1"/>
            </a:solidFill>
          </p:spPr>
          <p:txBody>
            <a:bodyPr wrap="none" rtlCol="0">
              <a:spAutoFit/>
            </a:bodyPr>
            <a:lstStyle/>
            <a:p>
              <a:pPr algn="ctr"/>
              <a:r>
                <a:rPr lang="en-US" sz="1200" dirty="0" err="1" smtClean="0">
                  <a:latin typeface="Verdana" panose="020B0604030504040204" pitchFamily="34" charset="0"/>
                  <a:ea typeface="Verdana" panose="020B0604030504040204" pitchFamily="34" charset="0"/>
                  <a:cs typeface="Verdana" panose="020B0604030504040204" pitchFamily="34" charset="0"/>
                </a:rPr>
                <a:t>Scheinleistung</a:t>
              </a:r>
              <a:endParaRPr lang="en-US" sz="1200" dirty="0">
                <a:latin typeface="Verdana" panose="020B0604030504040204" pitchFamily="34" charset="0"/>
                <a:ea typeface="Verdana" panose="020B0604030504040204" pitchFamily="34" charset="0"/>
                <a:cs typeface="Verdana" panose="020B0604030504040204" pitchFamily="34" charset="0"/>
              </a:endParaRPr>
            </a:p>
          </p:txBody>
        </p:sp>
      </p:grpSp>
    </p:spTree>
    <p:extLst>
      <p:ext uri="{BB962C8B-B14F-4D97-AF65-F5344CB8AC3E}">
        <p14:creationId xmlns:p14="http://schemas.microsoft.com/office/powerpoint/2010/main" val="1492700691"/>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4"/>
                                        </p:tgtEl>
                                        <p:attrNameLst>
                                          <p:attrName>style.visibility</p:attrName>
                                        </p:attrNameLst>
                                      </p:cBhvr>
                                      <p:to>
                                        <p:strVal val="visible"/>
                                      </p:to>
                                    </p:set>
                                    <p:animEffect transition="in" filter="fade">
                                      <p:cBhvr>
                                        <p:cTn id="7"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17</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001687138"/>
              </p:ext>
            </p:extLst>
          </p:nvPr>
        </p:nvGraphicFramePr>
        <p:xfrm>
          <a:off x="1115616" y="1247646"/>
          <a:ext cx="6912768" cy="185420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TB901</a:t>
                      </a:r>
                      <a:endParaRPr lang="en-US" dirty="0">
                        <a:solidFill>
                          <a:schemeClr val="tx1"/>
                        </a:solidFill>
                      </a:endParaRPr>
                    </a:p>
                  </a:txBody>
                  <a:tcPr>
                    <a:solidFill>
                      <a:schemeClr val="bg1">
                        <a:lumMod val="65000"/>
                      </a:schemeClr>
                    </a:solidFill>
                  </a:tcPr>
                </a:tc>
                <a:tc>
                  <a:txBody>
                    <a:bodyPr/>
                    <a:lstStyle/>
                    <a:p>
                      <a:r>
                        <a:rPr lang="de-DE"/>
                        <a:t>Die Maßeinheit der elektrischen Leistung ist</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Joule.</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Kilowattstunden.</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Amperestunden.</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Watt.</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165609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02194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38778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275363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199915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164244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36951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272621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711941133"/>
              </p:ext>
            </p:extLst>
          </p:nvPr>
        </p:nvGraphicFramePr>
        <p:xfrm>
          <a:off x="1115616" y="3816336"/>
          <a:ext cx="6912768" cy="232537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TB908</a:t>
                      </a:r>
                      <a:endParaRPr lang="en-US" dirty="0">
                        <a:solidFill>
                          <a:schemeClr val="tx1"/>
                        </a:solidFill>
                      </a:endParaRPr>
                    </a:p>
                  </a:txBody>
                  <a:tcPr>
                    <a:solidFill>
                      <a:schemeClr val="bg1">
                        <a:lumMod val="65000"/>
                      </a:schemeClr>
                    </a:solidFill>
                  </a:tcPr>
                </a:tc>
                <a:tc>
                  <a:txBody>
                    <a:bodyPr/>
                    <a:lstStyle/>
                    <a:p>
                      <a:r>
                        <a:rPr lang="de-DE" dirty="0"/>
                        <a:t>Ein mit einer künstlichen 50-Ω-Antenne in Serie geschaltetes HF-Amperemeter zeigt 2 A an. Welche Leistung gibt der Sender ab?</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100 W</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200 W</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25 W</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250 W</a:t>
                      </a:r>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469611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506196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42780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79365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5038035"/>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4" name="Textfeld 23"/>
          <p:cNvSpPr txBox="1"/>
          <p:nvPr/>
        </p:nvSpPr>
        <p:spPr>
          <a:xfrm>
            <a:off x="1188142" y="4674925"/>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39638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768390"/>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7306213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57075322"/>
              </p:ext>
            </p:extLst>
          </p:nvPr>
        </p:nvGraphicFramePr>
        <p:xfrm>
          <a:off x="1115616" y="1247646"/>
          <a:ext cx="6912768" cy="232537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TB907</a:t>
                      </a:r>
                      <a:endParaRPr lang="en-US" dirty="0">
                        <a:solidFill>
                          <a:schemeClr val="tx1"/>
                        </a:solidFill>
                      </a:endParaRPr>
                    </a:p>
                  </a:txBody>
                  <a:tcPr>
                    <a:solidFill>
                      <a:schemeClr val="bg1">
                        <a:lumMod val="65000"/>
                      </a:schemeClr>
                    </a:solidFill>
                  </a:tcPr>
                </a:tc>
                <a:tc>
                  <a:txBody>
                    <a:bodyPr/>
                    <a:lstStyle/>
                    <a:p>
                      <a:r>
                        <a:rPr lang="de-DE"/>
                        <a:t>Der Effektivwert der Spannung an einer künstlichen 50-Ω-Antenne wird mit 100 V gemessen. Die Leistung an der Last beträgt</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141 W</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100 W</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283 W</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200 W</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216434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53018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89603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326187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5073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215069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8777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3234462"/>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728201925"/>
              </p:ext>
            </p:extLst>
          </p:nvPr>
        </p:nvGraphicFramePr>
        <p:xfrm>
          <a:off x="1115616" y="3933056"/>
          <a:ext cx="6912768" cy="232537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TB911</a:t>
                      </a:r>
                      <a:endParaRPr lang="en-US" dirty="0">
                        <a:solidFill>
                          <a:schemeClr val="tx1"/>
                        </a:solidFill>
                      </a:endParaRPr>
                    </a:p>
                  </a:txBody>
                  <a:tcPr>
                    <a:solidFill>
                      <a:schemeClr val="bg1">
                        <a:lumMod val="65000"/>
                      </a:schemeClr>
                    </a:solidFill>
                  </a:tcPr>
                </a:tc>
                <a:tc>
                  <a:txBody>
                    <a:bodyPr/>
                    <a:lstStyle/>
                    <a:p>
                      <a:r>
                        <a:rPr lang="de-DE"/>
                        <a:t>Welche Belastbarkeit muss ein Vorwiderstand haben, an dem bei einem Strom von 50 mA eine Spannung von 50 V abfallen soll?</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25 W</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250 mW</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2,5 W</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1 W</a:t>
                      </a:r>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48165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51824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54828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91413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515851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79540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516870"/>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1188142" y="58888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2730621318"/>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19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2634859423"/>
              </p:ext>
            </p:extLst>
          </p:nvPr>
        </p:nvGraphicFramePr>
        <p:xfrm>
          <a:off x="1115616" y="1247646"/>
          <a:ext cx="6912768" cy="205105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TB910</a:t>
                      </a:r>
                      <a:endParaRPr lang="en-US" dirty="0">
                        <a:solidFill>
                          <a:schemeClr val="tx1"/>
                        </a:solidFill>
                      </a:endParaRPr>
                    </a:p>
                  </a:txBody>
                  <a:tcPr>
                    <a:solidFill>
                      <a:schemeClr val="bg1">
                        <a:lumMod val="65000"/>
                      </a:schemeClr>
                    </a:solidFill>
                  </a:tcPr>
                </a:tc>
                <a:tc>
                  <a:txBody>
                    <a:bodyPr/>
                    <a:lstStyle/>
                    <a:p>
                      <a:r>
                        <a:rPr lang="de-DE"/>
                        <a:t>Ein 100-Ω-Widerstand, an dem 10 V anliegen, muss mindestens eine Belastbarkeit haben von</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0,01 W.</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100 mW.</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1 W.</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10 W.</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187212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237965"/>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60381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29696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21517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185847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2585534"/>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2942242"/>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1375633515"/>
              </p:ext>
            </p:extLst>
          </p:nvPr>
        </p:nvGraphicFramePr>
        <p:xfrm>
          <a:off x="1115616" y="3573016"/>
          <a:ext cx="6912768" cy="259969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TB909</a:t>
                      </a:r>
                      <a:endParaRPr lang="en-US" dirty="0">
                        <a:solidFill>
                          <a:schemeClr val="tx1"/>
                        </a:solidFill>
                      </a:endParaRPr>
                    </a:p>
                  </a:txBody>
                  <a:tcPr>
                    <a:solidFill>
                      <a:schemeClr val="bg1">
                        <a:lumMod val="65000"/>
                      </a:schemeClr>
                    </a:solidFill>
                  </a:tcPr>
                </a:tc>
                <a:tc>
                  <a:txBody>
                    <a:bodyPr/>
                    <a:lstStyle/>
                    <a:p>
                      <a:r>
                        <a:rPr lang="de-DE" dirty="0"/>
                        <a:t>Ein Mobiltransceiver (Sender‑Empfänger) hat bei Sendebetrieb eine Leistungsaufnahme von 100 Watt aus dem 12-V-Bordnetz des Kraftfahrzeuges. Wie groß ist die Stromaufnahme?</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1200 A</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16,6 A</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8,33 A</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0,12 A</a:t>
                      </a:r>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474633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511217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47802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84387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508825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72514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446607"/>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6" name="Textfeld 25"/>
          <p:cNvSpPr txBox="1"/>
          <p:nvPr/>
        </p:nvSpPr>
        <p:spPr>
          <a:xfrm>
            <a:off x="1188142" y="581860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966140054"/>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en-US" sz="2800" b="1" dirty="0" smtClean="0">
                <a:latin typeface="+mj-lt"/>
                <a:ea typeface="Verdana" panose="020B0604030504040204" pitchFamily="34" charset="0"/>
                <a:cs typeface="Verdana" panose="020B0604030504040204" pitchFamily="34" charset="0"/>
              </a:rPr>
              <a:t>Das </a:t>
            </a:r>
            <a:r>
              <a:rPr lang="en-US" sz="2800" b="1" dirty="0" err="1" smtClean="0">
                <a:latin typeface="+mj-lt"/>
                <a:ea typeface="Verdana" panose="020B0604030504040204" pitchFamily="34" charset="0"/>
                <a:cs typeface="Verdana" panose="020B0604030504040204" pitchFamily="34" charset="0"/>
              </a:rPr>
              <a:t>Ohmsche</a:t>
            </a:r>
            <a:r>
              <a:rPr lang="en-US" sz="2800" b="1" dirty="0" smtClean="0">
                <a:latin typeface="+mj-lt"/>
                <a:ea typeface="Verdana" panose="020B0604030504040204" pitchFamily="34" charset="0"/>
                <a:cs typeface="Verdana" panose="020B0604030504040204" pitchFamily="34" charset="0"/>
              </a:rPr>
              <a:t> </a:t>
            </a:r>
            <a:r>
              <a:rPr lang="en-US" sz="2800" b="1" dirty="0" err="1" smtClean="0">
                <a:latin typeface="+mj-lt"/>
                <a:ea typeface="Verdana" panose="020B0604030504040204" pitchFamily="34" charset="0"/>
                <a:cs typeface="Verdana" panose="020B0604030504040204" pitchFamily="34" charset="0"/>
              </a:rPr>
              <a:t>Gesetz</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20</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739094792"/>
              </p:ext>
            </p:extLst>
          </p:nvPr>
        </p:nvGraphicFramePr>
        <p:xfrm>
          <a:off x="1115616" y="2039734"/>
          <a:ext cx="6912768" cy="232537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TB906</a:t>
                      </a:r>
                      <a:endParaRPr lang="en-US" dirty="0">
                        <a:solidFill>
                          <a:schemeClr val="tx1"/>
                        </a:solidFill>
                      </a:endParaRPr>
                    </a:p>
                  </a:txBody>
                  <a:tcPr>
                    <a:solidFill>
                      <a:schemeClr val="bg1">
                        <a:lumMod val="65000"/>
                      </a:schemeClr>
                    </a:solidFill>
                  </a:tcPr>
                </a:tc>
                <a:tc>
                  <a:txBody>
                    <a:bodyPr/>
                    <a:lstStyle/>
                    <a:p>
                      <a:r>
                        <a:rPr lang="de-DE"/>
                        <a:t>Eine Glühlampe hat einen Nennwert von 12 V und 48 W. Bei einer 12-V-Versorgung beträgt die Stromentnahme</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36 A.</a:t>
                      </a:r>
                    </a:p>
                  </a:txBody>
                  <a:tcPr marL="9525" marR="9525" marT="9525" marB="9525" anchor="ctr"/>
                </a:tc>
              </a:tr>
              <a:tr h="370840">
                <a:tc>
                  <a:txBody>
                    <a:bodyPr/>
                    <a:lstStyle/>
                    <a:p>
                      <a:r>
                        <a:rPr lang="en-US" dirty="0" smtClean="0"/>
                        <a:t>B</a:t>
                      </a:r>
                      <a:endParaRPr lang="en-US" dirty="0"/>
                    </a:p>
                  </a:txBody>
                  <a:tcPr/>
                </a:tc>
                <a:tc>
                  <a:txBody>
                    <a:bodyPr/>
                    <a:lstStyle/>
                    <a:p>
                      <a:r>
                        <a:rPr lang="en-US" b="1"/>
                        <a:t>    </a:t>
                      </a:r>
                      <a:r>
                        <a:rPr lang="en-US"/>
                        <a:t>250 mA.</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750 mA.</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4 A.</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29253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32912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6570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40229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32684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291171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3638778"/>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399548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35844013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el 1"/>
          <p:cNvSpPr txBox="1">
            <a:spLocks/>
          </p:cNvSpPr>
          <p:nvPr/>
        </p:nvSpPr>
        <p:spPr bwMode="auto">
          <a:xfrm>
            <a:off x="685800" y="2780928"/>
            <a:ext cx="7772400" cy="1470025"/>
          </a:xfrm>
          <a:prstGeom prst="rect">
            <a:avLst/>
          </a:prstGeom>
          <a:noFill/>
          <a:ln w="9525">
            <a:noFill/>
            <a:miter lim="800000"/>
            <a:headEnd/>
            <a:tailEnd/>
          </a:ln>
        </p:spPr>
        <p:txBody>
          <a:bodyPr anchor="ctr"/>
          <a:lstStyle/>
          <a:p>
            <a:pPr algn="ctr" eaLnBrk="0" hangingPunct="0">
              <a:defRPr/>
            </a:pPr>
            <a:r>
              <a:rPr lang="de-DE" sz="2800" b="1" dirty="0" smtClean="0">
                <a:latin typeface="+mj-lt"/>
                <a:ea typeface="Verdana" panose="020B0604030504040204" pitchFamily="34" charset="0"/>
                <a:cs typeface="Verdana" panose="020B0604030504040204" pitchFamily="34" charset="0"/>
              </a:rPr>
              <a:t>Die elektrische Arbeit</a:t>
            </a:r>
            <a:endParaRPr lang="de-DE" sz="2800" kern="0" dirty="0">
              <a:solidFill>
                <a:schemeClr val="tx2"/>
              </a:solidFill>
              <a:latin typeface="+mj-lt"/>
              <a:ea typeface="Verdana" panose="020B0604030504040204" pitchFamily="34" charset="0"/>
              <a:cs typeface="Verdana" panose="020B0604030504040204" pitchFamily="34" charset="0"/>
            </a:endParaRPr>
          </a:p>
        </p:txBody>
      </p:sp>
      <p:sp>
        <p:nvSpPr>
          <p:cNvPr id="11" name="Fußzeilenplatzhalter 3"/>
          <p:cNvSpPr>
            <a:spLocks noGrp="1"/>
          </p:cNvSpPr>
          <p:nvPr>
            <p:ph type="ftr" sz="quarter" idx="10"/>
          </p:nvPr>
        </p:nvSpPr>
        <p:spPr/>
        <p:txBody>
          <a:bodyPr/>
          <a:lstStyle/>
          <a:p>
            <a:pPr lvl="2">
              <a:defRPr/>
            </a:pPr>
            <a:r>
              <a:rPr lang="de-DE"/>
              <a:t> </a:t>
            </a:r>
          </a:p>
          <a:p>
            <a:pPr lvl="3">
              <a:defRPr/>
            </a:pPr>
            <a:endParaRPr lang="de-DE"/>
          </a:p>
          <a:p>
            <a:pPr lvl="3">
              <a:defRPr/>
            </a:pPr>
            <a:r>
              <a:rPr lang="de-DE" sz="1200"/>
              <a:t>			              Ortsverband München-Süd des</a:t>
            </a:r>
          </a:p>
          <a:p>
            <a:pPr lvl="3">
              <a:defRPr/>
            </a:pPr>
            <a:r>
              <a:rPr lang="de-DE" sz="1200"/>
              <a:t>		                            Deutschen Amateur-Radio-Club e.V.</a:t>
            </a:r>
          </a:p>
        </p:txBody>
      </p:sp>
    </p:spTree>
    <p:extLst>
      <p:ext uri="{BB962C8B-B14F-4D97-AF65-F5344CB8AC3E}">
        <p14:creationId xmlns:p14="http://schemas.microsoft.com/office/powerpoint/2010/main" val="290129276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smtClean="0"/>
              <a:t>Die elektrische Arbeit</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22</a:t>
            </a:fld>
            <a:endParaRPr lang="de-DE" altLang="en-US" dirty="0"/>
          </a:p>
        </p:txBody>
      </p:sp>
      <p:sp>
        <p:nvSpPr>
          <p:cNvPr id="9" name="Textfeld 8"/>
          <p:cNvSpPr txBox="1"/>
          <p:nvPr/>
        </p:nvSpPr>
        <p:spPr>
          <a:xfrm>
            <a:off x="683568" y="1268760"/>
            <a:ext cx="7848870" cy="4616648"/>
          </a:xfrm>
          <a:prstGeom prst="rect">
            <a:avLst/>
          </a:prstGeom>
          <a:noFill/>
        </p:spPr>
        <p:txBody>
          <a:bodyPr wrap="square" rtlCol="0">
            <a:spAutoFit/>
          </a:bodyPr>
          <a:lstStyle/>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Wie auch in der Mechanik ist die elektrische Arbeit  W (englisch: </a:t>
            </a:r>
            <a:r>
              <a:rPr lang="de-DE" sz="1600" dirty="0" err="1">
                <a:latin typeface="Verdana" panose="020B0604030504040204" pitchFamily="34" charset="0"/>
                <a:ea typeface="Verdana" panose="020B0604030504040204" pitchFamily="34" charset="0"/>
                <a:cs typeface="Verdana" panose="020B0604030504040204" pitchFamily="34" charset="0"/>
              </a:rPr>
              <a:t>work</a:t>
            </a:r>
            <a:r>
              <a:rPr lang="de-DE" sz="1600" dirty="0">
                <a:latin typeface="Verdana" panose="020B0604030504040204" pitchFamily="34" charset="0"/>
                <a:ea typeface="Verdana" panose="020B0604030504040204" pitchFamily="34" charset="0"/>
                <a:cs typeface="Verdana" panose="020B0604030504040204" pitchFamily="34" charset="0"/>
              </a:rPr>
              <a:t>) umso größer, je länger eine Leistung verrichtet wird</a:t>
            </a:r>
            <a:r>
              <a:rPr lang="de-DE" sz="1600" dirty="0" smtClean="0">
                <a:latin typeface="Verdana" panose="020B0604030504040204" pitchFamily="34" charset="0"/>
                <a:ea typeface="Verdana" panose="020B0604030504040204" pitchFamily="34" charset="0"/>
                <a:cs typeface="Verdana" panose="020B0604030504040204" pitchFamily="34" charset="0"/>
              </a:rPr>
              <a: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Dieses </a:t>
            </a:r>
            <a:r>
              <a:rPr lang="de-DE" sz="1600" dirty="0">
                <a:latin typeface="Verdana" panose="020B0604030504040204" pitchFamily="34" charset="0"/>
                <a:ea typeface="Verdana" panose="020B0604030504040204" pitchFamily="34" charset="0"/>
                <a:cs typeface="Verdana" panose="020B0604030504040204" pitchFamily="34" charset="0"/>
              </a:rPr>
              <a:t>Gesetz gilt auch in der Elektrotechnik. Setzt man für die Leistung noch Strom mal Spannung ein, kann man für die elektrische Arbeit auch schreiben </a:t>
            </a: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W = U · I </a:t>
            </a:r>
            <a:r>
              <a:rPr lang="de-DE" sz="1600" dirty="0" smtClean="0">
                <a:latin typeface="Verdana" panose="020B0604030504040204" pitchFamily="34" charset="0"/>
                <a:ea typeface="Verdana" panose="020B0604030504040204" pitchFamily="34" charset="0"/>
                <a:cs typeface="Verdana" panose="020B0604030504040204" pitchFamily="34" charset="0"/>
              </a:rPr>
              <a:t>· t</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Die Maßeinheit ergibt sich aus dieser Formel, indem man die Grundeinheiten Volt, Ampere und Sekunde einsetzt, also VAs oder </a:t>
            </a:r>
            <a:r>
              <a:rPr lang="de-DE" sz="1600" dirty="0" err="1">
                <a:latin typeface="Verdana" panose="020B0604030504040204" pitchFamily="34" charset="0"/>
                <a:ea typeface="Verdana" panose="020B0604030504040204" pitchFamily="34" charset="0"/>
                <a:cs typeface="Verdana" panose="020B0604030504040204" pitchFamily="34" charset="0"/>
              </a:rPr>
              <a:t>Ws</a:t>
            </a:r>
            <a:r>
              <a:rPr lang="de-DE" sz="1600" dirty="0">
                <a:latin typeface="Verdana" panose="020B0604030504040204" pitchFamily="34" charset="0"/>
                <a:ea typeface="Verdana" panose="020B0604030504040204" pitchFamily="34" charset="0"/>
                <a:cs typeface="Verdana" panose="020B0604030504040204" pitchFamily="34" charset="0"/>
              </a:rPr>
              <a:t> (Volt · Ampere = Watt), also Wattsekunden.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Wir merken uns:</a:t>
            </a: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Für </a:t>
            </a:r>
            <a:r>
              <a:rPr lang="de-DE" sz="1600" dirty="0">
                <a:latin typeface="Verdana" panose="020B0604030504040204" pitchFamily="34" charset="0"/>
                <a:ea typeface="Verdana" panose="020B0604030504040204" pitchFamily="34" charset="0"/>
                <a:cs typeface="Verdana" panose="020B0604030504040204" pitchFamily="34" charset="0"/>
              </a:rPr>
              <a:t>größere Arbeit ist diese Einheit etwas unpraktisch. Im Haushalt verwendet man </a:t>
            </a:r>
            <a:r>
              <a:rPr lang="de-DE" sz="1600" dirty="0" smtClean="0">
                <a:latin typeface="Verdana" panose="020B0604030504040204" pitchFamily="34" charset="0"/>
                <a:ea typeface="Verdana" panose="020B0604030504040204" pitchFamily="34" charset="0"/>
                <a:cs typeface="Verdana" panose="020B0604030504040204" pitchFamily="34" charset="0"/>
              </a:rPr>
              <a:t>deshalb Kilowattstunden.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1922342"/>
            <a:ext cx="7848871" cy="369332"/>
          </a:xfrm>
          <a:prstGeom prst="rect">
            <a:avLst/>
          </a:prstGeom>
          <a:solidFill>
            <a:srgbClr val="FFC000"/>
          </a:solidFill>
        </p:spPr>
        <p:txBody>
          <a:bodyPr wrap="square" rtlCol="0">
            <a:spAutoFit/>
          </a:bodyPr>
          <a:lstStyle/>
          <a:p>
            <a:pPr algn="ctr">
              <a:spcBef>
                <a:spcPts val="1200"/>
              </a:spcBef>
            </a:pPr>
            <a:r>
              <a:rPr lang="de-DE" sz="1800" b="1" dirty="0">
                <a:latin typeface="Verdana" panose="020B0604030504040204" pitchFamily="34" charset="0"/>
                <a:ea typeface="Verdana" panose="020B0604030504040204" pitchFamily="34" charset="0"/>
                <a:cs typeface="Verdana" panose="020B0604030504040204" pitchFamily="34" charset="0"/>
              </a:rPr>
              <a:t>Arbeit = Leistung ∙ Zeit  </a:t>
            </a:r>
            <a:r>
              <a:rPr lang="de-DE" sz="1800" b="1" dirty="0" smtClean="0">
                <a:latin typeface="Verdana" panose="020B0604030504040204" pitchFamily="34" charset="0"/>
                <a:ea typeface="Verdana" panose="020B0604030504040204" pitchFamily="34" charset="0"/>
                <a:cs typeface="Verdana" panose="020B0604030504040204" pitchFamily="34" charset="0"/>
              </a:rPr>
              <a:t>    </a:t>
            </a:r>
            <a:r>
              <a:rPr lang="de-DE" sz="1800" b="1" dirty="0">
                <a:latin typeface="Verdana" panose="020B0604030504040204" pitchFamily="34" charset="0"/>
                <a:ea typeface="Verdana" panose="020B0604030504040204" pitchFamily="34" charset="0"/>
                <a:cs typeface="Verdana" panose="020B0604030504040204" pitchFamily="34" charset="0"/>
              </a:rPr>
              <a:t>oder       W = P · t</a:t>
            </a:r>
          </a:p>
        </p:txBody>
      </p:sp>
      <p:cxnSp>
        <p:nvCxnSpPr>
          <p:cNvPr id="12" name="Gerade Verbindung 11"/>
          <p:cNvCxnSpPr/>
          <p:nvPr/>
        </p:nvCxnSpPr>
        <p:spPr>
          <a:xfrm>
            <a:off x="683568" y="191683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5" name="Gerade Verbindung 14"/>
          <p:cNvCxnSpPr/>
          <p:nvPr/>
        </p:nvCxnSpPr>
        <p:spPr>
          <a:xfrm>
            <a:off x="683567" y="229107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feld 7"/>
          <p:cNvSpPr txBox="1"/>
          <p:nvPr/>
        </p:nvSpPr>
        <p:spPr>
          <a:xfrm>
            <a:off x="683569" y="4802662"/>
            <a:ext cx="7848871" cy="369332"/>
          </a:xfrm>
          <a:prstGeom prst="rect">
            <a:avLst/>
          </a:prstGeom>
          <a:solidFill>
            <a:srgbClr val="FFC000"/>
          </a:solidFill>
        </p:spPr>
        <p:txBody>
          <a:bodyPr wrap="square" rtlCol="0">
            <a:spAutoFit/>
          </a:bodyPr>
          <a:lstStyle/>
          <a:p>
            <a:pPr algn="ctr">
              <a:spcBef>
                <a:spcPts val="1200"/>
              </a:spcBef>
            </a:pPr>
            <a:r>
              <a:rPr lang="de-DE" sz="1800" b="1" dirty="0">
                <a:latin typeface="Verdana" panose="020B0604030504040204" pitchFamily="34" charset="0"/>
                <a:ea typeface="Verdana" panose="020B0604030504040204" pitchFamily="34" charset="0"/>
                <a:cs typeface="Verdana" panose="020B0604030504040204" pitchFamily="34" charset="0"/>
              </a:rPr>
              <a:t>Die Einheit der Arbeit ist 1 Wattsekunde (1 </a:t>
            </a:r>
            <a:r>
              <a:rPr lang="de-DE" sz="1800" b="1" dirty="0" err="1">
                <a:latin typeface="Verdana" panose="020B0604030504040204" pitchFamily="34" charset="0"/>
                <a:ea typeface="Verdana" panose="020B0604030504040204" pitchFamily="34" charset="0"/>
                <a:cs typeface="Verdana" panose="020B0604030504040204" pitchFamily="34" charset="0"/>
              </a:rPr>
              <a:t>Ws</a:t>
            </a:r>
            <a:r>
              <a:rPr lang="de-DE" sz="1800" b="1" dirty="0">
                <a:latin typeface="Verdana" panose="020B0604030504040204" pitchFamily="34" charset="0"/>
                <a:ea typeface="Verdana" panose="020B0604030504040204" pitchFamily="34" charset="0"/>
                <a:cs typeface="Verdana" panose="020B0604030504040204" pitchFamily="34" charset="0"/>
              </a:rPr>
              <a:t>) </a:t>
            </a:r>
          </a:p>
        </p:txBody>
      </p:sp>
      <p:cxnSp>
        <p:nvCxnSpPr>
          <p:cNvPr id="11" name="Gerade Verbindung 10"/>
          <p:cNvCxnSpPr/>
          <p:nvPr/>
        </p:nvCxnSpPr>
        <p:spPr>
          <a:xfrm>
            <a:off x="683569" y="4797152"/>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683568" y="5171397"/>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9228476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23</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419353239"/>
              </p:ext>
            </p:extLst>
          </p:nvPr>
        </p:nvGraphicFramePr>
        <p:xfrm>
          <a:off x="1115616" y="1247646"/>
          <a:ext cx="6912768" cy="185420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ÜB301</a:t>
                      </a:r>
                      <a:endParaRPr lang="en-US" dirty="0">
                        <a:solidFill>
                          <a:schemeClr val="tx1"/>
                        </a:solidFill>
                      </a:endParaRPr>
                    </a:p>
                  </a:txBody>
                  <a:tcPr>
                    <a:solidFill>
                      <a:srgbClr val="00B050"/>
                    </a:solidFill>
                  </a:tcPr>
                </a:tc>
                <a:tc>
                  <a:txBody>
                    <a:bodyPr/>
                    <a:lstStyle/>
                    <a:p>
                      <a:r>
                        <a:rPr lang="de-DE" b="1" baseline="0" dirty="0" smtClean="0"/>
                        <a:t> </a:t>
                      </a:r>
                      <a:r>
                        <a:rPr lang="de-DE" dirty="0" smtClean="0"/>
                        <a:t>Wie </a:t>
                      </a:r>
                      <a:r>
                        <a:rPr lang="de-DE" dirty="0"/>
                        <a:t>viel Wattsekunden hat eine Kilowattstunde? </a:t>
                      </a:r>
                    </a:p>
                  </a:txBody>
                  <a:tcPr marL="9525" marR="9525" marT="9525" marB="9525" anchor="ctr">
                    <a:solidFill>
                      <a:srgbClr val="00B050"/>
                    </a:solidFill>
                  </a:tcPr>
                </a:tc>
              </a:tr>
              <a:tr h="370840">
                <a:tc>
                  <a:txBody>
                    <a:bodyPr/>
                    <a:lstStyle/>
                    <a:p>
                      <a:r>
                        <a:rPr lang="en-US" dirty="0" smtClean="0"/>
                        <a:t>A</a:t>
                      </a:r>
                      <a:endParaRPr lang="en-US" dirty="0"/>
                    </a:p>
                  </a:txBody>
                  <a:tcPr/>
                </a:tc>
                <a:tc>
                  <a:txBody>
                    <a:bodyPr/>
                    <a:lstStyle/>
                    <a:p>
                      <a:r>
                        <a:rPr lang="en-US" b="1" dirty="0"/>
                        <a:t>   </a:t>
                      </a:r>
                      <a:r>
                        <a:rPr lang="en-US" dirty="0"/>
                        <a:t> </a:t>
                      </a:r>
                      <a:r>
                        <a:rPr lang="en-US" dirty="0" smtClean="0"/>
                        <a:t>       3.600 </a:t>
                      </a:r>
                      <a:r>
                        <a:rPr lang="en-US" dirty="0" err="1"/>
                        <a:t>Ws</a:t>
                      </a:r>
                      <a:endParaRPr lang="en-US" dirty="0"/>
                    </a:p>
                  </a:txBody>
                  <a:tcPr marL="9525" marR="9525" marT="9525" marB="9525" anchor="ctr"/>
                </a:tc>
              </a:tr>
              <a:tr h="370840">
                <a:tc>
                  <a:txBody>
                    <a:bodyPr/>
                    <a:lstStyle/>
                    <a:p>
                      <a:r>
                        <a:rPr lang="en-US" dirty="0" smtClean="0"/>
                        <a:t>B</a:t>
                      </a:r>
                      <a:endParaRPr lang="en-US" dirty="0"/>
                    </a:p>
                  </a:txBody>
                  <a:tcPr/>
                </a:tc>
                <a:tc>
                  <a:txBody>
                    <a:bodyPr/>
                    <a:lstStyle/>
                    <a:p>
                      <a:r>
                        <a:rPr lang="en-US" b="1" dirty="0"/>
                        <a:t>  </a:t>
                      </a:r>
                      <a:r>
                        <a:rPr lang="en-US" b="1" dirty="0" smtClean="0"/>
                        <a:t>     </a:t>
                      </a:r>
                      <a:r>
                        <a:rPr lang="en-US" b="1" dirty="0"/>
                        <a:t>  </a:t>
                      </a:r>
                      <a:r>
                        <a:rPr lang="en-US" dirty="0" smtClean="0"/>
                        <a:t>60.000 </a:t>
                      </a:r>
                      <a:r>
                        <a:rPr lang="en-US" dirty="0" err="1"/>
                        <a:t>Ws</a:t>
                      </a:r>
                      <a:endParaRPr lang="en-US" dirty="0"/>
                    </a:p>
                  </a:txBody>
                  <a:tcPr marL="9525" marR="9525" marT="9525" marB="9525" anchor="ctr"/>
                </a:tc>
              </a:tr>
              <a:tr h="370840">
                <a:tc>
                  <a:txBody>
                    <a:bodyPr/>
                    <a:lstStyle/>
                    <a:p>
                      <a:r>
                        <a:rPr lang="en-US" dirty="0" smtClean="0"/>
                        <a:t>C</a:t>
                      </a:r>
                      <a:endParaRPr lang="en-US" dirty="0"/>
                    </a:p>
                  </a:txBody>
                  <a:tcPr/>
                </a:tc>
                <a:tc>
                  <a:txBody>
                    <a:bodyPr/>
                    <a:lstStyle/>
                    <a:p>
                      <a:r>
                        <a:rPr lang="en-US" b="1" dirty="0"/>
                        <a:t>    </a:t>
                      </a:r>
                      <a:r>
                        <a:rPr lang="en-US" dirty="0" smtClean="0"/>
                        <a:t>3.600.000 </a:t>
                      </a:r>
                      <a:r>
                        <a:rPr lang="en-US" dirty="0" err="1"/>
                        <a:t>Ws</a:t>
                      </a:r>
                      <a:endParaRPr lang="en-US" dirty="0"/>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b="1" dirty="0" smtClean="0"/>
                        <a:t>            </a:t>
                      </a:r>
                      <a:r>
                        <a:rPr lang="en-US" dirty="0" smtClean="0"/>
                        <a:t>60 </a:t>
                      </a:r>
                      <a:r>
                        <a:rPr lang="en-US" dirty="0" err="1"/>
                        <a:t>Ws</a:t>
                      </a:r>
                      <a:endParaRPr lang="en-US" dirty="0"/>
                    </a:p>
                  </a:txBody>
                  <a:tcPr marL="9525" marR="9525" marT="9525" marB="9525" anchor="ctr"/>
                </a:tc>
              </a:tr>
            </a:tbl>
          </a:graphicData>
        </a:graphic>
      </p:graphicFrame>
      <p:sp>
        <p:nvSpPr>
          <p:cNvPr id="5" name="Interaktive Schaltfläche: Hilfe 4">
            <a:hlinkClick r:id="" action="ppaction://noaction" highlightClick="1"/>
          </p:cNvPr>
          <p:cNvSpPr/>
          <p:nvPr/>
        </p:nvSpPr>
        <p:spPr>
          <a:xfrm>
            <a:off x="1421397" y="165986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21397" y="202570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21397" y="239155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21397" y="275740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48975" y="200292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60196" y="164621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60196" y="237327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60196" y="272998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4223906752"/>
              </p:ext>
            </p:extLst>
          </p:nvPr>
        </p:nvGraphicFramePr>
        <p:xfrm>
          <a:off x="1115616" y="3573016"/>
          <a:ext cx="6912768" cy="2325370"/>
        </p:xfrm>
        <a:graphic>
          <a:graphicData uri="http://schemas.openxmlformats.org/drawingml/2006/table">
            <a:tbl>
              <a:tblPr firstRow="1" bandRow="1">
                <a:tableStyleId>{17292A2E-F333-43FB-9621-5CBBE7FDCDCB}</a:tableStyleId>
              </a:tblPr>
              <a:tblGrid>
                <a:gridCol w="925050"/>
                <a:gridCol w="5987718"/>
              </a:tblGrid>
              <a:tr h="370840">
                <a:tc>
                  <a:txBody>
                    <a:bodyPr/>
                    <a:lstStyle/>
                    <a:p>
                      <a:r>
                        <a:rPr lang="en-US" dirty="0" smtClean="0">
                          <a:solidFill>
                            <a:schemeClr val="tx1"/>
                          </a:solidFill>
                        </a:rPr>
                        <a:t>TB905</a:t>
                      </a:r>
                      <a:endParaRPr lang="en-US" dirty="0">
                        <a:solidFill>
                          <a:schemeClr val="tx1"/>
                        </a:solidFill>
                      </a:endParaRPr>
                    </a:p>
                  </a:txBody>
                  <a:tcPr>
                    <a:solidFill>
                      <a:schemeClr val="bg1">
                        <a:lumMod val="65000"/>
                      </a:schemeClr>
                    </a:solidFill>
                  </a:tcPr>
                </a:tc>
                <a:tc>
                  <a:txBody>
                    <a:bodyPr/>
                    <a:lstStyle/>
                    <a:p>
                      <a:r>
                        <a:rPr lang="de-DE"/>
                        <a:t>Eine Stromversorgung nimmt bei 230 Volt einen Strom von 0,63 Ampere auf. Welche elektrische Arbeit wird bei einer Betriebsdauer von 7 Stunden verbraucht?</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a:t>   </a:t>
                      </a:r>
                      <a:r>
                        <a:rPr lang="en-US"/>
                        <a:t> 1,01 kWh</a:t>
                      </a:r>
                    </a:p>
                  </a:txBody>
                  <a:tcPr marL="9525" marR="9525" marT="9525" marB="9525" anchor="ctr"/>
                </a:tc>
              </a:tr>
              <a:tr h="370840">
                <a:tc>
                  <a:txBody>
                    <a:bodyPr/>
                    <a:lstStyle/>
                    <a:p>
                      <a:r>
                        <a:rPr lang="en-US" dirty="0" smtClean="0"/>
                        <a:t>B</a:t>
                      </a:r>
                      <a:endParaRPr lang="en-US" dirty="0"/>
                    </a:p>
                  </a:txBody>
                  <a:tcPr/>
                </a:tc>
                <a:tc>
                  <a:txBody>
                    <a:bodyPr/>
                    <a:lstStyle/>
                    <a:p>
                      <a:r>
                        <a:rPr lang="en-US" b="1" dirty="0"/>
                        <a:t>    </a:t>
                      </a:r>
                      <a:r>
                        <a:rPr lang="en-US" b="1" dirty="0" smtClean="0"/>
                        <a:t>  </a:t>
                      </a:r>
                      <a:r>
                        <a:rPr lang="en-US" dirty="0" smtClean="0"/>
                        <a:t>0,1 </a:t>
                      </a:r>
                      <a:r>
                        <a:rPr lang="en-US" dirty="0"/>
                        <a:t>kWh</a:t>
                      </a:r>
                    </a:p>
                  </a:txBody>
                  <a:tcPr marL="9525" marR="9525" marT="9525" marB="9525" anchor="ctr"/>
                </a:tc>
              </a:tr>
              <a:tr h="370840">
                <a:tc>
                  <a:txBody>
                    <a:bodyPr/>
                    <a:lstStyle/>
                    <a:p>
                      <a:r>
                        <a:rPr lang="en-US" dirty="0" smtClean="0"/>
                        <a:t>C</a:t>
                      </a:r>
                      <a:endParaRPr lang="en-US" dirty="0"/>
                    </a:p>
                  </a:txBody>
                  <a:tcPr/>
                </a:tc>
                <a:tc>
                  <a:txBody>
                    <a:bodyPr/>
                    <a:lstStyle/>
                    <a:p>
                      <a:r>
                        <a:rPr lang="en-US" b="1"/>
                        <a:t>    </a:t>
                      </a:r>
                      <a:r>
                        <a:rPr lang="en-US"/>
                        <a:t>2,56 kWh</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20,7 kWh</a:t>
                      </a:r>
                    </a:p>
                  </a:txBody>
                  <a:tcPr marL="9525" marR="9525" marT="9525" marB="9525" anchor="ctr"/>
                </a:tc>
              </a:tr>
            </a:tbl>
          </a:graphicData>
        </a:graphic>
      </p:graphicFrame>
      <p:sp>
        <p:nvSpPr>
          <p:cNvPr id="19" name="Interaktive Schaltfläche: Hilfe 18">
            <a:hlinkClick r:id="" action="ppaction://noaction" highlightClick="1"/>
          </p:cNvPr>
          <p:cNvSpPr/>
          <p:nvPr/>
        </p:nvSpPr>
        <p:spPr>
          <a:xfrm>
            <a:off x="1430944" y="445972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4825571"/>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19141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55726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480164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438536"/>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25" name="Textfeld 24"/>
          <p:cNvSpPr txBox="1"/>
          <p:nvPr/>
        </p:nvSpPr>
        <p:spPr>
          <a:xfrm>
            <a:off x="1176921" y="515999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53200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Tree>
    <p:extLst>
      <p:ext uri="{BB962C8B-B14F-4D97-AF65-F5344CB8AC3E}">
        <p14:creationId xmlns:p14="http://schemas.microsoft.com/office/powerpoint/2010/main" val="1677690982"/>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0750" y="1916113"/>
            <a:ext cx="10317163" cy="3960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1" name="Rectangle 2"/>
          <p:cNvSpPr>
            <a:spLocks noGrp="1" noChangeArrowheads="1"/>
          </p:cNvSpPr>
          <p:nvPr>
            <p:ph type="title"/>
          </p:nvPr>
        </p:nvSpPr>
        <p:spPr>
          <a:xfrm>
            <a:off x="685800" y="1295400"/>
            <a:ext cx="7918648" cy="609600"/>
          </a:xfrm>
        </p:spPr>
        <p:txBody>
          <a:bodyPr/>
          <a:lstStyle/>
          <a:p>
            <a:r>
              <a:rPr lang="de-DE" altLang="en-US" dirty="0" smtClean="0"/>
              <a:t>Nächste Woche: Mi, </a:t>
            </a:r>
            <a:r>
              <a:rPr lang="de-DE" altLang="en-US" dirty="0" smtClean="0"/>
              <a:t>9</a:t>
            </a:r>
            <a:r>
              <a:rPr lang="de-DE" altLang="en-US" dirty="0" smtClean="0"/>
              <a:t>. </a:t>
            </a:r>
            <a:r>
              <a:rPr lang="de-DE" altLang="en-US" dirty="0" smtClean="0"/>
              <a:t>März, </a:t>
            </a:r>
            <a:r>
              <a:rPr lang="de-DE" altLang="en-US" dirty="0" smtClean="0"/>
              <a:t>19 Uhr lokal</a:t>
            </a:r>
          </a:p>
        </p:txBody>
      </p:sp>
      <p:sp>
        <p:nvSpPr>
          <p:cNvPr id="22532"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86445D66-5407-4074-A26D-D7E72898DA47}" type="slidenum">
              <a:rPr lang="de-DE" altLang="en-US"/>
              <a:pPr eaLnBrk="1" hangingPunct="1"/>
              <a:t>24</a:t>
            </a:fld>
            <a:endParaRPr lang="de-DE" altLang="en-US"/>
          </a:p>
        </p:txBody>
      </p:sp>
      <p:sp>
        <p:nvSpPr>
          <p:cNvPr id="7" name="Textfeld 6"/>
          <p:cNvSpPr txBox="1"/>
          <p:nvPr/>
        </p:nvSpPr>
        <p:spPr>
          <a:xfrm>
            <a:off x="0" y="4467225"/>
            <a:ext cx="9144000" cy="1631950"/>
          </a:xfrm>
          <a:prstGeom prst="rect">
            <a:avLst/>
          </a:prstGeom>
          <a:solidFill>
            <a:schemeClr val="bg1">
              <a:alpha val="74000"/>
            </a:schemeClr>
          </a:solidFill>
        </p:spPr>
        <p:txBody>
          <a:bodyPr>
            <a:spAutoFit/>
          </a:bodyPr>
          <a:lstStyle/>
          <a:p>
            <a:pPr>
              <a:defRPr/>
            </a:pPr>
            <a:r>
              <a:rPr lang="de-DE" sz="4000" dirty="0"/>
              <a:t> </a:t>
            </a:r>
            <a:r>
              <a:rPr lang="de-DE" sz="6000" dirty="0"/>
              <a:t/>
            </a:r>
            <a:br>
              <a:rPr lang="de-DE" sz="6000" dirty="0"/>
            </a:br>
            <a:r>
              <a:rPr lang="de-DE" sz="6000" dirty="0"/>
              <a:t>	</a:t>
            </a:r>
            <a:r>
              <a:rPr lang="de-DE" sz="6000" dirty="0">
                <a:latin typeface="+mj-lt"/>
              </a:rPr>
              <a:t>Fragen ?</a:t>
            </a:r>
          </a:p>
        </p:txBody>
      </p:sp>
      <p:sp>
        <p:nvSpPr>
          <p:cNvPr id="6" name="Textfeld 5"/>
          <p:cNvSpPr txBox="1"/>
          <p:nvPr/>
        </p:nvSpPr>
        <p:spPr>
          <a:xfrm>
            <a:off x="-1116013" y="2413000"/>
            <a:ext cx="10872788" cy="1016000"/>
          </a:xfrm>
          <a:prstGeom prst="rect">
            <a:avLst/>
          </a:prstGeom>
          <a:solidFill>
            <a:schemeClr val="bg1">
              <a:alpha val="74000"/>
            </a:schemeClr>
          </a:solidFill>
        </p:spPr>
        <p:txBody>
          <a:bodyPr>
            <a:spAutoFit/>
          </a:bodyPr>
          <a:lstStyle/>
          <a:p>
            <a:pPr>
              <a:defRPr/>
            </a:pPr>
            <a:endParaRPr lang="de-DE" sz="6000" dirty="0">
              <a:latin typeface="+mj-lt"/>
            </a:endParaRPr>
          </a:p>
        </p:txBody>
      </p:sp>
      <p:sp>
        <p:nvSpPr>
          <p:cNvPr id="8" name="Textfeld 7"/>
          <p:cNvSpPr txBox="1"/>
          <p:nvPr/>
        </p:nvSpPr>
        <p:spPr>
          <a:xfrm>
            <a:off x="-1116013" y="2420938"/>
            <a:ext cx="10872788" cy="468312"/>
          </a:xfrm>
          <a:prstGeom prst="rect">
            <a:avLst/>
          </a:prstGeom>
          <a:solidFill>
            <a:schemeClr val="bg1">
              <a:alpha val="74000"/>
            </a:schemeClr>
          </a:solidFill>
        </p:spPr>
        <p:txBody>
          <a:bodyPr>
            <a:spAutoFit/>
          </a:bodyPr>
          <a:lstStyle/>
          <a:p>
            <a:pPr>
              <a:defRPr/>
            </a:pPr>
            <a:endParaRPr lang="de-DE" sz="6000" dirty="0">
              <a:latin typeface="+mj-lt"/>
            </a:endParaRPr>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8280"/>
            <a:ext cx="6550496" cy="609600"/>
          </a:xfrm>
        </p:spPr>
        <p:txBody>
          <a:bodyPr/>
          <a:lstStyle/>
          <a:p>
            <a:r>
              <a:rPr lang="de-DE" altLang="en-US" dirty="0" err="1" smtClean="0"/>
              <a:t>Ohmsches</a:t>
            </a:r>
            <a:r>
              <a:rPr lang="de-DE" altLang="en-US" dirty="0" smtClean="0"/>
              <a:t> Gesetz</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3</a:t>
            </a:fld>
            <a:endParaRPr lang="de-DE" altLang="en-US"/>
          </a:p>
        </p:txBody>
      </p:sp>
      <p:sp>
        <p:nvSpPr>
          <p:cNvPr id="3" name="Textfeld 2"/>
          <p:cNvSpPr txBox="1"/>
          <p:nvPr/>
        </p:nvSpPr>
        <p:spPr>
          <a:xfrm>
            <a:off x="683568" y="4142969"/>
            <a:ext cx="7730980" cy="2062103"/>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Die </a:t>
            </a:r>
            <a:r>
              <a:rPr lang="de-DE" sz="1600" dirty="0" smtClean="0">
                <a:latin typeface="Verdana" panose="020B0604030504040204" pitchFamily="34" charset="0"/>
                <a:ea typeface="Verdana" panose="020B0604030504040204" pitchFamily="34" charset="0"/>
                <a:cs typeface="Verdana" panose="020B0604030504040204" pitchFamily="34" charset="0"/>
              </a:rPr>
              <a:t>Schaltung erlaubt es die Lampe „La“ mit 1,5 V oder 3 V zu verbinden.</a:t>
            </a:r>
            <a:endParaRPr lang="de-DE" sz="1600" dirty="0">
              <a:latin typeface="Verdana" panose="020B0604030504040204" pitchFamily="34" charset="0"/>
              <a:ea typeface="Verdana" panose="020B0604030504040204" pitchFamily="34" charset="0"/>
              <a:cs typeface="Verdana" panose="020B0604030504040204" pitchFamily="34" charset="0"/>
            </a:endParaRPr>
          </a:p>
          <a:p>
            <a:endParaRPr lang="de-DE" sz="1600" dirty="0">
              <a:latin typeface="Verdana" panose="020B0604030504040204" pitchFamily="34" charset="0"/>
              <a:ea typeface="Verdana" panose="020B0604030504040204" pitchFamily="34" charset="0"/>
              <a:cs typeface="Verdana" panose="020B0604030504040204" pitchFamily="34" charset="0"/>
            </a:endParaRPr>
          </a:p>
          <a:p>
            <a:r>
              <a:rPr lang="de-DE" sz="1600" dirty="0">
                <a:latin typeface="Verdana" panose="020B0604030504040204" pitchFamily="34" charset="0"/>
                <a:ea typeface="Verdana" panose="020B0604030504040204" pitchFamily="34" charset="0"/>
                <a:cs typeface="Verdana" panose="020B0604030504040204" pitchFamily="34" charset="0"/>
              </a:rPr>
              <a:t>Dass nicht ein unendlich großer Strom fließt, liegt daran, dass der Leiterwerkstoff des Glühfadens in der Glühlampe dem Stromfluss einen Widerstand entgegensetzt. Dieser Widerstand wird sowohl von der vorhandenen Zahl der frei beweglichen Leitungselektronen als auch vom Atomgitteraufbau des Werkstoffes </a:t>
            </a:r>
            <a:r>
              <a:rPr lang="de-DE" sz="1600" dirty="0" smtClean="0">
                <a:latin typeface="Verdana" panose="020B0604030504040204" pitchFamily="34" charset="0"/>
                <a:ea typeface="Verdana" panose="020B0604030504040204" pitchFamily="34" charset="0"/>
                <a:cs typeface="Verdana" panose="020B0604030504040204" pitchFamily="34" charset="0"/>
              </a:rPr>
              <a:t>sowie seiner Temperatur bestimmt</a:t>
            </a:r>
            <a:r>
              <a:rPr lang="de-DE" sz="1600" dirty="0">
                <a:latin typeface="Verdana" panose="020B0604030504040204" pitchFamily="34" charset="0"/>
                <a:ea typeface="Verdana" panose="020B0604030504040204" pitchFamily="34" charset="0"/>
                <a:cs typeface="Verdana" panose="020B0604030504040204" pitchFamily="34" charset="0"/>
              </a:rPr>
              <a:t>. </a:t>
            </a:r>
          </a:p>
        </p:txBody>
      </p:sp>
      <p:sp>
        <p:nvSpPr>
          <p:cNvPr id="9" name="Textfeld 8"/>
          <p:cNvSpPr txBox="1"/>
          <p:nvPr/>
        </p:nvSpPr>
        <p:spPr>
          <a:xfrm>
            <a:off x="683568" y="1268760"/>
            <a:ext cx="7848872" cy="1077218"/>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Ein einfacher Versuch nach </a:t>
            </a:r>
            <a:r>
              <a:rPr lang="de-DE" sz="1600" dirty="0" smtClean="0">
                <a:latin typeface="Verdana" panose="020B0604030504040204" pitchFamily="34" charset="0"/>
                <a:ea typeface="Verdana" panose="020B0604030504040204" pitchFamily="34" charset="0"/>
                <a:cs typeface="Verdana" panose="020B0604030504040204" pitchFamily="34" charset="0"/>
              </a:rPr>
              <a:t>unten abgebildeter Schaltung zeigt</a:t>
            </a:r>
            <a:r>
              <a:rPr lang="de-DE" sz="1600" dirty="0">
                <a:latin typeface="Verdana" panose="020B0604030504040204" pitchFamily="34" charset="0"/>
                <a:ea typeface="Verdana" panose="020B0604030504040204" pitchFamily="34" charset="0"/>
                <a:cs typeface="Verdana" panose="020B0604030504040204" pitchFamily="34" charset="0"/>
              </a:rPr>
              <a:t>, dass es zwischen Spannung und Strom einen Zusammenhang gibt. Erhöht man beim Betrieb einer Glühlampe die Spannung, so leuchtet sie heller. Dies ist ein Zeichen, dass höherer Strom fließt.</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185919" y="2391367"/>
            <a:ext cx="2772162" cy="1638529"/>
          </a:xfrm>
          <a:prstGeom prst="rect">
            <a:avLst/>
          </a:prstGeom>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Der Widerstand</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4</a:t>
            </a:fld>
            <a:endParaRPr lang="de-DE" altLang="en-US"/>
          </a:p>
        </p:txBody>
      </p:sp>
      <p:sp>
        <p:nvSpPr>
          <p:cNvPr id="5" name="Textfeld 4"/>
          <p:cNvSpPr txBox="1"/>
          <p:nvPr/>
        </p:nvSpPr>
        <p:spPr>
          <a:xfrm>
            <a:off x="683567" y="4542219"/>
            <a:ext cx="7890893" cy="584775"/>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Die Größe eines Widerstandes wird mit dem Buchstaben R (</a:t>
            </a:r>
            <a:r>
              <a:rPr lang="de-DE" sz="1600" dirty="0" err="1">
                <a:latin typeface="Verdana" panose="020B0604030504040204" pitchFamily="34" charset="0"/>
                <a:ea typeface="Verdana" panose="020B0604030504040204" pitchFamily="34" charset="0"/>
                <a:cs typeface="Verdana" panose="020B0604030504040204" pitchFamily="34" charset="0"/>
              </a:rPr>
              <a:t>resistor</a:t>
            </a:r>
            <a:r>
              <a:rPr lang="de-DE" sz="1600" dirty="0">
                <a:latin typeface="Verdana" panose="020B0604030504040204" pitchFamily="34" charset="0"/>
                <a:ea typeface="Verdana" panose="020B0604030504040204" pitchFamily="34" charset="0"/>
                <a:cs typeface="Verdana" panose="020B0604030504040204" pitchFamily="34" charset="0"/>
              </a:rPr>
              <a:t>) gekennzeichnet, seine Einheit ist Ohm, abgekürzt Ω. </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9" name="Textfeld 8"/>
          <p:cNvSpPr txBox="1"/>
          <p:nvPr/>
        </p:nvSpPr>
        <p:spPr>
          <a:xfrm>
            <a:off x="683567" y="1268760"/>
            <a:ext cx="7890893" cy="584775"/>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Der Widerstand der Glühlampe oder jeder andere Widerstand kann allgemein durch folgendes </a:t>
            </a:r>
            <a:r>
              <a:rPr lang="de-DE" sz="1600" dirty="0" smtClean="0">
                <a:latin typeface="Verdana" panose="020B0604030504040204" pitchFamily="34" charset="0"/>
                <a:ea typeface="Verdana" panose="020B0604030504040204" pitchFamily="34" charset="0"/>
                <a:cs typeface="Verdana" panose="020B0604030504040204" pitchFamily="34" charset="0"/>
              </a:rPr>
              <a:t>genormtes Symbol </a:t>
            </a:r>
            <a:r>
              <a:rPr lang="de-DE" sz="1600" dirty="0">
                <a:latin typeface="Verdana" panose="020B0604030504040204" pitchFamily="34" charset="0"/>
                <a:ea typeface="Verdana" panose="020B0604030504040204" pitchFamily="34" charset="0"/>
                <a:cs typeface="Verdana" panose="020B0604030504040204" pitchFamily="34" charset="0"/>
              </a:rPr>
              <a:t>dargestellt </a:t>
            </a:r>
            <a:r>
              <a:rPr lang="de-DE" sz="1600" dirty="0" smtClean="0">
                <a:latin typeface="Verdana" panose="020B0604030504040204" pitchFamily="34" charset="0"/>
                <a:ea typeface="Verdana" panose="020B0604030504040204" pitchFamily="34" charset="0"/>
                <a:cs typeface="Verdana" panose="020B0604030504040204" pitchFamily="34" charset="0"/>
              </a:rPr>
              <a:t>werden</a:t>
            </a:r>
            <a:r>
              <a:rPr lang="de-DE" sz="1600" dirty="0">
                <a:latin typeface="Verdana" panose="020B0604030504040204" pitchFamily="34" charset="0"/>
                <a:ea typeface="Verdana" panose="020B0604030504040204" pitchFamily="34" charset="0"/>
                <a:cs typeface="Verdana" panose="020B0604030504040204" pitchFamily="34" charset="0"/>
              </a:rPr>
              <a:t>:</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sp>
        <p:nvSpPr>
          <p:cNvPr id="10" name="Textfeld 9"/>
          <p:cNvSpPr txBox="1"/>
          <p:nvPr/>
        </p:nvSpPr>
        <p:spPr>
          <a:xfrm>
            <a:off x="683568" y="5621489"/>
            <a:ext cx="7848871" cy="584775"/>
          </a:xfrm>
          <a:prstGeom prst="rect">
            <a:avLst/>
          </a:prstGeom>
          <a:solidFill>
            <a:srgbClr val="FFC000"/>
          </a:solidFill>
        </p:spPr>
        <p:txBody>
          <a:bodyPr wrap="square" rtlCol="0">
            <a:spAutoFit/>
          </a:bodyPr>
          <a:lstStyle/>
          <a:p>
            <a:pPr algn="ctr"/>
            <a:r>
              <a:rPr lang="de-DE" sz="1600" b="1" dirty="0">
                <a:latin typeface="Verdana" panose="020B0604030504040204" pitchFamily="34" charset="0"/>
                <a:ea typeface="Verdana" panose="020B0604030504040204" pitchFamily="34" charset="0"/>
                <a:cs typeface="Verdana" panose="020B0604030504040204" pitchFamily="34" charset="0"/>
              </a:rPr>
              <a:t>Ein Widerstand hat den Wert R = 1 Ω (sprich: ein Ohm), wenn bei Anlegen einer Spannung von 1 Volt ein Strom von 1 Ampere fließt.</a:t>
            </a:r>
            <a:endParaRPr lang="en-US" sz="16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1" name="Gerade Verbindung 10"/>
          <p:cNvCxnSpPr/>
          <p:nvPr/>
        </p:nvCxnSpPr>
        <p:spPr>
          <a:xfrm>
            <a:off x="683568" y="5615979"/>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2" name="Gerade Verbindung 11"/>
          <p:cNvCxnSpPr/>
          <p:nvPr/>
        </p:nvCxnSpPr>
        <p:spPr>
          <a:xfrm>
            <a:off x="683567" y="6213228"/>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2" name="Grafik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259632" y="2132856"/>
            <a:ext cx="6146453" cy="1644929"/>
          </a:xfrm>
          <a:prstGeom prst="rect">
            <a:avLst/>
          </a:prstGeom>
        </p:spPr>
      </p:pic>
    </p:spTree>
    <p:extLst>
      <p:ext uri="{BB962C8B-B14F-4D97-AF65-F5344CB8AC3E}">
        <p14:creationId xmlns:p14="http://schemas.microsoft.com/office/powerpoint/2010/main" val="319101971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Versuchsaufbau</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5</a:t>
            </a:fld>
            <a:endParaRPr lang="de-DE" altLang="en-US"/>
          </a:p>
        </p:txBody>
      </p:sp>
      <p:sp>
        <p:nvSpPr>
          <p:cNvPr id="9" name="Textfeld 8"/>
          <p:cNvSpPr txBox="1"/>
          <p:nvPr/>
        </p:nvSpPr>
        <p:spPr>
          <a:xfrm>
            <a:off x="683567" y="1268760"/>
            <a:ext cx="8136905" cy="1569660"/>
          </a:xfrm>
          <a:prstGeom prst="rect">
            <a:avLst/>
          </a:prstGeom>
          <a:noFill/>
        </p:spPr>
        <p:txBody>
          <a:bodyPr wrap="square" rtlCol="0">
            <a:spAutoFit/>
          </a:bodyPr>
          <a:lstStyle/>
          <a:p>
            <a:r>
              <a:rPr lang="de-DE" sz="1600" dirty="0">
                <a:latin typeface="Verdana" panose="020B0604030504040204" pitchFamily="34" charset="0"/>
                <a:ea typeface="Verdana" panose="020B0604030504040204" pitchFamily="34" charset="0"/>
                <a:cs typeface="Verdana" panose="020B0604030504040204" pitchFamily="34" charset="0"/>
              </a:rPr>
              <a:t>Mit einer verstellbaren Spannungsquelle, wie sie in Bild 3-2 dargestellt ist, soll der Zusammenhang zwischen Strom, Spannung und Widerstand genauer untersucht werden. Denken Sie sich vier Zellen von je 1,5 Volt in Serie geschaltet mit je einen Abgriff bei 1,5 V, 3 V, 4,5 V und 6 V. Es kann über einen Strommesser ein Lastwiderstand R </a:t>
            </a:r>
            <a:r>
              <a:rPr lang="de-DE" sz="1600" dirty="0" smtClean="0">
                <a:latin typeface="Verdana" panose="020B0604030504040204" pitchFamily="34" charset="0"/>
                <a:ea typeface="Verdana" panose="020B0604030504040204" pitchFamily="34" charset="0"/>
                <a:cs typeface="Verdana" panose="020B0604030504040204" pitchFamily="34" charset="0"/>
              </a:rPr>
              <a:t>(einmal 220 </a:t>
            </a:r>
            <a:r>
              <a:rPr lang="el-GR" sz="1600" dirty="0" smtClean="0">
                <a:latin typeface="Verdana" panose="020B0604030504040204" pitchFamily="34" charset="0"/>
                <a:ea typeface="Verdana" panose="020B0604030504040204" pitchFamily="34" charset="0"/>
                <a:cs typeface="Verdana" panose="020B0604030504040204" pitchFamily="34" charset="0"/>
              </a:rPr>
              <a:t>Ω</a:t>
            </a:r>
            <a:r>
              <a:rPr lang="de-DE" sz="1600" dirty="0" smtClean="0">
                <a:latin typeface="Verdana" panose="020B0604030504040204" pitchFamily="34" charset="0"/>
                <a:ea typeface="Verdana" panose="020B0604030504040204" pitchFamily="34" charset="0"/>
                <a:cs typeface="Verdana" panose="020B0604030504040204" pitchFamily="34" charset="0"/>
              </a:rPr>
              <a:t> und einmal 100 </a:t>
            </a:r>
            <a:r>
              <a:rPr lang="el-GR" sz="1600" dirty="0" smtClean="0">
                <a:latin typeface="Verdana" panose="020B0604030504040204" pitchFamily="34" charset="0"/>
                <a:ea typeface="Verdana" panose="020B0604030504040204" pitchFamily="34" charset="0"/>
                <a:cs typeface="Verdana" panose="020B0604030504040204" pitchFamily="34" charset="0"/>
              </a:rPr>
              <a:t>Ω</a:t>
            </a:r>
            <a:r>
              <a:rPr lang="de-DE" sz="1600" dirty="0" smtClean="0">
                <a:latin typeface="Verdana" panose="020B0604030504040204" pitchFamily="34" charset="0"/>
                <a:ea typeface="Verdana" panose="020B0604030504040204" pitchFamily="34" charset="0"/>
                <a:cs typeface="Verdana" panose="020B0604030504040204" pitchFamily="34" charset="0"/>
              </a:rPr>
              <a:t>) angeschlossen </a:t>
            </a:r>
            <a:r>
              <a:rPr lang="de-DE" sz="1600" dirty="0">
                <a:latin typeface="Verdana" panose="020B0604030504040204" pitchFamily="34" charset="0"/>
                <a:ea typeface="Verdana" panose="020B0604030504040204" pitchFamily="34" charset="0"/>
                <a:cs typeface="Verdana" panose="020B0604030504040204" pitchFamily="34" charset="0"/>
              </a:rPr>
              <a:t>werden.</a:t>
            </a:r>
            <a:endParaRPr lang="en-US" sz="1600" dirty="0">
              <a:latin typeface="Verdana" panose="020B0604030504040204" pitchFamily="34" charset="0"/>
              <a:ea typeface="Verdana" panose="020B0604030504040204" pitchFamily="34" charset="0"/>
              <a:cs typeface="Verdana" panose="020B0604030504040204" pitchFamily="34" charset="0"/>
            </a:endParaRPr>
          </a:p>
        </p:txBody>
      </p:sp>
      <p:pic>
        <p:nvPicPr>
          <p:cNvPr id="3" name="Grafik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03648" y="2916655"/>
            <a:ext cx="4251201" cy="2900606"/>
          </a:xfrm>
          <a:prstGeom prst="rect">
            <a:avLst/>
          </a:prstGeom>
        </p:spPr>
      </p:pic>
      <p:sp>
        <p:nvSpPr>
          <p:cNvPr id="6" name="Textfeld 5"/>
          <p:cNvSpPr txBox="1"/>
          <p:nvPr/>
        </p:nvSpPr>
        <p:spPr>
          <a:xfrm>
            <a:off x="5652120" y="4653136"/>
            <a:ext cx="2654125" cy="400110"/>
          </a:xfrm>
          <a:prstGeom prst="rect">
            <a:avLst/>
          </a:prstGeom>
          <a:noFill/>
        </p:spPr>
        <p:txBody>
          <a:bodyPr wrap="none" rtlCol="0">
            <a:spAutoFit/>
          </a:bodyPr>
          <a:lstStyle/>
          <a:p>
            <a:r>
              <a:rPr lang="en-US" sz="2000" dirty="0" smtClean="0">
                <a:latin typeface="Verdana" panose="020B0604030504040204" pitchFamily="34" charset="0"/>
                <a:ea typeface="Verdana" panose="020B0604030504040204" pitchFamily="34" charset="0"/>
                <a:cs typeface="Verdana" panose="020B0604030504040204" pitchFamily="34" charset="0"/>
              </a:rPr>
              <a:t>= 220</a:t>
            </a:r>
            <a:r>
              <a:rPr lang="el-GR" sz="2000" dirty="0" smtClean="0">
                <a:latin typeface="Verdana" panose="020B0604030504040204" pitchFamily="34" charset="0"/>
                <a:ea typeface="Verdana" panose="020B0604030504040204" pitchFamily="34" charset="0"/>
                <a:cs typeface="Verdana" panose="020B0604030504040204" pitchFamily="34" charset="0"/>
              </a:rPr>
              <a:t>Ω</a:t>
            </a:r>
            <a:r>
              <a:rPr lang="de-DE" sz="2000" dirty="0" smtClean="0">
                <a:latin typeface="Verdana" panose="020B0604030504040204" pitchFamily="34" charset="0"/>
                <a:ea typeface="Verdana" panose="020B0604030504040204" pitchFamily="34" charset="0"/>
                <a:cs typeface="Verdana" panose="020B0604030504040204" pitchFamily="34" charset="0"/>
              </a:rPr>
              <a:t> bzw.</a:t>
            </a:r>
            <a:r>
              <a:rPr lang="en-US" sz="2000" dirty="0" smtClean="0">
                <a:latin typeface="Verdana" panose="020B0604030504040204" pitchFamily="34" charset="0"/>
                <a:ea typeface="Verdana" panose="020B0604030504040204" pitchFamily="34" charset="0"/>
                <a:cs typeface="Verdana" panose="020B0604030504040204" pitchFamily="34" charset="0"/>
              </a:rPr>
              <a:t> 100</a:t>
            </a:r>
            <a:r>
              <a:rPr lang="el-GR" sz="2000" dirty="0">
                <a:latin typeface="Verdana" panose="020B0604030504040204" pitchFamily="34" charset="0"/>
                <a:ea typeface="Verdana" panose="020B0604030504040204" pitchFamily="34" charset="0"/>
                <a:cs typeface="Verdana" panose="020B0604030504040204" pitchFamily="34" charset="0"/>
              </a:rPr>
              <a:t>Ω</a:t>
            </a:r>
            <a:endParaRPr lang="en-US" sz="20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107821378"/>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31208" y="404664"/>
            <a:ext cx="6622504" cy="609600"/>
          </a:xfrm>
        </p:spPr>
        <p:txBody>
          <a:bodyPr/>
          <a:lstStyle/>
          <a:p>
            <a:r>
              <a:rPr lang="de-DE" altLang="en-US" dirty="0" smtClean="0"/>
              <a:t>Versuchsergebnis</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6</a:t>
            </a:fld>
            <a:endParaRPr lang="de-DE" altLang="en-US"/>
          </a:p>
        </p:txBody>
      </p:sp>
      <p:cxnSp>
        <p:nvCxnSpPr>
          <p:cNvPr id="6" name="Gerade Verbindung mit Pfeil 5"/>
          <p:cNvCxnSpPr/>
          <p:nvPr/>
        </p:nvCxnSpPr>
        <p:spPr>
          <a:xfrm>
            <a:off x="1331640" y="5703639"/>
            <a:ext cx="4032448" cy="0"/>
          </a:xfrm>
          <a:prstGeom prst="straightConnector1">
            <a:avLst/>
          </a:prstGeom>
          <a:ln>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13" name="Gerade Verbindung mit Pfeil 12"/>
          <p:cNvCxnSpPr/>
          <p:nvPr/>
        </p:nvCxnSpPr>
        <p:spPr>
          <a:xfrm flipV="1">
            <a:off x="1331640" y="2670919"/>
            <a:ext cx="0" cy="3032720"/>
          </a:xfrm>
          <a:prstGeom prst="straightConnector1">
            <a:avLst/>
          </a:prstGeom>
          <a:ln>
            <a:solidFill>
              <a:schemeClr val="tx1"/>
            </a:solidFill>
            <a:headEnd type="none" w="med" len="med"/>
            <a:tailEnd type="triangle" w="lg" len="lg"/>
          </a:ln>
        </p:spPr>
        <p:style>
          <a:lnRef idx="1">
            <a:schemeClr val="accent1"/>
          </a:lnRef>
          <a:fillRef idx="0">
            <a:schemeClr val="accent1"/>
          </a:fillRef>
          <a:effectRef idx="0">
            <a:schemeClr val="accent1"/>
          </a:effectRef>
          <a:fontRef idx="minor">
            <a:schemeClr val="tx1"/>
          </a:fontRef>
        </p:style>
      </p:cxnSp>
      <p:cxnSp>
        <p:nvCxnSpPr>
          <p:cNvPr id="16" name="Gerade Verbindung 15"/>
          <p:cNvCxnSpPr/>
          <p:nvPr/>
        </p:nvCxnSpPr>
        <p:spPr>
          <a:xfrm>
            <a:off x="1907704" y="3183359"/>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0" name="Gerade Verbindung 19"/>
          <p:cNvCxnSpPr/>
          <p:nvPr/>
        </p:nvCxnSpPr>
        <p:spPr>
          <a:xfrm>
            <a:off x="2483768" y="3183359"/>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1" name="Gerade Verbindung 20"/>
          <p:cNvCxnSpPr/>
          <p:nvPr/>
        </p:nvCxnSpPr>
        <p:spPr>
          <a:xfrm>
            <a:off x="3059832" y="3183359"/>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2" name="Gerade Verbindung 21"/>
          <p:cNvCxnSpPr/>
          <p:nvPr/>
        </p:nvCxnSpPr>
        <p:spPr>
          <a:xfrm>
            <a:off x="3635896" y="3183359"/>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3" name="Gerade Verbindung 22"/>
          <p:cNvCxnSpPr/>
          <p:nvPr/>
        </p:nvCxnSpPr>
        <p:spPr>
          <a:xfrm>
            <a:off x="4211960" y="3183359"/>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4" name="Gerade Verbindung 23"/>
          <p:cNvCxnSpPr/>
          <p:nvPr/>
        </p:nvCxnSpPr>
        <p:spPr>
          <a:xfrm>
            <a:off x="4788024" y="3183359"/>
            <a:ext cx="0" cy="252028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8" name="Textfeld 17"/>
          <p:cNvSpPr txBox="1"/>
          <p:nvPr/>
        </p:nvSpPr>
        <p:spPr>
          <a:xfrm>
            <a:off x="858648" y="5703639"/>
            <a:ext cx="4706738" cy="461665"/>
          </a:xfrm>
          <a:prstGeom prst="rect">
            <a:avLst/>
          </a:prstGeom>
          <a:noFill/>
        </p:spPr>
        <p:txBody>
          <a:bodyPr wrap="none" rtlCol="0">
            <a:spAutoFit/>
          </a:bodyPr>
          <a:lstStyle/>
          <a:p>
            <a:r>
              <a:rPr lang="en-US" dirty="0" smtClean="0">
                <a:latin typeface="Verdana" panose="020B0604030504040204" pitchFamily="34" charset="0"/>
                <a:ea typeface="Verdana" panose="020B0604030504040204" pitchFamily="34" charset="0"/>
                <a:cs typeface="Verdana" panose="020B0604030504040204" pitchFamily="34" charset="0"/>
              </a:rPr>
              <a:t>0      1    2   3    4   5    6   V</a:t>
            </a:r>
            <a:endParaRPr lang="en-US" dirty="0">
              <a:latin typeface="Verdana" panose="020B0604030504040204" pitchFamily="34" charset="0"/>
              <a:ea typeface="Verdana" panose="020B0604030504040204" pitchFamily="34" charset="0"/>
              <a:cs typeface="Verdana" panose="020B0604030504040204" pitchFamily="34" charset="0"/>
            </a:endParaRPr>
          </a:p>
        </p:txBody>
      </p:sp>
      <p:cxnSp>
        <p:nvCxnSpPr>
          <p:cNvPr id="25" name="Gerade Verbindung 24"/>
          <p:cNvCxnSpPr/>
          <p:nvPr/>
        </p:nvCxnSpPr>
        <p:spPr>
          <a:xfrm>
            <a:off x="1331640" y="5703639"/>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28" name="Gerade Verbindung 27"/>
          <p:cNvCxnSpPr/>
          <p:nvPr/>
        </p:nvCxnSpPr>
        <p:spPr>
          <a:xfrm>
            <a:off x="1331640" y="3183359"/>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10273" name="Textfeld 10272"/>
          <p:cNvSpPr txBox="1"/>
          <p:nvPr/>
        </p:nvSpPr>
        <p:spPr>
          <a:xfrm>
            <a:off x="5652120" y="5457998"/>
            <a:ext cx="407484" cy="461665"/>
          </a:xfrm>
          <a:prstGeom prst="rect">
            <a:avLst/>
          </a:prstGeom>
          <a:noFill/>
        </p:spPr>
        <p:txBody>
          <a:bodyPr wrap="none" rtlCol="0">
            <a:spAutoFit/>
          </a:bodyPr>
          <a:lstStyle/>
          <a:p>
            <a:r>
              <a:rPr lang="en-US" dirty="0" smtClean="0">
                <a:latin typeface="Verdana" panose="020B0604030504040204" pitchFamily="34" charset="0"/>
                <a:ea typeface="Verdana" panose="020B0604030504040204" pitchFamily="34" charset="0"/>
                <a:cs typeface="Verdana" panose="020B0604030504040204" pitchFamily="34" charset="0"/>
              </a:rPr>
              <a:t>U</a:t>
            </a:r>
            <a:endParaRPr lang="en-US" dirty="0">
              <a:latin typeface="Verdana" panose="020B0604030504040204" pitchFamily="34" charset="0"/>
              <a:ea typeface="Verdana" panose="020B0604030504040204" pitchFamily="34" charset="0"/>
              <a:cs typeface="Verdana" panose="020B0604030504040204" pitchFamily="34" charset="0"/>
            </a:endParaRPr>
          </a:p>
        </p:txBody>
      </p:sp>
      <p:sp>
        <p:nvSpPr>
          <p:cNvPr id="10274" name="Textfeld 10273"/>
          <p:cNvSpPr txBox="1"/>
          <p:nvPr/>
        </p:nvSpPr>
        <p:spPr>
          <a:xfrm>
            <a:off x="539552" y="2535287"/>
            <a:ext cx="694421" cy="3062377"/>
          </a:xfrm>
          <a:prstGeom prst="rect">
            <a:avLst/>
          </a:prstGeom>
          <a:noFill/>
        </p:spPr>
        <p:txBody>
          <a:bodyPr wrap="none" rtlCol="0">
            <a:spAutoFit/>
          </a:bodyPr>
          <a:lstStyle/>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mA</a:t>
            </a:r>
          </a:p>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60</a:t>
            </a:r>
          </a:p>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50</a:t>
            </a:r>
          </a:p>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40</a:t>
            </a:r>
          </a:p>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30</a:t>
            </a:r>
          </a:p>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20</a:t>
            </a:r>
          </a:p>
          <a:p>
            <a:pPr algn="r">
              <a:spcBef>
                <a:spcPts val="500"/>
              </a:spcBef>
            </a:pPr>
            <a:r>
              <a:rPr lang="en-US" dirty="0" smtClean="0">
                <a:latin typeface="Verdana" panose="020B0604030504040204" pitchFamily="34" charset="0"/>
                <a:ea typeface="Verdana" panose="020B0604030504040204" pitchFamily="34" charset="0"/>
                <a:cs typeface="Verdana" panose="020B0604030504040204" pitchFamily="34" charset="0"/>
              </a:rPr>
              <a:t>10</a:t>
            </a:r>
          </a:p>
        </p:txBody>
      </p:sp>
      <p:cxnSp>
        <p:nvCxnSpPr>
          <p:cNvPr id="67" name="Gerade Verbindung 66"/>
          <p:cNvCxnSpPr/>
          <p:nvPr/>
        </p:nvCxnSpPr>
        <p:spPr>
          <a:xfrm>
            <a:off x="1331640" y="3615407"/>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8" name="Gerade Verbindung 67"/>
          <p:cNvCxnSpPr/>
          <p:nvPr/>
        </p:nvCxnSpPr>
        <p:spPr>
          <a:xfrm>
            <a:off x="1331640" y="4047455"/>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69" name="Gerade Verbindung 68"/>
          <p:cNvCxnSpPr/>
          <p:nvPr/>
        </p:nvCxnSpPr>
        <p:spPr>
          <a:xfrm>
            <a:off x="1331640" y="4479503"/>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0" name="Gerade Verbindung 69"/>
          <p:cNvCxnSpPr/>
          <p:nvPr/>
        </p:nvCxnSpPr>
        <p:spPr>
          <a:xfrm>
            <a:off x="1331640" y="4911551"/>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cxnSp>
        <p:nvCxnSpPr>
          <p:cNvPr id="71" name="Gerade Verbindung 70"/>
          <p:cNvCxnSpPr/>
          <p:nvPr/>
        </p:nvCxnSpPr>
        <p:spPr>
          <a:xfrm>
            <a:off x="1331640" y="5343599"/>
            <a:ext cx="3456384"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72" name="Textfeld 71"/>
          <p:cNvSpPr txBox="1"/>
          <p:nvPr/>
        </p:nvSpPr>
        <p:spPr>
          <a:xfrm>
            <a:off x="1174385" y="2043236"/>
            <a:ext cx="314510" cy="461665"/>
          </a:xfrm>
          <a:prstGeom prst="rect">
            <a:avLst/>
          </a:prstGeom>
          <a:noFill/>
        </p:spPr>
        <p:txBody>
          <a:bodyPr wrap="none" rtlCol="0">
            <a:spAutoFit/>
          </a:bodyPr>
          <a:lstStyle/>
          <a:p>
            <a:r>
              <a:rPr lang="en-US" dirty="0">
                <a:latin typeface="Verdana" panose="020B0604030504040204" pitchFamily="34" charset="0"/>
                <a:ea typeface="Verdana" panose="020B0604030504040204" pitchFamily="34" charset="0"/>
                <a:cs typeface="Verdana" panose="020B0604030504040204" pitchFamily="34" charset="0"/>
              </a:rPr>
              <a:t>I</a:t>
            </a:r>
          </a:p>
        </p:txBody>
      </p:sp>
      <p:sp>
        <p:nvSpPr>
          <p:cNvPr id="10276" name="Ellipse 10275"/>
          <p:cNvSpPr>
            <a:spLocks/>
          </p:cNvSpPr>
          <p:nvPr/>
        </p:nvSpPr>
        <p:spPr>
          <a:xfrm>
            <a:off x="2172800" y="5392671"/>
            <a:ext cx="54000" cy="54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5" name="Ellipse 74"/>
          <p:cNvSpPr>
            <a:spLocks/>
          </p:cNvSpPr>
          <p:nvPr/>
        </p:nvSpPr>
        <p:spPr>
          <a:xfrm>
            <a:off x="3033128" y="5104639"/>
            <a:ext cx="54000" cy="54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Ellipse 75"/>
          <p:cNvSpPr>
            <a:spLocks/>
          </p:cNvSpPr>
          <p:nvPr/>
        </p:nvSpPr>
        <p:spPr>
          <a:xfrm>
            <a:off x="3923928" y="4799191"/>
            <a:ext cx="54000" cy="54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Ellipse 76"/>
          <p:cNvSpPr>
            <a:spLocks/>
          </p:cNvSpPr>
          <p:nvPr/>
        </p:nvSpPr>
        <p:spPr>
          <a:xfrm>
            <a:off x="4751440" y="4527679"/>
            <a:ext cx="54000" cy="54000"/>
          </a:xfrm>
          <a:prstGeom prst="ellipse">
            <a:avLst/>
          </a:prstGeom>
          <a:solidFill>
            <a:schemeClr val="accent1"/>
          </a:solidFill>
          <a:ln>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8" name="Ellipse 77"/>
          <p:cNvSpPr>
            <a:spLocks/>
          </p:cNvSpPr>
          <p:nvPr/>
        </p:nvSpPr>
        <p:spPr>
          <a:xfrm>
            <a:off x="2172800" y="5050639"/>
            <a:ext cx="54000" cy="54000"/>
          </a:xfrm>
          <a:prstGeom prst="ellipse">
            <a:avLst/>
          </a:prstGeom>
          <a:solidFill>
            <a:schemeClr val="accent6">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10278" name="Gerade Verbindung 10277"/>
          <p:cNvCxnSpPr/>
          <p:nvPr/>
        </p:nvCxnSpPr>
        <p:spPr>
          <a:xfrm flipV="1">
            <a:off x="1331640" y="4554993"/>
            <a:ext cx="3456384" cy="1133551"/>
          </a:xfrm>
          <a:prstGeom prst="line">
            <a:avLst/>
          </a:prstGeom>
        </p:spPr>
        <p:style>
          <a:lnRef idx="1">
            <a:schemeClr val="accent1"/>
          </a:lnRef>
          <a:fillRef idx="0">
            <a:schemeClr val="accent1"/>
          </a:fillRef>
          <a:effectRef idx="0">
            <a:schemeClr val="accent1"/>
          </a:effectRef>
          <a:fontRef idx="minor">
            <a:schemeClr val="tx1"/>
          </a:fontRef>
        </p:style>
      </p:cxnSp>
      <p:sp>
        <p:nvSpPr>
          <p:cNvPr id="83" name="Ellipse 82"/>
          <p:cNvSpPr>
            <a:spLocks/>
          </p:cNvSpPr>
          <p:nvPr/>
        </p:nvSpPr>
        <p:spPr>
          <a:xfrm>
            <a:off x="3032536" y="4452799"/>
            <a:ext cx="54000" cy="54000"/>
          </a:xfrm>
          <a:prstGeom prst="ellipse">
            <a:avLst/>
          </a:prstGeom>
          <a:solidFill>
            <a:schemeClr val="accent6">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4" name="Ellipse 83"/>
          <p:cNvSpPr>
            <a:spLocks/>
          </p:cNvSpPr>
          <p:nvPr/>
        </p:nvSpPr>
        <p:spPr>
          <a:xfrm>
            <a:off x="3923928" y="3786719"/>
            <a:ext cx="54000" cy="54000"/>
          </a:xfrm>
          <a:prstGeom prst="ellipse">
            <a:avLst/>
          </a:prstGeom>
          <a:solidFill>
            <a:schemeClr val="accent6">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Ellipse 84"/>
          <p:cNvSpPr>
            <a:spLocks/>
          </p:cNvSpPr>
          <p:nvPr/>
        </p:nvSpPr>
        <p:spPr>
          <a:xfrm>
            <a:off x="4778440" y="3156359"/>
            <a:ext cx="54000" cy="54000"/>
          </a:xfrm>
          <a:prstGeom prst="ellipse">
            <a:avLst/>
          </a:prstGeom>
          <a:solidFill>
            <a:schemeClr val="accent6">
              <a:lumMod val="75000"/>
            </a:schemeClr>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86" name="Gerade Verbindung 85"/>
          <p:cNvCxnSpPr/>
          <p:nvPr/>
        </p:nvCxnSpPr>
        <p:spPr>
          <a:xfrm flipV="1">
            <a:off x="1331640" y="3183073"/>
            <a:ext cx="3473800" cy="2505471"/>
          </a:xfrm>
          <a:prstGeom prst="line">
            <a:avLst/>
          </a:prstGeom>
          <a:ln>
            <a:solidFill>
              <a:schemeClr val="accent2">
                <a:lumMod val="75000"/>
              </a:schemeClr>
            </a:solidFill>
          </a:ln>
        </p:spPr>
        <p:style>
          <a:lnRef idx="1">
            <a:schemeClr val="accent1"/>
          </a:lnRef>
          <a:fillRef idx="0">
            <a:schemeClr val="accent1"/>
          </a:fillRef>
          <a:effectRef idx="0">
            <a:schemeClr val="accent1"/>
          </a:effectRef>
          <a:fontRef idx="minor">
            <a:schemeClr val="tx1"/>
          </a:fontRef>
        </p:style>
      </p:cxnSp>
      <p:graphicFrame>
        <p:nvGraphicFramePr>
          <p:cNvPr id="10284" name="Tabelle 10283"/>
          <p:cNvGraphicFramePr>
            <a:graphicFrameLocks noGrp="1"/>
          </p:cNvGraphicFramePr>
          <p:nvPr>
            <p:extLst>
              <p:ext uri="{D42A27DB-BD31-4B8C-83A1-F6EECF244321}">
                <p14:modId xmlns:p14="http://schemas.microsoft.com/office/powerpoint/2010/main" val="3831989863"/>
              </p:ext>
            </p:extLst>
          </p:nvPr>
        </p:nvGraphicFramePr>
        <p:xfrm>
          <a:off x="2316088" y="1486976"/>
          <a:ext cx="6096000" cy="1112520"/>
        </p:xfrm>
        <a:graphic>
          <a:graphicData uri="http://schemas.openxmlformats.org/drawingml/2006/table">
            <a:tbl>
              <a:tblPr firstRow="1" bandRow="1">
                <a:tableStyleId>{ED083AE6-46FA-4A59-8FB0-9F97EB10719F}</a:tableStyleId>
              </a:tblPr>
              <a:tblGrid>
                <a:gridCol w="1319808"/>
                <a:gridCol w="792088"/>
                <a:gridCol w="936104"/>
                <a:gridCol w="1008112"/>
                <a:gridCol w="1008112"/>
                <a:gridCol w="1031776"/>
              </a:tblGrid>
              <a:tr h="370840">
                <a:tc>
                  <a:txBody>
                    <a:bodyPr/>
                    <a:lstStyle/>
                    <a:p>
                      <a:r>
                        <a:rPr lang="en-US" dirty="0" smtClean="0"/>
                        <a:t>U</a:t>
                      </a:r>
                      <a:endParaRPr lang="en-US" dirty="0"/>
                    </a:p>
                  </a:txBody>
                  <a:tcPr>
                    <a:solidFill>
                      <a:schemeClr val="bg1">
                        <a:lumMod val="85000"/>
                      </a:schemeClr>
                    </a:solidFill>
                  </a:tcPr>
                </a:tc>
                <a:tc>
                  <a:txBody>
                    <a:bodyPr/>
                    <a:lstStyle/>
                    <a:p>
                      <a:pPr algn="r"/>
                      <a:r>
                        <a:rPr lang="en-US" dirty="0" smtClean="0"/>
                        <a:t>0 V</a:t>
                      </a:r>
                      <a:endParaRPr lang="en-US" dirty="0"/>
                    </a:p>
                  </a:txBody>
                  <a:tcPr>
                    <a:solidFill>
                      <a:schemeClr val="bg1">
                        <a:lumMod val="85000"/>
                      </a:schemeClr>
                    </a:solidFill>
                  </a:tcPr>
                </a:tc>
                <a:tc>
                  <a:txBody>
                    <a:bodyPr/>
                    <a:lstStyle/>
                    <a:p>
                      <a:pPr algn="r"/>
                      <a:r>
                        <a:rPr lang="en-US" dirty="0" smtClean="0"/>
                        <a:t>1,5 V</a:t>
                      </a:r>
                      <a:endParaRPr lang="en-US" dirty="0"/>
                    </a:p>
                  </a:txBody>
                  <a:tcPr>
                    <a:solidFill>
                      <a:schemeClr val="bg1">
                        <a:lumMod val="85000"/>
                      </a:schemeClr>
                    </a:solidFill>
                  </a:tcPr>
                </a:tc>
                <a:tc>
                  <a:txBody>
                    <a:bodyPr/>
                    <a:lstStyle/>
                    <a:p>
                      <a:pPr algn="r"/>
                      <a:r>
                        <a:rPr lang="en-US" dirty="0" smtClean="0"/>
                        <a:t>3,0 V</a:t>
                      </a:r>
                      <a:endParaRPr lang="en-US" dirty="0"/>
                    </a:p>
                  </a:txBody>
                  <a:tcPr>
                    <a:solidFill>
                      <a:schemeClr val="bg1">
                        <a:lumMod val="85000"/>
                      </a:schemeClr>
                    </a:solidFill>
                  </a:tcPr>
                </a:tc>
                <a:tc>
                  <a:txBody>
                    <a:bodyPr/>
                    <a:lstStyle/>
                    <a:p>
                      <a:pPr algn="r"/>
                      <a:r>
                        <a:rPr lang="en-US" dirty="0" smtClean="0"/>
                        <a:t>4,5 V</a:t>
                      </a:r>
                      <a:endParaRPr lang="en-US" dirty="0"/>
                    </a:p>
                  </a:txBody>
                  <a:tcPr>
                    <a:solidFill>
                      <a:schemeClr val="bg1">
                        <a:lumMod val="85000"/>
                      </a:schemeClr>
                    </a:solidFill>
                  </a:tcPr>
                </a:tc>
                <a:tc>
                  <a:txBody>
                    <a:bodyPr/>
                    <a:lstStyle/>
                    <a:p>
                      <a:pPr algn="r"/>
                      <a:r>
                        <a:rPr lang="en-US" dirty="0" smtClean="0"/>
                        <a:t>6,0 V</a:t>
                      </a:r>
                      <a:endParaRPr lang="en-US" dirty="0"/>
                    </a:p>
                  </a:txBody>
                  <a:tcPr>
                    <a:solidFill>
                      <a:schemeClr val="bg1">
                        <a:lumMod val="85000"/>
                      </a:schemeClr>
                    </a:solidFill>
                  </a:tcPr>
                </a:tc>
              </a:tr>
              <a:tr h="370840">
                <a:tc>
                  <a:txBody>
                    <a:bodyPr/>
                    <a:lstStyle/>
                    <a:p>
                      <a:r>
                        <a:rPr lang="en-US" dirty="0" smtClean="0"/>
                        <a:t>I </a:t>
                      </a:r>
                      <a:r>
                        <a:rPr lang="en-US" dirty="0" err="1" smtClean="0"/>
                        <a:t>mit</a:t>
                      </a:r>
                      <a:r>
                        <a:rPr lang="en-US" dirty="0" smtClean="0"/>
                        <a:t> 220 </a:t>
                      </a:r>
                      <a:r>
                        <a:rPr lang="el-GR" dirty="0" smtClean="0"/>
                        <a:t>Ω</a:t>
                      </a:r>
                      <a:endParaRPr lang="en-US" dirty="0"/>
                    </a:p>
                  </a:txBody>
                  <a:tcPr>
                    <a:solidFill>
                      <a:schemeClr val="bg1">
                        <a:alpha val="20000"/>
                      </a:schemeClr>
                    </a:solidFill>
                  </a:tcPr>
                </a:tc>
                <a:tc>
                  <a:txBody>
                    <a:bodyPr/>
                    <a:lstStyle/>
                    <a:p>
                      <a:pPr algn="r"/>
                      <a:r>
                        <a:rPr lang="en-US" dirty="0" smtClean="0"/>
                        <a:t>0 mA</a:t>
                      </a:r>
                      <a:endParaRPr lang="en-US" dirty="0"/>
                    </a:p>
                  </a:txBody>
                  <a:tcPr>
                    <a:solidFill>
                      <a:schemeClr val="bg1">
                        <a:alpha val="20000"/>
                      </a:schemeClr>
                    </a:solidFill>
                  </a:tcPr>
                </a:tc>
                <a:tc>
                  <a:txBody>
                    <a:bodyPr/>
                    <a:lstStyle/>
                    <a:p>
                      <a:pPr algn="r"/>
                      <a:endParaRPr lang="en-US" dirty="0"/>
                    </a:p>
                  </a:txBody>
                  <a:tcPr>
                    <a:solidFill>
                      <a:schemeClr val="bg1">
                        <a:alpha val="20000"/>
                      </a:schemeClr>
                    </a:solidFill>
                  </a:tcPr>
                </a:tc>
                <a:tc>
                  <a:txBody>
                    <a:bodyPr/>
                    <a:lstStyle/>
                    <a:p>
                      <a:pPr algn="r"/>
                      <a:endParaRPr lang="en-US" dirty="0"/>
                    </a:p>
                  </a:txBody>
                  <a:tcPr>
                    <a:solidFill>
                      <a:schemeClr val="bg1">
                        <a:alpha val="20000"/>
                      </a:schemeClr>
                    </a:solidFill>
                  </a:tcPr>
                </a:tc>
                <a:tc>
                  <a:txBody>
                    <a:bodyPr/>
                    <a:lstStyle/>
                    <a:p>
                      <a:pPr algn="r"/>
                      <a:endParaRPr lang="en-US" dirty="0"/>
                    </a:p>
                  </a:txBody>
                  <a:tcPr>
                    <a:solidFill>
                      <a:schemeClr val="bg1">
                        <a:alpha val="20000"/>
                      </a:schemeClr>
                    </a:solidFill>
                  </a:tcPr>
                </a:tc>
                <a:tc>
                  <a:txBody>
                    <a:bodyPr/>
                    <a:lstStyle/>
                    <a:p>
                      <a:pPr algn="r"/>
                      <a:endParaRPr lang="en-US" dirty="0"/>
                    </a:p>
                  </a:txBody>
                  <a:tcPr>
                    <a:solidFill>
                      <a:schemeClr val="bg1">
                        <a:alpha val="20000"/>
                      </a:schemeClr>
                    </a:solidFill>
                  </a:tcPr>
                </a:tc>
              </a:tr>
              <a:tr h="370840">
                <a:tc>
                  <a:txBody>
                    <a:bodyPr/>
                    <a:lstStyle/>
                    <a:p>
                      <a:r>
                        <a:rPr lang="en-US" dirty="0" smtClean="0"/>
                        <a:t>I </a:t>
                      </a:r>
                      <a:r>
                        <a:rPr lang="en-US" dirty="0" err="1" smtClean="0"/>
                        <a:t>mit</a:t>
                      </a:r>
                      <a:r>
                        <a:rPr lang="en-US" dirty="0" smtClean="0"/>
                        <a:t> 100 </a:t>
                      </a:r>
                      <a:r>
                        <a:rPr lang="el-GR" dirty="0" smtClean="0"/>
                        <a:t>Ω</a:t>
                      </a:r>
                      <a:endParaRPr lang="en-US" dirty="0"/>
                    </a:p>
                  </a:txBody>
                  <a:tcPr/>
                </a:tc>
                <a:tc>
                  <a:txBody>
                    <a:bodyPr/>
                    <a:lstStyle/>
                    <a:p>
                      <a:pPr algn="r"/>
                      <a:r>
                        <a:rPr lang="en-US" dirty="0" smtClean="0"/>
                        <a:t>0 mA</a:t>
                      </a:r>
                      <a:endParaRPr lang="en-US" dirty="0"/>
                    </a:p>
                  </a:txBody>
                  <a:tcPr/>
                </a:tc>
                <a:tc>
                  <a:txBody>
                    <a:bodyPr/>
                    <a:lstStyle/>
                    <a:p>
                      <a:pPr algn="r"/>
                      <a:endParaRPr lang="en-US"/>
                    </a:p>
                  </a:txBody>
                  <a:tcPr/>
                </a:tc>
                <a:tc>
                  <a:txBody>
                    <a:bodyPr/>
                    <a:lstStyle/>
                    <a:p>
                      <a:pPr algn="r"/>
                      <a:endParaRPr lang="en-US" dirty="0"/>
                    </a:p>
                  </a:txBody>
                  <a:tcPr/>
                </a:tc>
                <a:tc>
                  <a:txBody>
                    <a:bodyPr/>
                    <a:lstStyle/>
                    <a:p>
                      <a:pPr algn="r"/>
                      <a:endParaRPr lang="en-US" dirty="0"/>
                    </a:p>
                  </a:txBody>
                  <a:tcPr/>
                </a:tc>
                <a:tc>
                  <a:txBody>
                    <a:bodyPr/>
                    <a:lstStyle/>
                    <a:p>
                      <a:pPr algn="r"/>
                      <a:endParaRPr lang="en-US" dirty="0"/>
                    </a:p>
                  </a:txBody>
                  <a:tcPr/>
                </a:tc>
              </a:tr>
            </a:tbl>
          </a:graphicData>
        </a:graphic>
      </p:graphicFrame>
      <p:sp>
        <p:nvSpPr>
          <p:cNvPr id="10285" name="Textfeld 10284"/>
          <p:cNvSpPr txBox="1"/>
          <p:nvPr/>
        </p:nvSpPr>
        <p:spPr>
          <a:xfrm>
            <a:off x="4448453" y="1849787"/>
            <a:ext cx="915635" cy="369332"/>
          </a:xfrm>
          <a:prstGeom prst="rect">
            <a:avLst/>
          </a:prstGeom>
          <a:noFill/>
        </p:spPr>
        <p:txBody>
          <a:bodyPr wrap="none" rtlCol="0">
            <a:spAutoFit/>
          </a:bodyPr>
          <a:lstStyle/>
          <a:p>
            <a:pPr algn="r"/>
            <a:r>
              <a:rPr lang="en-US" sz="1800" dirty="0" smtClean="0">
                <a:latin typeface="+mn-lt"/>
              </a:rPr>
              <a:t>6,8 mA</a:t>
            </a:r>
            <a:endParaRPr lang="en-US" sz="1800" dirty="0">
              <a:latin typeface="+mn-lt"/>
            </a:endParaRPr>
          </a:p>
        </p:txBody>
      </p:sp>
      <p:sp>
        <p:nvSpPr>
          <p:cNvPr id="92" name="Textfeld 91"/>
          <p:cNvSpPr txBox="1"/>
          <p:nvPr/>
        </p:nvSpPr>
        <p:spPr>
          <a:xfrm>
            <a:off x="5328324" y="1844824"/>
            <a:ext cx="1043876" cy="369332"/>
          </a:xfrm>
          <a:prstGeom prst="rect">
            <a:avLst/>
          </a:prstGeom>
          <a:noFill/>
        </p:spPr>
        <p:txBody>
          <a:bodyPr wrap="none" rtlCol="0">
            <a:spAutoFit/>
          </a:bodyPr>
          <a:lstStyle/>
          <a:p>
            <a:pPr algn="r"/>
            <a:r>
              <a:rPr lang="en-US" sz="1800" dirty="0" smtClean="0">
                <a:latin typeface="+mn-lt"/>
              </a:rPr>
              <a:t>13,6 mA</a:t>
            </a:r>
            <a:endParaRPr lang="en-US" sz="1800" dirty="0">
              <a:latin typeface="+mn-lt"/>
            </a:endParaRPr>
          </a:p>
        </p:txBody>
      </p:sp>
      <p:sp>
        <p:nvSpPr>
          <p:cNvPr id="93" name="Textfeld 92"/>
          <p:cNvSpPr txBox="1"/>
          <p:nvPr/>
        </p:nvSpPr>
        <p:spPr>
          <a:xfrm>
            <a:off x="6336436" y="1844824"/>
            <a:ext cx="1043876" cy="369332"/>
          </a:xfrm>
          <a:prstGeom prst="rect">
            <a:avLst/>
          </a:prstGeom>
          <a:noFill/>
        </p:spPr>
        <p:txBody>
          <a:bodyPr wrap="none" rtlCol="0">
            <a:spAutoFit/>
          </a:bodyPr>
          <a:lstStyle/>
          <a:p>
            <a:pPr algn="r"/>
            <a:r>
              <a:rPr lang="en-US" sz="1800" dirty="0" smtClean="0">
                <a:latin typeface="+mn-lt"/>
              </a:rPr>
              <a:t>20,5 mA</a:t>
            </a:r>
            <a:endParaRPr lang="en-US" sz="1800" dirty="0">
              <a:latin typeface="+mn-lt"/>
            </a:endParaRPr>
          </a:p>
        </p:txBody>
      </p:sp>
      <p:sp>
        <p:nvSpPr>
          <p:cNvPr id="94" name="Textfeld 93"/>
          <p:cNvSpPr txBox="1"/>
          <p:nvPr/>
        </p:nvSpPr>
        <p:spPr>
          <a:xfrm>
            <a:off x="7344548" y="1844824"/>
            <a:ext cx="1043876" cy="369332"/>
          </a:xfrm>
          <a:prstGeom prst="rect">
            <a:avLst/>
          </a:prstGeom>
          <a:noFill/>
        </p:spPr>
        <p:txBody>
          <a:bodyPr wrap="none" rtlCol="0">
            <a:spAutoFit/>
          </a:bodyPr>
          <a:lstStyle/>
          <a:p>
            <a:pPr algn="r"/>
            <a:r>
              <a:rPr lang="en-US" sz="1800" dirty="0" smtClean="0">
                <a:latin typeface="+mn-lt"/>
              </a:rPr>
              <a:t>27,3 mA</a:t>
            </a:r>
            <a:endParaRPr lang="en-US" sz="1800" dirty="0">
              <a:latin typeface="+mn-lt"/>
            </a:endParaRPr>
          </a:p>
        </p:txBody>
      </p:sp>
      <p:sp>
        <p:nvSpPr>
          <p:cNvPr id="96" name="Textfeld 95"/>
          <p:cNvSpPr txBox="1"/>
          <p:nvPr/>
        </p:nvSpPr>
        <p:spPr>
          <a:xfrm>
            <a:off x="4512573" y="2222868"/>
            <a:ext cx="851515" cy="369332"/>
          </a:xfrm>
          <a:prstGeom prst="rect">
            <a:avLst/>
          </a:prstGeom>
          <a:noFill/>
        </p:spPr>
        <p:txBody>
          <a:bodyPr wrap="none" rtlCol="0">
            <a:spAutoFit/>
          </a:bodyPr>
          <a:lstStyle/>
          <a:p>
            <a:pPr algn="r"/>
            <a:r>
              <a:rPr lang="en-US" sz="1800" dirty="0" smtClean="0">
                <a:latin typeface="+mn-lt"/>
              </a:rPr>
              <a:t>15 mA</a:t>
            </a:r>
            <a:endParaRPr lang="en-US" sz="1800" dirty="0">
              <a:latin typeface="+mn-lt"/>
            </a:endParaRPr>
          </a:p>
        </p:txBody>
      </p:sp>
      <p:sp>
        <p:nvSpPr>
          <p:cNvPr id="97" name="Textfeld 96"/>
          <p:cNvSpPr txBox="1"/>
          <p:nvPr/>
        </p:nvSpPr>
        <p:spPr>
          <a:xfrm>
            <a:off x="5520685" y="2217905"/>
            <a:ext cx="851515" cy="369332"/>
          </a:xfrm>
          <a:prstGeom prst="rect">
            <a:avLst/>
          </a:prstGeom>
          <a:noFill/>
        </p:spPr>
        <p:txBody>
          <a:bodyPr wrap="none" rtlCol="0">
            <a:spAutoFit/>
          </a:bodyPr>
          <a:lstStyle/>
          <a:p>
            <a:pPr algn="r"/>
            <a:r>
              <a:rPr lang="en-US" sz="1800" dirty="0" smtClean="0">
                <a:latin typeface="+mn-lt"/>
              </a:rPr>
              <a:t>30 mA</a:t>
            </a:r>
            <a:endParaRPr lang="en-US" sz="1800" dirty="0">
              <a:latin typeface="+mn-lt"/>
            </a:endParaRPr>
          </a:p>
        </p:txBody>
      </p:sp>
      <p:sp>
        <p:nvSpPr>
          <p:cNvPr id="98" name="Textfeld 97"/>
          <p:cNvSpPr txBox="1"/>
          <p:nvPr/>
        </p:nvSpPr>
        <p:spPr>
          <a:xfrm>
            <a:off x="6528797" y="2217905"/>
            <a:ext cx="851515" cy="369332"/>
          </a:xfrm>
          <a:prstGeom prst="rect">
            <a:avLst/>
          </a:prstGeom>
          <a:noFill/>
        </p:spPr>
        <p:txBody>
          <a:bodyPr wrap="none" rtlCol="0">
            <a:spAutoFit/>
          </a:bodyPr>
          <a:lstStyle/>
          <a:p>
            <a:pPr algn="r"/>
            <a:r>
              <a:rPr lang="en-US" sz="1800" dirty="0">
                <a:latin typeface="+mn-lt"/>
              </a:rPr>
              <a:t>4</a:t>
            </a:r>
            <a:r>
              <a:rPr lang="en-US" sz="1800" dirty="0" smtClean="0">
                <a:latin typeface="+mn-lt"/>
              </a:rPr>
              <a:t>5 mA</a:t>
            </a:r>
            <a:endParaRPr lang="en-US" sz="1800" dirty="0">
              <a:latin typeface="+mn-lt"/>
            </a:endParaRPr>
          </a:p>
        </p:txBody>
      </p:sp>
      <p:sp>
        <p:nvSpPr>
          <p:cNvPr id="99" name="Textfeld 98"/>
          <p:cNvSpPr txBox="1"/>
          <p:nvPr/>
        </p:nvSpPr>
        <p:spPr>
          <a:xfrm>
            <a:off x="7536909" y="2217905"/>
            <a:ext cx="851515" cy="369332"/>
          </a:xfrm>
          <a:prstGeom prst="rect">
            <a:avLst/>
          </a:prstGeom>
          <a:noFill/>
        </p:spPr>
        <p:txBody>
          <a:bodyPr wrap="none" rtlCol="0">
            <a:spAutoFit/>
          </a:bodyPr>
          <a:lstStyle/>
          <a:p>
            <a:pPr algn="r"/>
            <a:r>
              <a:rPr lang="en-US" sz="1800" dirty="0" smtClean="0">
                <a:latin typeface="+mn-lt"/>
              </a:rPr>
              <a:t>60 mA</a:t>
            </a:r>
            <a:endParaRPr lang="en-US" sz="1800" dirty="0">
              <a:latin typeface="+mn-lt"/>
            </a:endParaRPr>
          </a:p>
        </p:txBody>
      </p:sp>
      <p:sp>
        <p:nvSpPr>
          <p:cNvPr id="10286" name="Textfeld 10285"/>
          <p:cNvSpPr txBox="1"/>
          <p:nvPr/>
        </p:nvSpPr>
        <p:spPr>
          <a:xfrm>
            <a:off x="5125633" y="4397013"/>
            <a:ext cx="806631" cy="369332"/>
          </a:xfrm>
          <a:prstGeom prst="rect">
            <a:avLst/>
          </a:prstGeom>
          <a:noFill/>
        </p:spPr>
        <p:txBody>
          <a:bodyPr wrap="none" rtlCol="0">
            <a:spAutoFit/>
          </a:bodyPr>
          <a:lstStyle/>
          <a:p>
            <a:r>
              <a:rPr lang="en-US" sz="1800" dirty="0" smtClean="0">
                <a:solidFill>
                  <a:schemeClr val="accent5">
                    <a:lumMod val="50000"/>
                  </a:schemeClr>
                </a:solidFill>
                <a:latin typeface="+mj-lt"/>
              </a:rPr>
              <a:t>220 </a:t>
            </a:r>
            <a:r>
              <a:rPr lang="el-GR" sz="1800" dirty="0" smtClean="0">
                <a:solidFill>
                  <a:schemeClr val="accent5">
                    <a:lumMod val="50000"/>
                  </a:schemeClr>
                </a:solidFill>
                <a:latin typeface="+mj-lt"/>
              </a:rPr>
              <a:t>Ω</a:t>
            </a:r>
            <a:endParaRPr lang="en-US" sz="1800" dirty="0">
              <a:solidFill>
                <a:schemeClr val="accent5">
                  <a:lumMod val="50000"/>
                </a:schemeClr>
              </a:solidFill>
              <a:latin typeface="+mj-lt"/>
            </a:endParaRPr>
          </a:p>
        </p:txBody>
      </p:sp>
      <p:sp>
        <p:nvSpPr>
          <p:cNvPr id="105" name="Textfeld 104"/>
          <p:cNvSpPr txBox="1"/>
          <p:nvPr/>
        </p:nvSpPr>
        <p:spPr>
          <a:xfrm>
            <a:off x="5125633" y="2996952"/>
            <a:ext cx="806631" cy="369332"/>
          </a:xfrm>
          <a:prstGeom prst="rect">
            <a:avLst/>
          </a:prstGeom>
          <a:noFill/>
        </p:spPr>
        <p:txBody>
          <a:bodyPr wrap="none" rtlCol="0">
            <a:spAutoFit/>
          </a:bodyPr>
          <a:lstStyle/>
          <a:p>
            <a:r>
              <a:rPr lang="en-US" sz="1800" dirty="0" smtClean="0">
                <a:solidFill>
                  <a:srgbClr val="002060"/>
                </a:solidFill>
                <a:latin typeface="+mj-lt"/>
              </a:rPr>
              <a:t>100 </a:t>
            </a:r>
            <a:r>
              <a:rPr lang="el-GR" sz="1800" dirty="0" smtClean="0">
                <a:solidFill>
                  <a:srgbClr val="002060"/>
                </a:solidFill>
                <a:latin typeface="+mj-lt"/>
              </a:rPr>
              <a:t>Ω</a:t>
            </a:r>
            <a:endParaRPr lang="en-US" sz="1800" dirty="0">
              <a:solidFill>
                <a:srgbClr val="002060"/>
              </a:solidFill>
              <a:latin typeface="+mj-lt"/>
            </a:endParaRPr>
          </a:p>
        </p:txBody>
      </p:sp>
    </p:spTree>
    <p:extLst>
      <p:ext uri="{BB962C8B-B14F-4D97-AF65-F5344CB8AC3E}">
        <p14:creationId xmlns:p14="http://schemas.microsoft.com/office/powerpoint/2010/main" val="1375658903"/>
      </p:ext>
    </p:extLst>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7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285"/>
                                        </p:tgtEl>
                                        <p:attrNameLst>
                                          <p:attrName>style.visibility</p:attrName>
                                        </p:attrNameLst>
                                      </p:cBhvr>
                                      <p:to>
                                        <p:strVal val="visible"/>
                                      </p:to>
                                    </p:set>
                                  </p:childTnLst>
                                </p:cTn>
                              </p:par>
                              <p:par>
                                <p:cTn id="9" presetID="1" presetClass="entr" presetSubtype="0" fill="hold" grpId="0" nodeType="withEffect">
                                  <p:stCondLst>
                                    <p:cond delay="1000"/>
                                  </p:stCondLst>
                                  <p:childTnLst>
                                    <p:set>
                                      <p:cBhvr>
                                        <p:cTn id="10" dur="1" fill="hold">
                                          <p:stCondLst>
                                            <p:cond delay="0"/>
                                          </p:stCondLst>
                                        </p:cTn>
                                        <p:tgtEl>
                                          <p:spTgt spid="75"/>
                                        </p:tgtEl>
                                        <p:attrNameLst>
                                          <p:attrName>style.visibility</p:attrName>
                                        </p:attrNameLst>
                                      </p:cBhvr>
                                      <p:to>
                                        <p:strVal val="visible"/>
                                      </p:to>
                                    </p:set>
                                  </p:childTnLst>
                                </p:cTn>
                              </p:par>
                              <p:par>
                                <p:cTn id="11" presetID="1" presetClass="entr" presetSubtype="0" fill="hold" grpId="0" nodeType="withEffect">
                                  <p:stCondLst>
                                    <p:cond delay="1000"/>
                                  </p:stCondLst>
                                  <p:childTnLst>
                                    <p:set>
                                      <p:cBhvr>
                                        <p:cTn id="12" dur="1" fill="hold">
                                          <p:stCondLst>
                                            <p:cond delay="0"/>
                                          </p:stCondLst>
                                        </p:cTn>
                                        <p:tgtEl>
                                          <p:spTgt spid="92"/>
                                        </p:tgtEl>
                                        <p:attrNameLst>
                                          <p:attrName>style.visibility</p:attrName>
                                        </p:attrNameLst>
                                      </p:cBhvr>
                                      <p:to>
                                        <p:strVal val="visible"/>
                                      </p:to>
                                    </p:set>
                                  </p:childTnLst>
                                </p:cTn>
                              </p:par>
                              <p:par>
                                <p:cTn id="13" presetID="1" presetClass="entr" presetSubtype="0" fill="hold" grpId="0" nodeType="withEffect">
                                  <p:stCondLst>
                                    <p:cond delay="2000"/>
                                  </p:stCondLst>
                                  <p:childTnLst>
                                    <p:set>
                                      <p:cBhvr>
                                        <p:cTn id="14" dur="1" fill="hold">
                                          <p:stCondLst>
                                            <p:cond delay="0"/>
                                          </p:stCondLst>
                                        </p:cTn>
                                        <p:tgtEl>
                                          <p:spTgt spid="76"/>
                                        </p:tgtEl>
                                        <p:attrNameLst>
                                          <p:attrName>style.visibility</p:attrName>
                                        </p:attrNameLst>
                                      </p:cBhvr>
                                      <p:to>
                                        <p:strVal val="visible"/>
                                      </p:to>
                                    </p:set>
                                  </p:childTnLst>
                                </p:cTn>
                              </p:par>
                              <p:par>
                                <p:cTn id="15" presetID="1" presetClass="entr" presetSubtype="0" fill="hold" grpId="0" nodeType="withEffect">
                                  <p:stCondLst>
                                    <p:cond delay="2000"/>
                                  </p:stCondLst>
                                  <p:childTnLst>
                                    <p:set>
                                      <p:cBhvr>
                                        <p:cTn id="16" dur="1" fill="hold">
                                          <p:stCondLst>
                                            <p:cond delay="0"/>
                                          </p:stCondLst>
                                        </p:cTn>
                                        <p:tgtEl>
                                          <p:spTgt spid="93"/>
                                        </p:tgtEl>
                                        <p:attrNameLst>
                                          <p:attrName>style.visibility</p:attrName>
                                        </p:attrNameLst>
                                      </p:cBhvr>
                                      <p:to>
                                        <p:strVal val="visible"/>
                                      </p:to>
                                    </p:set>
                                  </p:childTnLst>
                                </p:cTn>
                              </p:par>
                              <p:par>
                                <p:cTn id="17" presetID="1" presetClass="entr" presetSubtype="0" fill="hold" grpId="0" nodeType="withEffect">
                                  <p:stCondLst>
                                    <p:cond delay="3000"/>
                                  </p:stCondLst>
                                  <p:childTnLst>
                                    <p:set>
                                      <p:cBhvr>
                                        <p:cTn id="18" dur="1" fill="hold">
                                          <p:stCondLst>
                                            <p:cond delay="0"/>
                                          </p:stCondLst>
                                        </p:cTn>
                                        <p:tgtEl>
                                          <p:spTgt spid="77"/>
                                        </p:tgtEl>
                                        <p:attrNameLst>
                                          <p:attrName>style.visibility</p:attrName>
                                        </p:attrNameLst>
                                      </p:cBhvr>
                                      <p:to>
                                        <p:strVal val="visible"/>
                                      </p:to>
                                    </p:set>
                                  </p:childTnLst>
                                </p:cTn>
                              </p:par>
                              <p:par>
                                <p:cTn id="19" presetID="1" presetClass="entr" presetSubtype="0" fill="hold" grpId="0" nodeType="withEffect">
                                  <p:stCondLst>
                                    <p:cond delay="3000"/>
                                  </p:stCondLst>
                                  <p:childTnLst>
                                    <p:set>
                                      <p:cBhvr>
                                        <p:cTn id="20" dur="1" fill="hold">
                                          <p:stCondLst>
                                            <p:cond delay="0"/>
                                          </p:stCondLst>
                                        </p:cTn>
                                        <p:tgtEl>
                                          <p:spTgt spid="94"/>
                                        </p:tgtEl>
                                        <p:attrNameLst>
                                          <p:attrName>style.visibility</p:attrName>
                                        </p:attrNameLst>
                                      </p:cBhvr>
                                      <p:to>
                                        <p:strVal val="visible"/>
                                      </p:to>
                                    </p:set>
                                  </p:childTnLst>
                                </p:cTn>
                              </p:par>
                              <p:par>
                                <p:cTn id="21" presetID="1" presetClass="entr" presetSubtype="0" fill="hold" nodeType="withEffect">
                                  <p:stCondLst>
                                    <p:cond delay="4000"/>
                                  </p:stCondLst>
                                  <p:childTnLst>
                                    <p:set>
                                      <p:cBhvr>
                                        <p:cTn id="22" dur="1" fill="hold">
                                          <p:stCondLst>
                                            <p:cond delay="0"/>
                                          </p:stCondLst>
                                        </p:cTn>
                                        <p:tgtEl>
                                          <p:spTgt spid="10278"/>
                                        </p:tgtEl>
                                        <p:attrNameLst>
                                          <p:attrName>style.visibility</p:attrName>
                                        </p:attrNameLst>
                                      </p:cBhvr>
                                      <p:to>
                                        <p:strVal val="visible"/>
                                      </p:to>
                                    </p:set>
                                  </p:childTnLst>
                                </p:cTn>
                              </p:par>
                              <p:par>
                                <p:cTn id="23" presetID="1" presetClass="entr" presetSubtype="0" fill="hold" grpId="0" nodeType="withEffect">
                                  <p:stCondLst>
                                    <p:cond delay="4000"/>
                                  </p:stCondLst>
                                  <p:childTnLst>
                                    <p:set>
                                      <p:cBhvr>
                                        <p:cTn id="24" dur="1" fill="hold">
                                          <p:stCondLst>
                                            <p:cond delay="0"/>
                                          </p:stCondLst>
                                        </p:cTn>
                                        <p:tgtEl>
                                          <p:spTgt spid="10286"/>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7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96"/>
                                        </p:tgtEl>
                                        <p:attrNameLst>
                                          <p:attrName>style.visibility</p:attrName>
                                        </p:attrNameLst>
                                      </p:cBhvr>
                                      <p:to>
                                        <p:strVal val="visible"/>
                                      </p:to>
                                    </p:set>
                                  </p:childTnLst>
                                </p:cTn>
                              </p:par>
                              <p:par>
                                <p:cTn id="31" presetID="1" presetClass="entr" presetSubtype="0" fill="hold" grpId="0" nodeType="withEffect">
                                  <p:stCondLst>
                                    <p:cond delay="1000"/>
                                  </p:stCondLst>
                                  <p:childTnLst>
                                    <p:set>
                                      <p:cBhvr>
                                        <p:cTn id="32" dur="1" fill="hold">
                                          <p:stCondLst>
                                            <p:cond delay="0"/>
                                          </p:stCondLst>
                                        </p:cTn>
                                        <p:tgtEl>
                                          <p:spTgt spid="83"/>
                                        </p:tgtEl>
                                        <p:attrNameLst>
                                          <p:attrName>style.visibility</p:attrName>
                                        </p:attrNameLst>
                                      </p:cBhvr>
                                      <p:to>
                                        <p:strVal val="visible"/>
                                      </p:to>
                                    </p:set>
                                  </p:childTnLst>
                                </p:cTn>
                              </p:par>
                              <p:par>
                                <p:cTn id="33" presetID="1" presetClass="entr" presetSubtype="0" fill="hold" grpId="0" nodeType="withEffect">
                                  <p:stCondLst>
                                    <p:cond delay="1000"/>
                                  </p:stCondLst>
                                  <p:childTnLst>
                                    <p:set>
                                      <p:cBhvr>
                                        <p:cTn id="34" dur="1" fill="hold">
                                          <p:stCondLst>
                                            <p:cond delay="0"/>
                                          </p:stCondLst>
                                        </p:cTn>
                                        <p:tgtEl>
                                          <p:spTgt spid="97"/>
                                        </p:tgtEl>
                                        <p:attrNameLst>
                                          <p:attrName>style.visibility</p:attrName>
                                        </p:attrNameLst>
                                      </p:cBhvr>
                                      <p:to>
                                        <p:strVal val="visible"/>
                                      </p:to>
                                    </p:set>
                                  </p:childTnLst>
                                </p:cTn>
                              </p:par>
                              <p:par>
                                <p:cTn id="35" presetID="1" presetClass="entr" presetSubtype="0" fill="hold" grpId="0" nodeType="withEffect">
                                  <p:stCondLst>
                                    <p:cond delay="2000"/>
                                  </p:stCondLst>
                                  <p:childTnLst>
                                    <p:set>
                                      <p:cBhvr>
                                        <p:cTn id="36" dur="1" fill="hold">
                                          <p:stCondLst>
                                            <p:cond delay="0"/>
                                          </p:stCondLst>
                                        </p:cTn>
                                        <p:tgtEl>
                                          <p:spTgt spid="84"/>
                                        </p:tgtEl>
                                        <p:attrNameLst>
                                          <p:attrName>style.visibility</p:attrName>
                                        </p:attrNameLst>
                                      </p:cBhvr>
                                      <p:to>
                                        <p:strVal val="visible"/>
                                      </p:to>
                                    </p:set>
                                  </p:childTnLst>
                                </p:cTn>
                              </p:par>
                              <p:par>
                                <p:cTn id="37" presetID="1" presetClass="entr" presetSubtype="0" fill="hold" grpId="0" nodeType="withEffect">
                                  <p:stCondLst>
                                    <p:cond delay="2000"/>
                                  </p:stCondLst>
                                  <p:childTnLst>
                                    <p:set>
                                      <p:cBhvr>
                                        <p:cTn id="38" dur="1" fill="hold">
                                          <p:stCondLst>
                                            <p:cond delay="0"/>
                                          </p:stCondLst>
                                        </p:cTn>
                                        <p:tgtEl>
                                          <p:spTgt spid="98"/>
                                        </p:tgtEl>
                                        <p:attrNameLst>
                                          <p:attrName>style.visibility</p:attrName>
                                        </p:attrNameLst>
                                      </p:cBhvr>
                                      <p:to>
                                        <p:strVal val="visible"/>
                                      </p:to>
                                    </p:set>
                                  </p:childTnLst>
                                </p:cTn>
                              </p:par>
                              <p:par>
                                <p:cTn id="39" presetID="1" presetClass="entr" presetSubtype="0" fill="hold" grpId="0" nodeType="withEffect">
                                  <p:stCondLst>
                                    <p:cond delay="3000"/>
                                  </p:stCondLst>
                                  <p:childTnLst>
                                    <p:set>
                                      <p:cBhvr>
                                        <p:cTn id="40" dur="1" fill="hold">
                                          <p:stCondLst>
                                            <p:cond delay="0"/>
                                          </p:stCondLst>
                                        </p:cTn>
                                        <p:tgtEl>
                                          <p:spTgt spid="85"/>
                                        </p:tgtEl>
                                        <p:attrNameLst>
                                          <p:attrName>style.visibility</p:attrName>
                                        </p:attrNameLst>
                                      </p:cBhvr>
                                      <p:to>
                                        <p:strVal val="visible"/>
                                      </p:to>
                                    </p:set>
                                  </p:childTnLst>
                                </p:cTn>
                              </p:par>
                              <p:par>
                                <p:cTn id="41" presetID="1" presetClass="entr" presetSubtype="0" fill="hold" grpId="0" nodeType="withEffect">
                                  <p:stCondLst>
                                    <p:cond delay="3000"/>
                                  </p:stCondLst>
                                  <p:childTnLst>
                                    <p:set>
                                      <p:cBhvr>
                                        <p:cTn id="42" dur="1" fill="hold">
                                          <p:stCondLst>
                                            <p:cond delay="0"/>
                                          </p:stCondLst>
                                        </p:cTn>
                                        <p:tgtEl>
                                          <p:spTgt spid="99"/>
                                        </p:tgtEl>
                                        <p:attrNameLst>
                                          <p:attrName>style.visibility</p:attrName>
                                        </p:attrNameLst>
                                      </p:cBhvr>
                                      <p:to>
                                        <p:strVal val="visible"/>
                                      </p:to>
                                    </p:set>
                                  </p:childTnLst>
                                </p:cTn>
                              </p:par>
                              <p:par>
                                <p:cTn id="43" presetID="1" presetClass="entr" presetSubtype="0" fill="hold" nodeType="withEffect">
                                  <p:stCondLst>
                                    <p:cond delay="4000"/>
                                  </p:stCondLst>
                                  <p:childTnLst>
                                    <p:set>
                                      <p:cBhvr>
                                        <p:cTn id="44" dur="1" fill="hold">
                                          <p:stCondLst>
                                            <p:cond delay="0"/>
                                          </p:stCondLst>
                                        </p:cTn>
                                        <p:tgtEl>
                                          <p:spTgt spid="86"/>
                                        </p:tgtEl>
                                        <p:attrNameLst>
                                          <p:attrName>style.visibility</p:attrName>
                                        </p:attrNameLst>
                                      </p:cBhvr>
                                      <p:to>
                                        <p:strVal val="visible"/>
                                      </p:to>
                                    </p:set>
                                  </p:childTnLst>
                                </p:cTn>
                              </p:par>
                              <p:par>
                                <p:cTn id="45" presetID="1" presetClass="entr" presetSubtype="0" fill="hold" grpId="0" nodeType="withEffect">
                                  <p:stCondLst>
                                    <p:cond delay="4000"/>
                                  </p:stCondLst>
                                  <p:childTnLst>
                                    <p:set>
                                      <p:cBhvr>
                                        <p:cTn id="46" dur="1" fill="hold">
                                          <p:stCondLst>
                                            <p:cond delay="0"/>
                                          </p:stCondLst>
                                        </p:cTn>
                                        <p:tgtEl>
                                          <p:spTgt spid="10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76" grpId="0" animBg="1"/>
      <p:bldP spid="75" grpId="0" animBg="1"/>
      <p:bldP spid="76" grpId="0" animBg="1"/>
      <p:bldP spid="77" grpId="0" animBg="1"/>
      <p:bldP spid="78" grpId="0" animBg="1"/>
      <p:bldP spid="83" grpId="0" animBg="1"/>
      <p:bldP spid="84" grpId="0" animBg="1"/>
      <p:bldP spid="85" grpId="0" animBg="1"/>
      <p:bldP spid="10285" grpId="0"/>
      <p:bldP spid="92" grpId="0"/>
      <p:bldP spid="93" grpId="0"/>
      <p:bldP spid="94" grpId="0"/>
      <p:bldP spid="96" grpId="0"/>
      <p:bldP spid="97" grpId="0"/>
      <p:bldP spid="98" grpId="0"/>
      <p:bldP spid="99" grpId="0"/>
      <p:bldP spid="10286" grpId="0"/>
      <p:bldP spid="105"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a:xfrm>
            <a:off x="685800" y="404664"/>
            <a:ext cx="6622504" cy="609600"/>
          </a:xfrm>
        </p:spPr>
        <p:txBody>
          <a:bodyPr/>
          <a:lstStyle/>
          <a:p>
            <a:r>
              <a:rPr lang="de-DE" altLang="en-US" dirty="0" smtClean="0"/>
              <a:t>Versuchsergebnis</a:t>
            </a:r>
          </a:p>
        </p:txBody>
      </p:sp>
      <p:sp>
        <p:nvSpPr>
          <p:cNvPr id="10244"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2BC0C84-D02F-441E-AE1A-F7948E005445}" type="slidenum">
              <a:rPr lang="de-DE" altLang="en-US"/>
              <a:pPr eaLnBrk="1" hangingPunct="1"/>
              <a:t>7</a:t>
            </a:fld>
            <a:endParaRPr lang="de-DE" altLang="en-US" dirty="0"/>
          </a:p>
        </p:txBody>
      </p:sp>
      <p:sp>
        <p:nvSpPr>
          <p:cNvPr id="9" name="Textfeld 8"/>
          <p:cNvSpPr txBox="1"/>
          <p:nvPr/>
        </p:nvSpPr>
        <p:spPr>
          <a:xfrm>
            <a:off x="683568" y="1268760"/>
            <a:ext cx="7992888" cy="4616648"/>
          </a:xfrm>
          <a:prstGeom prst="rect">
            <a:avLst/>
          </a:prstGeom>
          <a:noFill/>
        </p:spPr>
        <p:txBody>
          <a:bodyPr wrap="square" rtlCol="0">
            <a:spAutoFit/>
          </a:bodyPr>
          <a:lstStyle/>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Man erkennt folgendes: </a:t>
            </a:r>
            <a:r>
              <a:rPr lang="de-DE" sz="1600" dirty="0">
                <a:latin typeface="Verdana" panose="020B0604030504040204" pitchFamily="34" charset="0"/>
                <a:ea typeface="Verdana" panose="020B0604030504040204" pitchFamily="34" charset="0"/>
                <a:cs typeface="Verdana" panose="020B0604030504040204" pitchFamily="34" charset="0"/>
              </a:rPr>
              <a:t>Bei Verdopplung der Spannung fließt genau der doppelte Strom, wenn man den Widerstand konstant lässt. Man sagt: Spannung und Strom sind proportional und </a:t>
            </a:r>
            <a:r>
              <a:rPr lang="de-DE" sz="1600" dirty="0" smtClean="0">
                <a:latin typeface="Verdana" panose="020B0604030504040204" pitchFamily="34" charset="0"/>
                <a:ea typeface="Verdana" panose="020B0604030504040204" pitchFamily="34" charset="0"/>
                <a:cs typeface="Verdana" panose="020B0604030504040204" pitchFamily="34" charset="0"/>
              </a:rPr>
              <a:t>schreibt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U </a:t>
            </a:r>
            <a:r>
              <a:rPr lang="de-DE" sz="1600" dirty="0">
                <a:latin typeface="Verdana" panose="020B0604030504040204" pitchFamily="34" charset="0"/>
                <a:ea typeface="Verdana" panose="020B0604030504040204" pitchFamily="34" charset="0"/>
                <a:cs typeface="Verdana" panose="020B0604030504040204" pitchFamily="34" charset="0"/>
              </a:rPr>
              <a:t>~ I       (sprich: U proportional I).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In einem weitere Versuch soll </a:t>
            </a:r>
            <a:r>
              <a:rPr lang="de-DE" sz="1600" dirty="0">
                <a:latin typeface="Verdana" panose="020B0604030504040204" pitchFamily="34" charset="0"/>
                <a:ea typeface="Verdana" panose="020B0604030504040204" pitchFamily="34" charset="0"/>
                <a:cs typeface="Verdana" panose="020B0604030504040204" pitchFamily="34" charset="0"/>
              </a:rPr>
              <a:t>ein konstanter Strom von 20 mA fließen. </a:t>
            </a:r>
            <a:r>
              <a:rPr lang="de-DE" sz="1600" dirty="0" smtClean="0">
                <a:latin typeface="Verdana" panose="020B0604030504040204" pitchFamily="34" charset="0"/>
                <a:ea typeface="Verdana" panose="020B0604030504040204" pitchFamily="34" charset="0"/>
                <a:cs typeface="Verdana" panose="020B0604030504040204" pitchFamily="34" charset="0"/>
              </a:rPr>
              <a:t/>
            </a:r>
            <a:br>
              <a:rPr lang="de-DE" sz="1600" dirty="0" smtClean="0">
                <a:latin typeface="Verdana" panose="020B0604030504040204" pitchFamily="34" charset="0"/>
                <a:ea typeface="Verdana" panose="020B0604030504040204" pitchFamily="34" charset="0"/>
                <a:cs typeface="Verdana" panose="020B0604030504040204" pitchFamily="34" charset="0"/>
              </a:rPr>
            </a:br>
            <a:r>
              <a:rPr lang="de-DE" sz="1600" dirty="0" smtClean="0">
                <a:latin typeface="Verdana" panose="020B0604030504040204" pitchFamily="34" charset="0"/>
                <a:ea typeface="Verdana" panose="020B0604030504040204" pitchFamily="34" charset="0"/>
                <a:cs typeface="Verdana" panose="020B0604030504040204" pitchFamily="34" charset="0"/>
              </a:rPr>
              <a:t>Der </a:t>
            </a:r>
            <a:r>
              <a:rPr lang="de-DE" sz="1600" dirty="0">
                <a:latin typeface="Verdana" panose="020B0604030504040204" pitchFamily="34" charset="0"/>
                <a:ea typeface="Verdana" panose="020B0604030504040204" pitchFamily="34" charset="0"/>
                <a:cs typeface="Verdana" panose="020B0604030504040204" pitchFamily="34" charset="0"/>
              </a:rPr>
              <a:t>Widerstand wird verändert und die notwendige Spannung gemessen</a:t>
            </a:r>
            <a:r>
              <a:rPr lang="de-DE" sz="1600" dirty="0" smtClean="0">
                <a:latin typeface="Verdana" panose="020B0604030504040204" pitchFamily="34" charset="0"/>
                <a:ea typeface="Verdana" panose="020B0604030504040204" pitchFamily="34" charset="0"/>
                <a:cs typeface="Verdana" panose="020B0604030504040204" pitchFamily="34" charset="0"/>
              </a:rPr>
              <a:t>.</a:t>
            </a:r>
            <a:br>
              <a:rPr lang="de-DE" sz="1600" dirty="0" smtClean="0">
                <a:latin typeface="Verdana" panose="020B0604030504040204" pitchFamily="34" charset="0"/>
                <a:ea typeface="Verdana" panose="020B0604030504040204" pitchFamily="34" charset="0"/>
                <a:cs typeface="Verdana" panose="020B0604030504040204" pitchFamily="34" charset="0"/>
              </a:rPr>
            </a:br>
            <a:endParaRPr lang="de-DE" sz="1600" dirty="0" smtClean="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endParaRPr lang="de-DE" sz="1600" dirty="0">
              <a:latin typeface="Verdana" panose="020B0604030504040204" pitchFamily="34" charset="0"/>
              <a:ea typeface="Verdana" panose="020B0604030504040204" pitchFamily="34" charset="0"/>
              <a:cs typeface="Verdana" panose="020B0604030504040204" pitchFamily="34" charset="0"/>
            </a:endParaRPr>
          </a:p>
          <a:p>
            <a:pPr>
              <a:spcBef>
                <a:spcPts val="1200"/>
              </a:spcBef>
            </a:pPr>
            <a:r>
              <a:rPr lang="de-DE" sz="1600" dirty="0">
                <a:latin typeface="Verdana" panose="020B0604030504040204" pitchFamily="34" charset="0"/>
                <a:ea typeface="Verdana" panose="020B0604030504040204" pitchFamily="34" charset="0"/>
                <a:cs typeface="Verdana" panose="020B0604030504040204" pitchFamily="34" charset="0"/>
              </a:rPr>
              <a:t>Bei Verdopplung des Widerstandes </a:t>
            </a:r>
            <a:r>
              <a:rPr lang="de-DE" sz="1600" dirty="0" smtClean="0">
                <a:latin typeface="Verdana" panose="020B0604030504040204" pitchFamily="34" charset="0"/>
                <a:ea typeface="Verdana" panose="020B0604030504040204" pitchFamily="34" charset="0"/>
                <a:cs typeface="Verdana" panose="020B0604030504040204" pitchFamily="34" charset="0"/>
              </a:rPr>
              <a:t>muss auch die Spannung verdoppelt werden, </a:t>
            </a:r>
            <a:r>
              <a:rPr lang="de-DE" sz="1600" dirty="0">
                <a:latin typeface="Verdana" panose="020B0604030504040204" pitchFamily="34" charset="0"/>
                <a:ea typeface="Verdana" panose="020B0604030504040204" pitchFamily="34" charset="0"/>
                <a:cs typeface="Verdana" panose="020B0604030504040204" pitchFamily="34" charset="0"/>
              </a:rPr>
              <a:t>damit der gleiche Strom fließt. Spannung und Widerstand sind also proportional</a:t>
            </a:r>
            <a:r>
              <a:rPr lang="de-DE" sz="1600" dirty="0" smtClean="0">
                <a:latin typeface="Verdana" panose="020B0604030504040204" pitchFamily="34" charset="0"/>
                <a:ea typeface="Verdana" panose="020B0604030504040204" pitchFamily="34" charset="0"/>
                <a:cs typeface="Verdana" panose="020B0604030504040204" pitchFamily="34" charset="0"/>
              </a:rPr>
              <a:t>.:</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U </a:t>
            </a:r>
            <a:r>
              <a:rPr lang="de-DE" sz="1600" dirty="0">
                <a:latin typeface="Verdana" panose="020B0604030504040204" pitchFamily="34" charset="0"/>
                <a:ea typeface="Verdana" panose="020B0604030504040204" pitchFamily="34" charset="0"/>
                <a:cs typeface="Verdana" panose="020B0604030504040204" pitchFamily="34" charset="0"/>
              </a:rPr>
              <a:t>~ R </a:t>
            </a:r>
          </a:p>
          <a:p>
            <a:pPr>
              <a:spcBef>
                <a:spcPts val="1200"/>
              </a:spcBef>
            </a:pPr>
            <a:r>
              <a:rPr lang="de-DE" sz="1600" dirty="0" smtClean="0">
                <a:latin typeface="Verdana" panose="020B0604030504040204" pitchFamily="34" charset="0"/>
                <a:ea typeface="Verdana" panose="020B0604030504040204" pitchFamily="34" charset="0"/>
                <a:cs typeface="Verdana" panose="020B0604030504040204" pitchFamily="34" charset="0"/>
              </a:rPr>
              <a:t>Beide </a:t>
            </a:r>
            <a:r>
              <a:rPr lang="de-DE" sz="1600" dirty="0">
                <a:latin typeface="Verdana" panose="020B0604030504040204" pitchFamily="34" charset="0"/>
                <a:ea typeface="Verdana" panose="020B0604030504040204" pitchFamily="34" charset="0"/>
                <a:cs typeface="Verdana" panose="020B0604030504040204" pitchFamily="34" charset="0"/>
              </a:rPr>
              <a:t>Zusammenhänge lassen sich als Formel schreiben und </a:t>
            </a:r>
            <a:r>
              <a:rPr lang="de-DE" sz="1600" dirty="0" smtClean="0">
                <a:latin typeface="Verdana" panose="020B0604030504040204" pitchFamily="34" charset="0"/>
                <a:ea typeface="Verdana" panose="020B0604030504040204" pitchFamily="34" charset="0"/>
                <a:cs typeface="Verdana" panose="020B0604030504040204" pitchFamily="34" charset="0"/>
              </a:rPr>
              <a:t>es ergibt sich:</a:t>
            </a:r>
            <a:endParaRPr lang="de-DE" sz="1600" dirty="0">
              <a:latin typeface="Verdana" panose="020B0604030504040204" pitchFamily="34" charset="0"/>
              <a:ea typeface="Verdana" panose="020B0604030504040204" pitchFamily="34" charset="0"/>
              <a:cs typeface="Verdana" panose="020B0604030504040204" pitchFamily="34" charset="0"/>
            </a:endParaRPr>
          </a:p>
        </p:txBody>
      </p:sp>
      <p:graphicFrame>
        <p:nvGraphicFramePr>
          <p:cNvPr id="5" name="Tabelle 4"/>
          <p:cNvGraphicFramePr>
            <a:graphicFrameLocks noGrp="1"/>
          </p:cNvGraphicFramePr>
          <p:nvPr>
            <p:extLst>
              <p:ext uri="{D42A27DB-BD31-4B8C-83A1-F6EECF244321}">
                <p14:modId xmlns:p14="http://schemas.microsoft.com/office/powerpoint/2010/main" val="3343645418"/>
              </p:ext>
            </p:extLst>
          </p:nvPr>
        </p:nvGraphicFramePr>
        <p:xfrm>
          <a:off x="1716039" y="3380224"/>
          <a:ext cx="5520257" cy="624840"/>
        </p:xfrm>
        <a:graphic>
          <a:graphicData uri="http://schemas.openxmlformats.org/drawingml/2006/table">
            <a:tbl>
              <a:tblPr>
                <a:tableStyleId>{ED083AE6-46FA-4A59-8FB0-9F97EB10719F}</a:tableStyleId>
              </a:tblPr>
              <a:tblGrid>
                <a:gridCol w="2284734"/>
                <a:gridCol w="1021744"/>
                <a:gridCol w="1163653"/>
                <a:gridCol w="1050126"/>
              </a:tblGrid>
              <a:tr h="0">
                <a:tc>
                  <a:txBody>
                    <a:bodyPr/>
                    <a:lstStyle/>
                    <a:p>
                      <a:r>
                        <a:rPr lang="en-US" dirty="0" err="1">
                          <a:effectLst/>
                        </a:rPr>
                        <a:t>Bei</a:t>
                      </a:r>
                      <a:r>
                        <a:rPr lang="en-US" dirty="0">
                          <a:effectLst/>
                        </a:rPr>
                        <a:t> R =</a:t>
                      </a:r>
                    </a:p>
                  </a:txBody>
                  <a:tcPr marL="19050" marR="19050" marT="19050" marB="19050" anchor="ctr"/>
                </a:tc>
                <a:tc>
                  <a:txBody>
                    <a:bodyPr/>
                    <a:lstStyle/>
                    <a:p>
                      <a:pPr algn="ctr"/>
                      <a:r>
                        <a:rPr lang="el-GR">
                          <a:effectLst/>
                        </a:rPr>
                        <a:t>  75 Ω</a:t>
                      </a:r>
                    </a:p>
                  </a:txBody>
                  <a:tcPr marL="19050" marR="19050" marT="19050" marB="19050" anchor="ctr"/>
                </a:tc>
                <a:tc>
                  <a:txBody>
                    <a:bodyPr/>
                    <a:lstStyle/>
                    <a:p>
                      <a:pPr algn="ctr"/>
                      <a:r>
                        <a:rPr lang="el-GR">
                          <a:effectLst/>
                        </a:rPr>
                        <a:t>150 Ω</a:t>
                      </a:r>
                    </a:p>
                  </a:txBody>
                  <a:tcPr marL="19050" marR="19050" marT="19050" marB="19050" anchor="ctr"/>
                </a:tc>
                <a:tc>
                  <a:txBody>
                    <a:bodyPr/>
                    <a:lstStyle/>
                    <a:p>
                      <a:pPr algn="ctr"/>
                      <a:r>
                        <a:rPr lang="el-GR" dirty="0">
                          <a:effectLst/>
                        </a:rPr>
                        <a:t>300 Ω</a:t>
                      </a:r>
                    </a:p>
                  </a:txBody>
                  <a:tcPr marL="19050" marR="19050" marT="19050" marB="19050" anchor="ctr"/>
                </a:tc>
              </a:tr>
              <a:tr h="0">
                <a:tc>
                  <a:txBody>
                    <a:bodyPr/>
                    <a:lstStyle/>
                    <a:p>
                      <a:r>
                        <a:rPr lang="en-US" dirty="0" err="1">
                          <a:effectLst/>
                        </a:rPr>
                        <a:t>benötigt</a:t>
                      </a:r>
                      <a:r>
                        <a:rPr lang="en-US" dirty="0">
                          <a:effectLst/>
                        </a:rPr>
                        <a:t> man U =</a:t>
                      </a:r>
                    </a:p>
                  </a:txBody>
                  <a:tcPr marL="19050" marR="19050" marT="19050" marB="19050" anchor="ctr"/>
                </a:tc>
                <a:tc>
                  <a:txBody>
                    <a:bodyPr/>
                    <a:lstStyle/>
                    <a:p>
                      <a:pPr algn="ctr"/>
                      <a:r>
                        <a:rPr lang="en-US">
                          <a:effectLst/>
                        </a:rPr>
                        <a:t>1,5 V</a:t>
                      </a:r>
                    </a:p>
                  </a:txBody>
                  <a:tcPr marL="19050" marR="19050" marT="19050" marB="19050" anchor="ctr"/>
                </a:tc>
                <a:tc>
                  <a:txBody>
                    <a:bodyPr/>
                    <a:lstStyle/>
                    <a:p>
                      <a:pPr algn="ctr"/>
                      <a:r>
                        <a:rPr lang="en-US">
                          <a:effectLst/>
                        </a:rPr>
                        <a:t>3 V</a:t>
                      </a:r>
                    </a:p>
                  </a:txBody>
                  <a:tcPr marL="19050" marR="19050" marT="19050" marB="19050" anchor="ctr"/>
                </a:tc>
                <a:tc>
                  <a:txBody>
                    <a:bodyPr/>
                    <a:lstStyle/>
                    <a:p>
                      <a:pPr algn="ctr"/>
                      <a:r>
                        <a:rPr lang="en-US" dirty="0">
                          <a:effectLst/>
                        </a:rPr>
                        <a:t>6 V</a:t>
                      </a:r>
                    </a:p>
                  </a:txBody>
                  <a:tcPr marL="19050" marR="19050" marT="19050" marB="19050" anchor="ctr"/>
                </a:tc>
              </a:tr>
            </a:tbl>
          </a:graphicData>
        </a:graphic>
      </p:graphicFrame>
      <p:sp>
        <p:nvSpPr>
          <p:cNvPr id="11" name="Textfeld 10"/>
          <p:cNvSpPr txBox="1"/>
          <p:nvPr/>
        </p:nvSpPr>
        <p:spPr>
          <a:xfrm>
            <a:off x="683568" y="5970766"/>
            <a:ext cx="7848871" cy="338554"/>
          </a:xfrm>
          <a:prstGeom prst="rect">
            <a:avLst/>
          </a:prstGeom>
          <a:solidFill>
            <a:srgbClr val="FFC000"/>
          </a:solidFill>
        </p:spPr>
        <p:txBody>
          <a:bodyPr wrap="square" rtlCol="0">
            <a:spAutoFit/>
          </a:bodyPr>
          <a:lstStyle/>
          <a:p>
            <a:pPr algn="ctr"/>
            <a:r>
              <a:rPr lang="de-DE" sz="1600" b="1" dirty="0" err="1" smtClean="0">
                <a:latin typeface="Verdana" panose="020B0604030504040204" pitchFamily="34" charset="0"/>
                <a:ea typeface="Verdana" panose="020B0604030504040204" pitchFamily="34" charset="0"/>
                <a:cs typeface="Verdana" panose="020B0604030504040204" pitchFamily="34" charset="0"/>
              </a:rPr>
              <a:t>Ohmsche</a:t>
            </a:r>
            <a:r>
              <a:rPr lang="de-DE" sz="1600" b="1" dirty="0" smtClean="0">
                <a:latin typeface="Verdana" panose="020B0604030504040204" pitchFamily="34" charset="0"/>
                <a:ea typeface="Verdana" panose="020B0604030504040204" pitchFamily="34" charset="0"/>
                <a:cs typeface="Verdana" panose="020B0604030504040204" pitchFamily="34" charset="0"/>
              </a:rPr>
              <a:t> Gesetz:    U = R · I</a:t>
            </a:r>
            <a:endParaRPr lang="en-US" sz="1600" b="1" dirty="0">
              <a:latin typeface="Verdana" panose="020B0604030504040204" pitchFamily="34" charset="0"/>
              <a:ea typeface="Verdana" panose="020B0604030504040204" pitchFamily="34" charset="0"/>
              <a:cs typeface="Verdana" panose="020B0604030504040204" pitchFamily="34" charset="0"/>
            </a:endParaRPr>
          </a:p>
        </p:txBody>
      </p:sp>
      <p:cxnSp>
        <p:nvCxnSpPr>
          <p:cNvPr id="12" name="Gerade Verbindung 11"/>
          <p:cNvCxnSpPr/>
          <p:nvPr/>
        </p:nvCxnSpPr>
        <p:spPr>
          <a:xfrm>
            <a:off x="683568" y="5949280"/>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cxnSp>
        <p:nvCxnSpPr>
          <p:cNvPr id="13" name="Gerade Verbindung 12"/>
          <p:cNvCxnSpPr/>
          <p:nvPr/>
        </p:nvCxnSpPr>
        <p:spPr>
          <a:xfrm>
            <a:off x="683567" y="6298884"/>
            <a:ext cx="7848871"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7866924"/>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76672"/>
            <a:ext cx="7772400" cy="609600"/>
          </a:xfrm>
        </p:spPr>
        <p:txBody>
          <a:bodyPr/>
          <a:lstStyle/>
          <a:p>
            <a:r>
              <a:rPr lang="de-DE" altLang="en-US" dirty="0" smtClean="0"/>
              <a:t>Prüfungsfrage</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8</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704269381"/>
              </p:ext>
            </p:extLst>
          </p:nvPr>
        </p:nvGraphicFramePr>
        <p:xfrm>
          <a:off x="1115616" y="1988840"/>
          <a:ext cx="6696744" cy="2051050"/>
        </p:xfrm>
        <a:graphic>
          <a:graphicData uri="http://schemas.openxmlformats.org/drawingml/2006/table">
            <a:tbl>
              <a:tblPr firstRow="1" bandRow="1">
                <a:tableStyleId>{17292A2E-F333-43FB-9621-5CBBE7FDCDCB}</a:tableStyleId>
              </a:tblPr>
              <a:tblGrid>
                <a:gridCol w="936104"/>
                <a:gridCol w="5760640"/>
              </a:tblGrid>
              <a:tr h="370840">
                <a:tc>
                  <a:txBody>
                    <a:bodyPr/>
                    <a:lstStyle/>
                    <a:p>
                      <a:r>
                        <a:rPr lang="en-US" dirty="0" smtClean="0">
                          <a:solidFill>
                            <a:schemeClr val="tx1"/>
                          </a:solidFill>
                        </a:rPr>
                        <a:t>TB903</a:t>
                      </a:r>
                      <a:endParaRPr lang="en-US" dirty="0">
                        <a:solidFill>
                          <a:schemeClr val="tx1"/>
                        </a:solidFill>
                      </a:endParaRPr>
                    </a:p>
                  </a:txBody>
                  <a:tcPr>
                    <a:solidFill>
                      <a:schemeClr val="bg1">
                        <a:lumMod val="65000"/>
                      </a:schemeClr>
                    </a:solidFill>
                  </a:tcPr>
                </a:tc>
                <a:tc>
                  <a:txBody>
                    <a:bodyPr/>
                    <a:lstStyle/>
                    <a:p>
                      <a:r>
                        <a:rPr lang="de-DE" dirty="0"/>
                        <a:t>Welche Spannung lässt einen Strom von 2 Ampere durch einen Widerstand von 50 Ohm fließen?</a:t>
                      </a:r>
                    </a:p>
                  </a:txBody>
                  <a:tcPr marL="9525" marR="9525" marT="9525" marB="9525"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b="1" dirty="0"/>
                        <a:t>   </a:t>
                      </a:r>
                      <a:r>
                        <a:rPr lang="en-US" dirty="0"/>
                        <a:t>25 V </a:t>
                      </a:r>
                    </a:p>
                  </a:txBody>
                  <a:tcPr marL="9525" marR="9525" marT="9525" marB="9525" anchor="ctr"/>
                </a:tc>
              </a:tr>
              <a:tr h="370840">
                <a:tc>
                  <a:txBody>
                    <a:bodyPr/>
                    <a:lstStyle/>
                    <a:p>
                      <a:r>
                        <a:rPr lang="en-US" dirty="0" smtClean="0"/>
                        <a:t>B</a:t>
                      </a:r>
                      <a:endParaRPr lang="en-US" dirty="0"/>
                    </a:p>
                  </a:txBody>
                  <a:tcPr/>
                </a:tc>
                <a:tc>
                  <a:txBody>
                    <a:bodyPr/>
                    <a:lstStyle/>
                    <a:p>
                      <a:r>
                        <a:rPr lang="en-US" b="1" dirty="0"/>
                        <a:t>   </a:t>
                      </a:r>
                      <a:r>
                        <a:rPr lang="en-US" dirty="0"/>
                        <a:t>200 V</a:t>
                      </a:r>
                    </a:p>
                  </a:txBody>
                  <a:tcPr marL="9525" marR="9525" marT="9525" marB="9525" anchor="ctr"/>
                </a:tc>
              </a:tr>
              <a:tr h="370840">
                <a:tc>
                  <a:txBody>
                    <a:bodyPr/>
                    <a:lstStyle/>
                    <a:p>
                      <a:r>
                        <a:rPr lang="en-US" dirty="0" smtClean="0"/>
                        <a:t>C</a:t>
                      </a:r>
                      <a:endParaRPr lang="en-US" dirty="0"/>
                    </a:p>
                  </a:txBody>
                  <a:tcPr/>
                </a:tc>
                <a:tc>
                  <a:txBody>
                    <a:bodyPr/>
                    <a:lstStyle/>
                    <a:p>
                      <a:r>
                        <a:rPr lang="en-US" b="1" dirty="0"/>
                        <a:t>   </a:t>
                      </a:r>
                      <a:r>
                        <a:rPr lang="en-US" dirty="0"/>
                        <a:t>100 V</a:t>
                      </a:r>
                    </a:p>
                  </a:txBody>
                  <a:tcPr marL="9525" marR="9525" marT="9525" marB="9525" anchor="ctr"/>
                </a:tc>
              </a:tr>
              <a:tr h="370840">
                <a:tc>
                  <a:txBody>
                    <a:bodyPr/>
                    <a:lstStyle/>
                    <a:p>
                      <a:r>
                        <a:rPr lang="en-US" dirty="0" smtClean="0"/>
                        <a:t>D</a:t>
                      </a:r>
                      <a:endParaRPr lang="en-US" dirty="0"/>
                    </a:p>
                  </a:txBody>
                  <a:tcPr/>
                </a:tc>
                <a:tc>
                  <a:txBody>
                    <a:bodyPr/>
                    <a:lstStyle/>
                    <a:p>
                      <a:r>
                        <a:rPr lang="en-US" b="1" dirty="0"/>
                        <a:t>   </a:t>
                      </a:r>
                      <a:r>
                        <a:rPr lang="en-US" dirty="0"/>
                        <a:t>52 V</a:t>
                      </a:r>
                    </a:p>
                  </a:txBody>
                  <a:tcPr marL="9525" marR="9525" marT="9525" marB="9525" anchor="ctr"/>
                </a:tc>
              </a:tr>
            </a:tbl>
          </a:graphicData>
        </a:graphic>
      </p:graphicFrame>
      <p:sp>
        <p:nvSpPr>
          <p:cNvPr id="5" name="Interaktive Schaltfläche: Hilfe 4">
            <a:hlinkClick r:id="" action="ppaction://noaction" highlightClick="1"/>
          </p:cNvPr>
          <p:cNvSpPr/>
          <p:nvPr/>
        </p:nvSpPr>
        <p:spPr>
          <a:xfrm>
            <a:off x="1435045" y="261331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9791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3345004"/>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3710850"/>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956373"/>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25996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6" name="Textfeld 15"/>
          <p:cNvSpPr txBox="1"/>
          <p:nvPr/>
        </p:nvSpPr>
        <p:spPr>
          <a:xfrm>
            <a:off x="1173844" y="332672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7" name="Textfeld 16"/>
          <p:cNvSpPr txBox="1"/>
          <p:nvPr/>
        </p:nvSpPr>
        <p:spPr>
          <a:xfrm>
            <a:off x="1173844" y="368343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4" name="Textfeld 13"/>
          <p:cNvSpPr txBox="1"/>
          <p:nvPr/>
        </p:nvSpPr>
        <p:spPr>
          <a:xfrm>
            <a:off x="899592" y="4437112"/>
            <a:ext cx="7214580" cy="1246495"/>
          </a:xfrm>
          <a:prstGeom prst="rect">
            <a:avLst/>
          </a:prstGeom>
          <a:noFill/>
        </p:spPr>
        <p:txBody>
          <a:bodyPr wrap="square" rtlCol="0">
            <a:spAutoFit/>
          </a:bodyPr>
          <a:lstStyle/>
          <a:p>
            <a:pPr>
              <a:spcAft>
                <a:spcPts val="600"/>
              </a:spcAft>
            </a:pPr>
            <a:r>
              <a:rPr lang="de-DE" sz="1400" b="1" dirty="0" smtClean="0">
                <a:latin typeface="Verdana" panose="020B0604030504040204" pitchFamily="34" charset="0"/>
                <a:ea typeface="Verdana" panose="020B0604030504040204" pitchFamily="34" charset="0"/>
                <a:cs typeface="Verdana" panose="020B0604030504040204" pitchFamily="34" charset="0"/>
              </a:rPr>
              <a:t>Lösungsweg</a:t>
            </a:r>
            <a:r>
              <a:rPr lang="de-DE" sz="1400" dirty="0" smtClean="0">
                <a:latin typeface="Verdana" panose="020B0604030504040204" pitchFamily="34" charset="0"/>
                <a:ea typeface="Verdana" panose="020B0604030504040204" pitchFamily="34" charset="0"/>
                <a:cs typeface="Verdana" panose="020B0604030504040204" pitchFamily="34" charset="0"/>
              </a:rPr>
              <a:t>: </a:t>
            </a:r>
          </a:p>
          <a:p>
            <a:r>
              <a:rPr lang="de-DE" sz="1400" dirty="0">
                <a:latin typeface="Verdana" panose="020B0604030504040204" pitchFamily="34" charset="0"/>
                <a:ea typeface="Verdana" panose="020B0604030504040204" pitchFamily="34" charset="0"/>
                <a:cs typeface="Verdana" panose="020B0604030504040204" pitchFamily="34" charset="0"/>
              </a:rPr>
              <a:t>Gegeben:         </a:t>
            </a:r>
            <a:r>
              <a:rPr lang="de-DE" sz="1400" i="1" dirty="0">
                <a:latin typeface="Verdana" panose="020B0604030504040204" pitchFamily="34" charset="0"/>
                <a:ea typeface="Verdana" panose="020B0604030504040204" pitchFamily="34" charset="0"/>
                <a:cs typeface="Verdana" panose="020B0604030504040204" pitchFamily="34" charset="0"/>
              </a:rPr>
              <a:t>I</a:t>
            </a:r>
            <a:r>
              <a:rPr lang="de-DE" sz="1400" dirty="0">
                <a:latin typeface="Verdana" panose="020B0604030504040204" pitchFamily="34" charset="0"/>
                <a:ea typeface="Verdana" panose="020B0604030504040204" pitchFamily="34" charset="0"/>
                <a:cs typeface="Verdana" panose="020B0604030504040204" pitchFamily="34" charset="0"/>
              </a:rPr>
              <a:t> = 2 A;        </a:t>
            </a:r>
            <a:r>
              <a:rPr lang="de-DE" sz="1400" i="1" dirty="0">
                <a:latin typeface="Verdana" panose="020B0604030504040204" pitchFamily="34" charset="0"/>
                <a:ea typeface="Verdana" panose="020B0604030504040204" pitchFamily="34" charset="0"/>
                <a:cs typeface="Verdana" panose="020B0604030504040204" pitchFamily="34" charset="0"/>
              </a:rPr>
              <a:t>R</a:t>
            </a:r>
            <a:r>
              <a:rPr lang="de-DE" sz="1400" dirty="0">
                <a:latin typeface="Verdana" panose="020B0604030504040204" pitchFamily="34" charset="0"/>
                <a:ea typeface="Verdana" panose="020B0604030504040204" pitchFamily="34" charset="0"/>
                <a:cs typeface="Verdana" panose="020B0604030504040204" pitchFamily="34" charset="0"/>
              </a:rPr>
              <a:t> = 50 Ω</a:t>
            </a:r>
          </a:p>
          <a:p>
            <a:r>
              <a:rPr lang="de-DE" sz="1400" dirty="0">
                <a:latin typeface="Verdana" panose="020B0604030504040204" pitchFamily="34" charset="0"/>
                <a:ea typeface="Verdana" panose="020B0604030504040204" pitchFamily="34" charset="0"/>
                <a:cs typeface="Verdana" panose="020B0604030504040204" pitchFamily="34" charset="0"/>
              </a:rPr>
              <a:t>Gesucht:          </a:t>
            </a:r>
            <a:r>
              <a:rPr lang="de-DE" sz="1400" i="1" dirty="0">
                <a:latin typeface="Verdana" panose="020B0604030504040204" pitchFamily="34" charset="0"/>
                <a:ea typeface="Verdana" panose="020B0604030504040204" pitchFamily="34" charset="0"/>
                <a:cs typeface="Verdana" panose="020B0604030504040204" pitchFamily="34" charset="0"/>
              </a:rPr>
              <a:t>U</a:t>
            </a:r>
            <a:endParaRPr lang="de-DE" sz="1400" dirty="0">
              <a:latin typeface="Verdana" panose="020B0604030504040204" pitchFamily="34" charset="0"/>
              <a:ea typeface="Verdana" panose="020B0604030504040204" pitchFamily="34" charset="0"/>
              <a:cs typeface="Verdana" panose="020B0604030504040204" pitchFamily="34" charset="0"/>
            </a:endParaRPr>
          </a:p>
          <a:p>
            <a:r>
              <a:rPr lang="de-DE" sz="1400" dirty="0">
                <a:latin typeface="Verdana" panose="020B0604030504040204" pitchFamily="34" charset="0"/>
                <a:ea typeface="Verdana" panose="020B0604030504040204" pitchFamily="34" charset="0"/>
                <a:cs typeface="Verdana" panose="020B0604030504040204" pitchFamily="34" charset="0"/>
              </a:rPr>
              <a:t>Lösung:           </a:t>
            </a:r>
            <a:r>
              <a:rPr lang="de-DE" sz="1400" i="1" dirty="0">
                <a:latin typeface="Verdana" panose="020B0604030504040204" pitchFamily="34" charset="0"/>
                <a:ea typeface="Verdana" panose="020B0604030504040204" pitchFamily="34" charset="0"/>
                <a:cs typeface="Verdana" panose="020B0604030504040204" pitchFamily="34" charset="0"/>
              </a:rPr>
              <a:t>U = R ∙  I = </a:t>
            </a:r>
            <a:r>
              <a:rPr lang="de-DE" sz="1400" dirty="0">
                <a:latin typeface="Verdana" panose="020B0604030504040204" pitchFamily="34" charset="0"/>
                <a:ea typeface="Verdana" panose="020B0604030504040204" pitchFamily="34" charset="0"/>
                <a:cs typeface="Verdana" panose="020B0604030504040204" pitchFamily="34" charset="0"/>
              </a:rPr>
              <a:t>50 Ω ∙ 2 A</a:t>
            </a:r>
          </a:p>
          <a:p>
            <a:r>
              <a:rPr lang="de-DE" sz="1400" dirty="0">
                <a:latin typeface="Verdana" panose="020B0604030504040204" pitchFamily="34" charset="0"/>
                <a:ea typeface="Verdana" panose="020B0604030504040204" pitchFamily="34" charset="0"/>
                <a:cs typeface="Verdana" panose="020B0604030504040204" pitchFamily="34" charset="0"/>
              </a:rPr>
              <a:t>                         </a:t>
            </a:r>
            <a:r>
              <a:rPr lang="de-DE" sz="1400" i="1" u="sng" dirty="0">
                <a:latin typeface="Verdana" panose="020B0604030504040204" pitchFamily="34" charset="0"/>
                <a:ea typeface="Verdana" panose="020B0604030504040204" pitchFamily="34" charset="0"/>
                <a:cs typeface="Verdana" panose="020B0604030504040204" pitchFamily="34" charset="0"/>
              </a:rPr>
              <a:t>U</a:t>
            </a:r>
            <a:r>
              <a:rPr lang="de-DE" sz="1400" u="sng" dirty="0">
                <a:latin typeface="Verdana" panose="020B0604030504040204" pitchFamily="34" charset="0"/>
                <a:ea typeface="Verdana" panose="020B0604030504040204" pitchFamily="34" charset="0"/>
                <a:cs typeface="Verdana" panose="020B0604030504040204" pitchFamily="34" charset="0"/>
              </a:rPr>
              <a:t> = 100 </a:t>
            </a:r>
            <a:r>
              <a:rPr lang="de-DE" sz="1400" u="sng" dirty="0" smtClean="0">
                <a:latin typeface="Verdana" panose="020B0604030504040204" pitchFamily="34" charset="0"/>
                <a:ea typeface="Verdana" panose="020B0604030504040204" pitchFamily="34" charset="0"/>
                <a:cs typeface="Verdana" panose="020B0604030504040204" pitchFamily="34" charset="0"/>
              </a:rPr>
              <a:t>V</a:t>
            </a:r>
            <a:endParaRPr lang="de-DE" sz="1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3506964650"/>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par>
                          <p:cTn id="17" fill="hold">
                            <p:stCondLst>
                              <p:cond delay="0"/>
                            </p:stCondLst>
                            <p:childTnLst>
                              <p:par>
                                <p:cTn id="18" presetID="1" presetClass="entr" presetSubtype="0" fill="hold" grpId="0" nodeType="afterEffect">
                                  <p:stCondLst>
                                    <p:cond delay="250"/>
                                  </p:stCondLst>
                                  <p:childTnLst>
                                    <p:set>
                                      <p:cBhvr>
                                        <p:cTn id="19" dur="1" fill="hold">
                                          <p:stCondLst>
                                            <p:cond delay="0"/>
                                          </p:stCondLst>
                                        </p:cTn>
                                        <p:tgtEl>
                                          <p:spTgt spid="14"/>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20" restart="whenNotActive" fill="hold" evtFilter="cancelBubble" nodeType="interactiveSeq">
                <p:stCondLst>
                  <p:cond evt="onClick" delay="0">
                    <p:tgtEl>
                      <p:spTgt spid="13"/>
                    </p:tgtEl>
                  </p:cond>
                </p:stCondLst>
                <p:endSync evt="end" delay="0">
                  <p:rtn val="all"/>
                </p:endSync>
                <p:childTnLst>
                  <p:par>
                    <p:cTn id="21" fill="hold">
                      <p:stCondLst>
                        <p:cond delay="0"/>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childTnLst>
        </p:cTn>
      </p:par>
    </p:tnLst>
    <p:bldLst>
      <p:bldP spid="6" grpId="0" animBg="1"/>
      <p:bldP spid="15" grpId="0" animBg="1"/>
      <p:bldP spid="16" grpId="0" animBg="1"/>
      <p:bldP spid="17" grpId="0" animBg="1"/>
      <p:bldP spid="1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685800" y="404664"/>
            <a:ext cx="7772400" cy="609600"/>
          </a:xfrm>
        </p:spPr>
        <p:txBody>
          <a:bodyPr/>
          <a:lstStyle/>
          <a:p>
            <a:r>
              <a:rPr lang="de-DE" altLang="en-US" dirty="0" smtClean="0"/>
              <a:t>Prüfungsfragen</a:t>
            </a:r>
          </a:p>
        </p:txBody>
      </p:sp>
      <p:sp>
        <p:nvSpPr>
          <p:cNvPr id="11268" name="Foliennummernplatzhalter 5"/>
          <p:cNvSpPr>
            <a:spLocks noGrp="1"/>
          </p:cNvSpPr>
          <p:nvPr>
            <p:ph type="sldNum" sz="quarter" idx="4294967295"/>
          </p:nvPr>
        </p:nvSpPr>
        <p:spPr bwMode="auto">
          <a:xfrm>
            <a:off x="7239000" y="6248400"/>
            <a:ext cx="19050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561D7F5A-8CB7-4BB1-A8C7-2922CA14D6DB}" type="slidenum">
              <a:rPr lang="de-DE" altLang="en-US"/>
              <a:pPr eaLnBrk="1" hangingPunct="1"/>
              <a:t>9</a:t>
            </a:fld>
            <a:endParaRPr lang="de-DE" altLang="en-US"/>
          </a:p>
        </p:txBody>
      </p:sp>
      <p:graphicFrame>
        <p:nvGraphicFramePr>
          <p:cNvPr id="3" name="Tabelle 2"/>
          <p:cNvGraphicFramePr>
            <a:graphicFrameLocks noGrp="1"/>
          </p:cNvGraphicFramePr>
          <p:nvPr>
            <p:extLst>
              <p:ext uri="{D42A27DB-BD31-4B8C-83A1-F6EECF244321}">
                <p14:modId xmlns:p14="http://schemas.microsoft.com/office/powerpoint/2010/main" val="1128822869"/>
              </p:ext>
            </p:extLst>
          </p:nvPr>
        </p:nvGraphicFramePr>
        <p:xfrm>
          <a:off x="1115616" y="1247646"/>
          <a:ext cx="6912768" cy="2185920"/>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TB902</a:t>
                      </a:r>
                      <a:endParaRPr lang="en-US" dirty="0">
                        <a:solidFill>
                          <a:schemeClr val="tx1"/>
                        </a:solidFill>
                      </a:endParaRPr>
                    </a:p>
                  </a:txBody>
                  <a:tcPr>
                    <a:solidFill>
                      <a:schemeClr val="bg1">
                        <a:lumMod val="65000"/>
                      </a:schemeClr>
                    </a:solidFill>
                  </a:tcPr>
                </a:tc>
                <a:tc>
                  <a:txBody>
                    <a:bodyPr/>
                    <a:lstStyle/>
                    <a:p>
                      <a:r>
                        <a:rPr lang="de-DE" dirty="0"/>
                        <a:t>Welcher der nachfolgenden Zusammenhänge ist richtig?</a:t>
                      </a:r>
                    </a:p>
                  </a:txBody>
                  <a:tcPr marL="54000" marR="54000" marT="54000" marB="54000" anchor="ctr">
                    <a:solidFill>
                      <a:schemeClr val="bg1">
                        <a:lumMod val="65000"/>
                      </a:schemeClr>
                    </a:solidFill>
                  </a:tcPr>
                </a:tc>
              </a:tr>
              <a:tr h="370840">
                <a:tc>
                  <a:txBody>
                    <a:bodyPr/>
                    <a:lstStyle/>
                    <a:p>
                      <a:r>
                        <a:rPr lang="en-US" dirty="0" smtClean="0"/>
                        <a:t>A</a:t>
                      </a:r>
                      <a:endParaRPr lang="en-US" dirty="0"/>
                    </a:p>
                  </a:txBody>
                  <a:tcPr/>
                </a:tc>
                <a:tc>
                  <a:txBody>
                    <a:bodyPr/>
                    <a:lstStyle/>
                    <a:p>
                      <a:r>
                        <a:rPr lang="en-US" dirty="0" smtClean="0"/>
                        <a:t>U = R ⋅ I </a:t>
                      </a:r>
                      <a:endParaRPr lang="en-US" dirty="0"/>
                    </a:p>
                  </a:txBody>
                  <a:tcPr marL="54000" marR="54000" marT="54000" marB="54000" anchor="ctr"/>
                </a:tc>
              </a:tr>
              <a:tr h="370840">
                <a:tc>
                  <a:txBody>
                    <a:bodyPr/>
                    <a:lstStyle/>
                    <a:p>
                      <a:r>
                        <a:rPr lang="en-US" dirty="0" smtClean="0"/>
                        <a:t>B</a:t>
                      </a:r>
                      <a:endParaRPr lang="en-US" dirty="0"/>
                    </a:p>
                  </a:txBody>
                  <a:tcPr/>
                </a:tc>
                <a:tc>
                  <a:txBody>
                    <a:bodyPr/>
                    <a:lstStyle/>
                    <a:p>
                      <a:r>
                        <a:rPr lang="en-US" dirty="0" smtClean="0"/>
                        <a:t>I </a:t>
                      </a:r>
                      <a:r>
                        <a:rPr lang="en-US" dirty="0"/>
                        <a:t>= U ⋅ R</a:t>
                      </a:r>
                    </a:p>
                  </a:txBody>
                  <a:tcPr marL="54000" marR="54000" marT="54000" marB="54000" anchor="ctr"/>
                </a:tc>
              </a:tr>
              <a:tr h="370840">
                <a:tc>
                  <a:txBody>
                    <a:bodyPr/>
                    <a:lstStyle/>
                    <a:p>
                      <a:r>
                        <a:rPr lang="en-US" dirty="0" smtClean="0"/>
                        <a:t>C</a:t>
                      </a:r>
                      <a:endParaRPr lang="en-US" dirty="0"/>
                    </a:p>
                  </a:txBody>
                  <a:tcPr/>
                </a:tc>
                <a:tc>
                  <a:txBody>
                    <a:bodyPr/>
                    <a:lstStyle/>
                    <a:p>
                      <a:r>
                        <a:rPr lang="en-US" dirty="0" smtClean="0"/>
                        <a:t>R </a:t>
                      </a:r>
                      <a:r>
                        <a:rPr lang="en-US" dirty="0"/>
                        <a:t>= I / U</a:t>
                      </a:r>
                    </a:p>
                  </a:txBody>
                  <a:tcPr marL="54000" marR="54000" marT="54000" marB="54000" anchor="ctr"/>
                </a:tc>
              </a:tr>
              <a:tr h="370840">
                <a:tc>
                  <a:txBody>
                    <a:bodyPr/>
                    <a:lstStyle/>
                    <a:p>
                      <a:r>
                        <a:rPr lang="en-US" dirty="0" smtClean="0"/>
                        <a:t>D</a:t>
                      </a:r>
                      <a:endParaRPr lang="en-US" dirty="0"/>
                    </a:p>
                  </a:txBody>
                  <a:tcPr/>
                </a:tc>
                <a:tc>
                  <a:txBody>
                    <a:bodyPr/>
                    <a:lstStyle/>
                    <a:p>
                      <a:r>
                        <a:rPr lang="en-US" dirty="0" smtClean="0"/>
                        <a:t>I = R / U</a:t>
                      </a:r>
                      <a:endParaRPr lang="en-US" dirty="0"/>
                    </a:p>
                  </a:txBody>
                  <a:tcPr marL="54000" marR="54000" marT="54000" marB="54000" anchor="ctr"/>
                </a:tc>
              </a:tr>
            </a:tbl>
          </a:graphicData>
        </a:graphic>
      </p:graphicFrame>
      <p:sp>
        <p:nvSpPr>
          <p:cNvPr id="5" name="Interaktive Schaltfläche: Hilfe 4">
            <a:hlinkClick r:id="" action="ppaction://noaction" highlightClick="1"/>
          </p:cNvPr>
          <p:cNvSpPr/>
          <p:nvPr/>
        </p:nvSpPr>
        <p:spPr>
          <a:xfrm>
            <a:off x="1435045" y="1967656"/>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Interaktive Schaltfläche: Hilfe 10">
            <a:hlinkClick r:id="" action="ppaction://noaction" highlightClick="1"/>
          </p:cNvPr>
          <p:cNvSpPr/>
          <p:nvPr/>
        </p:nvSpPr>
        <p:spPr>
          <a:xfrm>
            <a:off x="1435045" y="2360797"/>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Interaktive Schaltfläche: Hilfe 11">
            <a:hlinkClick r:id="" action="ppaction://noaction" highlightClick="1"/>
          </p:cNvPr>
          <p:cNvSpPr/>
          <p:nvPr/>
        </p:nvSpPr>
        <p:spPr>
          <a:xfrm>
            <a:off x="1435045" y="272664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Interaktive Schaltfläche: Hilfe 12">
            <a:hlinkClick r:id="" action="ppaction://noaction" highlightClick="1"/>
          </p:cNvPr>
          <p:cNvSpPr/>
          <p:nvPr/>
        </p:nvSpPr>
        <p:spPr>
          <a:xfrm>
            <a:off x="1435045" y="3092488"/>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feld 5"/>
          <p:cNvSpPr txBox="1"/>
          <p:nvPr/>
        </p:nvSpPr>
        <p:spPr>
          <a:xfrm>
            <a:off x="1162623" y="2338011"/>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5" name="Textfeld 14"/>
          <p:cNvSpPr txBox="1"/>
          <p:nvPr/>
        </p:nvSpPr>
        <p:spPr>
          <a:xfrm>
            <a:off x="1173844" y="195400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
        <p:nvSpPr>
          <p:cNvPr id="16" name="Textfeld 15"/>
          <p:cNvSpPr txBox="1"/>
          <p:nvPr/>
        </p:nvSpPr>
        <p:spPr>
          <a:xfrm>
            <a:off x="1173844" y="270836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17" name="Textfeld 16"/>
          <p:cNvSpPr txBox="1"/>
          <p:nvPr/>
        </p:nvSpPr>
        <p:spPr>
          <a:xfrm>
            <a:off x="1173844" y="3065074"/>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graphicFrame>
        <p:nvGraphicFramePr>
          <p:cNvPr id="18" name="Tabelle 17"/>
          <p:cNvGraphicFramePr>
            <a:graphicFrameLocks noGrp="1"/>
          </p:cNvGraphicFramePr>
          <p:nvPr>
            <p:extLst>
              <p:ext uri="{D42A27DB-BD31-4B8C-83A1-F6EECF244321}">
                <p14:modId xmlns:p14="http://schemas.microsoft.com/office/powerpoint/2010/main" val="2268374913"/>
              </p:ext>
            </p:extLst>
          </p:nvPr>
        </p:nvGraphicFramePr>
        <p:xfrm>
          <a:off x="1115616" y="3744398"/>
          <a:ext cx="6912768" cy="2476056"/>
        </p:xfrm>
        <a:graphic>
          <a:graphicData uri="http://schemas.openxmlformats.org/drawingml/2006/table">
            <a:tbl>
              <a:tblPr firstRow="1" bandRow="1">
                <a:tableStyleId>{17292A2E-F333-43FB-9621-5CBBE7FDCDCB}</a:tableStyleId>
              </a:tblPr>
              <a:tblGrid>
                <a:gridCol w="936104"/>
                <a:gridCol w="5976664"/>
              </a:tblGrid>
              <a:tr h="370840">
                <a:tc>
                  <a:txBody>
                    <a:bodyPr/>
                    <a:lstStyle/>
                    <a:p>
                      <a:r>
                        <a:rPr lang="en-US" dirty="0" smtClean="0">
                          <a:solidFill>
                            <a:schemeClr val="tx1"/>
                          </a:solidFill>
                        </a:rPr>
                        <a:t>TB904</a:t>
                      </a:r>
                      <a:endParaRPr lang="en-US" dirty="0">
                        <a:solidFill>
                          <a:schemeClr val="tx1"/>
                        </a:solidFill>
                      </a:endParaRPr>
                    </a:p>
                  </a:txBody>
                  <a:tcPr>
                    <a:solidFill>
                      <a:schemeClr val="bg1">
                        <a:lumMod val="65000"/>
                      </a:schemeClr>
                    </a:solidFill>
                  </a:tcPr>
                </a:tc>
                <a:tc>
                  <a:txBody>
                    <a:bodyPr/>
                    <a:lstStyle/>
                    <a:p>
                      <a:r>
                        <a:rPr lang="de-DE" dirty="0"/>
                        <a:t>Welcher Widerstand ist erforderlich, um einen Strom von 3 Ampere bei einer Spannung von 90 Volt fließen zu lassen?</a:t>
                      </a:r>
                    </a:p>
                  </a:txBody>
                  <a:tcPr marL="54000" marR="54000" marT="54000" marB="54000" anchor="ctr">
                    <a:solidFill>
                      <a:schemeClr val="bg1">
                        <a:lumMod val="65000"/>
                      </a:schemeClr>
                    </a:solidFill>
                  </a:tcPr>
                </a:tc>
              </a:tr>
              <a:tr h="370840">
                <a:tc>
                  <a:txBody>
                    <a:bodyPr/>
                    <a:lstStyle/>
                    <a:p>
                      <a:r>
                        <a:rPr lang="en-US" dirty="0" smtClean="0"/>
                        <a:t>A</a:t>
                      </a:r>
                      <a:endParaRPr lang="en-US" dirty="0"/>
                    </a:p>
                  </a:txBody>
                  <a:tcPr/>
                </a:tc>
                <a:tc>
                  <a:txBody>
                    <a:bodyPr/>
                    <a:lstStyle/>
                    <a:p>
                      <a:r>
                        <a:rPr lang="el-GR" dirty="0" smtClean="0"/>
                        <a:t>93 </a:t>
                      </a:r>
                      <a:r>
                        <a:rPr lang="el-GR" dirty="0"/>
                        <a:t>Ω</a:t>
                      </a:r>
                    </a:p>
                  </a:txBody>
                  <a:tcPr marL="54000" marR="54000" marT="54000" marB="54000" anchor="ctr"/>
                </a:tc>
              </a:tr>
              <a:tr h="370840">
                <a:tc>
                  <a:txBody>
                    <a:bodyPr/>
                    <a:lstStyle/>
                    <a:p>
                      <a:r>
                        <a:rPr lang="en-US" dirty="0" smtClean="0"/>
                        <a:t>B</a:t>
                      </a:r>
                      <a:endParaRPr lang="en-US" dirty="0"/>
                    </a:p>
                  </a:txBody>
                  <a:tcPr/>
                </a:tc>
                <a:tc>
                  <a:txBody>
                    <a:bodyPr/>
                    <a:lstStyle/>
                    <a:p>
                      <a:r>
                        <a:rPr lang="el-GR" dirty="0" smtClean="0"/>
                        <a:t>1/30 </a:t>
                      </a:r>
                      <a:r>
                        <a:rPr lang="el-GR" dirty="0"/>
                        <a:t>Ω</a:t>
                      </a:r>
                    </a:p>
                  </a:txBody>
                  <a:tcPr marL="54000" marR="54000" marT="54000" marB="54000" anchor="ctr"/>
                </a:tc>
              </a:tr>
              <a:tr h="370840">
                <a:tc>
                  <a:txBody>
                    <a:bodyPr/>
                    <a:lstStyle/>
                    <a:p>
                      <a:r>
                        <a:rPr lang="en-US" dirty="0" smtClean="0"/>
                        <a:t>C</a:t>
                      </a:r>
                      <a:endParaRPr lang="en-US" dirty="0"/>
                    </a:p>
                  </a:txBody>
                  <a:tcPr/>
                </a:tc>
                <a:tc>
                  <a:txBody>
                    <a:bodyPr/>
                    <a:lstStyle/>
                    <a:p>
                      <a:r>
                        <a:rPr lang="el-GR" dirty="0" smtClean="0"/>
                        <a:t>270 </a:t>
                      </a:r>
                      <a:r>
                        <a:rPr lang="el-GR" dirty="0"/>
                        <a:t>Ω</a:t>
                      </a:r>
                    </a:p>
                  </a:txBody>
                  <a:tcPr marL="54000" marR="54000" marT="54000" marB="54000" anchor="ctr"/>
                </a:tc>
              </a:tr>
              <a:tr h="398136">
                <a:tc>
                  <a:txBody>
                    <a:bodyPr/>
                    <a:lstStyle/>
                    <a:p>
                      <a:r>
                        <a:rPr lang="en-US" dirty="0" smtClean="0"/>
                        <a:t>D</a:t>
                      </a:r>
                      <a:endParaRPr lang="en-US" dirty="0"/>
                    </a:p>
                  </a:txBody>
                  <a:tcPr/>
                </a:tc>
                <a:tc>
                  <a:txBody>
                    <a:bodyPr/>
                    <a:lstStyle/>
                    <a:p>
                      <a:r>
                        <a:rPr lang="el-GR" dirty="0" smtClean="0"/>
                        <a:t>30 </a:t>
                      </a:r>
                      <a:r>
                        <a:rPr lang="el-GR" dirty="0"/>
                        <a:t>Ω</a:t>
                      </a:r>
                    </a:p>
                  </a:txBody>
                  <a:tcPr marL="54000" marR="54000" marT="54000" marB="54000" anchor="ctr"/>
                </a:tc>
              </a:tr>
            </a:tbl>
          </a:graphicData>
        </a:graphic>
      </p:graphicFrame>
      <p:sp>
        <p:nvSpPr>
          <p:cNvPr id="19" name="Interaktive Schaltfläche: Hilfe 18">
            <a:hlinkClick r:id="" action="ppaction://noaction" highlightClick="1"/>
          </p:cNvPr>
          <p:cNvSpPr/>
          <p:nvPr/>
        </p:nvSpPr>
        <p:spPr>
          <a:xfrm>
            <a:off x="1430944" y="473705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Interaktive Schaltfläche: Hilfe 19">
            <a:hlinkClick r:id="" action="ppaction://noaction" highlightClick="1"/>
          </p:cNvPr>
          <p:cNvSpPr/>
          <p:nvPr/>
        </p:nvSpPr>
        <p:spPr>
          <a:xfrm>
            <a:off x="1430944" y="5116552"/>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nteraktive Schaltfläche: Hilfe 20">
            <a:hlinkClick r:id="" action="ppaction://noaction" highlightClick="1"/>
          </p:cNvPr>
          <p:cNvSpPr/>
          <p:nvPr/>
        </p:nvSpPr>
        <p:spPr>
          <a:xfrm>
            <a:off x="1430944" y="5509693"/>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Interaktive Schaltfläche: Hilfe 21">
            <a:hlinkClick r:id="" action="ppaction://noaction" highlightClick="1"/>
          </p:cNvPr>
          <p:cNvSpPr/>
          <p:nvPr/>
        </p:nvSpPr>
        <p:spPr>
          <a:xfrm>
            <a:off x="1430944" y="5875539"/>
            <a:ext cx="490408" cy="288032"/>
          </a:xfrm>
          <a:prstGeom prst="actionButtonHelp">
            <a:avLst/>
          </a:prstGeom>
          <a:no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feld 22"/>
          <p:cNvSpPr txBox="1"/>
          <p:nvPr/>
        </p:nvSpPr>
        <p:spPr>
          <a:xfrm>
            <a:off x="1188142" y="5092627"/>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4" name="Textfeld 23"/>
          <p:cNvSpPr txBox="1"/>
          <p:nvPr/>
        </p:nvSpPr>
        <p:spPr>
          <a:xfrm>
            <a:off x="1188142" y="4715869"/>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5" name="Textfeld 24"/>
          <p:cNvSpPr txBox="1"/>
          <p:nvPr/>
        </p:nvSpPr>
        <p:spPr>
          <a:xfrm>
            <a:off x="1176921" y="5478276"/>
            <a:ext cx="787395" cy="338554"/>
          </a:xfrm>
          <a:prstGeom prst="rect">
            <a:avLst/>
          </a:prstGeom>
          <a:solidFill>
            <a:srgbClr val="FF3333"/>
          </a:solidFill>
        </p:spPr>
        <p:txBody>
          <a:bodyPr wrap="none" rtlCol="0">
            <a:spAutoFit/>
          </a:bodyPr>
          <a:lstStyle/>
          <a:p>
            <a:r>
              <a:rPr lang="en-US" sz="1600" dirty="0" err="1" smtClean="0">
                <a:latin typeface="+mn-lt"/>
              </a:rPr>
              <a:t>Falsch</a:t>
            </a:r>
            <a:endParaRPr lang="en-US" sz="1600" dirty="0">
              <a:latin typeface="+mn-lt"/>
            </a:endParaRPr>
          </a:p>
        </p:txBody>
      </p:sp>
      <p:sp>
        <p:nvSpPr>
          <p:cNvPr id="26" name="Textfeld 25"/>
          <p:cNvSpPr txBox="1"/>
          <p:nvPr/>
        </p:nvSpPr>
        <p:spPr>
          <a:xfrm>
            <a:off x="1188142" y="5850278"/>
            <a:ext cx="809837" cy="338554"/>
          </a:xfrm>
          <a:prstGeom prst="rect">
            <a:avLst/>
          </a:prstGeom>
          <a:solidFill>
            <a:srgbClr val="92D050"/>
          </a:solidFill>
        </p:spPr>
        <p:txBody>
          <a:bodyPr wrap="none" rtlCol="0">
            <a:spAutoFit/>
          </a:bodyPr>
          <a:lstStyle/>
          <a:p>
            <a:r>
              <a:rPr lang="en-US" sz="1600" dirty="0" err="1" smtClean="0">
                <a:latin typeface="+mn-lt"/>
              </a:rPr>
              <a:t>Richtig</a:t>
            </a:r>
            <a:endParaRPr lang="en-US" sz="1600" dirty="0">
              <a:latin typeface="+mn-lt"/>
            </a:endParaRPr>
          </a:p>
        </p:txBody>
      </p:sp>
    </p:spTree>
    <p:extLst>
      <p:ext uri="{BB962C8B-B14F-4D97-AF65-F5344CB8AC3E}">
        <p14:creationId xmlns:p14="http://schemas.microsoft.com/office/powerpoint/2010/main" val="260822217"/>
      </p:ext>
    </p:extLst>
  </p:cSld>
  <p:clrMapOvr>
    <a:masterClrMapping/>
  </p:clrMapOvr>
  <p:transition/>
  <p:timing>
    <p:tnLst>
      <p:par>
        <p:cTn id="1" dur="indefinite" restart="never" nodeType="tmRoot">
          <p:childTnLst>
            <p:seq concurrent="1" nextAc="seek">
              <p:cTn id="2" restart="whenNotActive" fill="hold" evtFilter="cancelBubble" nodeType="interactiveSeq">
                <p:stCondLst>
                  <p:cond evt="onClick" delay="0">
                    <p:tgtEl>
                      <p:spTgt spid="11"/>
                    </p:tgtEl>
                  </p:cond>
                </p:stCondLst>
                <p:endSync evt="end" delay="0">
                  <p:rtn val="all"/>
                </p:endSync>
                <p:childTnLst>
                  <p:par>
                    <p:cTn id="3" fill="hold">
                      <p:stCondLst>
                        <p:cond delay="0"/>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nextCondLst>
                <p:cond evt="onClick" delay="0">
                  <p:tgtEl>
                    <p:spTgt spid="11"/>
                  </p:tgtEl>
                </p:cond>
              </p:nextCondLst>
            </p:seq>
            <p:seq concurrent="1" nextAc="seek">
              <p:cTn id="7" restart="whenNotActive" fill="hold" evtFilter="cancelBubble" nodeType="interactiveSeq">
                <p:stCondLst>
                  <p:cond evt="onClick" delay="0">
                    <p:tgtEl>
                      <p:spTgt spid="5"/>
                    </p:tgtEl>
                  </p:cond>
                </p:stCondLst>
                <p:endSync evt="end" delay="0">
                  <p:rtn val="all"/>
                </p:endSync>
                <p:childTnLst>
                  <p:par>
                    <p:cTn id="8" fill="hold">
                      <p:stCondLst>
                        <p:cond delay="0"/>
                      </p:stCondLst>
                      <p:childTnLst>
                        <p:par>
                          <p:cTn id="9" fill="hold">
                            <p:stCondLst>
                              <p:cond delay="0"/>
                            </p:stCondLst>
                            <p:childTnLst>
                              <p:par>
                                <p:cTn id="10" presetID="1" presetClass="entr" presetSubtype="0" fill="hold" grpId="0" nodeType="clickEffect">
                                  <p:stCondLst>
                                    <p:cond delay="0"/>
                                  </p:stCondLst>
                                  <p:childTnLst>
                                    <p:set>
                                      <p:cBhvr>
                                        <p:cTn id="11" dur="1" fill="hold">
                                          <p:stCondLst>
                                            <p:cond delay="0"/>
                                          </p:stCondLst>
                                        </p:cTn>
                                        <p:tgtEl>
                                          <p:spTgt spid="15"/>
                                        </p:tgtEl>
                                        <p:attrNameLst>
                                          <p:attrName>style.visibility</p:attrName>
                                        </p:attrNameLst>
                                      </p:cBhvr>
                                      <p:to>
                                        <p:strVal val="visible"/>
                                      </p:to>
                                    </p:set>
                                  </p:childTnLst>
                                </p:cTn>
                              </p:par>
                            </p:childTnLst>
                          </p:cTn>
                        </p:par>
                      </p:childTnLst>
                    </p:cTn>
                  </p:par>
                </p:childTnLst>
              </p:cTn>
              <p:nextCondLst>
                <p:cond evt="onClick" delay="0">
                  <p:tgtEl>
                    <p:spTgt spid="5"/>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3"/>
                    </p:tgtEl>
                  </p:cond>
                </p:stCondLst>
                <p:endSync evt="end" delay="0">
                  <p:rtn val="all"/>
                </p:endSync>
                <p:childTnLst>
                  <p:par>
                    <p:cTn id="18" fill="hold">
                      <p:stCondLst>
                        <p:cond delay="0"/>
                      </p:stCondLst>
                      <p:childTnLst>
                        <p:par>
                          <p:cTn id="19" fill="hold">
                            <p:stCondLst>
                              <p:cond delay="0"/>
                            </p:stCondLst>
                            <p:childTnLst>
                              <p:par>
                                <p:cTn id="20" presetID="1" presetClass="entr" presetSubtype="0" fill="hold" grpId="0" nodeType="clickEffect">
                                  <p:stCondLst>
                                    <p:cond delay="0"/>
                                  </p:stCondLst>
                                  <p:childTnLst>
                                    <p:set>
                                      <p:cBhvr>
                                        <p:cTn id="21" dur="1" fill="hold">
                                          <p:stCondLst>
                                            <p:cond delay="0"/>
                                          </p:stCondLst>
                                        </p:cTn>
                                        <p:tgtEl>
                                          <p:spTgt spid="17"/>
                                        </p:tgtEl>
                                        <p:attrNameLst>
                                          <p:attrName>style.visibility</p:attrName>
                                        </p:attrNameLst>
                                      </p:cBhvr>
                                      <p:to>
                                        <p:strVal val="visible"/>
                                      </p:to>
                                    </p:set>
                                  </p:childTnLst>
                                </p:cTn>
                              </p:par>
                            </p:childTnLst>
                          </p:cTn>
                        </p:par>
                      </p:childTnLst>
                    </p:cTn>
                  </p:par>
                </p:childTnLst>
              </p:cTn>
              <p:nextCondLst>
                <p:cond evt="onClick" delay="0">
                  <p:tgtEl>
                    <p:spTgt spid="13"/>
                  </p:tgtEl>
                </p:cond>
              </p:nextCondLst>
            </p:seq>
            <p:seq concurrent="1" nextAc="seek">
              <p:cTn id="22" restart="whenNotActive" fill="hold" evtFilter="cancelBubble" nodeType="interactiveSeq">
                <p:stCondLst>
                  <p:cond evt="onClick" delay="0">
                    <p:tgtEl>
                      <p:spTgt spid="20"/>
                    </p:tgtEl>
                  </p:cond>
                </p:stCondLst>
                <p:endSync evt="end" delay="0">
                  <p:rtn val="all"/>
                </p:endSync>
                <p:childTnLst>
                  <p:par>
                    <p:cTn id="23" fill="hold">
                      <p:stCondLst>
                        <p:cond delay="0"/>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3"/>
                                        </p:tgtEl>
                                        <p:attrNameLst>
                                          <p:attrName>style.visibility</p:attrName>
                                        </p:attrNameLst>
                                      </p:cBhvr>
                                      <p:to>
                                        <p:strVal val="visible"/>
                                      </p:to>
                                    </p:set>
                                  </p:childTnLst>
                                </p:cTn>
                              </p:par>
                            </p:childTnLst>
                          </p:cTn>
                        </p:par>
                      </p:childTnLst>
                    </p:cTn>
                  </p:par>
                </p:childTnLst>
              </p:cTn>
              <p:nextCondLst>
                <p:cond evt="onClick" delay="0">
                  <p:tgtEl>
                    <p:spTgt spid="20"/>
                  </p:tgtEl>
                </p:cond>
              </p:nextCondLst>
            </p:seq>
            <p:seq concurrent="1" nextAc="seek">
              <p:cTn id="27" restart="whenNotActive" fill="hold" evtFilter="cancelBubble" nodeType="interactiveSeq">
                <p:stCondLst>
                  <p:cond evt="onClick" delay="0">
                    <p:tgtEl>
                      <p:spTgt spid="19"/>
                    </p:tgtEl>
                  </p:cond>
                </p:stCondLst>
                <p:endSync evt="end" delay="0">
                  <p:rtn val="all"/>
                </p:endSync>
                <p:childTnLst>
                  <p:par>
                    <p:cTn id="28" fill="hold">
                      <p:stCondLst>
                        <p:cond delay="0"/>
                      </p:stCondLst>
                      <p:childTnLst>
                        <p:par>
                          <p:cTn id="29" fill="hold">
                            <p:stCondLst>
                              <p:cond delay="0"/>
                            </p:stCondLst>
                            <p:childTnLst>
                              <p:par>
                                <p:cTn id="30" presetID="1" presetClass="entr" presetSubtype="0" fill="hold" grpId="0" nodeType="clickEffect">
                                  <p:stCondLst>
                                    <p:cond delay="0"/>
                                  </p:stCondLst>
                                  <p:childTnLst>
                                    <p:set>
                                      <p:cBhvr>
                                        <p:cTn id="31" dur="1" fill="hold">
                                          <p:stCondLst>
                                            <p:cond delay="0"/>
                                          </p:stCondLst>
                                        </p:cTn>
                                        <p:tgtEl>
                                          <p:spTgt spid="24"/>
                                        </p:tgtEl>
                                        <p:attrNameLst>
                                          <p:attrName>style.visibility</p:attrName>
                                        </p:attrNameLst>
                                      </p:cBhvr>
                                      <p:to>
                                        <p:strVal val="visible"/>
                                      </p:to>
                                    </p:set>
                                  </p:childTnLst>
                                </p:cTn>
                              </p:par>
                            </p:childTnLst>
                          </p:cTn>
                        </p:par>
                      </p:childTnLst>
                    </p:cTn>
                  </p:par>
                </p:childTnLst>
              </p:cTn>
              <p:nextCondLst>
                <p:cond evt="onClick" delay="0">
                  <p:tgtEl>
                    <p:spTgt spid="19"/>
                  </p:tgtEl>
                </p:cond>
              </p:nextCondLst>
            </p:seq>
            <p:seq concurrent="1" nextAc="seek">
              <p:cTn id="32" restart="whenNotActive" fill="hold" evtFilter="cancelBubble" nodeType="interactiveSeq">
                <p:stCondLst>
                  <p:cond evt="onClick" delay="0">
                    <p:tgtEl>
                      <p:spTgt spid="21"/>
                    </p:tgtEl>
                  </p:cond>
                </p:stCondLst>
                <p:endSync evt="end" delay="0">
                  <p:rtn val="all"/>
                </p:endSync>
                <p:childTnLst>
                  <p:par>
                    <p:cTn id="33" fill="hold">
                      <p:stCondLst>
                        <p:cond delay="0"/>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25"/>
                                        </p:tgtEl>
                                        <p:attrNameLst>
                                          <p:attrName>style.visibility</p:attrName>
                                        </p:attrNameLst>
                                      </p:cBhvr>
                                      <p:to>
                                        <p:strVal val="visible"/>
                                      </p:to>
                                    </p:set>
                                  </p:childTnLst>
                                </p:cTn>
                              </p:par>
                            </p:childTnLst>
                          </p:cTn>
                        </p:par>
                      </p:childTnLst>
                    </p:cTn>
                  </p:par>
                </p:childTnLst>
              </p:cTn>
              <p:nextCondLst>
                <p:cond evt="onClick" delay="0">
                  <p:tgtEl>
                    <p:spTgt spid="21"/>
                  </p:tgtEl>
                </p:cond>
              </p:nextCondLst>
            </p:seq>
            <p:seq concurrent="1" nextAc="seek">
              <p:cTn id="37" restart="whenNotActive" fill="hold" evtFilter="cancelBubble" nodeType="interactiveSeq">
                <p:stCondLst>
                  <p:cond evt="onClick" delay="0">
                    <p:tgtEl>
                      <p:spTgt spid="22"/>
                    </p:tgtEl>
                  </p:cond>
                </p:stCondLst>
                <p:endSync evt="end" delay="0">
                  <p:rtn val="all"/>
                </p:endSync>
                <p:childTnLst>
                  <p:par>
                    <p:cTn id="38" fill="hold">
                      <p:stCondLst>
                        <p:cond delay="0"/>
                      </p:stCondLst>
                      <p:childTnLst>
                        <p:par>
                          <p:cTn id="39" fill="hold">
                            <p:stCondLst>
                              <p:cond delay="0"/>
                            </p:stCondLst>
                            <p:childTnLst>
                              <p:par>
                                <p:cTn id="40" presetID="1" presetClass="entr" presetSubtype="0" fill="hold" grpId="0" nodeType="clickEffect">
                                  <p:stCondLst>
                                    <p:cond delay="0"/>
                                  </p:stCondLst>
                                  <p:childTnLst>
                                    <p:set>
                                      <p:cBhvr>
                                        <p:cTn id="41" dur="1" fill="hold">
                                          <p:stCondLst>
                                            <p:cond delay="0"/>
                                          </p:stCondLst>
                                        </p:cTn>
                                        <p:tgtEl>
                                          <p:spTgt spid="26"/>
                                        </p:tgtEl>
                                        <p:attrNameLst>
                                          <p:attrName>style.visibility</p:attrName>
                                        </p:attrNameLst>
                                      </p:cBhvr>
                                      <p:to>
                                        <p:strVal val="visible"/>
                                      </p:to>
                                    </p:set>
                                  </p:childTnLst>
                                </p:cTn>
                              </p:par>
                            </p:childTnLst>
                          </p:cTn>
                        </p:par>
                      </p:childTnLst>
                    </p:cTn>
                  </p:par>
                </p:childTnLst>
              </p:cTn>
              <p:nextCondLst>
                <p:cond evt="onClick" delay="0">
                  <p:tgtEl>
                    <p:spTgt spid="22"/>
                  </p:tgtEl>
                </p:cond>
              </p:nextCondLst>
            </p:seq>
          </p:childTnLst>
        </p:cTn>
      </p:par>
    </p:tnLst>
    <p:bldLst>
      <p:bldP spid="6" grpId="0" animBg="1"/>
      <p:bldP spid="15" grpId="0" animBg="1"/>
      <p:bldP spid="16" grpId="0" animBg="1"/>
      <p:bldP spid="17" grpId="0" animBg="1"/>
      <p:bldP spid="23" grpId="0" animBg="1"/>
      <p:bldP spid="24" grpId="0" animBg="1"/>
      <p:bldP spid="25" grpId="0" animBg="1"/>
      <p:bldP spid="26" grpId="0" animBg="1"/>
    </p:bldLst>
  </p:timing>
</p:sld>
</file>

<file path=ppt/theme/theme1.xml><?xml version="1.0" encoding="utf-8"?>
<a:theme xmlns:a="http://schemas.openxmlformats.org/drawingml/2006/main" name="Standarddesign">
  <a:themeElements>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Standarddesign">
      <a:majorFont>
        <a:latin typeface="Arial"/>
        <a:ea typeface=""/>
        <a:cs typeface=""/>
      </a:majorFont>
      <a:minorFont>
        <a:latin typeface="Arial"/>
        <a:ea typeface=""/>
        <a:cs typeface=""/>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andard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Standard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Standard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Standard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Standard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Standard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Standard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0</TotalTime>
  <Words>1514</Words>
  <Application>Microsoft Office PowerPoint</Application>
  <PresentationFormat>Bildschirmpräsentation (4:3)</PresentationFormat>
  <Paragraphs>419</Paragraphs>
  <Slides>24</Slides>
  <Notes>24</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24</vt:i4>
      </vt:variant>
    </vt:vector>
  </HeadingPairs>
  <TitlesOfParts>
    <vt:vector size="30" baseType="lpstr">
      <vt:lpstr>Arial</vt:lpstr>
      <vt:lpstr>Calibri</vt:lpstr>
      <vt:lpstr>Cambria Math</vt:lpstr>
      <vt:lpstr>Times New Roman</vt:lpstr>
      <vt:lpstr>Verdana</vt:lpstr>
      <vt:lpstr>Standarddesign</vt:lpstr>
      <vt:lpstr>PowerPoint-Präsentation</vt:lpstr>
      <vt:lpstr>PowerPoint-Präsentation</vt:lpstr>
      <vt:lpstr>Ohmsches Gesetz</vt:lpstr>
      <vt:lpstr>Der Widerstand</vt:lpstr>
      <vt:lpstr>Versuchsaufbau</vt:lpstr>
      <vt:lpstr>Versuchsergebnis</vt:lpstr>
      <vt:lpstr>Versuchsergebnis</vt:lpstr>
      <vt:lpstr>Prüfungsfrage</vt:lpstr>
      <vt:lpstr>Prüfungsfragen</vt:lpstr>
      <vt:lpstr>Der Innenwiderstand</vt:lpstr>
      <vt:lpstr>Prüfungsfrage</vt:lpstr>
      <vt:lpstr>Prüfungsfrage</vt:lpstr>
      <vt:lpstr>Prüfungsfrage</vt:lpstr>
      <vt:lpstr>PowerPoint-Präsentation</vt:lpstr>
      <vt:lpstr>Die elektrische Leistung</vt:lpstr>
      <vt:lpstr>Leistung bei Wechselstrom</vt:lpstr>
      <vt:lpstr>Prüfungsfragen</vt:lpstr>
      <vt:lpstr>Prüfungsfragen</vt:lpstr>
      <vt:lpstr>Prüfungsfragen</vt:lpstr>
      <vt:lpstr>Prüfungsfrage</vt:lpstr>
      <vt:lpstr>PowerPoint-Präsentation</vt:lpstr>
      <vt:lpstr>Die elektrische Arbeit</vt:lpstr>
      <vt:lpstr>Prüfungsfragen</vt:lpstr>
      <vt:lpstr>Nächste Woche: Mi, 9. März, 19 Uhr lokal</vt:lpstr>
    </vt:vector>
  </TitlesOfParts>
  <Company>Universität Konstanz</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vtk2006;Dominik Bok</dc:creator>
  <cp:lastModifiedBy>Markus Noller</cp:lastModifiedBy>
  <cp:revision>240</cp:revision>
  <dcterms:created xsi:type="dcterms:W3CDTF">2007-05-09T13:16:25Z</dcterms:created>
  <dcterms:modified xsi:type="dcterms:W3CDTF">2016-03-02T19:00:35Z</dcterms:modified>
</cp:coreProperties>
</file>