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1"/>
  </p:notesMasterIdLst>
  <p:handoutMasterIdLst>
    <p:handoutMasterId r:id="rId42"/>
  </p:handoutMasterIdLst>
  <p:sldIdLst>
    <p:sldId id="299" r:id="rId2"/>
    <p:sldId id="319" r:id="rId3"/>
    <p:sldId id="284" r:id="rId4"/>
    <p:sldId id="321" r:id="rId5"/>
    <p:sldId id="359" r:id="rId6"/>
    <p:sldId id="370" r:id="rId7"/>
    <p:sldId id="334" r:id="rId8"/>
    <p:sldId id="360" r:id="rId9"/>
    <p:sldId id="363" r:id="rId10"/>
    <p:sldId id="336" r:id="rId11"/>
    <p:sldId id="364" r:id="rId12"/>
    <p:sldId id="366" r:id="rId13"/>
    <p:sldId id="371" r:id="rId14"/>
    <p:sldId id="372" r:id="rId15"/>
    <p:sldId id="373" r:id="rId16"/>
    <p:sldId id="374" r:id="rId17"/>
    <p:sldId id="375" r:id="rId18"/>
    <p:sldId id="365" r:id="rId19"/>
    <p:sldId id="367" r:id="rId20"/>
    <p:sldId id="376" r:id="rId21"/>
    <p:sldId id="377" r:id="rId22"/>
    <p:sldId id="378" r:id="rId23"/>
    <p:sldId id="368" r:id="rId24"/>
    <p:sldId id="337" r:id="rId25"/>
    <p:sldId id="338" r:id="rId26"/>
    <p:sldId id="379" r:id="rId27"/>
    <p:sldId id="380" r:id="rId28"/>
    <p:sldId id="381" r:id="rId29"/>
    <p:sldId id="369" r:id="rId30"/>
    <p:sldId id="382" r:id="rId31"/>
    <p:sldId id="383" r:id="rId32"/>
    <p:sldId id="384" r:id="rId33"/>
    <p:sldId id="385" r:id="rId34"/>
    <p:sldId id="386" r:id="rId35"/>
    <p:sldId id="387" r:id="rId36"/>
    <p:sldId id="391" r:id="rId37"/>
    <p:sldId id="392" r:id="rId38"/>
    <p:sldId id="393" r:id="rId39"/>
    <p:sldId id="306" r:id="rId40"/>
  </p:sldIdLst>
  <p:sldSz cx="9144000" cy="6858000" type="screen4x3"/>
  <p:notesSz cx="6858000" cy="9701213"/>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4926" autoAdjust="0"/>
  </p:normalViewPr>
  <p:slideViewPr>
    <p:cSldViewPr>
      <p:cViewPr varScale="1">
        <p:scale>
          <a:sx n="81" d="100"/>
          <a:sy n="81" d="100"/>
        </p:scale>
        <p:origin x="294"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 Id="rId4"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a:defRPr sz="1200"/>
            </a:lvl1pPr>
          </a:lstStyle>
          <a:p>
            <a:pPr>
              <a:defRPr/>
            </a:pPr>
            <a:fld id="{30601FA4-D850-4DD8-B566-FD7CF204862E}" type="datetimeFigureOut">
              <a:rPr lang="de-DE"/>
              <a:pPr>
                <a:defRPr/>
              </a:pPr>
              <a:t>09.03.2016</a:t>
            </a:fld>
            <a:endParaRPr lang="de-DE"/>
          </a:p>
        </p:txBody>
      </p:sp>
      <p:sp>
        <p:nvSpPr>
          <p:cNvPr id="4" name="Fußzeilenplatzhalter 3"/>
          <p:cNvSpPr>
            <a:spLocks noGrp="1"/>
          </p:cNvSpPr>
          <p:nvPr>
            <p:ph type="ftr" sz="quarter" idx="2"/>
          </p:nvPr>
        </p:nvSpPr>
        <p:spPr>
          <a:xfrm>
            <a:off x="0" y="9213850"/>
            <a:ext cx="2971800" cy="485775"/>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84613" y="9213850"/>
            <a:ext cx="2971800" cy="485775"/>
          </a:xfrm>
          <a:prstGeom prst="rect">
            <a:avLst/>
          </a:prstGeom>
        </p:spPr>
        <p:txBody>
          <a:bodyPr vert="horz" lIns="91440" tIns="45720" rIns="91440" bIns="45720" rtlCol="0" anchor="b"/>
          <a:lstStyle>
            <a:lvl1pPr algn="r">
              <a:defRPr sz="1200"/>
            </a:lvl1pPr>
          </a:lstStyle>
          <a:p>
            <a:pPr>
              <a:defRPr/>
            </a:pPr>
            <a:fld id="{AF89B4DD-B08D-4033-A353-A63F71F4A4B7}" type="slidenum">
              <a:rPr lang="de-DE"/>
              <a:pPr>
                <a:defRPr/>
              </a:pPr>
              <a:t>‹Nr.›</a:t>
            </a:fld>
            <a:endParaRPr lang="de-DE"/>
          </a:p>
        </p:txBody>
      </p:sp>
    </p:spTree>
    <p:extLst>
      <p:ext uri="{BB962C8B-B14F-4D97-AF65-F5344CB8AC3E}">
        <p14:creationId xmlns:p14="http://schemas.microsoft.com/office/powerpoint/2010/main" val="823541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atin typeface="Times New Roman" charset="0"/>
              </a:defRPr>
            </a:lvl1pPr>
          </a:lstStyle>
          <a:p>
            <a:pPr>
              <a:defRPr/>
            </a:pPr>
            <a:endParaRPr lang="de-DE"/>
          </a:p>
        </p:txBody>
      </p:sp>
      <p:sp>
        <p:nvSpPr>
          <p:cNvPr id="3" name="Datumsplatzhalter 2"/>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atin typeface="Times New Roman" charset="0"/>
              </a:defRPr>
            </a:lvl1pPr>
          </a:lstStyle>
          <a:p>
            <a:pPr>
              <a:defRPr/>
            </a:pPr>
            <a:fld id="{28426EA2-02A5-4BC6-A227-18562988B036}" type="datetimeFigureOut">
              <a:rPr lang="de-DE"/>
              <a:pPr>
                <a:defRPr/>
              </a:pPr>
              <a:t>09.03.2016</a:t>
            </a:fld>
            <a:endParaRPr lang="de-DE"/>
          </a:p>
        </p:txBody>
      </p:sp>
      <p:sp>
        <p:nvSpPr>
          <p:cNvPr id="4" name="Folienbildplatzhalter 3"/>
          <p:cNvSpPr>
            <a:spLocks noGrp="1" noRot="1" noChangeAspect="1"/>
          </p:cNvSpPr>
          <p:nvPr>
            <p:ph type="sldImg" idx="2"/>
          </p:nvPr>
        </p:nvSpPr>
        <p:spPr>
          <a:xfrm>
            <a:off x="1003300" y="727075"/>
            <a:ext cx="4851400" cy="363855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608513"/>
            <a:ext cx="5486400" cy="4365625"/>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213850"/>
            <a:ext cx="2971800" cy="485775"/>
          </a:xfrm>
          <a:prstGeom prst="rect">
            <a:avLst/>
          </a:prstGeom>
        </p:spPr>
        <p:txBody>
          <a:bodyPr vert="horz" lIns="91440" tIns="45720" rIns="91440" bIns="45720" rtlCol="0" anchor="b"/>
          <a:lstStyle>
            <a:lvl1pPr algn="l">
              <a:defRPr sz="1200">
                <a:latin typeface="Times New Roman" charset="0"/>
              </a:defRPr>
            </a:lvl1pPr>
          </a:lstStyle>
          <a:p>
            <a:pPr>
              <a:defRPr/>
            </a:pPr>
            <a:endParaRPr lang="de-DE"/>
          </a:p>
        </p:txBody>
      </p:sp>
      <p:sp>
        <p:nvSpPr>
          <p:cNvPr id="7" name="Foliennummernplatzhalter 6"/>
          <p:cNvSpPr>
            <a:spLocks noGrp="1"/>
          </p:cNvSpPr>
          <p:nvPr>
            <p:ph type="sldNum" sz="quarter" idx="5"/>
          </p:nvPr>
        </p:nvSpPr>
        <p:spPr>
          <a:xfrm>
            <a:off x="3884613" y="9213850"/>
            <a:ext cx="2971800" cy="485775"/>
          </a:xfrm>
          <a:prstGeom prst="rect">
            <a:avLst/>
          </a:prstGeom>
        </p:spPr>
        <p:txBody>
          <a:bodyPr vert="horz" lIns="91440" tIns="45720" rIns="91440" bIns="45720" rtlCol="0" anchor="b"/>
          <a:lstStyle>
            <a:lvl1pPr algn="r">
              <a:defRPr sz="1200">
                <a:latin typeface="Times New Roman" charset="0"/>
              </a:defRPr>
            </a:lvl1pPr>
          </a:lstStyle>
          <a:p>
            <a:pPr>
              <a:defRPr/>
            </a:pPr>
            <a:fld id="{A05B4CBA-0F9F-4493-863E-22F0F5D8DF72}" type="slidenum">
              <a:rPr lang="de-DE"/>
              <a:pPr>
                <a:defRPr/>
              </a:pPr>
              <a:t>‹Nr.›</a:t>
            </a:fld>
            <a:endParaRPr lang="de-DE"/>
          </a:p>
        </p:txBody>
      </p:sp>
    </p:spTree>
    <p:extLst>
      <p:ext uri="{BB962C8B-B14F-4D97-AF65-F5344CB8AC3E}">
        <p14:creationId xmlns:p14="http://schemas.microsoft.com/office/powerpoint/2010/main" val="1593186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dirty="0" smtClean="0"/>
              <a:t> </a:t>
            </a:r>
          </a:p>
        </p:txBody>
      </p:sp>
      <p:sp>
        <p:nvSpPr>
          <p:cNvPr id="256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76A89A-176E-469F-8DE6-F4C5C7A7EBFD}" type="slidenum">
              <a:rPr lang="de-DE" altLang="en-US" sz="1200" smtClean="0"/>
              <a:pPr eaLnBrk="1" hangingPunct="1"/>
              <a:t>1</a:t>
            </a:fld>
            <a:endParaRPr lang="de-DE" altLang="en-US" sz="1200" smtClean="0"/>
          </a:p>
        </p:txBody>
      </p:sp>
    </p:spTree>
    <p:extLst>
      <p:ext uri="{BB962C8B-B14F-4D97-AF65-F5344CB8AC3E}">
        <p14:creationId xmlns:p14="http://schemas.microsoft.com/office/powerpoint/2010/main" val="272457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10</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67709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11</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94669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12</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3597931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13</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789655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14</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183466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15</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107145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16</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417491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17</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865044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18</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2762246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19</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162723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dirty="0" smtClean="0"/>
              <a:t> </a:t>
            </a:r>
          </a:p>
        </p:txBody>
      </p:sp>
      <p:sp>
        <p:nvSpPr>
          <p:cNvPr id="266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C96F8B-4EC6-4982-A7DA-D0CAAA059960}" type="slidenum">
              <a:rPr lang="de-DE" altLang="en-US" sz="1200" smtClean="0"/>
              <a:pPr eaLnBrk="1" hangingPunct="1"/>
              <a:t>2</a:t>
            </a:fld>
            <a:endParaRPr lang="de-DE" altLang="en-US" sz="1200" smtClean="0"/>
          </a:p>
        </p:txBody>
      </p:sp>
    </p:spTree>
    <p:extLst>
      <p:ext uri="{BB962C8B-B14F-4D97-AF65-F5344CB8AC3E}">
        <p14:creationId xmlns:p14="http://schemas.microsoft.com/office/powerpoint/2010/main" val="3948722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20</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45335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21</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2717237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22</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333814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23</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97310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dirty="0" smtClean="0"/>
              <a:t> </a:t>
            </a:r>
          </a:p>
        </p:txBody>
      </p:sp>
      <p:sp>
        <p:nvSpPr>
          <p:cNvPr id="266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C96F8B-4EC6-4982-A7DA-D0CAAA059960}" type="slidenum">
              <a:rPr lang="de-DE" altLang="en-US" sz="1200" smtClean="0"/>
              <a:pPr eaLnBrk="1" hangingPunct="1"/>
              <a:t>24</a:t>
            </a:fld>
            <a:endParaRPr lang="de-DE" altLang="en-US" sz="1200" smtClean="0"/>
          </a:p>
        </p:txBody>
      </p:sp>
    </p:spTree>
    <p:extLst>
      <p:ext uri="{BB962C8B-B14F-4D97-AF65-F5344CB8AC3E}">
        <p14:creationId xmlns:p14="http://schemas.microsoft.com/office/powerpoint/2010/main" val="1522280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25</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753855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26</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170162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27</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980284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28</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593646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29</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64330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160527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30</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784702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31</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496663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32</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978978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33</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1119851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34</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217359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35</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2456135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36</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2935525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37</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1289925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38</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935517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3ABC2F-F1EE-432C-82C3-B8FEBBFA32A5}" type="slidenum">
              <a:rPr lang="de-DE" altLang="en-US" sz="1200" smtClean="0"/>
              <a:pPr eaLnBrk="1" hangingPunct="1"/>
              <a:t>39</a:t>
            </a:fld>
            <a:endParaRPr lang="de-DE" altLang="en-US" sz="1200"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32078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4</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14952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5</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296447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6</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379500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7</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04721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8</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231516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dirty="0" smtClean="0"/>
              <a:t> </a:t>
            </a:r>
          </a:p>
        </p:txBody>
      </p:sp>
      <p:sp>
        <p:nvSpPr>
          <p:cNvPr id="266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C96F8B-4EC6-4982-A7DA-D0CAAA059960}" type="slidenum">
              <a:rPr lang="de-DE" altLang="en-US" sz="1200" smtClean="0"/>
              <a:pPr eaLnBrk="1" hangingPunct="1"/>
              <a:t>9</a:t>
            </a:fld>
            <a:endParaRPr lang="de-DE" altLang="en-US" sz="1200" smtClean="0"/>
          </a:p>
        </p:txBody>
      </p:sp>
    </p:spTree>
    <p:extLst>
      <p:ext uri="{BB962C8B-B14F-4D97-AF65-F5344CB8AC3E}">
        <p14:creationId xmlns:p14="http://schemas.microsoft.com/office/powerpoint/2010/main" val="150113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nvPr>
        </p:nvSpPr>
        <p:spPr/>
        <p:txBody>
          <a:bodyPr/>
          <a:lstStyle>
            <a:lvl3pPr lvl="2">
              <a:defRPr/>
            </a:lvl3pPr>
            <a:lvl4pPr lvl="3">
              <a:defRPr/>
            </a:lvl4pPr>
          </a:lstStyle>
          <a:p>
            <a:pPr lvl="2">
              <a:defRPr/>
            </a:pPr>
            <a:endParaRPr lang="de-DE"/>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1981036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3586426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295400"/>
            <a:ext cx="1943100" cy="5105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295400"/>
            <a:ext cx="5676900" cy="5105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p:txBody>
          <a:bodyPr/>
          <a:lstStyle>
            <a:lvl3pPr lvl="2">
              <a:defRPr/>
            </a:lvl3pPr>
            <a:lvl4pPr lvl="3">
              <a:defRPr/>
            </a:lvl4pPr>
          </a:lstStyle>
          <a:p>
            <a:pPr lvl="2">
              <a:defRPr/>
            </a:pPr>
            <a:r>
              <a:rPr lang="de-DE"/>
              <a:t>     K</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3214031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9359196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5061005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6137907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335824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5156241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3pPr lvl="2">
              <a:defRPr/>
            </a:lvl3pPr>
            <a:lvl4pPr lvl="3">
              <a:defRPr/>
            </a:lvl4pPr>
          </a:lstStyle>
          <a:p>
            <a:pPr lvl="2">
              <a:defRPr/>
            </a:pPr>
            <a:endParaRPr lang="de-DE"/>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8058236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7247600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6856054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95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Klicken Sie, um das Titelformat zu bearbeiten</a:t>
            </a:r>
          </a:p>
        </p:txBody>
      </p:sp>
      <p:sp>
        <p:nvSpPr>
          <p:cNvPr id="1027" name="Rectangle 3"/>
          <p:cNvSpPr>
            <a:spLocks noGrp="1" noChangeArrowheads="1"/>
          </p:cNvSpPr>
          <p:nvPr>
            <p:ph type="body" idx="1"/>
          </p:nvPr>
        </p:nvSpPr>
        <p:spPr bwMode="auto">
          <a:xfrm>
            <a:off x="685800" y="19812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Klicken Sie, um die Formate des Vorlagentextes zu bearbeiten</a:t>
            </a:r>
          </a:p>
          <a:p>
            <a:pPr lvl="0"/>
            <a:r>
              <a:rPr lang="de-DE" altLang="en-US" smtClean="0"/>
              <a:t>Zweite Ebene</a:t>
            </a:r>
          </a:p>
          <a:p>
            <a:pPr lvl="0"/>
            <a:r>
              <a:rPr lang="de-DE" altLang="en-US" smtClean="0"/>
              <a:t>Dritte Ebene</a:t>
            </a:r>
          </a:p>
          <a:p>
            <a:pPr lvl="0"/>
            <a:r>
              <a:rPr lang="de-DE" altLang="en-US" smtClean="0"/>
              <a:t>Vierte Ebene</a:t>
            </a:r>
          </a:p>
          <a:p>
            <a:pPr lvl="0"/>
            <a:r>
              <a:rPr lang="de-DE" altLang="en-US" smtClean="0"/>
              <a:t>Fünfte Ebene</a:t>
            </a:r>
          </a:p>
        </p:txBody>
      </p:sp>
      <p:sp>
        <p:nvSpPr>
          <p:cNvPr id="1029" name="Rectangle 5"/>
          <p:cNvSpPr>
            <a:spLocks noGrp="1" noChangeArrowheads="1"/>
          </p:cNvSpPr>
          <p:nvPr>
            <p:ph type="ftr" sz="quarter" idx="3"/>
          </p:nvPr>
        </p:nvSpPr>
        <p:spPr bwMode="auto">
          <a:xfrm>
            <a:off x="685800" y="381000"/>
            <a:ext cx="77724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3pPr lvl="2">
              <a:defRPr sz="1200">
                <a:latin typeface="+mn-lt"/>
              </a:defRPr>
            </a:lvl3pPr>
            <a:lvl4pPr lvl="3">
              <a:defRPr sz="800">
                <a:latin typeface="+mn-lt"/>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pic>
        <p:nvPicPr>
          <p:cNvPr id="2" name="Picture 8" descr="I:\AFu Ausbildung\DARC-Symbol.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39000" y="381000"/>
            <a:ext cx="12652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6" r:id="rId1"/>
    <p:sldLayoutId id="2147483769" r:id="rId2"/>
    <p:sldLayoutId id="2147483770" r:id="rId3"/>
    <p:sldLayoutId id="2147483771" r:id="rId4"/>
    <p:sldLayoutId id="2147483772" r:id="rId5"/>
    <p:sldLayoutId id="2147483773" r:id="rId6"/>
    <p:sldLayoutId id="2147483777" r:id="rId7"/>
    <p:sldLayoutId id="2147483778" r:id="rId8"/>
    <p:sldLayoutId id="2147483774" r:id="rId9"/>
    <p:sldLayoutId id="2147483775" r:id="rId10"/>
    <p:sldLayoutId id="2147483779" r:id="rId11"/>
  </p:sldLayoutIdLst>
  <p:transition/>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ctr" rtl="0" eaLnBrk="0" fontAlgn="base" hangingPunct="0">
        <a:spcBef>
          <a:spcPct val="20000"/>
        </a:spcBef>
        <a:spcAft>
          <a:spcPct val="0"/>
        </a:spcAft>
        <a:defRPr sz="2000">
          <a:solidFill>
            <a:schemeClr val="tx1"/>
          </a:solidFill>
          <a:latin typeface="+mn-lt"/>
          <a:ea typeface="+mn-ea"/>
          <a:cs typeface="+mn-cs"/>
        </a:defRPr>
      </a:lvl1pPr>
      <a:lvl2pPr marL="742950" indent="-285750" algn="ctr" rtl="0" eaLnBrk="0" fontAlgn="base" hangingPunct="0">
        <a:spcBef>
          <a:spcPct val="20000"/>
        </a:spcBef>
        <a:spcAft>
          <a:spcPct val="0"/>
        </a:spcAft>
        <a:defRPr>
          <a:solidFill>
            <a:schemeClr val="tx1"/>
          </a:solidFill>
          <a:latin typeface="+mn-lt"/>
        </a:defRPr>
      </a:lvl2pPr>
      <a:lvl3pPr marL="1143000" indent="-228600" algn="ctr" rtl="0" eaLnBrk="0" fontAlgn="base" hangingPunct="0">
        <a:spcBef>
          <a:spcPct val="20000"/>
        </a:spcBef>
        <a:spcAft>
          <a:spcPct val="0"/>
        </a:spcAft>
        <a:defRPr sz="1600">
          <a:solidFill>
            <a:schemeClr val="tx1"/>
          </a:solidFill>
          <a:latin typeface="+mn-lt"/>
        </a:defRPr>
      </a:lvl3pPr>
      <a:lvl4pPr marL="1600200" indent="-228600" algn="ctr" rtl="0" eaLnBrk="0" fontAlgn="base" hangingPunct="0">
        <a:spcBef>
          <a:spcPct val="20000"/>
        </a:spcBef>
        <a:spcAft>
          <a:spcPct val="0"/>
        </a:spcAft>
        <a:defRPr sz="1400">
          <a:solidFill>
            <a:schemeClr val="tx1"/>
          </a:solidFill>
          <a:latin typeface="+mn-lt"/>
        </a:defRPr>
      </a:lvl4pPr>
      <a:lvl5pPr marL="2057400" indent="-228600" algn="ctr" rtl="0" eaLnBrk="0" fontAlgn="base" hangingPunct="0">
        <a:spcBef>
          <a:spcPct val="20000"/>
        </a:spcBef>
        <a:spcAft>
          <a:spcPct val="0"/>
        </a:spcAft>
        <a:defRPr sz="1200">
          <a:solidFill>
            <a:schemeClr val="tx1"/>
          </a:solidFill>
          <a:latin typeface="+mn-lt"/>
        </a:defRPr>
      </a:lvl5pPr>
      <a:lvl6pPr marL="2514600" indent="-228600" algn="ctr" rtl="0" fontAlgn="base">
        <a:spcBef>
          <a:spcPct val="20000"/>
        </a:spcBef>
        <a:spcAft>
          <a:spcPct val="0"/>
        </a:spcAft>
        <a:defRPr sz="1200">
          <a:solidFill>
            <a:schemeClr val="tx1"/>
          </a:solidFill>
          <a:latin typeface="+mn-lt"/>
        </a:defRPr>
      </a:lvl6pPr>
      <a:lvl7pPr marL="2971800" indent="-228600" algn="ctr" rtl="0" fontAlgn="base">
        <a:spcBef>
          <a:spcPct val="20000"/>
        </a:spcBef>
        <a:spcAft>
          <a:spcPct val="0"/>
        </a:spcAft>
        <a:defRPr sz="1200">
          <a:solidFill>
            <a:schemeClr val="tx1"/>
          </a:solidFill>
          <a:latin typeface="+mn-lt"/>
        </a:defRPr>
      </a:lvl7pPr>
      <a:lvl8pPr marL="3429000" indent="-228600" algn="ctr" rtl="0" fontAlgn="base">
        <a:spcBef>
          <a:spcPct val="20000"/>
        </a:spcBef>
        <a:spcAft>
          <a:spcPct val="0"/>
        </a:spcAft>
        <a:defRPr sz="1200">
          <a:solidFill>
            <a:schemeClr val="tx1"/>
          </a:solidFill>
          <a:latin typeface="+mn-lt"/>
        </a:defRPr>
      </a:lvl8pPr>
      <a:lvl9pPr marL="3886200" indent="-228600" algn="ctr" rtl="0" fontAlgn="base">
        <a:spcBef>
          <a:spcPct val="20000"/>
        </a:spcBef>
        <a:spcAft>
          <a:spcPct val="0"/>
        </a:spcAft>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85800" y="1670943"/>
            <a:ext cx="7772400" cy="1470025"/>
          </a:xfrm>
          <a:prstGeom prst="rect">
            <a:avLst/>
          </a:prstGeom>
          <a:noFill/>
          <a:ln w="9525">
            <a:noFill/>
            <a:miter lim="800000"/>
            <a:headEnd/>
            <a:tailEnd/>
          </a:ln>
        </p:spPr>
        <p:txBody>
          <a:bodyPr anchor="ctr"/>
          <a:lstStyle/>
          <a:p>
            <a:pPr algn="ctr" eaLnBrk="0" hangingPunct="0">
              <a:defRPr/>
            </a:pPr>
            <a:r>
              <a:rPr lang="de-DE" sz="2800" kern="0" dirty="0">
                <a:solidFill>
                  <a:schemeClr val="tx2"/>
                </a:solidFill>
                <a:latin typeface="+mj-lt"/>
                <a:ea typeface="+mj-ea"/>
                <a:cs typeface="+mj-cs"/>
              </a:rPr>
              <a:t>Was machen wir heute?</a:t>
            </a:r>
          </a:p>
        </p:txBody>
      </p:sp>
      <p:sp>
        <p:nvSpPr>
          <p:cNvPr id="8195" name="Inhaltsplatzhalter 11"/>
          <p:cNvSpPr>
            <a:spLocks noGrp="1"/>
          </p:cNvSpPr>
          <p:nvPr>
            <p:ph idx="1"/>
          </p:nvPr>
        </p:nvSpPr>
        <p:spPr>
          <a:xfrm>
            <a:off x="685800" y="3068960"/>
            <a:ext cx="7772400" cy="3348037"/>
          </a:xfrm>
        </p:spPr>
        <p:txBody>
          <a:bodyPr/>
          <a:lstStyle/>
          <a:p>
            <a:endParaRPr lang="de-DE" altLang="en-US" dirty="0" smtClean="0"/>
          </a:p>
          <a:p>
            <a:r>
              <a:rPr lang="de-DE" sz="2400" b="1" dirty="0" smtClean="0"/>
              <a:t>Technik E-04</a:t>
            </a:r>
          </a:p>
          <a:p>
            <a:endParaRPr lang="de-DE" b="1" dirty="0" smtClean="0"/>
          </a:p>
          <a:p>
            <a:r>
              <a:rPr lang="de-DE" b="1" dirty="0" smtClean="0"/>
              <a:t>Der Widerstand</a:t>
            </a:r>
          </a:p>
          <a:p>
            <a:r>
              <a:rPr lang="de-DE" altLang="en-US" b="1" dirty="0"/>
              <a:t>u</a:t>
            </a:r>
            <a:r>
              <a:rPr lang="de-DE" altLang="en-US" b="1" dirty="0" smtClean="0"/>
              <a:t>nd seine Grundschaltungen</a:t>
            </a:r>
            <a:endParaRPr lang="de-DE" altLang="en-US" dirty="0" smtClean="0"/>
          </a:p>
        </p:txBody>
      </p:sp>
      <p:sp>
        <p:nvSpPr>
          <p:cNvPr id="11" name="Fußzeilenplatzhalter 3"/>
          <p:cNvSpPr>
            <a:spLocks noGrp="1"/>
          </p:cNvSpPr>
          <p:nvPr>
            <p:ph type="ftr" sz="quarter" idx="10"/>
          </p:nvPr>
        </p:nvSpPr>
        <p:spPr/>
        <p:txBody>
          <a:bodyPr/>
          <a:lstStyle/>
          <a:p>
            <a:pPr lvl="2">
              <a:defRPr/>
            </a:pPr>
            <a:r>
              <a:rPr lang="de-DE"/>
              <a:t> </a:t>
            </a:r>
          </a:p>
          <a:p>
            <a:pPr lvl="3">
              <a:defRPr/>
            </a:pPr>
            <a:endParaRPr lang="de-DE"/>
          </a:p>
          <a:p>
            <a:pPr lvl="3">
              <a:defRPr/>
            </a:pPr>
            <a:r>
              <a:rPr lang="de-DE" sz="1200"/>
              <a:t>			              Ortsverband München-Süd des</a:t>
            </a:r>
          </a:p>
          <a:p>
            <a:pPr lvl="3">
              <a:defRPr/>
            </a:pPr>
            <a:r>
              <a:rPr lang="de-DE" sz="1200"/>
              <a:t>		                            Deutschen Amateur-Radio-Club e.V.</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Bauformen der Widerstände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10</a:t>
            </a:fld>
            <a:endParaRPr lang="de-DE" altLang="en-US"/>
          </a:p>
        </p:txBody>
      </p:sp>
      <p:sp>
        <p:nvSpPr>
          <p:cNvPr id="9" name="Textfeld 8"/>
          <p:cNvSpPr txBox="1"/>
          <p:nvPr/>
        </p:nvSpPr>
        <p:spPr>
          <a:xfrm>
            <a:off x="683567" y="1268760"/>
            <a:ext cx="7848873" cy="1569660"/>
          </a:xfrm>
          <a:prstGeom prst="rect">
            <a:avLst/>
          </a:prstGeom>
          <a:noFill/>
        </p:spPr>
        <p:txBody>
          <a:bodyPr wrap="square" rtlCol="0">
            <a:spAutoFit/>
          </a:bodyPr>
          <a:lstStyle/>
          <a:p>
            <a:r>
              <a:rPr lang="de-DE" sz="1600" dirty="0">
                <a:latin typeface="Verdana" panose="020B0604030504040204" pitchFamily="34" charset="0"/>
                <a:ea typeface="Verdana" panose="020B0604030504040204" pitchFamily="34" charset="0"/>
                <a:cs typeface="Verdana" panose="020B0604030504040204" pitchFamily="34" charset="0"/>
              </a:rPr>
              <a:t>Widerstände werden in </a:t>
            </a:r>
            <a:r>
              <a:rPr lang="de-DE" sz="1600" dirty="0" smtClean="0">
                <a:latin typeface="Verdana" panose="020B0604030504040204" pitchFamily="34" charset="0"/>
                <a:ea typeface="Verdana" panose="020B0604030504040204" pitchFamily="34" charset="0"/>
                <a:cs typeface="Verdana" panose="020B0604030504040204" pitchFamily="34" charset="0"/>
              </a:rPr>
              <a:t>feste, </a:t>
            </a:r>
            <a:r>
              <a:rPr lang="de-DE" sz="1600" dirty="0">
                <a:latin typeface="Verdana" panose="020B0604030504040204" pitchFamily="34" charset="0"/>
                <a:ea typeface="Verdana" panose="020B0604030504040204" pitchFamily="34" charset="0"/>
                <a:cs typeface="Verdana" panose="020B0604030504040204" pitchFamily="34" charset="0"/>
              </a:rPr>
              <a:t>einstellbare und veränderliche Widerstände eingeteilt. Bei einstellbaren Widerständen ist der Widerstandswert durch den Anwender (meist mechanisch) </a:t>
            </a:r>
            <a:r>
              <a:rPr lang="de-DE" sz="1600" dirty="0" smtClean="0">
                <a:latin typeface="Verdana" panose="020B0604030504040204" pitchFamily="34" charset="0"/>
                <a:ea typeface="Verdana" panose="020B0604030504040204" pitchFamily="34" charset="0"/>
                <a:cs typeface="Verdana" panose="020B0604030504040204" pitchFamily="34" charset="0"/>
              </a:rPr>
              <a:t>veränderbar. </a:t>
            </a:r>
            <a:r>
              <a:rPr lang="de-DE" sz="1600" dirty="0">
                <a:latin typeface="Verdana" panose="020B0604030504040204" pitchFamily="34" charset="0"/>
                <a:ea typeface="Verdana" panose="020B0604030504040204" pitchFamily="34" charset="0"/>
                <a:cs typeface="Verdana" panose="020B0604030504040204" pitchFamily="34" charset="0"/>
              </a:rPr>
              <a:t>Bei veränderlichen Widerständen ändert sich der Widerstand durch den Einfluss einer physikalischen Größe, beispielsweise durch Temperatur oder durch </a:t>
            </a:r>
            <a:r>
              <a:rPr lang="de-DE" sz="1600" dirty="0" smtClean="0">
                <a:latin typeface="Verdana" panose="020B0604030504040204" pitchFamily="34" charset="0"/>
                <a:ea typeface="Verdana" panose="020B0604030504040204" pitchFamily="34" charset="0"/>
                <a:cs typeface="Verdana" panose="020B0604030504040204" pitchFamily="34" charset="0"/>
              </a:rPr>
              <a:t>Spannung. </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feld 2"/>
          <p:cNvSpPr txBox="1"/>
          <p:nvPr/>
        </p:nvSpPr>
        <p:spPr>
          <a:xfrm>
            <a:off x="683567" y="4433044"/>
            <a:ext cx="8064897" cy="1954381"/>
          </a:xfrm>
          <a:prstGeom prst="rect">
            <a:avLst/>
          </a:prstGeom>
          <a:noFill/>
        </p:spPr>
        <p:txBody>
          <a:bodyPr wrap="square" rtlCol="0">
            <a:spAutoFit/>
          </a:bodyPr>
          <a:lstStyle/>
          <a:p>
            <a:pPr marL="342900" indent="-342900">
              <a:spcBef>
                <a:spcPts val="1000"/>
              </a:spcBef>
              <a:buFont typeface="+mj-lt"/>
              <a:buAutoNum type="alphaUcPeriod"/>
            </a:pPr>
            <a:r>
              <a:rPr lang="de-DE" sz="1600" dirty="0" smtClean="0">
                <a:latin typeface="Verdana" panose="020B0604030504040204" pitchFamily="34" charset="0"/>
                <a:ea typeface="Verdana" panose="020B0604030504040204" pitchFamily="34" charset="0"/>
                <a:cs typeface="Verdana" panose="020B0604030504040204" pitchFamily="34" charset="0"/>
              </a:rPr>
              <a:t>Festwiderstand</a:t>
            </a:r>
          </a:p>
          <a:p>
            <a:pPr marL="342900" indent="-342900">
              <a:spcBef>
                <a:spcPts val="1000"/>
              </a:spcBef>
              <a:buFont typeface="+mj-lt"/>
              <a:buAutoNum type="alphaUcPeriod"/>
            </a:pPr>
            <a:r>
              <a:rPr lang="de-DE" sz="1600" dirty="0" smtClean="0">
                <a:latin typeface="Verdana" panose="020B0604030504040204" pitchFamily="34" charset="0"/>
                <a:ea typeface="Verdana" panose="020B0604030504040204" pitchFamily="34" charset="0"/>
                <a:cs typeface="Verdana" panose="020B0604030504040204" pitchFamily="34" charset="0"/>
              </a:rPr>
              <a:t>Potentiometer</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(von </a:t>
            </a:r>
            <a:r>
              <a:rPr lang="de-DE" sz="1600" dirty="0">
                <a:latin typeface="Verdana" panose="020B0604030504040204" pitchFamily="34" charset="0"/>
                <a:ea typeface="Verdana" panose="020B0604030504040204" pitchFamily="34" charset="0"/>
                <a:cs typeface="Verdana" panose="020B0604030504040204" pitchFamily="34" charset="0"/>
              </a:rPr>
              <a:t>außen </a:t>
            </a:r>
            <a:r>
              <a:rPr lang="de-DE" sz="1600" dirty="0" smtClean="0">
                <a:latin typeface="Verdana" panose="020B0604030504040204" pitchFamily="34" charset="0"/>
                <a:ea typeface="Verdana" panose="020B0604030504040204" pitchFamily="34" charset="0"/>
                <a:cs typeface="Verdana" panose="020B0604030504040204" pitchFamily="34" charset="0"/>
              </a:rPr>
              <a:t>bedienbarer Widerstand</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z.B. ein Lautstärkeregler)</a:t>
            </a:r>
          </a:p>
          <a:p>
            <a:pPr marL="342900" indent="-342900">
              <a:spcBef>
                <a:spcPts val="1000"/>
              </a:spcBef>
              <a:buFont typeface="+mj-lt"/>
              <a:buAutoNum type="alphaUcPeriod"/>
            </a:pPr>
            <a:r>
              <a:rPr lang="de-DE" sz="1600" dirty="0" err="1" smtClean="0">
                <a:latin typeface="Verdana" panose="020B0604030504040204" pitchFamily="34" charset="0"/>
                <a:ea typeface="Verdana" panose="020B0604030504040204" pitchFamily="34" charset="0"/>
                <a:cs typeface="Verdana" panose="020B0604030504040204" pitchFamily="34" charset="0"/>
              </a:rPr>
              <a:t>Trimmer</a:t>
            </a:r>
            <a:r>
              <a:rPr lang="de-DE" sz="1600" dirty="0">
                <a:latin typeface="Verdana" panose="020B0604030504040204" pitchFamily="34" charset="0"/>
                <a:ea typeface="Verdana" panose="020B0604030504040204" pitchFamily="34" charset="0"/>
                <a:cs typeface="Verdana" panose="020B0604030504040204" pitchFamily="34" charset="0"/>
              </a:rPr>
              <a:t/>
            </a:r>
            <a:br>
              <a:rPr lang="de-DE" sz="1600" dirty="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(zum einmaligen einstellen mit Werkzeug, z.B. einem Schraubendreher)</a:t>
            </a:r>
          </a:p>
          <a:p>
            <a:pPr marL="342900" indent="-342900">
              <a:spcBef>
                <a:spcPts val="1000"/>
              </a:spcBef>
              <a:buFont typeface="+mj-lt"/>
              <a:buAutoNum type="alphaUcPeriod"/>
            </a:pPr>
            <a:r>
              <a:rPr lang="de-DE" sz="1600" dirty="0">
                <a:latin typeface="Verdana" panose="020B0604030504040204" pitchFamily="34" charset="0"/>
                <a:ea typeface="Verdana" panose="020B0604030504040204" pitchFamily="34" charset="0"/>
                <a:cs typeface="Verdana" panose="020B0604030504040204" pitchFamily="34" charset="0"/>
              </a:rPr>
              <a:t>E</a:t>
            </a:r>
            <a:r>
              <a:rPr lang="de-DE" sz="1600" dirty="0" smtClean="0">
                <a:latin typeface="Verdana" panose="020B0604030504040204" pitchFamily="34" charset="0"/>
                <a:ea typeface="Verdana" panose="020B0604030504040204" pitchFamily="34" charset="0"/>
                <a:cs typeface="Verdana" panose="020B0604030504040204" pitchFamily="34" charset="0"/>
              </a:rPr>
              <a:t>instellbarer </a:t>
            </a:r>
            <a:r>
              <a:rPr lang="de-DE" sz="1600" dirty="0">
                <a:latin typeface="Verdana" panose="020B0604030504040204" pitchFamily="34" charset="0"/>
                <a:ea typeface="Verdana" panose="020B0604030504040204" pitchFamily="34" charset="0"/>
                <a:cs typeface="Verdana" panose="020B0604030504040204" pitchFamily="34" charset="0"/>
              </a:rPr>
              <a:t>Widerstand </a:t>
            </a:r>
            <a:r>
              <a:rPr lang="de-DE" sz="1600" dirty="0" smtClean="0">
                <a:latin typeface="Verdana" panose="020B0604030504040204" pitchFamily="34" charset="0"/>
                <a:ea typeface="Verdana" panose="020B0604030504040204" pitchFamily="34" charset="0"/>
                <a:cs typeface="Verdana" panose="020B0604030504040204" pitchFamily="34" charset="0"/>
              </a:rPr>
              <a:t>(allgemein)</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862635"/>
            <a:ext cx="2266012" cy="1574477"/>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708920"/>
            <a:ext cx="1662142" cy="1662142"/>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2761465"/>
            <a:ext cx="1441333" cy="1776816"/>
          </a:xfrm>
          <a:prstGeom prst="rect">
            <a:avLst/>
          </a:prstGeom>
        </p:spPr>
      </p:pic>
      <p:sp>
        <p:nvSpPr>
          <p:cNvPr id="7" name="Textfeld 6"/>
          <p:cNvSpPr txBox="1"/>
          <p:nvPr/>
        </p:nvSpPr>
        <p:spPr>
          <a:xfrm>
            <a:off x="5076056" y="4437112"/>
            <a:ext cx="325730" cy="338554"/>
          </a:xfrm>
          <a:prstGeom prst="rect">
            <a:avLst/>
          </a:prstGeom>
          <a:noFill/>
        </p:spPr>
        <p:txBody>
          <a:bodyPr wrap="none" rtlCol="0">
            <a:spAutoFi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B</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feld 13"/>
          <p:cNvSpPr txBox="1"/>
          <p:nvPr/>
        </p:nvSpPr>
        <p:spPr>
          <a:xfrm>
            <a:off x="7436461" y="4437112"/>
            <a:ext cx="327334" cy="338554"/>
          </a:xfrm>
          <a:prstGeom prst="rect">
            <a:avLst/>
          </a:prstGeom>
          <a:noFill/>
        </p:spPr>
        <p:txBody>
          <a:bodyPr wrap="non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C</a:t>
            </a:r>
          </a:p>
        </p:txBody>
      </p:sp>
    </p:spTree>
    <p:extLst>
      <p:ext uri="{BB962C8B-B14F-4D97-AF65-F5344CB8AC3E}">
        <p14:creationId xmlns:p14="http://schemas.microsoft.com/office/powerpoint/2010/main" val="33241291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Veränderliche Widerstände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11</a:t>
            </a:fld>
            <a:endParaRPr lang="de-DE" altLang="en-US"/>
          </a:p>
        </p:txBody>
      </p:sp>
      <p:sp>
        <p:nvSpPr>
          <p:cNvPr id="9" name="Textfeld 8"/>
          <p:cNvSpPr txBox="1"/>
          <p:nvPr/>
        </p:nvSpPr>
        <p:spPr>
          <a:xfrm>
            <a:off x="683567" y="1268760"/>
            <a:ext cx="7848873" cy="584775"/>
          </a:xfrm>
          <a:prstGeom prst="rect">
            <a:avLst/>
          </a:prstGeom>
          <a:noFill/>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In </a:t>
            </a:r>
            <a:r>
              <a:rPr lang="de-DE" sz="1600" dirty="0">
                <a:latin typeface="Verdana" panose="020B0604030504040204" pitchFamily="34" charset="0"/>
                <a:ea typeface="Verdana" panose="020B0604030504040204" pitchFamily="34" charset="0"/>
                <a:cs typeface="Verdana" panose="020B0604030504040204" pitchFamily="34" charset="0"/>
              </a:rPr>
              <a:t>den </a:t>
            </a:r>
            <a:r>
              <a:rPr lang="de-DE" sz="1600" dirty="0" smtClean="0">
                <a:latin typeface="Verdana" panose="020B0604030504040204" pitchFamily="34" charset="0"/>
                <a:ea typeface="Verdana" panose="020B0604030504040204" pitchFamily="34" charset="0"/>
                <a:cs typeface="Verdana" panose="020B0604030504040204" pitchFamily="34" charset="0"/>
              </a:rPr>
              <a:t>unten stehenden Bildern sind Widerstände abgebildet, die sich in Abhängigkeit von physikalischen Größen ändern.</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feld 16"/>
          <p:cNvSpPr txBox="1"/>
          <p:nvPr/>
        </p:nvSpPr>
        <p:spPr>
          <a:xfrm>
            <a:off x="683567" y="4433044"/>
            <a:ext cx="8064897" cy="1461939"/>
          </a:xfrm>
          <a:prstGeom prst="rect">
            <a:avLst/>
          </a:prstGeom>
          <a:noFill/>
        </p:spPr>
        <p:txBody>
          <a:bodyPr wrap="square" rtlCol="0">
            <a:spAutoFit/>
          </a:bodyPr>
          <a:lstStyle/>
          <a:p>
            <a:pPr marL="342900" indent="-342900">
              <a:spcBef>
                <a:spcPts val="1000"/>
              </a:spcBef>
              <a:buFont typeface="+mj-lt"/>
              <a:buAutoNum type="alphaUcPeriod"/>
            </a:pPr>
            <a:r>
              <a:rPr lang="de-DE" sz="1600" dirty="0" smtClean="0">
                <a:latin typeface="Verdana" panose="020B0604030504040204" pitchFamily="34" charset="0"/>
                <a:ea typeface="Verdana" panose="020B0604030504040204" pitchFamily="34" charset="0"/>
                <a:cs typeface="Verdana" panose="020B0604030504040204" pitchFamily="34" charset="0"/>
              </a:rPr>
              <a:t>PTC (gleichlaufende Pfeile, positiver Temperaturkoeffizient)</a:t>
            </a:r>
          </a:p>
          <a:p>
            <a:pPr marL="342900" indent="-342900">
              <a:spcBef>
                <a:spcPts val="1000"/>
              </a:spcBef>
              <a:buFont typeface="+mj-lt"/>
              <a:buAutoNum type="alphaUcPeriod"/>
            </a:pPr>
            <a:r>
              <a:rPr lang="de-DE" sz="1600" dirty="0" smtClean="0">
                <a:latin typeface="Verdana" panose="020B0604030504040204" pitchFamily="34" charset="0"/>
                <a:ea typeface="Verdana" panose="020B0604030504040204" pitchFamily="34" charset="0"/>
                <a:cs typeface="Verdana" panose="020B0604030504040204" pitchFamily="34" charset="0"/>
              </a:rPr>
              <a:t>NTC </a:t>
            </a:r>
            <a:r>
              <a:rPr lang="de-DE" sz="1600" dirty="0">
                <a:latin typeface="Verdana" panose="020B0604030504040204" pitchFamily="34" charset="0"/>
                <a:ea typeface="Verdana" panose="020B0604030504040204" pitchFamily="34" charset="0"/>
                <a:cs typeface="Verdana" panose="020B0604030504040204" pitchFamily="34" charset="0"/>
              </a:rPr>
              <a:t>(</a:t>
            </a:r>
            <a:r>
              <a:rPr lang="de-DE" sz="1600" dirty="0" smtClean="0">
                <a:latin typeface="Verdana" panose="020B0604030504040204" pitchFamily="34" charset="0"/>
                <a:ea typeface="Verdana" panose="020B0604030504040204" pitchFamily="34" charset="0"/>
                <a:cs typeface="Verdana" panose="020B0604030504040204" pitchFamily="34" charset="0"/>
              </a:rPr>
              <a:t>gegenlaufende </a:t>
            </a:r>
            <a:r>
              <a:rPr lang="de-DE" sz="1600" dirty="0">
                <a:latin typeface="Verdana" panose="020B0604030504040204" pitchFamily="34" charset="0"/>
                <a:ea typeface="Verdana" panose="020B0604030504040204" pitchFamily="34" charset="0"/>
                <a:cs typeface="Verdana" panose="020B0604030504040204" pitchFamily="34" charset="0"/>
              </a:rPr>
              <a:t>Pfeile, </a:t>
            </a:r>
            <a:r>
              <a:rPr lang="de-DE" sz="1600" dirty="0" smtClean="0">
                <a:latin typeface="Verdana" panose="020B0604030504040204" pitchFamily="34" charset="0"/>
                <a:ea typeface="Verdana" panose="020B0604030504040204" pitchFamily="34" charset="0"/>
                <a:cs typeface="Verdana" panose="020B0604030504040204" pitchFamily="34" charset="0"/>
              </a:rPr>
              <a:t>negativer </a:t>
            </a:r>
            <a:r>
              <a:rPr lang="de-DE" sz="1600" dirty="0">
                <a:latin typeface="Verdana" panose="020B0604030504040204" pitchFamily="34" charset="0"/>
                <a:ea typeface="Verdana" panose="020B0604030504040204" pitchFamily="34" charset="0"/>
                <a:cs typeface="Verdana" panose="020B0604030504040204" pitchFamily="34" charset="0"/>
              </a:rPr>
              <a:t>Temperaturkoeffizient</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spcBef>
                <a:spcPts val="1000"/>
              </a:spcBef>
              <a:buFont typeface="+mj-lt"/>
              <a:buAutoNum type="alphaUcPeriod"/>
            </a:pPr>
            <a:r>
              <a:rPr lang="de-DE" sz="1600" dirty="0" smtClean="0">
                <a:latin typeface="Verdana" panose="020B0604030504040204" pitchFamily="34" charset="0"/>
                <a:ea typeface="Verdana" panose="020B0604030504040204" pitchFamily="34" charset="0"/>
                <a:cs typeface="Verdana" panose="020B0604030504040204" pitchFamily="34" charset="0"/>
              </a:rPr>
              <a:t>VDR (</a:t>
            </a:r>
            <a:r>
              <a:rPr lang="de-DE" sz="1600" dirty="0">
                <a:latin typeface="Verdana" panose="020B0604030504040204" pitchFamily="34" charset="0"/>
                <a:ea typeface="Verdana" panose="020B0604030504040204" pitchFamily="34" charset="0"/>
                <a:cs typeface="Verdana" panose="020B0604030504040204" pitchFamily="34" charset="0"/>
              </a:rPr>
              <a:t>s</a:t>
            </a:r>
            <a:r>
              <a:rPr lang="de-DE" sz="1600" dirty="0" smtClean="0">
                <a:latin typeface="Verdana" panose="020B0604030504040204" pitchFamily="34" charset="0"/>
                <a:ea typeface="Verdana" panose="020B0604030504040204" pitchFamily="34" charset="0"/>
                <a:cs typeface="Verdana" panose="020B0604030504040204" pitchFamily="34" charset="0"/>
              </a:rPr>
              <a:t>pannungsabhängiger Widerstand)</a:t>
            </a:r>
          </a:p>
          <a:p>
            <a:pPr marL="342900" indent="-342900">
              <a:spcBef>
                <a:spcPts val="1000"/>
              </a:spcBef>
              <a:buFont typeface="+mj-lt"/>
              <a:buAutoNum type="alphaUcPeriod"/>
            </a:pPr>
            <a:r>
              <a:rPr lang="de-DE" sz="1600" dirty="0" smtClean="0">
                <a:latin typeface="Verdana" panose="020B0604030504040204" pitchFamily="34" charset="0"/>
                <a:ea typeface="Verdana" panose="020B0604030504040204" pitchFamily="34" charset="0"/>
                <a:cs typeface="Verdana" panose="020B0604030504040204" pitchFamily="34" charset="0"/>
              </a:rPr>
              <a:t>LDR (lichtabhängiger Widerstand)</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687" y="2109788"/>
            <a:ext cx="3507481" cy="2183308"/>
          </a:xfrm>
          <a:prstGeom prst="rect">
            <a:avLst/>
          </a:prstGeom>
        </p:spPr>
      </p:pic>
    </p:spTree>
    <p:extLst>
      <p:ext uri="{BB962C8B-B14F-4D97-AF65-F5344CB8AC3E}">
        <p14:creationId xmlns:p14="http://schemas.microsoft.com/office/powerpoint/2010/main" val="14927006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12</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262611979"/>
              </p:ext>
            </p:extLst>
          </p:nvPr>
        </p:nvGraphicFramePr>
        <p:xfrm>
          <a:off x="1115616" y="1247646"/>
          <a:ext cx="6912768" cy="393984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TC106</a:t>
                      </a:r>
                      <a:endParaRPr lang="en-US" dirty="0">
                        <a:solidFill>
                          <a:schemeClr val="tx1"/>
                        </a:solidFill>
                      </a:endParaRPr>
                    </a:p>
                  </a:txBody>
                  <a:tcPr>
                    <a:solidFill>
                      <a:schemeClr val="bg1">
                        <a:lumMod val="65000"/>
                      </a:schemeClr>
                    </a:solidFill>
                  </a:tcPr>
                </a:tc>
                <a:tc>
                  <a:txBody>
                    <a:bodyPr/>
                    <a:lstStyle/>
                    <a:p>
                      <a:r>
                        <a:rPr lang="de-DE" dirty="0" smtClean="0"/>
                        <a:t>Welches der folgenden Bauteile ist ein NTC?</a:t>
                      </a:r>
                      <a:endParaRPr lang="de-DE" dirty="0"/>
                    </a:p>
                  </a:txBody>
                  <a:tcPr marL="54000" marR="54000" marT="54000" marB="54000" anchor="ctr">
                    <a:solidFill>
                      <a:schemeClr val="bg1">
                        <a:lumMod val="65000"/>
                      </a:schemeClr>
                    </a:solidFill>
                  </a:tcPr>
                </a:tc>
              </a:tr>
              <a:tr h="370840">
                <a:tc>
                  <a:txBody>
                    <a:bodyPr/>
                    <a:lstStyle/>
                    <a:p>
                      <a:endParaRPr lang="en-US" dirty="0">
                        <a:solidFill>
                          <a:schemeClr val="tx1"/>
                        </a:solidFill>
                      </a:endParaRPr>
                    </a:p>
                  </a:txBody>
                  <a:tcPr>
                    <a:solidFill>
                      <a:schemeClr val="bg1"/>
                    </a:solidFill>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    A           B         C         D</a:t>
                      </a:r>
                      <a:endParaRPr lang="de-DE" dirty="0"/>
                    </a:p>
                  </a:txBody>
                  <a:tcPr marL="54000" marR="54000" marT="54000" marB="54000" anchor="ctr">
                    <a:solidFill>
                      <a:schemeClr val="bg1"/>
                    </a:solidFill>
                  </a:tcPr>
                </a:tc>
              </a:tr>
              <a:tr h="370840">
                <a:tc>
                  <a:txBody>
                    <a:bodyPr/>
                    <a:lstStyle/>
                    <a:p>
                      <a:r>
                        <a:rPr lang="en-US" dirty="0" smtClean="0"/>
                        <a:t>A</a:t>
                      </a:r>
                      <a:endParaRPr lang="en-US" dirty="0"/>
                    </a:p>
                  </a:txBody>
                  <a:tcPr/>
                </a:tc>
                <a:tc>
                  <a:txBody>
                    <a:bodyPr/>
                    <a:lstStyle/>
                    <a:p>
                      <a:r>
                        <a:rPr lang="en-US" dirty="0" err="1"/>
                        <a:t>Bauteil</a:t>
                      </a:r>
                      <a:r>
                        <a:rPr lang="en-US" dirty="0"/>
                        <a:t> </a:t>
                      </a:r>
                      <a:r>
                        <a:rPr lang="en-US" b="1" dirty="0"/>
                        <a:t>A</a:t>
                      </a:r>
                      <a:endParaRPr lang="en-US" dirty="0"/>
                    </a:p>
                  </a:txBody>
                  <a:tcPr marL="54000" marR="54000" marT="54000" marB="54000" anchor="ctr"/>
                </a:tc>
              </a:tr>
              <a:tr h="370840">
                <a:tc>
                  <a:txBody>
                    <a:bodyPr/>
                    <a:lstStyle/>
                    <a:p>
                      <a:r>
                        <a:rPr lang="en-US" dirty="0" smtClean="0"/>
                        <a:t>B</a:t>
                      </a:r>
                      <a:endParaRPr lang="en-US" dirty="0"/>
                    </a:p>
                  </a:txBody>
                  <a:tcPr/>
                </a:tc>
                <a:tc>
                  <a:txBody>
                    <a:bodyPr/>
                    <a:lstStyle/>
                    <a:p>
                      <a:r>
                        <a:rPr lang="en-US" dirty="0" err="1" smtClean="0"/>
                        <a:t>Bauteil</a:t>
                      </a:r>
                      <a:r>
                        <a:rPr lang="en-US" dirty="0" smtClean="0"/>
                        <a:t> </a:t>
                      </a:r>
                      <a:r>
                        <a:rPr lang="en-US" b="1" dirty="0"/>
                        <a:t>B</a:t>
                      </a:r>
                      <a:endParaRPr lang="en-US" dirty="0"/>
                    </a:p>
                  </a:txBody>
                  <a:tcPr marL="54000" marR="54000" marT="54000" marB="54000" anchor="ctr"/>
                </a:tc>
              </a:tr>
              <a:tr h="370840">
                <a:tc>
                  <a:txBody>
                    <a:bodyPr/>
                    <a:lstStyle/>
                    <a:p>
                      <a:r>
                        <a:rPr lang="en-US" dirty="0" smtClean="0"/>
                        <a:t>C</a:t>
                      </a:r>
                      <a:endParaRPr lang="en-US" dirty="0"/>
                    </a:p>
                  </a:txBody>
                  <a:tcPr/>
                </a:tc>
                <a:tc>
                  <a:txBody>
                    <a:bodyPr/>
                    <a:lstStyle/>
                    <a:p>
                      <a:r>
                        <a:rPr lang="en-US" dirty="0" err="1" smtClean="0"/>
                        <a:t>Bauteil</a:t>
                      </a:r>
                      <a:r>
                        <a:rPr lang="en-US" dirty="0" smtClean="0"/>
                        <a:t> </a:t>
                      </a:r>
                      <a:r>
                        <a:rPr lang="en-US" b="1" dirty="0"/>
                        <a:t>C</a:t>
                      </a:r>
                      <a:endParaRPr lang="en-US" dirty="0"/>
                    </a:p>
                  </a:txBody>
                  <a:tcPr marL="54000" marR="54000" marT="54000" marB="54000" anchor="ctr"/>
                </a:tc>
              </a:tr>
              <a:tr h="370840">
                <a:tc>
                  <a:txBody>
                    <a:bodyPr/>
                    <a:lstStyle/>
                    <a:p>
                      <a:r>
                        <a:rPr lang="en-US" dirty="0" smtClean="0"/>
                        <a:t>D</a:t>
                      </a:r>
                      <a:endParaRPr lang="en-US" dirty="0"/>
                    </a:p>
                  </a:txBody>
                  <a:tcPr/>
                </a:tc>
                <a:tc>
                  <a:txBody>
                    <a:bodyPr/>
                    <a:lstStyle/>
                    <a:p>
                      <a:r>
                        <a:rPr lang="en-US" dirty="0" err="1" smtClean="0"/>
                        <a:t>Bauteil</a:t>
                      </a:r>
                      <a:r>
                        <a:rPr lang="en-US" dirty="0" smtClean="0"/>
                        <a:t> </a:t>
                      </a:r>
                      <a:r>
                        <a:rPr lang="en-US" b="1" dirty="0"/>
                        <a:t>D</a:t>
                      </a:r>
                      <a:endParaRPr lang="en-US" dirty="0"/>
                    </a:p>
                  </a:txBody>
                  <a:tcPr marL="54000" marR="54000" marT="54000" marB="54000" anchor="ctr"/>
                </a:tc>
              </a:tr>
            </a:tbl>
          </a:graphicData>
        </a:graphic>
      </p:graphicFrame>
      <p:sp>
        <p:nvSpPr>
          <p:cNvPr id="5" name="Interaktive Schaltfläche: Hilfe 4">
            <a:hlinkClick r:id="" action="ppaction://noaction" highlightClick="1"/>
          </p:cNvPr>
          <p:cNvSpPr/>
          <p:nvPr/>
        </p:nvSpPr>
        <p:spPr>
          <a:xfrm>
            <a:off x="1435045" y="371745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408329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444914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481498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406051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1173844" y="37038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443086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478757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298" y="1899667"/>
            <a:ext cx="2952750" cy="1457325"/>
          </a:xfrm>
          <a:prstGeom prst="rect">
            <a:avLst/>
          </a:prstGeom>
        </p:spPr>
      </p:pic>
    </p:spTree>
    <p:extLst>
      <p:ext uri="{BB962C8B-B14F-4D97-AF65-F5344CB8AC3E}">
        <p14:creationId xmlns:p14="http://schemas.microsoft.com/office/powerpoint/2010/main" val="273062131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13</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1427530125"/>
              </p:ext>
            </p:extLst>
          </p:nvPr>
        </p:nvGraphicFramePr>
        <p:xfrm>
          <a:off x="1115616" y="1247646"/>
          <a:ext cx="6912768" cy="393984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TC105</a:t>
                      </a:r>
                      <a:endParaRPr lang="en-US" dirty="0">
                        <a:solidFill>
                          <a:schemeClr val="tx1"/>
                        </a:solidFill>
                      </a:endParaRPr>
                    </a:p>
                  </a:txBody>
                  <a:tcPr>
                    <a:solidFill>
                      <a:schemeClr val="bg1">
                        <a:lumMod val="65000"/>
                      </a:schemeClr>
                    </a:solidFill>
                  </a:tcPr>
                </a:tc>
                <a:tc>
                  <a:txBody>
                    <a:bodyPr/>
                    <a:lstStyle/>
                    <a:p>
                      <a:r>
                        <a:rPr lang="de-DE" dirty="0" smtClean="0"/>
                        <a:t>Welches Bauteil hat folgendes Schaltzeichen?</a:t>
                      </a:r>
                      <a:endParaRPr lang="de-DE" dirty="0"/>
                    </a:p>
                  </a:txBody>
                  <a:tcPr marL="54000" marR="54000" marT="54000" marB="54000" anchor="ctr">
                    <a:solidFill>
                      <a:schemeClr val="bg1">
                        <a:lumMod val="65000"/>
                      </a:schemeClr>
                    </a:solidFill>
                  </a:tcPr>
                </a:tc>
              </a:tr>
              <a:tr h="370840">
                <a:tc>
                  <a:txBody>
                    <a:bodyPr/>
                    <a:lstStyle/>
                    <a:p>
                      <a:endParaRPr lang="en-US" dirty="0">
                        <a:solidFill>
                          <a:schemeClr val="tx1"/>
                        </a:solidFill>
                      </a:endParaRPr>
                    </a:p>
                  </a:txBody>
                  <a:tcPr>
                    <a:solidFill>
                      <a:schemeClr val="bg1"/>
                    </a:solidFill>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a:txBody>
                  <a:tcPr marL="54000" marR="54000" marT="54000" marB="54000" anchor="ctr">
                    <a:solidFill>
                      <a:schemeClr val="bg1"/>
                    </a:solidFill>
                  </a:tcPr>
                </a:tc>
              </a:tr>
              <a:tr h="370840">
                <a:tc>
                  <a:txBody>
                    <a:bodyPr/>
                    <a:lstStyle/>
                    <a:p>
                      <a:r>
                        <a:rPr lang="en-US" dirty="0" smtClean="0"/>
                        <a:t>A</a:t>
                      </a:r>
                      <a:endParaRPr lang="en-US" dirty="0"/>
                    </a:p>
                  </a:txBody>
                  <a:tcPr/>
                </a:tc>
                <a:tc>
                  <a:txBody>
                    <a:bodyPr/>
                    <a:lstStyle/>
                    <a:p>
                      <a:r>
                        <a:rPr lang="en-US" dirty="0"/>
                        <a:t>LDR</a:t>
                      </a:r>
                    </a:p>
                  </a:txBody>
                  <a:tcPr marL="54000" marR="54000" marT="54000" marB="54000" anchor="ctr"/>
                </a:tc>
              </a:tr>
              <a:tr h="370840">
                <a:tc>
                  <a:txBody>
                    <a:bodyPr/>
                    <a:lstStyle/>
                    <a:p>
                      <a:r>
                        <a:rPr lang="en-US" dirty="0" smtClean="0"/>
                        <a:t>B</a:t>
                      </a:r>
                      <a:endParaRPr lang="en-US" dirty="0"/>
                    </a:p>
                  </a:txBody>
                  <a:tcPr/>
                </a:tc>
                <a:tc>
                  <a:txBody>
                    <a:bodyPr/>
                    <a:lstStyle/>
                    <a:p>
                      <a:r>
                        <a:rPr lang="en-US" dirty="0" smtClean="0"/>
                        <a:t>VDR</a:t>
                      </a:r>
                      <a:endParaRPr lang="en-US" dirty="0"/>
                    </a:p>
                  </a:txBody>
                  <a:tcPr marL="54000" marR="54000" marT="54000" marB="54000" anchor="ctr"/>
                </a:tc>
              </a:tr>
              <a:tr h="370840">
                <a:tc>
                  <a:txBody>
                    <a:bodyPr/>
                    <a:lstStyle/>
                    <a:p>
                      <a:r>
                        <a:rPr lang="en-US" dirty="0" smtClean="0"/>
                        <a:t>C</a:t>
                      </a:r>
                      <a:endParaRPr lang="en-US" dirty="0"/>
                    </a:p>
                  </a:txBody>
                  <a:tcPr/>
                </a:tc>
                <a:tc>
                  <a:txBody>
                    <a:bodyPr/>
                    <a:lstStyle/>
                    <a:p>
                      <a:r>
                        <a:rPr lang="en-US" dirty="0" smtClean="0"/>
                        <a:t>NTC</a:t>
                      </a:r>
                      <a:endParaRPr lang="en-US" dirty="0"/>
                    </a:p>
                  </a:txBody>
                  <a:tcPr marL="54000" marR="54000" marT="54000" marB="54000" anchor="ctr"/>
                </a:tc>
              </a:tr>
              <a:tr h="370840">
                <a:tc>
                  <a:txBody>
                    <a:bodyPr/>
                    <a:lstStyle/>
                    <a:p>
                      <a:r>
                        <a:rPr lang="en-US" dirty="0" smtClean="0"/>
                        <a:t>D</a:t>
                      </a:r>
                      <a:endParaRPr lang="en-US" dirty="0"/>
                    </a:p>
                  </a:txBody>
                  <a:tcPr/>
                </a:tc>
                <a:tc>
                  <a:txBody>
                    <a:bodyPr/>
                    <a:lstStyle/>
                    <a:p>
                      <a:r>
                        <a:rPr lang="en-US" dirty="0" smtClean="0"/>
                        <a:t>PTC</a:t>
                      </a:r>
                      <a:endParaRPr lang="en-US" dirty="0"/>
                    </a:p>
                  </a:txBody>
                  <a:tcPr marL="54000" marR="54000" marT="54000" marB="54000" anchor="ctr"/>
                </a:tc>
              </a:tr>
            </a:tbl>
          </a:graphicData>
        </a:graphic>
      </p:graphicFrame>
      <p:sp>
        <p:nvSpPr>
          <p:cNvPr id="5" name="Interaktive Schaltfläche: Hilfe 4">
            <a:hlinkClick r:id="" action="ppaction://noaction" highlightClick="1"/>
          </p:cNvPr>
          <p:cNvSpPr/>
          <p:nvPr/>
        </p:nvSpPr>
        <p:spPr>
          <a:xfrm>
            <a:off x="1435045" y="371745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408329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446279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484228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406051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1173844" y="37038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444451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7" name="Textfeld 16"/>
          <p:cNvSpPr txBox="1"/>
          <p:nvPr/>
        </p:nvSpPr>
        <p:spPr>
          <a:xfrm>
            <a:off x="1173844" y="481487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0249" y="1732403"/>
            <a:ext cx="881440" cy="1817171"/>
          </a:xfrm>
          <a:prstGeom prst="rect">
            <a:avLst/>
          </a:prstGeom>
        </p:spPr>
      </p:pic>
    </p:spTree>
    <p:extLst>
      <p:ext uri="{BB962C8B-B14F-4D97-AF65-F5344CB8AC3E}">
        <p14:creationId xmlns:p14="http://schemas.microsoft.com/office/powerpoint/2010/main" val="411766445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14</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2427662186"/>
              </p:ext>
            </p:extLst>
          </p:nvPr>
        </p:nvGraphicFramePr>
        <p:xfrm>
          <a:off x="1115616" y="1247646"/>
          <a:ext cx="6912768" cy="393984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TC106</a:t>
                      </a:r>
                      <a:endParaRPr lang="en-US" dirty="0">
                        <a:solidFill>
                          <a:schemeClr val="tx1"/>
                        </a:solidFill>
                      </a:endParaRPr>
                    </a:p>
                  </a:txBody>
                  <a:tcPr>
                    <a:solidFill>
                      <a:schemeClr val="bg1">
                        <a:lumMod val="65000"/>
                      </a:schemeClr>
                    </a:solidFill>
                  </a:tcPr>
                </a:tc>
                <a:tc>
                  <a:txBody>
                    <a:bodyPr/>
                    <a:lstStyle/>
                    <a:p>
                      <a:r>
                        <a:rPr lang="de-DE" dirty="0" smtClean="0"/>
                        <a:t>Welches der folgenden Bauteile ist ein NTC?</a:t>
                      </a:r>
                      <a:endParaRPr lang="de-DE" dirty="0"/>
                    </a:p>
                  </a:txBody>
                  <a:tcPr marL="54000" marR="54000" marT="54000" marB="54000" anchor="ctr">
                    <a:solidFill>
                      <a:schemeClr val="bg1">
                        <a:lumMod val="65000"/>
                      </a:schemeClr>
                    </a:solidFill>
                  </a:tcPr>
                </a:tc>
              </a:tr>
              <a:tr h="370840">
                <a:tc>
                  <a:txBody>
                    <a:bodyPr/>
                    <a:lstStyle/>
                    <a:p>
                      <a:endParaRPr lang="en-US" dirty="0">
                        <a:solidFill>
                          <a:schemeClr val="tx1"/>
                        </a:solidFill>
                      </a:endParaRPr>
                    </a:p>
                  </a:txBody>
                  <a:tcPr>
                    <a:solidFill>
                      <a:schemeClr val="bg1"/>
                    </a:solidFill>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    A           B         C         D</a:t>
                      </a:r>
                      <a:endParaRPr lang="de-DE" dirty="0"/>
                    </a:p>
                  </a:txBody>
                  <a:tcPr marL="54000" marR="54000" marT="54000" marB="54000" anchor="ctr">
                    <a:solidFill>
                      <a:schemeClr val="bg1"/>
                    </a:solidFill>
                  </a:tcPr>
                </a:tc>
              </a:tr>
              <a:tr h="370840">
                <a:tc>
                  <a:txBody>
                    <a:bodyPr/>
                    <a:lstStyle/>
                    <a:p>
                      <a:r>
                        <a:rPr lang="en-US" dirty="0" smtClean="0"/>
                        <a:t>A</a:t>
                      </a:r>
                      <a:endParaRPr lang="en-US" dirty="0"/>
                    </a:p>
                  </a:txBody>
                  <a:tcPr/>
                </a:tc>
                <a:tc>
                  <a:txBody>
                    <a:bodyPr/>
                    <a:lstStyle/>
                    <a:p>
                      <a:r>
                        <a:rPr lang="en-US" dirty="0" err="1"/>
                        <a:t>Bauteil</a:t>
                      </a:r>
                      <a:r>
                        <a:rPr lang="en-US" dirty="0"/>
                        <a:t> </a:t>
                      </a:r>
                      <a:r>
                        <a:rPr lang="en-US" b="1" dirty="0"/>
                        <a:t>A</a:t>
                      </a:r>
                      <a:endParaRPr lang="en-US" dirty="0"/>
                    </a:p>
                  </a:txBody>
                  <a:tcPr marL="54000" marR="54000" marT="54000" marB="54000" anchor="ctr"/>
                </a:tc>
              </a:tr>
              <a:tr h="370840">
                <a:tc>
                  <a:txBody>
                    <a:bodyPr/>
                    <a:lstStyle/>
                    <a:p>
                      <a:r>
                        <a:rPr lang="en-US" dirty="0" smtClean="0"/>
                        <a:t>B</a:t>
                      </a:r>
                      <a:endParaRPr lang="en-US" dirty="0"/>
                    </a:p>
                  </a:txBody>
                  <a:tcPr/>
                </a:tc>
                <a:tc>
                  <a:txBody>
                    <a:bodyPr/>
                    <a:lstStyle/>
                    <a:p>
                      <a:r>
                        <a:rPr lang="en-US" dirty="0" err="1" smtClean="0"/>
                        <a:t>Bauteil</a:t>
                      </a:r>
                      <a:r>
                        <a:rPr lang="en-US" dirty="0" smtClean="0"/>
                        <a:t> </a:t>
                      </a:r>
                      <a:r>
                        <a:rPr lang="en-US" b="1" dirty="0"/>
                        <a:t>B</a:t>
                      </a:r>
                      <a:endParaRPr lang="en-US" dirty="0"/>
                    </a:p>
                  </a:txBody>
                  <a:tcPr marL="54000" marR="54000" marT="54000" marB="54000" anchor="ctr"/>
                </a:tc>
              </a:tr>
              <a:tr h="370840">
                <a:tc>
                  <a:txBody>
                    <a:bodyPr/>
                    <a:lstStyle/>
                    <a:p>
                      <a:r>
                        <a:rPr lang="en-US" dirty="0" smtClean="0"/>
                        <a:t>C</a:t>
                      </a:r>
                      <a:endParaRPr lang="en-US" dirty="0"/>
                    </a:p>
                  </a:txBody>
                  <a:tcPr/>
                </a:tc>
                <a:tc>
                  <a:txBody>
                    <a:bodyPr/>
                    <a:lstStyle/>
                    <a:p>
                      <a:r>
                        <a:rPr lang="en-US" dirty="0" err="1" smtClean="0"/>
                        <a:t>Bauteil</a:t>
                      </a:r>
                      <a:r>
                        <a:rPr lang="en-US" dirty="0" smtClean="0"/>
                        <a:t> </a:t>
                      </a:r>
                      <a:r>
                        <a:rPr lang="en-US" b="1" dirty="0"/>
                        <a:t>C</a:t>
                      </a:r>
                      <a:endParaRPr lang="en-US" dirty="0"/>
                    </a:p>
                  </a:txBody>
                  <a:tcPr marL="54000" marR="54000" marT="54000" marB="54000" anchor="ctr"/>
                </a:tc>
              </a:tr>
              <a:tr h="370840">
                <a:tc>
                  <a:txBody>
                    <a:bodyPr/>
                    <a:lstStyle/>
                    <a:p>
                      <a:r>
                        <a:rPr lang="en-US" dirty="0" smtClean="0"/>
                        <a:t>D</a:t>
                      </a:r>
                      <a:endParaRPr lang="en-US" dirty="0"/>
                    </a:p>
                  </a:txBody>
                  <a:tcPr/>
                </a:tc>
                <a:tc>
                  <a:txBody>
                    <a:bodyPr/>
                    <a:lstStyle/>
                    <a:p>
                      <a:r>
                        <a:rPr lang="en-US" dirty="0" err="1" smtClean="0"/>
                        <a:t>Bauteil</a:t>
                      </a:r>
                      <a:r>
                        <a:rPr lang="en-US" dirty="0" smtClean="0"/>
                        <a:t> </a:t>
                      </a:r>
                      <a:r>
                        <a:rPr lang="en-US" b="1" dirty="0"/>
                        <a:t>D</a:t>
                      </a:r>
                      <a:endParaRPr lang="en-US" dirty="0"/>
                    </a:p>
                  </a:txBody>
                  <a:tcPr marL="54000" marR="54000" marT="54000" marB="54000" anchor="ctr"/>
                </a:tc>
              </a:tr>
            </a:tbl>
          </a:graphicData>
        </a:graphic>
      </p:graphicFrame>
      <p:sp>
        <p:nvSpPr>
          <p:cNvPr id="5" name="Interaktive Schaltfläche: Hilfe 4">
            <a:hlinkClick r:id="" action="ppaction://noaction" highlightClick="1"/>
          </p:cNvPr>
          <p:cNvSpPr/>
          <p:nvPr/>
        </p:nvSpPr>
        <p:spPr>
          <a:xfrm>
            <a:off x="1435045" y="371745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408329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444914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481498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406051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1173844" y="37038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443086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478757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594" y="1899667"/>
            <a:ext cx="2952750" cy="1457325"/>
          </a:xfrm>
          <a:prstGeom prst="rect">
            <a:avLst/>
          </a:prstGeom>
        </p:spPr>
      </p:pic>
    </p:spTree>
    <p:extLst>
      <p:ext uri="{BB962C8B-B14F-4D97-AF65-F5344CB8AC3E}">
        <p14:creationId xmlns:p14="http://schemas.microsoft.com/office/powerpoint/2010/main" val="65163343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15</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2394765162"/>
              </p:ext>
            </p:extLst>
          </p:nvPr>
        </p:nvGraphicFramePr>
        <p:xfrm>
          <a:off x="1115616" y="1247646"/>
          <a:ext cx="6912768" cy="393984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TC107</a:t>
                      </a:r>
                      <a:endParaRPr lang="en-US" dirty="0">
                        <a:solidFill>
                          <a:schemeClr val="tx1"/>
                        </a:solidFill>
                      </a:endParaRPr>
                    </a:p>
                  </a:txBody>
                  <a:tcPr>
                    <a:solidFill>
                      <a:schemeClr val="bg1">
                        <a:lumMod val="65000"/>
                      </a:schemeClr>
                    </a:solidFill>
                  </a:tcPr>
                </a:tc>
                <a:tc>
                  <a:txBody>
                    <a:bodyPr/>
                    <a:lstStyle/>
                    <a:p>
                      <a:r>
                        <a:rPr lang="de-DE" dirty="0" smtClean="0"/>
                        <a:t>Welches der folgenden Bauteile ist ein NTC?</a:t>
                      </a:r>
                      <a:endParaRPr lang="de-DE" dirty="0"/>
                    </a:p>
                  </a:txBody>
                  <a:tcPr marL="54000" marR="54000" marT="54000" marB="54000" anchor="ctr">
                    <a:solidFill>
                      <a:schemeClr val="bg1">
                        <a:lumMod val="65000"/>
                      </a:schemeClr>
                    </a:solidFill>
                  </a:tcPr>
                </a:tc>
              </a:tr>
              <a:tr h="370840">
                <a:tc>
                  <a:txBody>
                    <a:bodyPr/>
                    <a:lstStyle/>
                    <a:p>
                      <a:endParaRPr lang="en-US" dirty="0">
                        <a:solidFill>
                          <a:schemeClr val="tx1"/>
                        </a:solidFill>
                      </a:endParaRPr>
                    </a:p>
                  </a:txBody>
                  <a:tcPr>
                    <a:solidFill>
                      <a:schemeClr val="bg1"/>
                    </a:solidFill>
                  </a:tcPr>
                </a:tc>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a:txBody>
                  <a:tcPr marL="54000" marR="54000" marT="54000" marB="54000" anchor="ctr">
                    <a:solidFill>
                      <a:schemeClr val="bg1"/>
                    </a:solidFill>
                  </a:tcPr>
                </a:tc>
              </a:tr>
              <a:tr h="370840">
                <a:tc>
                  <a:txBody>
                    <a:bodyPr/>
                    <a:lstStyle/>
                    <a:p>
                      <a:r>
                        <a:rPr lang="en-US" dirty="0" smtClean="0"/>
                        <a:t>A</a:t>
                      </a:r>
                      <a:endParaRPr lang="en-US" dirty="0"/>
                    </a:p>
                  </a:txBody>
                  <a:tcPr/>
                </a:tc>
                <a:tc>
                  <a:txBody>
                    <a:bodyPr/>
                    <a:lstStyle/>
                    <a:p>
                      <a:r>
                        <a:rPr lang="en-US" dirty="0" err="1"/>
                        <a:t>Bauteil</a:t>
                      </a:r>
                      <a:r>
                        <a:rPr lang="en-US" dirty="0"/>
                        <a:t> </a:t>
                      </a:r>
                      <a:r>
                        <a:rPr lang="en-US" b="1" dirty="0"/>
                        <a:t>A</a:t>
                      </a:r>
                      <a:endParaRPr lang="en-US" dirty="0"/>
                    </a:p>
                  </a:txBody>
                  <a:tcPr marL="54000" marR="54000" marT="54000" marB="54000" anchor="ctr"/>
                </a:tc>
              </a:tr>
              <a:tr h="370840">
                <a:tc>
                  <a:txBody>
                    <a:bodyPr/>
                    <a:lstStyle/>
                    <a:p>
                      <a:r>
                        <a:rPr lang="en-US" dirty="0" smtClean="0"/>
                        <a:t>B</a:t>
                      </a:r>
                      <a:endParaRPr lang="en-US" dirty="0"/>
                    </a:p>
                  </a:txBody>
                  <a:tcPr/>
                </a:tc>
                <a:tc>
                  <a:txBody>
                    <a:bodyPr/>
                    <a:lstStyle/>
                    <a:p>
                      <a:r>
                        <a:rPr lang="en-US" dirty="0" err="1" smtClean="0"/>
                        <a:t>Bauteil</a:t>
                      </a:r>
                      <a:r>
                        <a:rPr lang="en-US" dirty="0" smtClean="0"/>
                        <a:t> </a:t>
                      </a:r>
                      <a:r>
                        <a:rPr lang="en-US" b="1" dirty="0"/>
                        <a:t>B</a:t>
                      </a:r>
                      <a:endParaRPr lang="en-US" dirty="0"/>
                    </a:p>
                  </a:txBody>
                  <a:tcPr marL="54000" marR="54000" marT="54000" marB="54000" anchor="ctr"/>
                </a:tc>
              </a:tr>
              <a:tr h="370840">
                <a:tc>
                  <a:txBody>
                    <a:bodyPr/>
                    <a:lstStyle/>
                    <a:p>
                      <a:r>
                        <a:rPr lang="en-US" dirty="0" smtClean="0"/>
                        <a:t>C</a:t>
                      </a:r>
                      <a:endParaRPr lang="en-US" dirty="0"/>
                    </a:p>
                  </a:txBody>
                  <a:tcPr/>
                </a:tc>
                <a:tc>
                  <a:txBody>
                    <a:bodyPr/>
                    <a:lstStyle/>
                    <a:p>
                      <a:r>
                        <a:rPr lang="en-US" dirty="0" err="1" smtClean="0"/>
                        <a:t>Bauteil</a:t>
                      </a:r>
                      <a:r>
                        <a:rPr lang="en-US" dirty="0" smtClean="0"/>
                        <a:t> </a:t>
                      </a:r>
                      <a:r>
                        <a:rPr lang="en-US" b="1" dirty="0"/>
                        <a:t>C</a:t>
                      </a:r>
                      <a:endParaRPr lang="en-US" dirty="0"/>
                    </a:p>
                  </a:txBody>
                  <a:tcPr marL="54000" marR="54000" marT="54000" marB="54000" anchor="ctr"/>
                </a:tc>
              </a:tr>
              <a:tr h="370840">
                <a:tc>
                  <a:txBody>
                    <a:bodyPr/>
                    <a:lstStyle/>
                    <a:p>
                      <a:r>
                        <a:rPr lang="en-US" dirty="0" smtClean="0"/>
                        <a:t>D</a:t>
                      </a:r>
                      <a:endParaRPr lang="en-US" dirty="0"/>
                    </a:p>
                  </a:txBody>
                  <a:tcPr/>
                </a:tc>
                <a:tc>
                  <a:txBody>
                    <a:bodyPr/>
                    <a:lstStyle/>
                    <a:p>
                      <a:r>
                        <a:rPr lang="en-US" dirty="0" err="1" smtClean="0"/>
                        <a:t>Bauteil</a:t>
                      </a:r>
                      <a:r>
                        <a:rPr lang="en-US" dirty="0" smtClean="0"/>
                        <a:t> </a:t>
                      </a:r>
                      <a:r>
                        <a:rPr lang="en-US" b="1" dirty="0"/>
                        <a:t>D</a:t>
                      </a:r>
                      <a:endParaRPr lang="en-US" dirty="0"/>
                    </a:p>
                  </a:txBody>
                  <a:tcPr marL="54000" marR="54000" marT="54000" marB="54000" anchor="ctr"/>
                </a:tc>
              </a:tr>
            </a:tbl>
          </a:graphicData>
        </a:graphic>
      </p:graphicFrame>
      <p:sp>
        <p:nvSpPr>
          <p:cNvPr id="5" name="Interaktive Schaltfläche: Hilfe 4">
            <a:hlinkClick r:id="" action="ppaction://noaction" highlightClick="1"/>
          </p:cNvPr>
          <p:cNvSpPr/>
          <p:nvPr/>
        </p:nvSpPr>
        <p:spPr>
          <a:xfrm>
            <a:off x="1435045" y="371745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408329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444914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481498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406051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1173844" y="37038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443086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478757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580" y="1772816"/>
            <a:ext cx="3619500" cy="1743075"/>
          </a:xfrm>
          <a:prstGeom prst="rect">
            <a:avLst/>
          </a:prstGeom>
        </p:spPr>
      </p:pic>
    </p:spTree>
    <p:extLst>
      <p:ext uri="{BB962C8B-B14F-4D97-AF65-F5344CB8AC3E}">
        <p14:creationId xmlns:p14="http://schemas.microsoft.com/office/powerpoint/2010/main" val="65163343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Festwiderstände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16</a:t>
            </a:fld>
            <a:endParaRPr lang="de-DE" altLang="en-US"/>
          </a:p>
        </p:txBody>
      </p:sp>
      <p:sp>
        <p:nvSpPr>
          <p:cNvPr id="9" name="Textfeld 8"/>
          <p:cNvSpPr txBox="1"/>
          <p:nvPr/>
        </p:nvSpPr>
        <p:spPr>
          <a:xfrm>
            <a:off x="683567" y="1268760"/>
            <a:ext cx="7848873" cy="1569660"/>
          </a:xfrm>
          <a:prstGeom prst="rect">
            <a:avLst/>
          </a:prstGeom>
          <a:noFill/>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Bei den Festwiderständen unterscheidet man im wesentlichen folgende Typen:</a:t>
            </a:r>
          </a:p>
          <a:p>
            <a:pPr marL="285750" indent="-285750">
              <a:buFont typeface="Arial" panose="020B0604020202020204" pitchFamily="34" charset="0"/>
              <a:buChar char="•"/>
            </a:pPr>
            <a:r>
              <a:rPr lang="de-DE" sz="1600" dirty="0" smtClean="0">
                <a:latin typeface="Verdana" panose="020B0604030504040204" pitchFamily="34" charset="0"/>
                <a:ea typeface="Verdana" panose="020B0604030504040204" pitchFamily="34" charset="0"/>
                <a:cs typeface="Verdana" panose="020B0604030504040204" pitchFamily="34" charset="0"/>
              </a:rPr>
              <a:t>Kohleschichtwiderstände</a:t>
            </a:r>
          </a:p>
          <a:p>
            <a:pPr marL="285750" indent="-285750">
              <a:buFont typeface="Arial" panose="020B0604020202020204" pitchFamily="34" charset="0"/>
              <a:buChar char="•"/>
            </a:pPr>
            <a:r>
              <a:rPr lang="de-DE" sz="1600" dirty="0" smtClean="0">
                <a:latin typeface="Verdana" panose="020B0604030504040204" pitchFamily="34" charset="0"/>
                <a:ea typeface="Verdana" panose="020B0604030504040204" pitchFamily="34" charset="0"/>
                <a:cs typeface="Verdana" panose="020B0604030504040204" pitchFamily="34" charset="0"/>
              </a:rPr>
              <a:t>Metalloxidwiderstände</a:t>
            </a:r>
          </a:p>
          <a:p>
            <a:pPr marL="285750" indent="-285750">
              <a:buFont typeface="Arial" panose="020B0604020202020204" pitchFamily="34" charset="0"/>
              <a:buChar char="•"/>
            </a:pPr>
            <a:r>
              <a:rPr lang="de-DE" sz="1600" dirty="0" smtClean="0">
                <a:latin typeface="Verdana" panose="020B0604030504040204" pitchFamily="34" charset="0"/>
                <a:ea typeface="Verdana" panose="020B0604030504040204" pitchFamily="34" charset="0"/>
                <a:cs typeface="Verdana" panose="020B0604030504040204" pitchFamily="34" charset="0"/>
              </a:rPr>
              <a:t>Metallschichtwiderstände</a:t>
            </a:r>
          </a:p>
          <a:p>
            <a:pPr marL="285750" indent="-285750">
              <a:buFont typeface="Arial" panose="020B0604020202020204" pitchFamily="34" charset="0"/>
              <a:buChar char="•"/>
            </a:pPr>
            <a:r>
              <a:rPr lang="de-DE" sz="1600" dirty="0" smtClean="0">
                <a:latin typeface="Verdana" panose="020B0604030504040204" pitchFamily="34" charset="0"/>
                <a:ea typeface="Verdana" panose="020B0604030504040204" pitchFamily="34" charset="0"/>
                <a:cs typeface="Verdana" panose="020B0604030504040204" pitchFamily="34" charset="0"/>
              </a:rPr>
              <a:t>Drahtwiderstände</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931394"/>
            <a:ext cx="3310154" cy="2202757"/>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859" y="2053590"/>
            <a:ext cx="3248001" cy="2436001"/>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721" y="3671004"/>
            <a:ext cx="2109079" cy="2109079"/>
          </a:xfrm>
          <a:prstGeom prst="rect">
            <a:avLst/>
          </a:prstGeom>
        </p:spPr>
      </p:pic>
    </p:spTree>
    <p:extLst>
      <p:ext uri="{BB962C8B-B14F-4D97-AF65-F5344CB8AC3E}">
        <p14:creationId xmlns:p14="http://schemas.microsoft.com/office/powerpoint/2010/main" val="21968684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Farbcodierung</a:t>
            </a:r>
          </a:p>
        </p:txBody>
      </p:sp>
      <p:sp>
        <p:nvSpPr>
          <p:cNvPr id="9" name="Textfeld 8"/>
          <p:cNvSpPr txBox="1"/>
          <p:nvPr/>
        </p:nvSpPr>
        <p:spPr>
          <a:xfrm>
            <a:off x="683567" y="1268760"/>
            <a:ext cx="7848873" cy="1323439"/>
          </a:xfrm>
          <a:prstGeom prst="rect">
            <a:avLst/>
          </a:prstGeom>
          <a:noFill/>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Früher </a:t>
            </a:r>
            <a:r>
              <a:rPr lang="de-DE" sz="1600" dirty="0">
                <a:latin typeface="Verdana" panose="020B0604030504040204" pitchFamily="34" charset="0"/>
                <a:ea typeface="Verdana" panose="020B0604030504040204" pitchFamily="34" charset="0"/>
                <a:cs typeface="Verdana" panose="020B0604030504040204" pitchFamily="34" charset="0"/>
              </a:rPr>
              <a:t>hat man den Nennwert des Widerstandes als Zahlenwert aufgedruckt. Allerdings musste man beim Einbau auf die Lage der Widerstände achten, damit die Beschriftung von oben sichtbar bleibt.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Bei </a:t>
            </a:r>
            <a:r>
              <a:rPr lang="de-DE" sz="1600" dirty="0">
                <a:latin typeface="Verdana" panose="020B0604030504040204" pitchFamily="34" charset="0"/>
                <a:ea typeface="Verdana" panose="020B0604030504040204" pitchFamily="34" charset="0"/>
                <a:cs typeface="Verdana" panose="020B0604030504040204" pitchFamily="34" charset="0"/>
              </a:rPr>
              <a:t>der automatischen Bestückung bei Leiterplatten ist dies schwierig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zu </a:t>
            </a:r>
            <a:r>
              <a:rPr lang="de-DE" sz="1600" dirty="0">
                <a:latin typeface="Verdana" panose="020B0604030504040204" pitchFamily="34" charset="0"/>
                <a:ea typeface="Verdana" panose="020B0604030504040204" pitchFamily="34" charset="0"/>
                <a:cs typeface="Verdana" panose="020B0604030504040204" pitchFamily="34" charset="0"/>
              </a:rPr>
              <a:t>erreichen. </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876" y="2575616"/>
            <a:ext cx="4762500" cy="4019550"/>
          </a:xfrm>
          <a:prstGeom prst="rect">
            <a:avLst/>
          </a:prstGeom>
        </p:spPr>
      </p:pic>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17</a:t>
            </a:fld>
            <a:endParaRPr lang="de-DE" altLang="en-US"/>
          </a:p>
        </p:txBody>
      </p:sp>
      <p:sp>
        <p:nvSpPr>
          <p:cNvPr id="6" name="Textfeld 5"/>
          <p:cNvSpPr txBox="1"/>
          <p:nvPr/>
        </p:nvSpPr>
        <p:spPr>
          <a:xfrm>
            <a:off x="683566" y="2708920"/>
            <a:ext cx="2376266" cy="3539430"/>
          </a:xfrm>
          <a:prstGeom prst="rect">
            <a:avLst/>
          </a:prstGeom>
          <a:noFill/>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Deshalb werden Widerstände heute mit Farbringen gekennzeichnet. Man beginnt an dem Ende zu zählen an dem die Ringe dichter liegen. Am Ende liegt der Ring, der die Toleranz anzeigt. Der ist meist Gold oder Silber und daher leicht zu unterscheiden.</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36833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18</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1955392925"/>
              </p:ext>
            </p:extLst>
          </p:nvPr>
        </p:nvGraphicFramePr>
        <p:xfrm>
          <a:off x="1115616" y="1247646"/>
          <a:ext cx="6912768" cy="232537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TC101</a:t>
                      </a:r>
                      <a:endParaRPr lang="en-US" dirty="0">
                        <a:solidFill>
                          <a:schemeClr val="tx1"/>
                        </a:solidFill>
                      </a:endParaRPr>
                    </a:p>
                  </a:txBody>
                  <a:tcPr>
                    <a:solidFill>
                      <a:schemeClr val="bg1">
                        <a:lumMod val="65000"/>
                      </a:schemeClr>
                    </a:solidFill>
                  </a:tcPr>
                </a:tc>
                <a:tc>
                  <a:txBody>
                    <a:bodyPr/>
                    <a:lstStyle/>
                    <a:p>
                      <a:r>
                        <a:rPr lang="de-DE"/>
                        <a:t>Die Farbringe gelb, violett und orange auf einem Widerstand mit 4 Farbringen bedeuten einen Widerstandswert von</a:t>
                      </a:r>
                    </a:p>
                  </a:txBody>
                  <a:tcPr marL="9525" marR="9525" marT="9525" marB="952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a:t>   4,7 k</a:t>
                      </a:r>
                      <a:r>
                        <a:rPr lang="el-GR"/>
                        <a:t>Ω</a:t>
                      </a:r>
                    </a:p>
                  </a:txBody>
                  <a:tcPr marL="9525" marR="9525" marT="9525" marB="9525" anchor="ctr"/>
                </a:tc>
              </a:tr>
              <a:tr h="370840">
                <a:tc>
                  <a:txBody>
                    <a:bodyPr/>
                    <a:lstStyle/>
                    <a:p>
                      <a:r>
                        <a:rPr lang="en-US" dirty="0" smtClean="0"/>
                        <a:t>B</a:t>
                      </a:r>
                      <a:endParaRPr lang="en-US" dirty="0"/>
                    </a:p>
                  </a:txBody>
                  <a:tcPr/>
                </a:tc>
                <a:tc>
                  <a:txBody>
                    <a:bodyPr/>
                    <a:lstStyle/>
                    <a:p>
                      <a:r>
                        <a:rPr lang="en-US"/>
                        <a:t>   47 k</a:t>
                      </a:r>
                      <a:r>
                        <a:rPr lang="el-GR"/>
                        <a:t>Ω</a:t>
                      </a:r>
                    </a:p>
                  </a:txBody>
                  <a:tcPr marL="9525" marR="9525" marT="9525" marB="9525" anchor="ctr"/>
                </a:tc>
              </a:tr>
              <a:tr h="370840">
                <a:tc>
                  <a:txBody>
                    <a:bodyPr/>
                    <a:lstStyle/>
                    <a:p>
                      <a:r>
                        <a:rPr lang="en-US" dirty="0" smtClean="0"/>
                        <a:t>C</a:t>
                      </a:r>
                      <a:endParaRPr lang="en-US" dirty="0"/>
                    </a:p>
                  </a:txBody>
                  <a:tcPr/>
                </a:tc>
                <a:tc>
                  <a:txBody>
                    <a:bodyPr/>
                    <a:lstStyle/>
                    <a:p>
                      <a:r>
                        <a:rPr lang="en-US" dirty="0"/>
                        <a:t>  470 k</a:t>
                      </a:r>
                      <a:r>
                        <a:rPr lang="el-GR" dirty="0"/>
                        <a:t>Ω</a:t>
                      </a:r>
                    </a:p>
                  </a:txBody>
                  <a:tcPr marL="9525" marR="9525" marT="9525" marB="9525" anchor="ctr"/>
                </a:tc>
              </a:tr>
              <a:tr h="370840">
                <a:tc>
                  <a:txBody>
                    <a:bodyPr/>
                    <a:lstStyle/>
                    <a:p>
                      <a:r>
                        <a:rPr lang="en-US" dirty="0" smtClean="0"/>
                        <a:t>D</a:t>
                      </a:r>
                      <a:endParaRPr lang="en-US" dirty="0"/>
                    </a:p>
                  </a:txBody>
                  <a:tcPr/>
                </a:tc>
                <a:tc>
                  <a:txBody>
                    <a:bodyPr/>
                    <a:lstStyle/>
                    <a:p>
                      <a:r>
                        <a:rPr lang="en-US" dirty="0"/>
                        <a:t>  4,7 M</a:t>
                      </a:r>
                      <a:r>
                        <a:rPr lang="el-GR" dirty="0"/>
                        <a:t>Ω</a:t>
                      </a:r>
                    </a:p>
                  </a:txBody>
                  <a:tcPr marL="9525" marR="9525" marT="9525" marB="9525" anchor="ctr"/>
                </a:tc>
              </a:tr>
            </a:tbl>
          </a:graphicData>
        </a:graphic>
      </p:graphicFrame>
      <p:sp>
        <p:nvSpPr>
          <p:cNvPr id="5" name="Interaktive Schaltfläche: Hilfe 4">
            <a:hlinkClick r:id="" action="ppaction://noaction" highlightClick="1"/>
          </p:cNvPr>
          <p:cNvSpPr/>
          <p:nvPr/>
        </p:nvSpPr>
        <p:spPr>
          <a:xfrm>
            <a:off x="1435045" y="216434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253018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289603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326187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2507399"/>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5" name="Textfeld 14"/>
          <p:cNvSpPr txBox="1"/>
          <p:nvPr/>
        </p:nvSpPr>
        <p:spPr>
          <a:xfrm>
            <a:off x="1173844" y="215069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287775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323446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18" name="Tabelle 17"/>
          <p:cNvGraphicFramePr>
            <a:graphicFrameLocks noGrp="1"/>
          </p:cNvGraphicFramePr>
          <p:nvPr>
            <p:extLst>
              <p:ext uri="{D42A27DB-BD31-4B8C-83A1-F6EECF244321}">
                <p14:modId xmlns:p14="http://schemas.microsoft.com/office/powerpoint/2010/main" val="1646339092"/>
              </p:ext>
            </p:extLst>
          </p:nvPr>
        </p:nvGraphicFramePr>
        <p:xfrm>
          <a:off x="1115616" y="3933056"/>
          <a:ext cx="6912768" cy="2051050"/>
        </p:xfrm>
        <a:graphic>
          <a:graphicData uri="http://schemas.openxmlformats.org/drawingml/2006/table">
            <a:tbl>
              <a:tblPr firstRow="1" bandRow="1">
                <a:tableStyleId>{17292A2E-F333-43FB-9621-5CBBE7FDCDCB}</a:tableStyleId>
              </a:tblPr>
              <a:tblGrid>
                <a:gridCol w="925050"/>
                <a:gridCol w="5987718"/>
              </a:tblGrid>
              <a:tr h="370840">
                <a:tc>
                  <a:txBody>
                    <a:bodyPr/>
                    <a:lstStyle/>
                    <a:p>
                      <a:r>
                        <a:rPr lang="en-US" dirty="0" smtClean="0">
                          <a:solidFill>
                            <a:schemeClr val="tx1"/>
                          </a:solidFill>
                        </a:rPr>
                        <a:t>TC104</a:t>
                      </a:r>
                      <a:endParaRPr lang="en-US" dirty="0">
                        <a:solidFill>
                          <a:schemeClr val="tx1"/>
                        </a:solidFill>
                      </a:endParaRPr>
                    </a:p>
                  </a:txBody>
                  <a:tcPr>
                    <a:solidFill>
                      <a:schemeClr val="bg1">
                        <a:lumMod val="65000"/>
                      </a:schemeClr>
                    </a:solidFill>
                  </a:tcPr>
                </a:tc>
                <a:tc>
                  <a:txBody>
                    <a:bodyPr/>
                    <a:lstStyle/>
                    <a:p>
                      <a:r>
                        <a:rPr lang="de-DE" dirty="0"/>
                        <a:t>Die Farbringe rot, violett und rot auf einem Widerstand mit </a:t>
                      </a:r>
                      <a:r>
                        <a:rPr lang="de-DE" dirty="0" smtClean="0"/>
                        <a:t>4 </a:t>
                      </a:r>
                      <a:r>
                        <a:rPr lang="de-DE" dirty="0"/>
                        <a:t>Farbringen bedeuten einen Widerstand von</a:t>
                      </a:r>
                    </a:p>
                  </a:txBody>
                  <a:tcPr marL="9525" marR="9525" marT="9525" marB="952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a:t>   2,7 M</a:t>
                      </a:r>
                      <a:r>
                        <a:rPr lang="el-GR"/>
                        <a:t>Ω</a:t>
                      </a:r>
                    </a:p>
                  </a:txBody>
                  <a:tcPr marL="9525" marR="9525" marT="9525" marB="9525" anchor="ctr"/>
                </a:tc>
              </a:tr>
              <a:tr h="370840">
                <a:tc>
                  <a:txBody>
                    <a:bodyPr/>
                    <a:lstStyle/>
                    <a:p>
                      <a:r>
                        <a:rPr lang="en-US" dirty="0" smtClean="0"/>
                        <a:t>B</a:t>
                      </a:r>
                      <a:endParaRPr lang="en-US" dirty="0"/>
                    </a:p>
                  </a:txBody>
                  <a:tcPr/>
                </a:tc>
                <a:tc>
                  <a:txBody>
                    <a:bodyPr/>
                    <a:lstStyle/>
                    <a:p>
                      <a:r>
                        <a:rPr lang="en-US" dirty="0"/>
                        <a:t>   </a:t>
                      </a:r>
                      <a:r>
                        <a:rPr lang="en-US" dirty="0" smtClean="0"/>
                        <a:t> 27 </a:t>
                      </a:r>
                      <a:r>
                        <a:rPr lang="en-US" dirty="0"/>
                        <a:t>k</a:t>
                      </a:r>
                      <a:r>
                        <a:rPr lang="el-GR" dirty="0"/>
                        <a:t>Ω</a:t>
                      </a:r>
                    </a:p>
                  </a:txBody>
                  <a:tcPr marL="9525" marR="9525" marT="9525" marB="9525" anchor="ctr"/>
                </a:tc>
              </a:tr>
              <a:tr h="370840">
                <a:tc>
                  <a:txBody>
                    <a:bodyPr/>
                    <a:lstStyle/>
                    <a:p>
                      <a:r>
                        <a:rPr lang="en-US" dirty="0" smtClean="0"/>
                        <a:t>C</a:t>
                      </a:r>
                      <a:endParaRPr lang="en-US" dirty="0"/>
                    </a:p>
                  </a:txBody>
                  <a:tcPr/>
                </a:tc>
                <a:tc>
                  <a:txBody>
                    <a:bodyPr/>
                    <a:lstStyle/>
                    <a:p>
                      <a:r>
                        <a:rPr lang="en-US" dirty="0"/>
                        <a:t>  </a:t>
                      </a:r>
                      <a:r>
                        <a:rPr lang="en-US" dirty="0" smtClean="0"/>
                        <a:t>270 </a:t>
                      </a:r>
                      <a:r>
                        <a:rPr lang="en-US" dirty="0"/>
                        <a:t>k</a:t>
                      </a:r>
                      <a:r>
                        <a:rPr lang="el-GR" dirty="0"/>
                        <a:t>Ω</a:t>
                      </a:r>
                    </a:p>
                  </a:txBody>
                  <a:tcPr marL="9525" marR="9525" marT="9525" marB="9525" anchor="ctr"/>
                </a:tc>
              </a:tr>
              <a:tr h="370840">
                <a:tc>
                  <a:txBody>
                    <a:bodyPr/>
                    <a:lstStyle/>
                    <a:p>
                      <a:r>
                        <a:rPr lang="en-US" dirty="0" smtClean="0"/>
                        <a:t>D</a:t>
                      </a:r>
                      <a:endParaRPr lang="en-US" dirty="0"/>
                    </a:p>
                  </a:txBody>
                  <a:tcPr/>
                </a:tc>
                <a:tc>
                  <a:txBody>
                    <a:bodyPr/>
                    <a:lstStyle/>
                    <a:p>
                      <a:r>
                        <a:rPr lang="en-US" dirty="0"/>
                        <a:t>  </a:t>
                      </a:r>
                      <a:r>
                        <a:rPr lang="en-US" dirty="0" smtClean="0"/>
                        <a:t> 2,7 </a:t>
                      </a:r>
                      <a:r>
                        <a:rPr lang="en-US" dirty="0"/>
                        <a:t>k</a:t>
                      </a:r>
                      <a:r>
                        <a:rPr lang="el-GR" dirty="0"/>
                        <a:t>Ω</a:t>
                      </a:r>
                    </a:p>
                  </a:txBody>
                  <a:tcPr marL="9525" marR="9525" marT="9525" marB="9525" anchor="ctr"/>
                </a:tc>
              </a:tr>
            </a:tbl>
          </a:graphicData>
        </a:graphic>
      </p:graphicFrame>
      <p:sp>
        <p:nvSpPr>
          <p:cNvPr id="19" name="Interaktive Schaltfläche: Hilfe 18">
            <a:hlinkClick r:id="" action="ppaction://noaction" highlightClick="1"/>
          </p:cNvPr>
          <p:cNvSpPr/>
          <p:nvPr/>
        </p:nvSpPr>
        <p:spPr>
          <a:xfrm>
            <a:off x="1430944" y="454772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430944" y="491357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430944" y="527941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430944" y="564526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1188142" y="488964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1188142" y="452653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1176921" y="5247999"/>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1188142" y="5620001"/>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Tree>
    <p:extLst>
      <p:ext uri="{BB962C8B-B14F-4D97-AF65-F5344CB8AC3E}">
        <p14:creationId xmlns:p14="http://schemas.microsoft.com/office/powerpoint/2010/main" val="273062131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animBg="1"/>
      <p:bldP spid="15" grpId="0" animBg="1"/>
      <p:bldP spid="16" grpId="0" animBg="1"/>
      <p:bldP spid="17" grpId="0" animBg="1"/>
      <p:bldP spid="23"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19</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2711280223"/>
              </p:ext>
            </p:extLst>
          </p:nvPr>
        </p:nvGraphicFramePr>
        <p:xfrm>
          <a:off x="1115616" y="1247646"/>
          <a:ext cx="6912768" cy="232537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TC102</a:t>
                      </a:r>
                      <a:endParaRPr lang="en-US" dirty="0">
                        <a:solidFill>
                          <a:schemeClr val="tx1"/>
                        </a:solidFill>
                      </a:endParaRPr>
                    </a:p>
                  </a:txBody>
                  <a:tcPr>
                    <a:solidFill>
                      <a:schemeClr val="bg1">
                        <a:lumMod val="65000"/>
                      </a:schemeClr>
                    </a:solidFill>
                  </a:tcPr>
                </a:tc>
                <a:tc>
                  <a:txBody>
                    <a:bodyPr/>
                    <a:lstStyle/>
                    <a:p>
                      <a:r>
                        <a:rPr lang="de-DE"/>
                        <a:t>Die Farbringe gelb, violett und rot auf einem Widerstand mit 4 Farbringen bedeuten einen Widerstandswert von</a:t>
                      </a:r>
                    </a:p>
                  </a:txBody>
                  <a:tcPr marL="9525" marR="9525" marT="9525" marB="952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a:t>   4,7 k</a:t>
                      </a:r>
                      <a:r>
                        <a:rPr lang="el-GR"/>
                        <a:t>Ω</a:t>
                      </a:r>
                    </a:p>
                  </a:txBody>
                  <a:tcPr marL="9525" marR="9525" marT="9525" marB="9525" anchor="ctr"/>
                </a:tc>
              </a:tr>
              <a:tr h="370840">
                <a:tc>
                  <a:txBody>
                    <a:bodyPr/>
                    <a:lstStyle/>
                    <a:p>
                      <a:r>
                        <a:rPr lang="en-US" dirty="0" smtClean="0"/>
                        <a:t>B</a:t>
                      </a:r>
                      <a:endParaRPr lang="en-US" dirty="0"/>
                    </a:p>
                  </a:txBody>
                  <a:tcPr/>
                </a:tc>
                <a:tc>
                  <a:txBody>
                    <a:bodyPr/>
                    <a:lstStyle/>
                    <a:p>
                      <a:r>
                        <a:rPr lang="en-US"/>
                        <a:t>   47 k</a:t>
                      </a:r>
                      <a:r>
                        <a:rPr lang="el-GR"/>
                        <a:t>Ω</a:t>
                      </a:r>
                    </a:p>
                  </a:txBody>
                  <a:tcPr marL="9525" marR="9525" marT="9525" marB="9525" anchor="ctr"/>
                </a:tc>
              </a:tr>
              <a:tr h="370840">
                <a:tc>
                  <a:txBody>
                    <a:bodyPr/>
                    <a:lstStyle/>
                    <a:p>
                      <a:r>
                        <a:rPr lang="en-US" dirty="0" smtClean="0"/>
                        <a:t>C</a:t>
                      </a:r>
                      <a:endParaRPr lang="en-US" dirty="0"/>
                    </a:p>
                  </a:txBody>
                  <a:tcPr/>
                </a:tc>
                <a:tc>
                  <a:txBody>
                    <a:bodyPr/>
                    <a:lstStyle/>
                    <a:p>
                      <a:r>
                        <a:rPr lang="en-US"/>
                        <a:t>   470 k</a:t>
                      </a:r>
                      <a:r>
                        <a:rPr lang="el-GR"/>
                        <a:t>Ω</a:t>
                      </a:r>
                    </a:p>
                  </a:txBody>
                  <a:tcPr marL="9525" marR="9525" marT="9525" marB="9525" anchor="ctr"/>
                </a:tc>
              </a:tr>
              <a:tr h="370840">
                <a:tc>
                  <a:txBody>
                    <a:bodyPr/>
                    <a:lstStyle/>
                    <a:p>
                      <a:r>
                        <a:rPr lang="en-US" dirty="0" smtClean="0"/>
                        <a:t>D</a:t>
                      </a:r>
                      <a:endParaRPr lang="en-US" dirty="0"/>
                    </a:p>
                  </a:txBody>
                  <a:tcPr/>
                </a:tc>
                <a:tc>
                  <a:txBody>
                    <a:bodyPr/>
                    <a:lstStyle/>
                    <a:p>
                      <a:r>
                        <a:rPr lang="en-US" dirty="0"/>
                        <a:t>  4,7 M</a:t>
                      </a:r>
                      <a:r>
                        <a:rPr lang="el-GR" dirty="0"/>
                        <a:t>Ω</a:t>
                      </a:r>
                    </a:p>
                  </a:txBody>
                  <a:tcPr marL="9525" marR="9525" marT="9525" marB="9525" anchor="ctr"/>
                </a:tc>
              </a:tr>
            </a:tbl>
          </a:graphicData>
        </a:graphic>
      </p:graphicFrame>
      <p:sp>
        <p:nvSpPr>
          <p:cNvPr id="5" name="Interaktive Schaltfläche: Hilfe 4">
            <a:hlinkClick r:id="" action="ppaction://noaction" highlightClick="1"/>
          </p:cNvPr>
          <p:cNvSpPr/>
          <p:nvPr/>
        </p:nvSpPr>
        <p:spPr>
          <a:xfrm>
            <a:off x="1435045" y="213143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249727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286312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322896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247449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1173844" y="211778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6" name="Textfeld 15"/>
          <p:cNvSpPr txBox="1"/>
          <p:nvPr/>
        </p:nvSpPr>
        <p:spPr>
          <a:xfrm>
            <a:off x="1173844" y="284484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320155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18" name="Tabelle 17"/>
          <p:cNvGraphicFramePr>
            <a:graphicFrameLocks noGrp="1"/>
          </p:cNvGraphicFramePr>
          <p:nvPr>
            <p:extLst>
              <p:ext uri="{D42A27DB-BD31-4B8C-83A1-F6EECF244321}">
                <p14:modId xmlns:p14="http://schemas.microsoft.com/office/powerpoint/2010/main" val="2981341089"/>
              </p:ext>
            </p:extLst>
          </p:nvPr>
        </p:nvGraphicFramePr>
        <p:xfrm>
          <a:off x="1115616" y="3853582"/>
          <a:ext cx="6912768" cy="2325370"/>
        </p:xfrm>
        <a:graphic>
          <a:graphicData uri="http://schemas.openxmlformats.org/drawingml/2006/table">
            <a:tbl>
              <a:tblPr firstRow="1" bandRow="1">
                <a:tableStyleId>{17292A2E-F333-43FB-9621-5CBBE7FDCDCB}</a:tableStyleId>
              </a:tblPr>
              <a:tblGrid>
                <a:gridCol w="925050"/>
                <a:gridCol w="5987718"/>
              </a:tblGrid>
              <a:tr h="370840">
                <a:tc>
                  <a:txBody>
                    <a:bodyPr/>
                    <a:lstStyle/>
                    <a:p>
                      <a:r>
                        <a:rPr lang="en-US" dirty="0" smtClean="0">
                          <a:solidFill>
                            <a:schemeClr val="tx1"/>
                          </a:solidFill>
                        </a:rPr>
                        <a:t>TC103</a:t>
                      </a:r>
                      <a:endParaRPr lang="en-US" dirty="0">
                        <a:solidFill>
                          <a:schemeClr val="tx1"/>
                        </a:solidFill>
                      </a:endParaRPr>
                    </a:p>
                  </a:txBody>
                  <a:tcPr>
                    <a:solidFill>
                      <a:schemeClr val="bg1">
                        <a:lumMod val="65000"/>
                      </a:schemeClr>
                    </a:solidFill>
                  </a:tcPr>
                </a:tc>
                <a:tc>
                  <a:txBody>
                    <a:bodyPr/>
                    <a:lstStyle/>
                    <a:p>
                      <a:r>
                        <a:rPr lang="de-DE"/>
                        <a:t>Die Farbringe rot, violett und orange auf einem Widerstand mit 4 Farbringen bedeuten einen Widerstandswert von</a:t>
                      </a:r>
                    </a:p>
                  </a:txBody>
                  <a:tcPr marL="9525" marR="9525" marT="9525" marB="952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a:t>   27 k</a:t>
                      </a:r>
                      <a:r>
                        <a:rPr lang="el-GR"/>
                        <a:t>Ω</a:t>
                      </a:r>
                    </a:p>
                  </a:txBody>
                  <a:tcPr marL="9525" marR="9525" marT="9525" marB="9525" anchor="ctr"/>
                </a:tc>
              </a:tr>
              <a:tr h="370840">
                <a:tc>
                  <a:txBody>
                    <a:bodyPr/>
                    <a:lstStyle/>
                    <a:p>
                      <a:r>
                        <a:rPr lang="en-US" dirty="0" smtClean="0"/>
                        <a:t>B</a:t>
                      </a:r>
                      <a:endParaRPr lang="en-US" dirty="0"/>
                    </a:p>
                  </a:txBody>
                  <a:tcPr/>
                </a:tc>
                <a:tc>
                  <a:txBody>
                    <a:bodyPr/>
                    <a:lstStyle/>
                    <a:p>
                      <a:r>
                        <a:rPr lang="en-US"/>
                        <a:t>   2,7 k</a:t>
                      </a:r>
                      <a:r>
                        <a:rPr lang="el-GR"/>
                        <a:t>Ω</a:t>
                      </a:r>
                    </a:p>
                  </a:txBody>
                  <a:tcPr marL="9525" marR="9525" marT="9525" marB="9525" anchor="ctr"/>
                </a:tc>
              </a:tr>
              <a:tr h="370840">
                <a:tc>
                  <a:txBody>
                    <a:bodyPr/>
                    <a:lstStyle/>
                    <a:p>
                      <a:r>
                        <a:rPr lang="en-US" dirty="0" smtClean="0"/>
                        <a:t>C</a:t>
                      </a:r>
                      <a:endParaRPr lang="en-US" dirty="0"/>
                    </a:p>
                  </a:txBody>
                  <a:tcPr/>
                </a:tc>
                <a:tc>
                  <a:txBody>
                    <a:bodyPr/>
                    <a:lstStyle/>
                    <a:p>
                      <a:r>
                        <a:rPr lang="en-US"/>
                        <a:t>   270 k</a:t>
                      </a:r>
                      <a:r>
                        <a:rPr lang="el-GR"/>
                        <a:t>Ω</a:t>
                      </a:r>
                    </a:p>
                  </a:txBody>
                  <a:tcPr marL="9525" marR="9525" marT="9525" marB="9525" anchor="ctr"/>
                </a:tc>
              </a:tr>
              <a:tr h="370840">
                <a:tc>
                  <a:txBody>
                    <a:bodyPr/>
                    <a:lstStyle/>
                    <a:p>
                      <a:r>
                        <a:rPr lang="en-US" dirty="0" smtClean="0"/>
                        <a:t>D</a:t>
                      </a:r>
                      <a:endParaRPr lang="en-US" dirty="0"/>
                    </a:p>
                  </a:txBody>
                  <a:tcPr/>
                </a:tc>
                <a:tc>
                  <a:txBody>
                    <a:bodyPr/>
                    <a:lstStyle/>
                    <a:p>
                      <a:r>
                        <a:rPr lang="en-US" dirty="0"/>
                        <a:t>  2,7 M</a:t>
                      </a:r>
                      <a:r>
                        <a:rPr lang="el-GR" dirty="0"/>
                        <a:t>Ω</a:t>
                      </a:r>
                    </a:p>
                  </a:txBody>
                  <a:tcPr marL="9525" marR="9525" marT="9525" marB="9525" anchor="ctr"/>
                </a:tc>
              </a:tr>
            </a:tbl>
          </a:graphicData>
        </a:graphic>
      </p:graphicFrame>
      <p:sp>
        <p:nvSpPr>
          <p:cNvPr id="19" name="Interaktive Schaltfläche: Hilfe 18">
            <a:hlinkClick r:id="" action="ppaction://noaction" highlightClick="1"/>
          </p:cNvPr>
          <p:cNvSpPr/>
          <p:nvPr/>
        </p:nvSpPr>
        <p:spPr>
          <a:xfrm>
            <a:off x="1430944" y="474633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430944" y="511217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430944" y="547802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430944" y="584387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1188142" y="508825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1188142" y="472514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5" name="Textfeld 24"/>
          <p:cNvSpPr txBox="1"/>
          <p:nvPr/>
        </p:nvSpPr>
        <p:spPr>
          <a:xfrm>
            <a:off x="1176921" y="5446607"/>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1188142" y="5818609"/>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196614005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animBg="1"/>
      <p:bldP spid="15" grpId="0" animBg="1"/>
      <p:bldP spid="16" grpId="0" animBg="1"/>
      <p:bldP spid="17"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85800" y="2780928"/>
            <a:ext cx="7772400" cy="1470025"/>
          </a:xfrm>
          <a:prstGeom prst="rect">
            <a:avLst/>
          </a:prstGeom>
          <a:noFill/>
          <a:ln w="9525">
            <a:noFill/>
            <a:miter lim="800000"/>
            <a:headEnd/>
            <a:tailEnd/>
          </a:ln>
        </p:spPr>
        <p:txBody>
          <a:bodyPr anchor="ctr"/>
          <a:lstStyle/>
          <a:p>
            <a:pPr algn="ctr" eaLnBrk="0" hangingPunct="0">
              <a:defRPr/>
            </a:pPr>
            <a:r>
              <a:rPr lang="en-US" sz="2800" b="1" dirty="0" smtClean="0">
                <a:latin typeface="+mj-lt"/>
                <a:ea typeface="Verdana" panose="020B0604030504040204" pitchFamily="34" charset="0"/>
                <a:cs typeface="Verdana" panose="020B0604030504040204" pitchFamily="34" charset="0"/>
              </a:rPr>
              <a:t>Der </a:t>
            </a:r>
            <a:r>
              <a:rPr lang="en-US" sz="2800" b="1" dirty="0" err="1" smtClean="0">
                <a:latin typeface="+mj-lt"/>
                <a:ea typeface="Verdana" panose="020B0604030504040204" pitchFamily="34" charset="0"/>
                <a:cs typeface="Verdana" panose="020B0604030504040204" pitchFamily="34" charset="0"/>
              </a:rPr>
              <a:t>spezifische</a:t>
            </a:r>
            <a:r>
              <a:rPr lang="en-US" sz="2800" b="1" dirty="0" smtClean="0">
                <a:latin typeface="+mj-lt"/>
                <a:ea typeface="Verdana" panose="020B0604030504040204" pitchFamily="34" charset="0"/>
                <a:cs typeface="Verdana" panose="020B0604030504040204" pitchFamily="34" charset="0"/>
              </a:rPr>
              <a:t> </a:t>
            </a:r>
            <a:r>
              <a:rPr lang="en-US" sz="2800" b="1" dirty="0" err="1" smtClean="0">
                <a:latin typeface="+mj-lt"/>
                <a:ea typeface="Verdana" panose="020B0604030504040204" pitchFamily="34" charset="0"/>
                <a:cs typeface="Verdana" panose="020B0604030504040204" pitchFamily="34" charset="0"/>
              </a:rPr>
              <a:t>Widerstand</a:t>
            </a:r>
            <a:endParaRPr lang="de-DE" sz="2800" kern="0" dirty="0">
              <a:solidFill>
                <a:schemeClr val="tx2"/>
              </a:solidFill>
              <a:latin typeface="+mj-lt"/>
              <a:ea typeface="Verdana" panose="020B0604030504040204" pitchFamily="34" charset="0"/>
              <a:cs typeface="Verdana" panose="020B0604030504040204" pitchFamily="34" charset="0"/>
            </a:endParaRPr>
          </a:p>
        </p:txBody>
      </p:sp>
      <p:sp>
        <p:nvSpPr>
          <p:cNvPr id="11" name="Fußzeilenplatzhalter 3"/>
          <p:cNvSpPr>
            <a:spLocks noGrp="1"/>
          </p:cNvSpPr>
          <p:nvPr>
            <p:ph type="ftr" sz="quarter" idx="10"/>
          </p:nvPr>
        </p:nvSpPr>
        <p:spPr/>
        <p:txBody>
          <a:bodyPr/>
          <a:lstStyle/>
          <a:p>
            <a:pPr lvl="2">
              <a:defRPr/>
            </a:pPr>
            <a:r>
              <a:rPr lang="de-DE"/>
              <a:t> </a:t>
            </a:r>
          </a:p>
          <a:p>
            <a:pPr lvl="3">
              <a:defRPr/>
            </a:pPr>
            <a:endParaRPr lang="de-DE"/>
          </a:p>
          <a:p>
            <a:pPr lvl="3">
              <a:defRPr/>
            </a:pPr>
            <a:r>
              <a:rPr lang="de-DE" sz="1200"/>
              <a:t>			              Ortsverband München-Süd des</a:t>
            </a:r>
          </a:p>
          <a:p>
            <a:pPr lvl="3">
              <a:defRPr/>
            </a:pPr>
            <a:r>
              <a:rPr lang="de-DE" sz="1200"/>
              <a:t>		                            Deutschen Amateur-Radio-Club e.V.</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Kennzeichnung bei SMD</a:t>
            </a:r>
          </a:p>
        </p:txBody>
      </p:sp>
      <p:sp>
        <p:nvSpPr>
          <p:cNvPr id="9" name="Textfeld 8"/>
          <p:cNvSpPr txBox="1"/>
          <p:nvPr/>
        </p:nvSpPr>
        <p:spPr>
          <a:xfrm>
            <a:off x="683567" y="1268760"/>
            <a:ext cx="7848873" cy="1077218"/>
          </a:xfrm>
          <a:prstGeom prst="rect">
            <a:avLst/>
          </a:prstGeom>
          <a:noFill/>
        </p:spPr>
        <p:txBody>
          <a:bodyPr wrap="square" rtlCol="0">
            <a:spAutoFit/>
          </a:bodyPr>
          <a:lstStyle/>
          <a:p>
            <a:r>
              <a:rPr lang="de-DE" sz="1600" dirty="0">
                <a:latin typeface="Verdana" panose="020B0604030504040204" pitchFamily="34" charset="0"/>
                <a:ea typeface="Verdana" panose="020B0604030504040204" pitchFamily="34" charset="0"/>
                <a:cs typeface="Verdana" panose="020B0604030504040204" pitchFamily="34" charset="0"/>
              </a:rPr>
              <a:t>Bei der SMD-Technik (</a:t>
            </a:r>
            <a:r>
              <a:rPr lang="de-DE" sz="1600" dirty="0" err="1">
                <a:latin typeface="Verdana" panose="020B0604030504040204" pitchFamily="34" charset="0"/>
                <a:ea typeface="Verdana" panose="020B0604030504040204" pitchFamily="34" charset="0"/>
                <a:cs typeface="Verdana" panose="020B0604030504040204" pitchFamily="34" charset="0"/>
              </a:rPr>
              <a:t>surface</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mounted</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device</a:t>
            </a:r>
            <a:r>
              <a:rPr lang="de-DE" sz="1600" dirty="0">
                <a:latin typeface="Verdana" panose="020B0604030504040204" pitchFamily="34" charset="0"/>
                <a:ea typeface="Verdana" panose="020B0604030504040204" pitchFamily="34" charset="0"/>
                <a:cs typeface="Verdana" panose="020B0604030504040204" pitchFamily="34" charset="0"/>
              </a:rPr>
              <a:t>) haben die Bauteile sehr geringe Abmessungen im Millimeterbereich. Die flache Oberfläche gestattet einen Aufdruck von drei bis vier kleinen Ziffern. Dabei gilt folgendes Kennzeichnungs-System.</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20</a:t>
            </a:fld>
            <a:endParaRPr lang="de-DE" altLang="en-US"/>
          </a:p>
        </p:txBody>
      </p:sp>
      <p:sp>
        <p:nvSpPr>
          <p:cNvPr id="6" name="Textfeld 5"/>
          <p:cNvSpPr txBox="1"/>
          <p:nvPr/>
        </p:nvSpPr>
        <p:spPr>
          <a:xfrm>
            <a:off x="4139952" y="2756527"/>
            <a:ext cx="3384376" cy="584775"/>
          </a:xfrm>
          <a:prstGeom prst="rect">
            <a:avLst/>
          </a:prstGeom>
          <a:noFill/>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Bei Widerständen &lt; 1k</a:t>
            </a:r>
            <a:r>
              <a:rPr lang="el-GR" sz="1600" dirty="0" smtClean="0">
                <a:latin typeface="Verdana" panose="020B0604030504040204" pitchFamily="34" charset="0"/>
                <a:ea typeface="Verdana" panose="020B0604030504040204" pitchFamily="34" charset="0"/>
                <a:cs typeface="Verdana" panose="020B0604030504040204" pitchFamily="34" charset="0"/>
              </a:rPr>
              <a:t>Ω</a:t>
            </a:r>
            <a:r>
              <a:rPr lang="de-DE" sz="1600" dirty="0" smtClean="0">
                <a:latin typeface="Verdana" panose="020B0604030504040204" pitchFamily="34" charset="0"/>
                <a:ea typeface="Verdana" panose="020B0604030504040204" pitchFamily="34" charset="0"/>
                <a:cs typeface="Verdana" panose="020B0604030504040204" pitchFamily="34" charset="0"/>
              </a:rPr>
              <a:t> stellt „R“ den Dezimalpunkt dar</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7" y="2492896"/>
            <a:ext cx="2292268" cy="3530897"/>
          </a:xfrm>
          <a:prstGeom prst="rect">
            <a:avLst/>
          </a:prstGeom>
        </p:spPr>
      </p:pic>
      <p:sp>
        <p:nvSpPr>
          <p:cNvPr id="8" name="Textfeld 7"/>
          <p:cNvSpPr txBox="1"/>
          <p:nvPr/>
        </p:nvSpPr>
        <p:spPr>
          <a:xfrm>
            <a:off x="4139952" y="4005064"/>
            <a:ext cx="3384376" cy="830997"/>
          </a:xfrm>
          <a:prstGeom prst="rect">
            <a:avLst/>
          </a:prstGeom>
          <a:noFill/>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Dreistellige Zahlen wie bei Widerständen mit 4 Ringen</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(ohne Toleranz)</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feld 9"/>
          <p:cNvSpPr txBox="1"/>
          <p:nvPr/>
        </p:nvSpPr>
        <p:spPr>
          <a:xfrm>
            <a:off x="4139952" y="5229200"/>
            <a:ext cx="3384376" cy="584775"/>
          </a:xfrm>
          <a:prstGeom prst="rect">
            <a:avLst/>
          </a:prstGeom>
          <a:noFill/>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Vierstellige Zahlen wie bei Widerständen mit 5 Ringen</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5" name="Gerade Verbindung 4"/>
          <p:cNvCxnSpPr/>
          <p:nvPr/>
        </p:nvCxnSpPr>
        <p:spPr>
          <a:xfrm>
            <a:off x="3857197" y="2636912"/>
            <a:ext cx="0" cy="1008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p:nvCxnSpPr>
        <p:spPr>
          <a:xfrm>
            <a:off x="3877269" y="3861048"/>
            <a:ext cx="0" cy="10885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77269" y="5229200"/>
            <a:ext cx="0" cy="5847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7326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21</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1449463591"/>
              </p:ext>
            </p:extLst>
          </p:nvPr>
        </p:nvGraphicFramePr>
        <p:xfrm>
          <a:off x="1115616" y="1247646"/>
          <a:ext cx="6912768" cy="205105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TC110</a:t>
                      </a:r>
                      <a:endParaRPr lang="en-US" dirty="0">
                        <a:solidFill>
                          <a:schemeClr val="tx1"/>
                        </a:solidFill>
                      </a:endParaRPr>
                    </a:p>
                  </a:txBody>
                  <a:tcPr>
                    <a:solidFill>
                      <a:schemeClr val="bg1">
                        <a:lumMod val="65000"/>
                      </a:schemeClr>
                    </a:solidFill>
                  </a:tcPr>
                </a:tc>
                <a:tc>
                  <a:txBody>
                    <a:bodyPr/>
                    <a:lstStyle/>
                    <a:p>
                      <a:r>
                        <a:rPr lang="de-DE"/>
                        <a:t>Welchen Wert hat ein SMD-Widerstand mit der Kennzeichnung 221?</a:t>
                      </a:r>
                    </a:p>
                  </a:txBody>
                  <a:tcPr marL="9525" marR="9525" marT="9525" marB="9525" anchor="ctr">
                    <a:solidFill>
                      <a:schemeClr val="bg1">
                        <a:lumMod val="65000"/>
                      </a:schemeClr>
                    </a:solidFill>
                  </a:tcPr>
                </a:tc>
              </a:tr>
              <a:tr h="370840">
                <a:tc>
                  <a:txBody>
                    <a:bodyPr/>
                    <a:lstStyle/>
                    <a:p>
                      <a:r>
                        <a:rPr lang="en-US" dirty="0" smtClean="0"/>
                        <a:t>A</a:t>
                      </a:r>
                      <a:endParaRPr lang="en-US" dirty="0"/>
                    </a:p>
                  </a:txBody>
                  <a:tcPr/>
                </a:tc>
                <a:tc>
                  <a:txBody>
                    <a:bodyPr/>
                    <a:lstStyle/>
                    <a:p>
                      <a:r>
                        <a:rPr lang="el-GR"/>
                        <a:t>   221 Ω</a:t>
                      </a:r>
                    </a:p>
                  </a:txBody>
                  <a:tcPr marL="9525" marR="9525" marT="9525" marB="9525" anchor="ctr"/>
                </a:tc>
              </a:tr>
              <a:tr h="370840">
                <a:tc>
                  <a:txBody>
                    <a:bodyPr/>
                    <a:lstStyle/>
                    <a:p>
                      <a:r>
                        <a:rPr lang="en-US" dirty="0" smtClean="0"/>
                        <a:t>B</a:t>
                      </a:r>
                      <a:endParaRPr lang="en-US" dirty="0"/>
                    </a:p>
                  </a:txBody>
                  <a:tcPr/>
                </a:tc>
                <a:tc>
                  <a:txBody>
                    <a:bodyPr/>
                    <a:lstStyle/>
                    <a:p>
                      <a:r>
                        <a:rPr lang="el-GR"/>
                        <a:t>   220 Ω</a:t>
                      </a:r>
                    </a:p>
                  </a:txBody>
                  <a:tcPr marL="9525" marR="9525" marT="9525" marB="9525" anchor="ctr"/>
                </a:tc>
              </a:tr>
              <a:tr h="370840">
                <a:tc>
                  <a:txBody>
                    <a:bodyPr/>
                    <a:lstStyle/>
                    <a:p>
                      <a:r>
                        <a:rPr lang="en-US" dirty="0" smtClean="0"/>
                        <a:t>C</a:t>
                      </a:r>
                      <a:endParaRPr lang="en-US" dirty="0"/>
                    </a:p>
                  </a:txBody>
                  <a:tcPr/>
                </a:tc>
                <a:tc>
                  <a:txBody>
                    <a:bodyPr/>
                    <a:lstStyle/>
                    <a:p>
                      <a:r>
                        <a:rPr lang="el-GR" dirty="0"/>
                        <a:t>   </a:t>
                      </a:r>
                      <a:r>
                        <a:rPr lang="de-DE" dirty="0" smtClean="0"/>
                        <a:t>  </a:t>
                      </a:r>
                      <a:r>
                        <a:rPr lang="el-GR" dirty="0" smtClean="0"/>
                        <a:t>22 </a:t>
                      </a:r>
                      <a:r>
                        <a:rPr lang="el-GR" dirty="0"/>
                        <a:t>Ω</a:t>
                      </a:r>
                    </a:p>
                  </a:txBody>
                  <a:tcPr marL="9525" marR="9525" marT="9525" marB="9525" anchor="ctr"/>
                </a:tc>
              </a:tr>
              <a:tr h="370840">
                <a:tc>
                  <a:txBody>
                    <a:bodyPr/>
                    <a:lstStyle/>
                    <a:p>
                      <a:r>
                        <a:rPr lang="en-US" dirty="0" smtClean="0"/>
                        <a:t>D</a:t>
                      </a:r>
                      <a:endParaRPr lang="en-US" dirty="0"/>
                    </a:p>
                  </a:txBody>
                  <a:tcPr/>
                </a:tc>
                <a:tc>
                  <a:txBody>
                    <a:bodyPr/>
                    <a:lstStyle/>
                    <a:p>
                      <a:r>
                        <a:rPr lang="en-US" dirty="0"/>
                        <a:t> </a:t>
                      </a:r>
                      <a:r>
                        <a:rPr lang="en-US" dirty="0" smtClean="0"/>
                        <a:t>  </a:t>
                      </a:r>
                      <a:r>
                        <a:rPr lang="en-US" dirty="0"/>
                        <a:t> 22 k</a:t>
                      </a:r>
                      <a:r>
                        <a:rPr lang="el-GR" dirty="0"/>
                        <a:t>Ω</a:t>
                      </a:r>
                    </a:p>
                  </a:txBody>
                  <a:tcPr marL="9525" marR="9525" marT="9525" marB="9525" anchor="ctr"/>
                </a:tc>
              </a:tr>
            </a:tbl>
          </a:graphicData>
        </a:graphic>
      </p:graphicFrame>
      <p:sp>
        <p:nvSpPr>
          <p:cNvPr id="5" name="Interaktive Schaltfläche: Hilfe 4">
            <a:hlinkClick r:id="" action="ppaction://noaction" highlightClick="1"/>
          </p:cNvPr>
          <p:cNvSpPr/>
          <p:nvPr/>
        </p:nvSpPr>
        <p:spPr>
          <a:xfrm>
            <a:off x="1435045" y="187212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223796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260381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296965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2215179"/>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5" name="Textfeld 14"/>
          <p:cNvSpPr txBox="1"/>
          <p:nvPr/>
        </p:nvSpPr>
        <p:spPr>
          <a:xfrm>
            <a:off x="1173844" y="185847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258553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294224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18" name="Tabelle 17"/>
          <p:cNvGraphicFramePr>
            <a:graphicFrameLocks noGrp="1"/>
          </p:cNvGraphicFramePr>
          <p:nvPr>
            <p:extLst>
              <p:ext uri="{D42A27DB-BD31-4B8C-83A1-F6EECF244321}">
                <p14:modId xmlns:p14="http://schemas.microsoft.com/office/powerpoint/2010/main" val="3484270830"/>
              </p:ext>
            </p:extLst>
          </p:nvPr>
        </p:nvGraphicFramePr>
        <p:xfrm>
          <a:off x="1115616" y="3853582"/>
          <a:ext cx="6912768" cy="2051050"/>
        </p:xfrm>
        <a:graphic>
          <a:graphicData uri="http://schemas.openxmlformats.org/drawingml/2006/table">
            <a:tbl>
              <a:tblPr firstRow="1" bandRow="1">
                <a:tableStyleId>{17292A2E-F333-43FB-9621-5CBBE7FDCDCB}</a:tableStyleId>
              </a:tblPr>
              <a:tblGrid>
                <a:gridCol w="925050"/>
                <a:gridCol w="5987718"/>
              </a:tblGrid>
              <a:tr h="370840">
                <a:tc>
                  <a:txBody>
                    <a:bodyPr/>
                    <a:lstStyle/>
                    <a:p>
                      <a:r>
                        <a:rPr lang="en-US" dirty="0" smtClean="0">
                          <a:solidFill>
                            <a:schemeClr val="tx1"/>
                          </a:solidFill>
                        </a:rPr>
                        <a:t>TC103</a:t>
                      </a:r>
                      <a:endParaRPr lang="en-US" dirty="0">
                        <a:solidFill>
                          <a:schemeClr val="tx1"/>
                        </a:solidFill>
                      </a:endParaRPr>
                    </a:p>
                  </a:txBody>
                  <a:tcPr>
                    <a:solidFill>
                      <a:schemeClr val="bg1">
                        <a:lumMod val="65000"/>
                      </a:schemeClr>
                    </a:solidFill>
                  </a:tcPr>
                </a:tc>
                <a:tc>
                  <a:txBody>
                    <a:bodyPr/>
                    <a:lstStyle/>
                    <a:p>
                      <a:r>
                        <a:rPr lang="de-DE"/>
                        <a:t>Welchen Wert hat ein SMD-Widerstand mit der Kennzeichnung 223?</a:t>
                      </a:r>
                    </a:p>
                  </a:txBody>
                  <a:tcPr marL="9525" marR="9525" marT="9525" marB="9525" anchor="ctr">
                    <a:solidFill>
                      <a:schemeClr val="bg1">
                        <a:lumMod val="65000"/>
                      </a:schemeClr>
                    </a:solidFill>
                  </a:tcPr>
                </a:tc>
              </a:tr>
              <a:tr h="370840">
                <a:tc>
                  <a:txBody>
                    <a:bodyPr/>
                    <a:lstStyle/>
                    <a:p>
                      <a:r>
                        <a:rPr lang="en-US" dirty="0" smtClean="0"/>
                        <a:t>A</a:t>
                      </a:r>
                      <a:endParaRPr lang="en-US" dirty="0"/>
                    </a:p>
                  </a:txBody>
                  <a:tcPr/>
                </a:tc>
                <a:tc>
                  <a:txBody>
                    <a:bodyPr/>
                    <a:lstStyle/>
                    <a:p>
                      <a:r>
                        <a:rPr lang="el-GR"/>
                        <a:t>   22 Ω</a:t>
                      </a:r>
                    </a:p>
                  </a:txBody>
                  <a:tcPr marL="9525" marR="9525" marT="9525" marB="9525" anchor="ctr"/>
                </a:tc>
              </a:tr>
              <a:tr h="370840">
                <a:tc>
                  <a:txBody>
                    <a:bodyPr/>
                    <a:lstStyle/>
                    <a:p>
                      <a:r>
                        <a:rPr lang="en-US" dirty="0" smtClean="0"/>
                        <a:t>B</a:t>
                      </a:r>
                      <a:endParaRPr lang="en-US" dirty="0"/>
                    </a:p>
                  </a:txBody>
                  <a:tcPr/>
                </a:tc>
                <a:tc>
                  <a:txBody>
                    <a:bodyPr/>
                    <a:lstStyle/>
                    <a:p>
                      <a:r>
                        <a:rPr lang="el-GR"/>
                        <a:t>   221 Ω</a:t>
                      </a:r>
                    </a:p>
                  </a:txBody>
                  <a:tcPr marL="9525" marR="9525" marT="9525" marB="9525" anchor="ctr"/>
                </a:tc>
              </a:tr>
              <a:tr h="370840">
                <a:tc>
                  <a:txBody>
                    <a:bodyPr/>
                    <a:lstStyle/>
                    <a:p>
                      <a:r>
                        <a:rPr lang="en-US" dirty="0" smtClean="0"/>
                        <a:t>C</a:t>
                      </a:r>
                      <a:endParaRPr lang="en-US" dirty="0"/>
                    </a:p>
                  </a:txBody>
                  <a:tcPr/>
                </a:tc>
                <a:tc>
                  <a:txBody>
                    <a:bodyPr/>
                    <a:lstStyle/>
                    <a:p>
                      <a:r>
                        <a:rPr lang="en-US"/>
                        <a:t>   22 k</a:t>
                      </a:r>
                      <a:r>
                        <a:rPr lang="el-GR"/>
                        <a:t>Ω</a:t>
                      </a:r>
                    </a:p>
                  </a:txBody>
                  <a:tcPr marL="9525" marR="9525" marT="9525" marB="9525" anchor="ctr"/>
                </a:tc>
              </a:tr>
              <a:tr h="370840">
                <a:tc>
                  <a:txBody>
                    <a:bodyPr/>
                    <a:lstStyle/>
                    <a:p>
                      <a:r>
                        <a:rPr lang="en-US" dirty="0" smtClean="0"/>
                        <a:t>D</a:t>
                      </a:r>
                      <a:endParaRPr lang="en-US" dirty="0"/>
                    </a:p>
                  </a:txBody>
                  <a:tcPr/>
                </a:tc>
                <a:tc>
                  <a:txBody>
                    <a:bodyPr/>
                    <a:lstStyle/>
                    <a:p>
                      <a:r>
                        <a:rPr lang="el-GR" dirty="0"/>
                        <a:t>  220 Ω</a:t>
                      </a:r>
                    </a:p>
                  </a:txBody>
                  <a:tcPr marL="9525" marR="9525" marT="9525" marB="9525" anchor="ctr"/>
                </a:tc>
              </a:tr>
            </a:tbl>
          </a:graphicData>
        </a:graphic>
      </p:graphicFrame>
      <p:sp>
        <p:nvSpPr>
          <p:cNvPr id="19" name="Interaktive Schaltfläche: Hilfe 18">
            <a:hlinkClick r:id="" action="ppaction://noaction" highlightClick="1"/>
          </p:cNvPr>
          <p:cNvSpPr/>
          <p:nvPr/>
        </p:nvSpPr>
        <p:spPr>
          <a:xfrm>
            <a:off x="1430944" y="445830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430944" y="482414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430944" y="518999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430944" y="555583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1188142" y="480022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1188142" y="443711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1176921" y="5158575"/>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6" name="Textfeld 25"/>
          <p:cNvSpPr txBox="1"/>
          <p:nvPr/>
        </p:nvSpPr>
        <p:spPr>
          <a:xfrm>
            <a:off x="1188142" y="5530577"/>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359728344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animBg="1"/>
      <p:bldP spid="15" grpId="0" animBg="1"/>
      <p:bldP spid="16" grpId="0" animBg="1"/>
      <p:bldP spid="17" grpId="0" animBg="1"/>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Toleranzschema</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22</a:t>
            </a:fld>
            <a:endParaRPr lang="de-DE" altLang="en-US"/>
          </a:p>
        </p:txBody>
      </p:sp>
      <p:sp>
        <p:nvSpPr>
          <p:cNvPr id="9" name="Textfeld 8"/>
          <p:cNvSpPr txBox="1"/>
          <p:nvPr/>
        </p:nvSpPr>
        <p:spPr>
          <a:xfrm>
            <a:off x="683567" y="1268760"/>
            <a:ext cx="7848873" cy="1600438"/>
          </a:xfrm>
          <a:prstGeom prst="rect">
            <a:avLst/>
          </a:prstGeom>
          <a:noFill/>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Da Widerstände mit Toleranzen gefertigt werden, macht es keinen Sinn beliebige Werte zu fertigen. Man legt die Werte daher so fest dass sich die Toleranzbereiche der Widerstände nur minimal überlappen.</a:t>
            </a:r>
          </a:p>
          <a:p>
            <a:r>
              <a:rPr lang="de-DE" sz="1600" dirty="0" smtClean="0">
                <a:latin typeface="Verdana" panose="020B0604030504040204" pitchFamily="34" charset="0"/>
                <a:ea typeface="Verdana" panose="020B0604030504040204" pitchFamily="34" charset="0"/>
                <a:cs typeface="Verdana" panose="020B0604030504040204" pitchFamily="34" charset="0"/>
              </a:rPr>
              <a:t>Bei einer Toleranz von 10% (silberner Ring) kommt man damit auf 12 Werte für eine Dekade:</a:t>
            </a:r>
          </a:p>
          <a:p>
            <a:r>
              <a:rPr lang="de-DE" sz="1800" dirty="0">
                <a:latin typeface="Verdana" panose="020B0604030504040204" pitchFamily="34" charset="0"/>
                <a:ea typeface="Verdana" panose="020B0604030504040204" pitchFamily="34" charset="0"/>
                <a:cs typeface="Verdana" panose="020B0604030504040204" pitchFamily="34" charset="0"/>
              </a:rPr>
              <a:t>10 – 12 – 15 – 18 – 22 – 27 – 33 – 39 – 47 – 56 – 68 – </a:t>
            </a:r>
            <a:r>
              <a:rPr lang="de-DE" sz="1800" dirty="0" smtClean="0">
                <a:latin typeface="Verdana" panose="020B0604030504040204" pitchFamily="34" charset="0"/>
                <a:ea typeface="Verdana" panose="020B0604030504040204" pitchFamily="34" charset="0"/>
                <a:cs typeface="Verdana" panose="020B0604030504040204" pitchFamily="34" charset="0"/>
              </a:rPr>
              <a:t>82</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11" y="3212975"/>
            <a:ext cx="2995001" cy="2805690"/>
          </a:xfrm>
          <a:prstGeom prst="rect">
            <a:avLst/>
          </a:prstGeom>
        </p:spPr>
      </p:pic>
      <p:sp>
        <p:nvSpPr>
          <p:cNvPr id="10" name="Textfeld 9"/>
          <p:cNvSpPr txBox="1"/>
          <p:nvPr/>
        </p:nvSpPr>
        <p:spPr>
          <a:xfrm>
            <a:off x="3995936" y="3217898"/>
            <a:ext cx="4536504" cy="2800767"/>
          </a:xfrm>
          <a:prstGeom prst="rect">
            <a:avLst/>
          </a:prstGeom>
          <a:noFill/>
        </p:spPr>
        <p:txBody>
          <a:bodyPr wrap="square" rtlCol="0">
            <a:spAutoFit/>
          </a:bodyPr>
          <a:lstStyle/>
          <a:p>
            <a:r>
              <a:rPr lang="de-DE" sz="1600" dirty="0" smtClean="0">
                <a:latin typeface="Verdana" panose="020B0604030504040204" pitchFamily="34" charset="0"/>
                <a:ea typeface="Verdana" panose="020B0604030504040204" pitchFamily="34" charset="0"/>
                <a:cs typeface="Verdana" panose="020B0604030504040204" pitchFamily="34" charset="0"/>
              </a:rPr>
              <a:t>Nehmen wir einmal die Werte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18k</a:t>
            </a:r>
            <a:r>
              <a:rPr lang="el-GR" sz="1600" dirty="0" smtClean="0">
                <a:latin typeface="Verdana" panose="020B0604030504040204" pitchFamily="34" charset="0"/>
                <a:ea typeface="Verdana" panose="020B0604030504040204" pitchFamily="34" charset="0"/>
                <a:cs typeface="Verdana" panose="020B0604030504040204" pitchFamily="34" charset="0"/>
              </a:rPr>
              <a:t>Ω</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und 22k</a:t>
            </a:r>
            <a:r>
              <a:rPr lang="el-GR" sz="1600" dirty="0" smtClean="0">
                <a:latin typeface="Verdana" panose="020B0604030504040204" pitchFamily="34" charset="0"/>
                <a:ea typeface="Verdana" panose="020B0604030504040204" pitchFamily="34" charset="0"/>
                <a:cs typeface="Verdana" panose="020B0604030504040204" pitchFamily="34" charset="0"/>
              </a:rPr>
              <a:t>Ω</a:t>
            </a:r>
            <a:r>
              <a:rPr lang="de-DE" sz="1600" dirty="0" smtClean="0">
                <a:latin typeface="Verdana" panose="020B0604030504040204" pitchFamily="34" charset="0"/>
                <a:ea typeface="Verdana" panose="020B0604030504040204" pitchFamily="34" charset="0"/>
                <a:cs typeface="Verdana" panose="020B0604030504040204" pitchFamily="34" charset="0"/>
              </a:rPr>
              <a:t> heraus:</a:t>
            </a:r>
          </a:p>
          <a:p>
            <a:endParaRPr lang="de-DE" sz="1600" dirty="0" smtClean="0">
              <a:latin typeface="Verdana" panose="020B0604030504040204" pitchFamily="34" charset="0"/>
              <a:ea typeface="Verdana" panose="020B0604030504040204" pitchFamily="34" charset="0"/>
              <a:cs typeface="Verdana" panose="020B0604030504040204" pitchFamily="34" charset="0"/>
            </a:endParaRPr>
          </a:p>
          <a:p>
            <a:r>
              <a:rPr lang="de-DE" sz="1600" dirty="0" smtClean="0">
                <a:latin typeface="Verdana" panose="020B0604030504040204" pitchFamily="34" charset="0"/>
                <a:ea typeface="Verdana" panose="020B0604030504040204" pitchFamily="34" charset="0"/>
                <a:cs typeface="Verdana" panose="020B0604030504040204" pitchFamily="34" charset="0"/>
              </a:rPr>
              <a:t>10</a:t>
            </a:r>
            <a:r>
              <a:rPr lang="de-DE" sz="1600" dirty="0">
                <a:latin typeface="Verdana" panose="020B0604030504040204" pitchFamily="34" charset="0"/>
                <a:ea typeface="Verdana" panose="020B0604030504040204" pitchFamily="34" charset="0"/>
                <a:cs typeface="Verdana" panose="020B0604030504040204" pitchFamily="34" charset="0"/>
              </a:rPr>
              <a:t>% von 18 </a:t>
            </a:r>
            <a:r>
              <a:rPr lang="de-DE" sz="1600" dirty="0" smtClean="0">
                <a:latin typeface="Verdana" panose="020B0604030504040204" pitchFamily="34" charset="0"/>
                <a:ea typeface="Verdana" panose="020B0604030504040204" pitchFamily="34" charset="0"/>
                <a:cs typeface="Verdana" panose="020B0604030504040204" pitchFamily="34" charset="0"/>
              </a:rPr>
              <a:t>k</a:t>
            </a:r>
            <a:r>
              <a:rPr lang="el-GR" sz="1600" dirty="0" smtClean="0">
                <a:latin typeface="Verdana" panose="020B0604030504040204" pitchFamily="34" charset="0"/>
                <a:ea typeface="Verdana" panose="020B0604030504040204" pitchFamily="34" charset="0"/>
                <a:cs typeface="Verdana" panose="020B0604030504040204" pitchFamily="34" charset="0"/>
              </a:rPr>
              <a:t>Ω</a:t>
            </a:r>
            <a:r>
              <a:rPr lang="de-DE" sz="1600" dirty="0" smtClean="0">
                <a:latin typeface="Verdana" panose="020B0604030504040204" pitchFamily="34" charset="0"/>
                <a:ea typeface="Verdana" panose="020B0604030504040204" pitchFamily="34" charset="0"/>
                <a:cs typeface="Verdana" panose="020B0604030504040204" pitchFamily="34" charset="0"/>
              </a:rPr>
              <a:t> = 1,8</a:t>
            </a:r>
            <a:r>
              <a:rPr lang="de-DE" sz="1600" dirty="0">
                <a:latin typeface="Verdana" panose="020B0604030504040204" pitchFamily="34" charset="0"/>
                <a:ea typeface="Verdana" panose="020B0604030504040204" pitchFamily="34" charset="0"/>
                <a:cs typeface="Verdana" panose="020B0604030504040204" pitchFamily="34" charset="0"/>
              </a:rPr>
              <a:t>k</a:t>
            </a:r>
            <a:r>
              <a:rPr lang="el-GR" sz="1600" dirty="0" smtClean="0">
                <a:latin typeface="Verdana" panose="020B0604030504040204" pitchFamily="34" charset="0"/>
                <a:ea typeface="Verdana" panose="020B0604030504040204" pitchFamily="34" charset="0"/>
                <a:cs typeface="Verdana" panose="020B0604030504040204" pitchFamily="34" charset="0"/>
              </a:rPr>
              <a:t>Ω</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 typeface="Symbol"/>
              <a:buChar char="Þ"/>
            </a:pPr>
            <a:r>
              <a:rPr lang="de-DE" sz="1600" dirty="0" smtClean="0">
                <a:latin typeface="Verdana" panose="020B0604030504040204" pitchFamily="34" charset="0"/>
                <a:ea typeface="Verdana" panose="020B0604030504040204" pitchFamily="34" charset="0"/>
                <a:cs typeface="Verdana" panose="020B0604030504040204" pitchFamily="34" charset="0"/>
              </a:rPr>
              <a:t>18k</a:t>
            </a:r>
            <a:r>
              <a:rPr lang="el-GR" sz="1600" dirty="0" smtClean="0">
                <a:latin typeface="Verdana" panose="020B0604030504040204" pitchFamily="34" charset="0"/>
                <a:ea typeface="Verdana" panose="020B0604030504040204" pitchFamily="34" charset="0"/>
                <a:cs typeface="Verdana" panose="020B0604030504040204" pitchFamily="34" charset="0"/>
              </a:rPr>
              <a:t>Ω</a:t>
            </a:r>
            <a:r>
              <a:rPr lang="de-DE" sz="1600" dirty="0" smtClean="0">
                <a:latin typeface="Verdana" panose="020B0604030504040204" pitchFamily="34" charset="0"/>
                <a:ea typeface="Verdana" panose="020B0604030504040204" pitchFamily="34" charset="0"/>
                <a:cs typeface="Verdana" panose="020B0604030504040204" pitchFamily="34" charset="0"/>
              </a:rPr>
              <a:t> +10% = </a:t>
            </a:r>
            <a:r>
              <a:rPr lang="de-DE" sz="1600" b="1" dirty="0" smtClean="0">
                <a:latin typeface="Verdana" panose="020B0604030504040204" pitchFamily="34" charset="0"/>
                <a:ea typeface="Verdana" panose="020B0604030504040204" pitchFamily="34" charset="0"/>
                <a:cs typeface="Verdana" panose="020B0604030504040204" pitchFamily="34" charset="0"/>
              </a:rPr>
              <a:t>19,8</a:t>
            </a:r>
            <a:r>
              <a:rPr lang="de-DE" sz="1600" b="1" dirty="0">
                <a:latin typeface="Verdana" panose="020B0604030504040204" pitchFamily="34" charset="0"/>
                <a:ea typeface="Verdana" panose="020B0604030504040204" pitchFamily="34" charset="0"/>
                <a:cs typeface="Verdana" panose="020B0604030504040204" pitchFamily="34" charset="0"/>
              </a:rPr>
              <a:t>k</a:t>
            </a:r>
            <a:r>
              <a:rPr lang="el-GR" sz="1600" b="1" dirty="0" smtClean="0">
                <a:latin typeface="Verdana" panose="020B0604030504040204" pitchFamily="34" charset="0"/>
                <a:ea typeface="Verdana" panose="020B0604030504040204" pitchFamily="34" charset="0"/>
                <a:cs typeface="Verdana" panose="020B0604030504040204" pitchFamily="34" charset="0"/>
              </a:rPr>
              <a:t>Ω</a:t>
            </a:r>
            <a:endParaRPr lang="de-DE" sz="1600" b="1" dirty="0" smtClean="0">
              <a:latin typeface="Verdana" panose="020B0604030504040204" pitchFamily="34" charset="0"/>
              <a:ea typeface="Verdana" panose="020B0604030504040204" pitchFamily="34" charset="0"/>
              <a:cs typeface="Verdana" panose="020B0604030504040204" pitchFamily="34" charset="0"/>
            </a:endParaRPr>
          </a:p>
          <a:p>
            <a:endParaRPr lang="de-DE" sz="1600" dirty="0" smtClean="0">
              <a:latin typeface="Verdana" panose="020B0604030504040204" pitchFamily="34" charset="0"/>
              <a:ea typeface="Verdana" panose="020B0604030504040204" pitchFamily="34" charset="0"/>
              <a:cs typeface="Verdana" panose="020B0604030504040204" pitchFamily="34" charset="0"/>
            </a:endParaRPr>
          </a:p>
          <a:p>
            <a:r>
              <a:rPr lang="de-DE" sz="1600" dirty="0" smtClean="0">
                <a:latin typeface="Verdana" panose="020B0604030504040204" pitchFamily="34" charset="0"/>
                <a:ea typeface="Verdana" panose="020B0604030504040204" pitchFamily="34" charset="0"/>
                <a:cs typeface="Verdana" panose="020B0604030504040204" pitchFamily="34" charset="0"/>
              </a:rPr>
              <a:t>10</a:t>
            </a:r>
            <a:r>
              <a:rPr lang="de-DE" sz="1600" dirty="0">
                <a:latin typeface="Verdana" panose="020B0604030504040204" pitchFamily="34" charset="0"/>
                <a:ea typeface="Verdana" panose="020B0604030504040204" pitchFamily="34" charset="0"/>
                <a:cs typeface="Verdana" panose="020B0604030504040204" pitchFamily="34" charset="0"/>
              </a:rPr>
              <a:t>% von </a:t>
            </a:r>
            <a:r>
              <a:rPr lang="de-DE" sz="1600" dirty="0" smtClean="0">
                <a:latin typeface="Verdana" panose="020B0604030504040204" pitchFamily="34" charset="0"/>
                <a:ea typeface="Verdana" panose="020B0604030504040204" pitchFamily="34" charset="0"/>
                <a:cs typeface="Verdana" panose="020B0604030504040204" pitchFamily="34" charset="0"/>
              </a:rPr>
              <a:t>22 </a:t>
            </a:r>
            <a:r>
              <a:rPr lang="de-DE" sz="1600" dirty="0">
                <a:latin typeface="Verdana" panose="020B0604030504040204" pitchFamily="34" charset="0"/>
                <a:ea typeface="Verdana" panose="020B0604030504040204" pitchFamily="34" charset="0"/>
                <a:cs typeface="Verdana" panose="020B0604030504040204" pitchFamily="34" charset="0"/>
              </a:rPr>
              <a:t>k</a:t>
            </a:r>
            <a:r>
              <a:rPr lang="el-GR" sz="1600" dirty="0">
                <a:latin typeface="Verdana" panose="020B0604030504040204" pitchFamily="34" charset="0"/>
                <a:ea typeface="Verdana" panose="020B0604030504040204" pitchFamily="34" charset="0"/>
                <a:cs typeface="Verdana" panose="020B0604030504040204" pitchFamily="34" charset="0"/>
              </a:rPr>
              <a:t>Ω</a:t>
            </a:r>
            <a:r>
              <a:rPr lang="de-DE" sz="1600" dirty="0">
                <a:latin typeface="Verdana" panose="020B0604030504040204" pitchFamily="34" charset="0"/>
                <a:ea typeface="Verdana" panose="020B0604030504040204" pitchFamily="34" charset="0"/>
                <a:cs typeface="Verdana" panose="020B0604030504040204" pitchFamily="34" charset="0"/>
              </a:rPr>
              <a:t> = </a:t>
            </a:r>
            <a:r>
              <a:rPr lang="de-DE" sz="1600" dirty="0" smtClean="0">
                <a:latin typeface="Verdana" panose="020B0604030504040204" pitchFamily="34" charset="0"/>
                <a:ea typeface="Verdana" panose="020B0604030504040204" pitchFamily="34" charset="0"/>
                <a:cs typeface="Verdana" panose="020B0604030504040204" pitchFamily="34" charset="0"/>
              </a:rPr>
              <a:t>2,2k</a:t>
            </a:r>
            <a:r>
              <a:rPr lang="el-GR" sz="1600" dirty="0">
                <a:latin typeface="Verdana" panose="020B0604030504040204" pitchFamily="34" charset="0"/>
                <a:ea typeface="Verdana" panose="020B0604030504040204" pitchFamily="34" charset="0"/>
                <a:cs typeface="Verdana" panose="020B0604030504040204" pitchFamily="34" charset="0"/>
              </a:rPr>
              <a:t>Ω</a:t>
            </a:r>
            <a:endParaRPr lang="de-DE" sz="16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Symbol"/>
              <a:buChar char="Þ"/>
            </a:pPr>
            <a:r>
              <a:rPr lang="de-DE" sz="1600" dirty="0" smtClean="0">
                <a:latin typeface="Verdana" panose="020B0604030504040204" pitchFamily="34" charset="0"/>
                <a:ea typeface="Verdana" panose="020B0604030504040204" pitchFamily="34" charset="0"/>
                <a:cs typeface="Verdana" panose="020B0604030504040204" pitchFamily="34" charset="0"/>
              </a:rPr>
              <a:t>22k</a:t>
            </a:r>
            <a:r>
              <a:rPr lang="el-GR" sz="1600" dirty="0">
                <a:latin typeface="Verdana" panose="020B0604030504040204" pitchFamily="34" charset="0"/>
                <a:ea typeface="Verdana" panose="020B0604030504040204" pitchFamily="34" charset="0"/>
                <a:cs typeface="Verdana" panose="020B0604030504040204" pitchFamily="34" charset="0"/>
              </a:rPr>
              <a:t>Ω</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-10</a:t>
            </a:r>
            <a:r>
              <a:rPr lang="de-DE" sz="1600" dirty="0">
                <a:latin typeface="Verdana" panose="020B0604030504040204" pitchFamily="34" charset="0"/>
                <a:ea typeface="Verdana" panose="020B0604030504040204" pitchFamily="34" charset="0"/>
                <a:cs typeface="Verdana" panose="020B0604030504040204" pitchFamily="34" charset="0"/>
              </a:rPr>
              <a:t>% = </a:t>
            </a:r>
            <a:r>
              <a:rPr lang="de-DE" sz="1600" b="1" dirty="0">
                <a:latin typeface="Verdana" panose="020B0604030504040204" pitchFamily="34" charset="0"/>
                <a:ea typeface="Verdana" panose="020B0604030504040204" pitchFamily="34" charset="0"/>
                <a:cs typeface="Verdana" panose="020B0604030504040204" pitchFamily="34" charset="0"/>
              </a:rPr>
              <a:t>19,8k</a:t>
            </a:r>
            <a:r>
              <a:rPr lang="el-GR" sz="1600" b="1" dirty="0">
                <a:latin typeface="Verdana" panose="020B0604030504040204" pitchFamily="34" charset="0"/>
                <a:ea typeface="Verdana" panose="020B0604030504040204" pitchFamily="34" charset="0"/>
                <a:cs typeface="Verdana" panose="020B0604030504040204" pitchFamily="34" charset="0"/>
              </a:rPr>
              <a:t>Ω</a:t>
            </a:r>
            <a:endParaRPr lang="de-DE" sz="1600" b="1" dirty="0">
              <a:latin typeface="Verdana" panose="020B0604030504040204" pitchFamily="34" charset="0"/>
              <a:ea typeface="Verdana" panose="020B0604030504040204" pitchFamily="34" charset="0"/>
              <a:cs typeface="Verdana" panose="020B0604030504040204" pitchFamily="34" charset="0"/>
            </a:endParaRPr>
          </a:p>
          <a:p>
            <a:endParaRPr lang="de-DE" sz="1600" dirty="0" smtClean="0">
              <a:latin typeface="Verdana" panose="020B0604030504040204" pitchFamily="34" charset="0"/>
              <a:ea typeface="Verdana" panose="020B0604030504040204" pitchFamily="34" charset="0"/>
              <a:cs typeface="Verdana" panose="020B0604030504040204" pitchFamily="34" charset="0"/>
            </a:endParaRPr>
          </a:p>
          <a:p>
            <a:r>
              <a:rPr lang="de-DE" sz="1600" dirty="0" smtClean="0">
                <a:latin typeface="Verdana" panose="020B0604030504040204" pitchFamily="34" charset="0"/>
                <a:ea typeface="Verdana" panose="020B0604030504040204" pitchFamily="34" charset="0"/>
                <a:cs typeface="Verdana" panose="020B0604030504040204" pitchFamily="34" charset="0"/>
              </a:rPr>
              <a:t>Hier passt es genau, bei anderen Werten gibt es knappe Überlappungen.</a:t>
            </a:r>
          </a:p>
        </p:txBody>
      </p:sp>
    </p:spTree>
    <p:extLst>
      <p:ext uri="{BB962C8B-B14F-4D97-AF65-F5344CB8AC3E}">
        <p14:creationId xmlns:p14="http://schemas.microsoft.com/office/powerpoint/2010/main" val="239029447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23</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2170226233"/>
              </p:ext>
            </p:extLst>
          </p:nvPr>
        </p:nvGraphicFramePr>
        <p:xfrm>
          <a:off x="1115616" y="2039734"/>
          <a:ext cx="6912768" cy="232537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TC108</a:t>
                      </a:r>
                      <a:endParaRPr lang="en-US" dirty="0">
                        <a:solidFill>
                          <a:schemeClr val="tx1"/>
                        </a:solidFill>
                      </a:endParaRPr>
                    </a:p>
                  </a:txBody>
                  <a:tcPr>
                    <a:solidFill>
                      <a:schemeClr val="bg1">
                        <a:lumMod val="65000"/>
                      </a:schemeClr>
                    </a:solidFill>
                  </a:tcPr>
                </a:tc>
                <a:tc>
                  <a:txBody>
                    <a:bodyPr/>
                    <a:lstStyle/>
                    <a:p>
                      <a:r>
                        <a:rPr lang="de-DE" b="1"/>
                        <a:t>Ein Widerstand hat eine Toleranz von 10 %. Bei einem nominalen Widerstandswert von 5,6 kΩ liegt der tatsächliche Wert zwischen …</a:t>
                      </a:r>
                      <a:endParaRPr lang="de-DE"/>
                    </a:p>
                  </a:txBody>
                  <a:tcPr marL="9525" marR="9525" marT="9525" marB="952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dirty="0"/>
                        <a:t>  </a:t>
                      </a:r>
                      <a:r>
                        <a:rPr lang="en-US" dirty="0" smtClean="0"/>
                        <a:t>4760 </a:t>
                      </a:r>
                      <a:r>
                        <a:rPr lang="en-US" dirty="0"/>
                        <a:t>und 6440 </a:t>
                      </a:r>
                      <a:r>
                        <a:rPr lang="el-GR" dirty="0"/>
                        <a:t>Ω.</a:t>
                      </a:r>
                    </a:p>
                  </a:txBody>
                  <a:tcPr marL="9525" marR="9525" marT="9525" marB="9525" anchor="ctr"/>
                </a:tc>
              </a:tr>
              <a:tr h="370840">
                <a:tc>
                  <a:txBody>
                    <a:bodyPr/>
                    <a:lstStyle/>
                    <a:p>
                      <a:r>
                        <a:rPr lang="en-US" dirty="0" smtClean="0"/>
                        <a:t>B</a:t>
                      </a:r>
                      <a:endParaRPr lang="en-US" dirty="0"/>
                    </a:p>
                  </a:txBody>
                  <a:tcPr/>
                </a:tc>
                <a:tc>
                  <a:txBody>
                    <a:bodyPr/>
                    <a:lstStyle/>
                    <a:p>
                      <a:r>
                        <a:rPr lang="en-US" dirty="0"/>
                        <a:t>  </a:t>
                      </a:r>
                      <a:r>
                        <a:rPr lang="en-US" dirty="0" smtClean="0"/>
                        <a:t>5040 </a:t>
                      </a:r>
                      <a:r>
                        <a:rPr lang="en-US" dirty="0"/>
                        <a:t>und 6160 </a:t>
                      </a:r>
                      <a:r>
                        <a:rPr lang="el-GR" dirty="0"/>
                        <a:t>Ω.</a:t>
                      </a:r>
                    </a:p>
                  </a:txBody>
                  <a:tcPr marL="9525" marR="9525" marT="9525" marB="9525" anchor="ctr"/>
                </a:tc>
              </a:tr>
              <a:tr h="370840">
                <a:tc>
                  <a:txBody>
                    <a:bodyPr/>
                    <a:lstStyle/>
                    <a:p>
                      <a:r>
                        <a:rPr lang="en-US" dirty="0" smtClean="0"/>
                        <a:t>C</a:t>
                      </a:r>
                      <a:endParaRPr lang="en-US" dirty="0"/>
                    </a:p>
                  </a:txBody>
                  <a:tcPr/>
                </a:tc>
                <a:tc>
                  <a:txBody>
                    <a:bodyPr/>
                    <a:lstStyle/>
                    <a:p>
                      <a:r>
                        <a:rPr lang="en-US" dirty="0"/>
                        <a:t>  </a:t>
                      </a:r>
                      <a:r>
                        <a:rPr lang="en-US" dirty="0" smtClean="0"/>
                        <a:t>4,7 </a:t>
                      </a:r>
                      <a:r>
                        <a:rPr lang="en-US" dirty="0"/>
                        <a:t>und 6,8 k</a:t>
                      </a:r>
                      <a:r>
                        <a:rPr lang="el-GR" dirty="0"/>
                        <a:t>Ω.</a:t>
                      </a:r>
                    </a:p>
                  </a:txBody>
                  <a:tcPr marL="9525" marR="9525" marT="9525" marB="9525" anchor="ctr"/>
                </a:tc>
              </a:tr>
              <a:tr h="370840">
                <a:tc>
                  <a:txBody>
                    <a:bodyPr/>
                    <a:lstStyle/>
                    <a:p>
                      <a:r>
                        <a:rPr lang="en-US" dirty="0" smtClean="0"/>
                        <a:t>D</a:t>
                      </a:r>
                      <a:endParaRPr lang="en-US" dirty="0"/>
                    </a:p>
                  </a:txBody>
                  <a:tcPr/>
                </a:tc>
                <a:tc>
                  <a:txBody>
                    <a:bodyPr/>
                    <a:lstStyle/>
                    <a:p>
                      <a:r>
                        <a:rPr lang="en-US" dirty="0"/>
                        <a:t>  5,2 und 6,3 k</a:t>
                      </a:r>
                      <a:r>
                        <a:rPr lang="el-GR" dirty="0"/>
                        <a:t>Ω.</a:t>
                      </a:r>
                    </a:p>
                  </a:txBody>
                  <a:tcPr marL="9525" marR="9525" marT="9525" marB="9525" anchor="ctr"/>
                </a:tc>
              </a:tr>
            </a:tbl>
          </a:graphicData>
        </a:graphic>
      </p:graphicFrame>
      <p:sp>
        <p:nvSpPr>
          <p:cNvPr id="5" name="Interaktive Schaltfläche: Hilfe 4">
            <a:hlinkClick r:id="" action="ppaction://noaction" highlightClick="1"/>
          </p:cNvPr>
          <p:cNvSpPr/>
          <p:nvPr/>
        </p:nvSpPr>
        <p:spPr>
          <a:xfrm>
            <a:off x="1435045" y="292536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329120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365705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402290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3268423"/>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5" name="Textfeld 14"/>
          <p:cNvSpPr txBox="1"/>
          <p:nvPr/>
        </p:nvSpPr>
        <p:spPr>
          <a:xfrm>
            <a:off x="1173844" y="291171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363877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399548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358440131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85800" y="2780928"/>
            <a:ext cx="7772400" cy="1470025"/>
          </a:xfrm>
          <a:prstGeom prst="rect">
            <a:avLst/>
          </a:prstGeom>
          <a:noFill/>
          <a:ln w="9525">
            <a:noFill/>
            <a:miter lim="800000"/>
            <a:headEnd/>
            <a:tailEnd/>
          </a:ln>
        </p:spPr>
        <p:txBody>
          <a:bodyPr anchor="ctr"/>
          <a:lstStyle/>
          <a:p>
            <a:pPr algn="ctr" eaLnBrk="0" hangingPunct="0">
              <a:defRPr/>
            </a:pPr>
            <a:r>
              <a:rPr lang="de-DE" sz="2800" b="1" dirty="0" smtClean="0">
                <a:latin typeface="+mj-lt"/>
                <a:ea typeface="Verdana" panose="020B0604030504040204" pitchFamily="34" charset="0"/>
                <a:cs typeface="Verdana" panose="020B0604030504040204" pitchFamily="34" charset="0"/>
              </a:rPr>
              <a:t>Schaltung von Widerständen</a:t>
            </a:r>
            <a:endParaRPr lang="de-DE" sz="2800" kern="0" dirty="0">
              <a:solidFill>
                <a:schemeClr val="tx2"/>
              </a:solidFill>
              <a:latin typeface="+mj-lt"/>
              <a:ea typeface="Verdana" panose="020B0604030504040204" pitchFamily="34" charset="0"/>
              <a:cs typeface="Verdana" panose="020B0604030504040204" pitchFamily="34" charset="0"/>
            </a:endParaRPr>
          </a:p>
        </p:txBody>
      </p:sp>
      <p:sp>
        <p:nvSpPr>
          <p:cNvPr id="11" name="Fußzeilenplatzhalter 3"/>
          <p:cNvSpPr>
            <a:spLocks noGrp="1"/>
          </p:cNvSpPr>
          <p:nvPr>
            <p:ph type="ftr" sz="quarter" idx="10"/>
          </p:nvPr>
        </p:nvSpPr>
        <p:spPr/>
        <p:txBody>
          <a:bodyPr/>
          <a:lstStyle/>
          <a:p>
            <a:pPr lvl="2">
              <a:defRPr/>
            </a:pPr>
            <a:r>
              <a:rPr lang="de-DE"/>
              <a:t> </a:t>
            </a:r>
          </a:p>
          <a:p>
            <a:pPr lvl="3">
              <a:defRPr/>
            </a:pPr>
            <a:endParaRPr lang="de-DE"/>
          </a:p>
          <a:p>
            <a:pPr lvl="3">
              <a:defRPr/>
            </a:pPr>
            <a:r>
              <a:rPr lang="de-DE" sz="1200"/>
              <a:t>			              Ortsverband München-Süd des</a:t>
            </a:r>
          </a:p>
          <a:p>
            <a:pPr lvl="3">
              <a:defRPr/>
            </a:pPr>
            <a:r>
              <a:rPr lang="de-DE" sz="1200"/>
              <a:t>		                            Deutschen Amateur-Radio-Club e.V.</a:t>
            </a:r>
          </a:p>
        </p:txBody>
      </p:sp>
    </p:spTree>
    <p:extLst>
      <p:ext uri="{BB962C8B-B14F-4D97-AF65-F5344CB8AC3E}">
        <p14:creationId xmlns:p14="http://schemas.microsoft.com/office/powerpoint/2010/main" val="290129276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Schaltung von Widerständen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25</a:t>
            </a:fld>
            <a:endParaRPr lang="de-DE" altLang="en-US" dirty="0"/>
          </a:p>
        </p:txBody>
      </p:sp>
      <p:sp>
        <p:nvSpPr>
          <p:cNvPr id="9" name="Textfeld 8"/>
          <p:cNvSpPr txBox="1"/>
          <p:nvPr/>
        </p:nvSpPr>
        <p:spPr>
          <a:xfrm>
            <a:off x="683568" y="1268760"/>
            <a:ext cx="7848870" cy="584775"/>
          </a:xfrm>
          <a:prstGeom prst="rect">
            <a:avLst/>
          </a:prstGeom>
          <a:noFill/>
        </p:spPr>
        <p:txBody>
          <a:bodyPr wrap="square" rtlCol="0">
            <a:spAutoFit/>
          </a:bodyPr>
          <a:lstStyle/>
          <a:p>
            <a:pPr>
              <a:spcBef>
                <a:spcPts val="1200"/>
              </a:spcBef>
            </a:pPr>
            <a:r>
              <a:rPr lang="de-DE" sz="1600" dirty="0">
                <a:latin typeface="Verdana" panose="020B0604030504040204" pitchFamily="34" charset="0"/>
                <a:ea typeface="Verdana" panose="020B0604030504040204" pitchFamily="34" charset="0"/>
                <a:cs typeface="Verdana" panose="020B0604030504040204" pitchFamily="34" charset="0"/>
              </a:rPr>
              <a:t>Die Zusammenschaltung von Widerständen lässt sich auf zwei Grundformen zurückführen: Reihenschaltung und </a:t>
            </a:r>
            <a:r>
              <a:rPr lang="de-DE" sz="1600" dirty="0" smtClean="0">
                <a:latin typeface="Verdana" panose="020B0604030504040204" pitchFamily="34" charset="0"/>
                <a:ea typeface="Verdana" panose="020B0604030504040204" pitchFamily="34" charset="0"/>
                <a:cs typeface="Verdana" panose="020B0604030504040204" pitchFamily="34" charset="0"/>
              </a:rPr>
              <a:t>Parallelschaltung.</a:t>
            </a:r>
          </a:p>
        </p:txBody>
      </p:sp>
      <p:sp>
        <p:nvSpPr>
          <p:cNvPr id="14" name="Textfeld 13"/>
          <p:cNvSpPr txBox="1"/>
          <p:nvPr/>
        </p:nvSpPr>
        <p:spPr>
          <a:xfrm>
            <a:off x="602861" y="4242590"/>
            <a:ext cx="7848870" cy="1969770"/>
          </a:xfrm>
          <a:prstGeom prst="rect">
            <a:avLst/>
          </a:prstGeom>
          <a:noFill/>
        </p:spPr>
        <p:txBody>
          <a:bodyPr wrap="square" rtlCol="0">
            <a:spAutoFit/>
          </a:bodyPr>
          <a:lstStyle/>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Eine </a:t>
            </a:r>
            <a:r>
              <a:rPr lang="de-DE" sz="1600" dirty="0">
                <a:latin typeface="Verdana" panose="020B0604030504040204" pitchFamily="34" charset="0"/>
                <a:ea typeface="Verdana" panose="020B0604030504040204" pitchFamily="34" charset="0"/>
                <a:cs typeface="Verdana" panose="020B0604030504040204" pitchFamily="34" charset="0"/>
              </a:rPr>
              <a:t>Reihenschaltung entsteht, wenn man das Ende des ersten Widerstandes mit dem Anfang des zweiten verbindet und so </a:t>
            </a:r>
            <a:r>
              <a:rPr lang="de-DE" sz="1600" dirty="0" smtClean="0">
                <a:latin typeface="Verdana" panose="020B0604030504040204" pitchFamily="34" charset="0"/>
                <a:ea typeface="Verdana" panose="020B0604030504040204" pitchFamily="34" charset="0"/>
                <a:cs typeface="Verdana" panose="020B0604030504040204" pitchFamily="34" charset="0"/>
              </a:rPr>
              <a:t>weiter. Weil hier ein Widerstand nach dem anderen kommt wird die Reihenschaltung </a:t>
            </a:r>
            <a:r>
              <a:rPr lang="de-DE" sz="1600" dirty="0">
                <a:latin typeface="Verdana" panose="020B0604030504040204" pitchFamily="34" charset="0"/>
                <a:ea typeface="Verdana" panose="020B0604030504040204" pitchFamily="34" charset="0"/>
                <a:cs typeface="Verdana" panose="020B0604030504040204" pitchFamily="34" charset="0"/>
              </a:rPr>
              <a:t>auch Serienschaltung genannt.</a:t>
            </a: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Bei </a:t>
            </a:r>
            <a:r>
              <a:rPr lang="de-DE" sz="1600" dirty="0">
                <a:latin typeface="Verdana" panose="020B0604030504040204" pitchFamily="34" charset="0"/>
                <a:ea typeface="Verdana" panose="020B0604030504040204" pitchFamily="34" charset="0"/>
                <a:cs typeface="Verdana" panose="020B0604030504040204" pitchFamily="34" charset="0"/>
              </a:rPr>
              <a:t>der Parallelschaltung sind alle Anfänge und alle Enden jeweils miteinander verbunden und </a:t>
            </a:r>
            <a:r>
              <a:rPr lang="de-DE" sz="1600" dirty="0" smtClean="0">
                <a:latin typeface="Verdana" panose="020B0604030504040204" pitchFamily="34" charset="0"/>
                <a:ea typeface="Verdana" panose="020B0604030504040204" pitchFamily="34" charset="0"/>
                <a:cs typeface="Verdana" panose="020B0604030504040204" pitchFamily="34" charset="0"/>
              </a:rPr>
              <a:t>es liegt damit an allen die gleiche Spannung an. </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168" y="2035769"/>
            <a:ext cx="5760640" cy="1920213"/>
          </a:xfrm>
          <a:prstGeom prst="rect">
            <a:avLst/>
          </a:prstGeom>
        </p:spPr>
      </p:pic>
    </p:spTree>
    <p:extLst>
      <p:ext uri="{BB962C8B-B14F-4D97-AF65-F5344CB8AC3E}">
        <p14:creationId xmlns:p14="http://schemas.microsoft.com/office/powerpoint/2010/main" val="419228476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Reihenschaltung von Widerständen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26</a:t>
            </a:fld>
            <a:endParaRPr lang="de-DE" altLang="en-US" dirty="0"/>
          </a:p>
        </p:txBody>
      </p:sp>
      <p:sp>
        <p:nvSpPr>
          <p:cNvPr id="9" name="Textfeld 8"/>
          <p:cNvSpPr txBox="1"/>
          <p:nvPr/>
        </p:nvSpPr>
        <p:spPr>
          <a:xfrm>
            <a:off x="683568" y="1268760"/>
            <a:ext cx="7848870" cy="584775"/>
          </a:xfrm>
          <a:prstGeom prst="rect">
            <a:avLst/>
          </a:prstGeom>
          <a:noFill/>
        </p:spPr>
        <p:txBody>
          <a:bodyPr wrap="square" rtlCol="0">
            <a:spAutoFit/>
          </a:bodyPr>
          <a:lstStyle/>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Misst man in einer Reihenschaltung den Strom, so stellt man fest, dass er überall gleich groß ist.</a:t>
            </a:r>
          </a:p>
        </p:txBody>
      </p:sp>
      <p:sp>
        <p:nvSpPr>
          <p:cNvPr id="14" name="Textfeld 13"/>
          <p:cNvSpPr txBox="1"/>
          <p:nvPr/>
        </p:nvSpPr>
        <p:spPr>
          <a:xfrm>
            <a:off x="602861" y="4932457"/>
            <a:ext cx="7848870" cy="584775"/>
          </a:xfrm>
          <a:prstGeom prst="rect">
            <a:avLst/>
          </a:prstGeom>
          <a:noFill/>
        </p:spPr>
        <p:txBody>
          <a:bodyPr wrap="square" rtlCol="0">
            <a:spAutoFit/>
          </a:bodyPr>
          <a:lstStyle/>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Misst man die Spannungen an den Widerständen, so stellt man fest, dass die Einzelspannungen sich zur gesamten anliegenden Spannung addieren.</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2677269"/>
            <a:ext cx="4905375" cy="2047875"/>
          </a:xfrm>
          <a:prstGeom prst="rect">
            <a:avLst/>
          </a:prstGeom>
        </p:spPr>
      </p:pic>
      <p:sp>
        <p:nvSpPr>
          <p:cNvPr id="8" name="Textfeld 7"/>
          <p:cNvSpPr txBox="1"/>
          <p:nvPr/>
        </p:nvSpPr>
        <p:spPr>
          <a:xfrm>
            <a:off x="683568" y="5628760"/>
            <a:ext cx="7848871" cy="584775"/>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a:t>
            </a:r>
            <a:r>
              <a:rPr lang="de-DE" sz="1600" b="1" dirty="0" smtClean="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In </a:t>
            </a:r>
            <a:r>
              <a:rPr lang="de-DE" sz="1600" dirty="0">
                <a:latin typeface="Verdana" panose="020B0604030504040204" pitchFamily="34" charset="0"/>
                <a:ea typeface="Verdana" panose="020B0604030504040204" pitchFamily="34" charset="0"/>
                <a:cs typeface="Verdana" panose="020B0604030504040204" pitchFamily="34" charset="0"/>
              </a:rPr>
              <a:t>einer Reihenschaltung sind die </a:t>
            </a:r>
            <a:r>
              <a:rPr lang="de-DE" sz="1600" dirty="0" smtClean="0">
                <a:latin typeface="Verdana" panose="020B0604030504040204" pitchFamily="34" charset="0"/>
                <a:ea typeface="Verdana" panose="020B0604030504040204" pitchFamily="34" charset="0"/>
                <a:cs typeface="Verdana" panose="020B0604030504040204" pitchFamily="34" charset="0"/>
              </a:rPr>
              <a:t>Teilspannungen</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zusammen </a:t>
            </a:r>
            <a:r>
              <a:rPr lang="de-DE" sz="1600" dirty="0">
                <a:latin typeface="Verdana" panose="020B0604030504040204" pitchFamily="34" charset="0"/>
                <a:ea typeface="Verdana" panose="020B0604030504040204" pitchFamily="34" charset="0"/>
                <a:cs typeface="Verdana" panose="020B0604030504040204" pitchFamily="34" charset="0"/>
              </a:rPr>
              <a:t>so groß wie die Gesamtspannung</a:t>
            </a:r>
            <a:endParaRPr lang="de-DE" sz="16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10" name="Gerade Verbindung 9"/>
          <p:cNvCxnSpPr/>
          <p:nvPr/>
        </p:nvCxnSpPr>
        <p:spPr>
          <a:xfrm>
            <a:off x="683568" y="5626416"/>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683567" y="6221684"/>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683569" y="2063192"/>
            <a:ext cx="7848871" cy="338554"/>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  </a:t>
            </a:r>
            <a:r>
              <a:rPr lang="de-DE" sz="1600" dirty="0" smtClean="0">
                <a:latin typeface="Verdana" panose="020B0604030504040204" pitchFamily="34" charset="0"/>
                <a:ea typeface="Verdana" panose="020B0604030504040204" pitchFamily="34" charset="0"/>
                <a:cs typeface="Verdana" panose="020B0604030504040204" pitchFamily="34" charset="0"/>
              </a:rPr>
              <a:t>In </a:t>
            </a:r>
            <a:r>
              <a:rPr lang="de-DE" sz="1600" dirty="0">
                <a:latin typeface="Verdana" panose="020B0604030504040204" pitchFamily="34" charset="0"/>
                <a:ea typeface="Verdana" panose="020B0604030504040204" pitchFamily="34" charset="0"/>
                <a:cs typeface="Verdana" panose="020B0604030504040204" pitchFamily="34" charset="0"/>
              </a:rPr>
              <a:t>einer Reihenschaltung </a:t>
            </a:r>
            <a:r>
              <a:rPr lang="de-DE" sz="1600" dirty="0" smtClean="0">
                <a:latin typeface="Verdana" panose="020B0604030504040204" pitchFamily="34" charset="0"/>
                <a:ea typeface="Verdana" panose="020B0604030504040204" pitchFamily="34" charset="0"/>
                <a:cs typeface="Verdana" panose="020B0604030504040204" pitchFamily="34" charset="0"/>
              </a:rPr>
              <a:t>ist der Strom überall gleich groß</a:t>
            </a:r>
          </a:p>
        </p:txBody>
      </p:sp>
      <p:cxnSp>
        <p:nvCxnSpPr>
          <p:cNvPr id="13" name="Gerade Verbindung 12"/>
          <p:cNvCxnSpPr/>
          <p:nvPr/>
        </p:nvCxnSpPr>
        <p:spPr>
          <a:xfrm>
            <a:off x="683569" y="2060848"/>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83568" y="2407302"/>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9087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Reihenschaltung von Widerständen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27</a:t>
            </a:fld>
            <a:endParaRPr lang="de-DE" altLang="en-US" dirty="0"/>
          </a:p>
        </p:txBody>
      </p:sp>
      <p:sp>
        <p:nvSpPr>
          <p:cNvPr id="9" name="Textfeld 8"/>
          <p:cNvSpPr txBox="1"/>
          <p:nvPr/>
        </p:nvSpPr>
        <p:spPr>
          <a:xfrm>
            <a:off x="683568" y="1473746"/>
            <a:ext cx="7848870" cy="3539430"/>
          </a:xfrm>
          <a:prstGeom prst="rect">
            <a:avLst/>
          </a:prstGeom>
          <a:noFill/>
        </p:spPr>
        <p:txBody>
          <a:bodyPr wrap="square" rtlCol="0">
            <a:spAutoFit/>
          </a:bodyPr>
          <a:lstStyle/>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Als Formel sieht das wie folgt aus:</a:t>
            </a: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U = U</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1</a:t>
            </a:r>
            <a:r>
              <a:rPr lang="de-DE" sz="1600" dirty="0" smtClean="0">
                <a:latin typeface="Verdana" panose="020B0604030504040204" pitchFamily="34" charset="0"/>
                <a:ea typeface="Verdana" panose="020B0604030504040204" pitchFamily="34" charset="0"/>
                <a:cs typeface="Verdana" panose="020B0604030504040204" pitchFamily="34" charset="0"/>
              </a:rPr>
              <a:t> + U</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2</a:t>
            </a:r>
            <a:r>
              <a:rPr lang="de-DE" sz="1600" dirty="0" smtClean="0">
                <a:latin typeface="Verdana" panose="020B0604030504040204" pitchFamily="34" charset="0"/>
                <a:ea typeface="Verdana" panose="020B0604030504040204" pitchFamily="34" charset="0"/>
                <a:cs typeface="Verdana" panose="020B0604030504040204" pitchFamily="34" charset="0"/>
              </a:rPr>
              <a:t>      </a:t>
            </a: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wenn wir dort nun U = R * I einsetzen:</a:t>
            </a: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R * I </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R</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1</a:t>
            </a:r>
            <a:r>
              <a:rPr lang="de-DE" sz="1600" dirty="0" smtClean="0">
                <a:latin typeface="Verdana" panose="020B0604030504040204" pitchFamily="34" charset="0"/>
                <a:ea typeface="Verdana" panose="020B0604030504040204" pitchFamily="34" charset="0"/>
                <a:cs typeface="Verdana" panose="020B0604030504040204" pitchFamily="34" charset="0"/>
              </a:rPr>
              <a:t> * I + R</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2</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I</a:t>
            </a: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Der Strom I ist überall gleich, wir können den </a:t>
            </a:r>
            <a:r>
              <a:rPr lang="de-DE" sz="1600" dirty="0" err="1" smtClean="0">
                <a:latin typeface="Verdana" panose="020B0604030504040204" pitchFamily="34" charset="0"/>
                <a:ea typeface="Verdana" panose="020B0604030504040204" pitchFamily="34" charset="0"/>
                <a:cs typeface="Verdana" panose="020B0604030504040204" pitchFamily="34" charset="0"/>
              </a:rPr>
              <a:t>abdividieren</a:t>
            </a:r>
            <a:r>
              <a:rPr lang="de-DE" sz="1600" dirty="0" smtClean="0">
                <a:latin typeface="Verdana" panose="020B0604030504040204" pitchFamily="34" charset="0"/>
                <a:ea typeface="Verdana" panose="020B0604030504040204" pitchFamily="34" charset="0"/>
                <a:cs typeface="Verdana" panose="020B0604030504040204" pitchFamily="34" charset="0"/>
              </a:rPr>
              <a:t> und erhalten:</a:t>
            </a: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R </a:t>
            </a:r>
            <a:r>
              <a:rPr lang="de-DE" sz="1600" dirty="0">
                <a:latin typeface="Verdana" panose="020B0604030504040204" pitchFamily="34" charset="0"/>
                <a:ea typeface="Verdana" panose="020B0604030504040204" pitchFamily="34" charset="0"/>
                <a:cs typeface="Verdana" panose="020B0604030504040204" pitchFamily="34" charset="0"/>
              </a:rPr>
              <a:t>= R</a:t>
            </a:r>
            <a:r>
              <a:rPr lang="de-DE" sz="1600" baseline="-25000" dirty="0">
                <a:latin typeface="Verdana" panose="020B0604030504040204" pitchFamily="34" charset="0"/>
                <a:ea typeface="Verdana" panose="020B0604030504040204" pitchFamily="34" charset="0"/>
                <a:cs typeface="Verdana" panose="020B0604030504040204" pitchFamily="34" charset="0"/>
              </a:rPr>
              <a:t>1</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R</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2</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Das lässt sich verallgemeinern zu:</a:t>
            </a:r>
          </a:p>
          <a:p>
            <a:pPr>
              <a:spcBef>
                <a:spcPts val="1200"/>
              </a:spcBef>
            </a:pPr>
            <a:r>
              <a:rPr lang="de-DE" sz="1600" dirty="0">
                <a:latin typeface="Verdana" panose="020B0604030504040204" pitchFamily="34" charset="0"/>
                <a:ea typeface="Verdana" panose="020B0604030504040204" pitchFamily="34" charset="0"/>
                <a:cs typeface="Verdana" panose="020B0604030504040204" pitchFamily="34" charset="0"/>
              </a:rPr>
              <a:t>R = R</a:t>
            </a:r>
            <a:r>
              <a:rPr lang="de-DE" sz="1600" baseline="-25000" dirty="0">
                <a:latin typeface="Verdana" panose="020B0604030504040204" pitchFamily="34" charset="0"/>
                <a:ea typeface="Verdana" panose="020B0604030504040204" pitchFamily="34" charset="0"/>
                <a:cs typeface="Verdana" panose="020B0604030504040204" pitchFamily="34" charset="0"/>
              </a:rPr>
              <a:t>1</a:t>
            </a:r>
            <a:r>
              <a:rPr lang="de-DE" sz="1600" dirty="0">
                <a:latin typeface="Verdana" panose="020B0604030504040204" pitchFamily="34" charset="0"/>
                <a:ea typeface="Verdana" panose="020B0604030504040204" pitchFamily="34" charset="0"/>
                <a:cs typeface="Verdana" panose="020B0604030504040204" pitchFamily="34" charset="0"/>
              </a:rPr>
              <a:t> + </a:t>
            </a:r>
            <a:r>
              <a:rPr lang="de-DE" sz="1600" dirty="0" smtClean="0">
                <a:latin typeface="Verdana" panose="020B0604030504040204" pitchFamily="34" charset="0"/>
                <a:ea typeface="Verdana" panose="020B0604030504040204" pitchFamily="34" charset="0"/>
                <a:cs typeface="Verdana" panose="020B0604030504040204" pitchFamily="34" charset="0"/>
              </a:rPr>
              <a:t>R</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2</a:t>
            </a:r>
            <a:r>
              <a:rPr lang="de-DE" sz="1600" dirty="0">
                <a:latin typeface="Verdana" panose="020B0604030504040204" pitchFamily="34" charset="0"/>
                <a:ea typeface="Verdana" panose="020B0604030504040204" pitchFamily="34" charset="0"/>
                <a:cs typeface="Verdana" panose="020B0604030504040204" pitchFamily="34" charset="0"/>
              </a:rPr>
              <a:t> + </a:t>
            </a:r>
            <a:r>
              <a:rPr lang="de-DE" sz="1600" dirty="0" smtClean="0">
                <a:latin typeface="Verdana" panose="020B0604030504040204" pitchFamily="34" charset="0"/>
                <a:ea typeface="Verdana" panose="020B0604030504040204" pitchFamily="34" charset="0"/>
                <a:cs typeface="Verdana" panose="020B0604030504040204" pitchFamily="34" charset="0"/>
              </a:rPr>
              <a:t>R</a:t>
            </a:r>
            <a:r>
              <a:rPr lang="de-DE" sz="1600" baseline="-25000" dirty="0">
                <a:latin typeface="Verdana" panose="020B0604030504040204" pitchFamily="34" charset="0"/>
                <a:ea typeface="Verdana" panose="020B0604030504040204" pitchFamily="34" charset="0"/>
                <a:cs typeface="Verdana" panose="020B0604030504040204" pitchFamily="34" charset="0"/>
              </a:rPr>
              <a:t>3</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2" name="Textfeld 11"/>
          <p:cNvSpPr txBox="1"/>
          <p:nvPr/>
        </p:nvSpPr>
        <p:spPr>
          <a:xfrm>
            <a:off x="683569" y="5508521"/>
            <a:ext cx="7848871" cy="584775"/>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  </a:t>
            </a:r>
            <a:r>
              <a:rPr lang="de-DE" sz="1600" dirty="0">
                <a:latin typeface="Verdana" panose="020B0604030504040204" pitchFamily="34" charset="0"/>
                <a:ea typeface="Verdana" panose="020B0604030504040204" pitchFamily="34" charset="0"/>
                <a:cs typeface="Verdana" panose="020B0604030504040204" pitchFamily="34" charset="0"/>
              </a:rPr>
              <a:t>In einer Reihenschaltung sind die Teilwiderstände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zusammen </a:t>
            </a:r>
            <a:r>
              <a:rPr lang="de-DE" sz="1600" dirty="0">
                <a:latin typeface="Verdana" panose="020B0604030504040204" pitchFamily="34" charset="0"/>
                <a:ea typeface="Verdana" panose="020B0604030504040204" pitchFamily="34" charset="0"/>
                <a:cs typeface="Verdana" panose="020B0604030504040204" pitchFamily="34" charset="0"/>
              </a:rPr>
              <a:t>so groß wie </a:t>
            </a:r>
            <a:r>
              <a:rPr lang="de-DE" sz="1600" dirty="0" smtClean="0">
                <a:latin typeface="Verdana" panose="020B0604030504040204" pitchFamily="34" charset="0"/>
                <a:ea typeface="Verdana" panose="020B0604030504040204" pitchFamily="34" charset="0"/>
                <a:cs typeface="Verdana" panose="020B0604030504040204" pitchFamily="34" charset="0"/>
              </a:rPr>
              <a:t>der </a:t>
            </a:r>
            <a:r>
              <a:rPr lang="de-DE" sz="1600" dirty="0">
                <a:latin typeface="Verdana" panose="020B0604030504040204" pitchFamily="34" charset="0"/>
                <a:ea typeface="Verdana" panose="020B0604030504040204" pitchFamily="34" charset="0"/>
                <a:cs typeface="Verdana" panose="020B0604030504040204" pitchFamily="34" charset="0"/>
              </a:rPr>
              <a:t>Gesamtwiderstand.</a:t>
            </a:r>
            <a:endParaRPr lang="de-DE" sz="16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13" name="Gerade Verbindung 12"/>
          <p:cNvCxnSpPr/>
          <p:nvPr/>
        </p:nvCxnSpPr>
        <p:spPr>
          <a:xfrm>
            <a:off x="683569" y="5506177"/>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83568" y="6082303"/>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75579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Der Spannungsteiler</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28</a:t>
            </a:fld>
            <a:endParaRPr lang="de-DE" altLang="en-US" dirty="0"/>
          </a:p>
        </p:txBody>
      </p:sp>
      <mc:AlternateContent xmlns:mc="http://schemas.openxmlformats.org/markup-compatibility/2006" xmlns:a14="http://schemas.microsoft.com/office/drawing/2010/main">
        <mc:Choice Requires="a14">
          <p:sp>
            <p:nvSpPr>
              <p:cNvPr id="9" name="Textfeld 8"/>
              <p:cNvSpPr txBox="1"/>
              <p:nvPr/>
            </p:nvSpPr>
            <p:spPr>
              <a:xfrm>
                <a:off x="683568" y="1473746"/>
                <a:ext cx="7848870" cy="2855012"/>
              </a:xfrm>
              <a:prstGeom prst="rect">
                <a:avLst/>
              </a:prstGeom>
              <a:noFill/>
            </p:spPr>
            <p:txBody>
              <a:bodyPr wrap="square" rtlCol="0">
                <a:spAutoFit/>
              </a:bodyPr>
              <a:lstStyle/>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Setzt man nun die Spannungen zueinander ins Verhältnis, so bekommt man zum Beispiel:</a:t>
                </a:r>
              </a:p>
              <a:p>
                <a:pPr>
                  <a:spcBef>
                    <a:spcPts val="1200"/>
                  </a:spcBef>
                </a:pPr>
                <a14:m>
                  <m:oMath xmlns:m="http://schemas.openxmlformats.org/officeDocument/2006/math">
                    <m:f>
                      <m:fPr>
                        <m:ctrlPr>
                          <a:rPr lang="de-DE" sz="1600" i="1" smtClean="0">
                            <a:latin typeface="Cambria Math" panose="02040503050406030204" pitchFamily="18" charset="0"/>
                            <a:ea typeface="Verdana" panose="020B0604030504040204" pitchFamily="34" charset="0"/>
                            <a:cs typeface="Verdana" panose="020B0604030504040204" pitchFamily="34" charset="0"/>
                          </a:rPr>
                        </m:ctrlPr>
                      </m:fPr>
                      <m:num>
                        <m:r>
                          <m:rPr>
                            <m:nor/>
                          </m:rPr>
                          <a:rPr lang="de-DE" sz="1600" dirty="0">
                            <a:latin typeface="Verdana" panose="020B0604030504040204" pitchFamily="34" charset="0"/>
                            <a:ea typeface="Verdana" panose="020B0604030504040204" pitchFamily="34" charset="0"/>
                            <a:cs typeface="Verdana" panose="020B0604030504040204" pitchFamily="34" charset="0"/>
                          </a:rPr>
                          <m:t>U</m:t>
                        </m:r>
                        <m:r>
                          <m:rPr>
                            <m:nor/>
                          </m:rPr>
                          <a:rPr lang="de-DE" sz="1600" baseline="-25000" dirty="0">
                            <a:latin typeface="Verdana" panose="020B0604030504040204" pitchFamily="34" charset="0"/>
                            <a:ea typeface="Verdana" panose="020B0604030504040204" pitchFamily="34" charset="0"/>
                            <a:cs typeface="Verdana" panose="020B0604030504040204" pitchFamily="34" charset="0"/>
                          </a:rPr>
                          <m:t>1</m:t>
                        </m:r>
                      </m:num>
                      <m:den>
                        <m:r>
                          <m:rPr>
                            <m:nor/>
                          </m:rPr>
                          <a:rPr lang="de-DE" sz="1600" dirty="0">
                            <a:latin typeface="Verdana" panose="020B0604030504040204" pitchFamily="34" charset="0"/>
                            <a:ea typeface="Verdana" panose="020B0604030504040204" pitchFamily="34" charset="0"/>
                            <a:cs typeface="Verdana" panose="020B0604030504040204" pitchFamily="34" charset="0"/>
                          </a:rPr>
                          <m:t>U</m:t>
                        </m:r>
                        <m:r>
                          <m:rPr>
                            <m:nor/>
                          </m:rPr>
                          <a:rPr lang="de-DE" sz="1600" baseline="-25000" dirty="0">
                            <a:latin typeface="Verdana" panose="020B0604030504040204" pitchFamily="34" charset="0"/>
                            <a:ea typeface="Verdana" panose="020B0604030504040204" pitchFamily="34" charset="0"/>
                            <a:cs typeface="Verdana" panose="020B0604030504040204" pitchFamily="34" charset="0"/>
                          </a:rPr>
                          <m:t>2</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1600" i="1" smtClean="0">
                            <a:latin typeface="Cambria Math" panose="02040503050406030204" pitchFamily="18" charset="0"/>
                            <a:ea typeface="Verdana" panose="020B0604030504040204" pitchFamily="34" charset="0"/>
                            <a:cs typeface="Verdana" panose="020B0604030504040204" pitchFamily="34" charset="0"/>
                          </a:rPr>
                        </m:ctrlPr>
                      </m:fPr>
                      <m:num>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aseline="-25000" dirty="0">
                            <a:latin typeface="Verdana" panose="020B0604030504040204" pitchFamily="34" charset="0"/>
                            <a:ea typeface="Verdana" panose="020B0604030504040204" pitchFamily="34" charset="0"/>
                            <a:cs typeface="Verdana" panose="020B0604030504040204" pitchFamily="34" charset="0"/>
                          </a:rPr>
                          <m:t>1</m:t>
                        </m:r>
                        <m:r>
                          <m:rPr>
                            <m:nor/>
                          </m:rPr>
                          <a:rPr lang="de-DE" sz="1600" dirty="0">
                            <a:latin typeface="Verdana" panose="020B0604030504040204" pitchFamily="34" charset="0"/>
                            <a:ea typeface="Verdana" panose="020B0604030504040204" pitchFamily="34" charset="0"/>
                            <a:cs typeface="Verdana" panose="020B0604030504040204" pitchFamily="34" charset="0"/>
                          </a:rPr>
                          <m:t> ∗ </m:t>
                        </m:r>
                        <m:r>
                          <m:rPr>
                            <m:nor/>
                          </m:rPr>
                          <a:rPr lang="de-DE" sz="1600" dirty="0">
                            <a:latin typeface="Verdana" panose="020B0604030504040204" pitchFamily="34" charset="0"/>
                            <a:ea typeface="Verdana" panose="020B0604030504040204" pitchFamily="34" charset="0"/>
                            <a:cs typeface="Verdana" panose="020B0604030504040204" pitchFamily="34" charset="0"/>
                          </a:rPr>
                          <m:t>I</m:t>
                        </m:r>
                      </m:num>
                      <m:den>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aseline="-25000" dirty="0">
                            <a:latin typeface="Verdana" panose="020B0604030504040204" pitchFamily="34" charset="0"/>
                            <a:ea typeface="Verdana" panose="020B0604030504040204" pitchFamily="34" charset="0"/>
                            <a:cs typeface="Verdana" panose="020B0604030504040204" pitchFamily="34" charset="0"/>
                          </a:rPr>
                          <m:t>2</m:t>
                        </m:r>
                        <m:r>
                          <m:rPr>
                            <m:nor/>
                          </m:rPr>
                          <a:rPr lang="de-DE" sz="1600" dirty="0">
                            <a:latin typeface="Verdana" panose="020B0604030504040204" pitchFamily="34" charset="0"/>
                            <a:ea typeface="Verdana" panose="020B0604030504040204" pitchFamily="34" charset="0"/>
                            <a:cs typeface="Verdana" panose="020B0604030504040204" pitchFamily="34" charset="0"/>
                          </a:rPr>
                          <m:t> ∗ </m:t>
                        </m:r>
                        <m:r>
                          <m:rPr>
                            <m:nor/>
                          </m:rPr>
                          <a:rPr lang="de-DE" sz="1600" dirty="0">
                            <a:latin typeface="Verdana" panose="020B0604030504040204" pitchFamily="34" charset="0"/>
                            <a:ea typeface="Verdana" panose="020B0604030504040204" pitchFamily="34" charset="0"/>
                            <a:cs typeface="Verdana" panose="020B0604030504040204" pitchFamily="34" charset="0"/>
                          </a:rPr>
                          <m:t>I</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1600" i="1" smtClean="0">
                            <a:latin typeface="Cambria Math" panose="02040503050406030204" pitchFamily="18" charset="0"/>
                            <a:ea typeface="Verdana" panose="020B0604030504040204" pitchFamily="34" charset="0"/>
                            <a:cs typeface="Verdana" panose="020B0604030504040204" pitchFamily="34" charset="0"/>
                          </a:rPr>
                        </m:ctrlPr>
                      </m:fPr>
                      <m:num>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aseline="-25000" dirty="0">
                            <a:latin typeface="Verdana" panose="020B0604030504040204" pitchFamily="34" charset="0"/>
                            <a:ea typeface="Verdana" panose="020B0604030504040204" pitchFamily="34" charset="0"/>
                            <a:cs typeface="Verdana" panose="020B0604030504040204" pitchFamily="34" charset="0"/>
                          </a:rPr>
                          <m:t>1</m:t>
                        </m:r>
                      </m:num>
                      <m:den>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aseline="-25000" dirty="0">
                            <a:latin typeface="Verdana" panose="020B0604030504040204" pitchFamily="34" charset="0"/>
                            <a:ea typeface="Verdana" panose="020B0604030504040204" pitchFamily="34" charset="0"/>
                            <a:cs typeface="Verdana" panose="020B0604030504040204" pitchFamily="34" charset="0"/>
                          </a:rPr>
                          <m:t>2</m:t>
                        </m:r>
                      </m:den>
                    </m:f>
                  </m:oMath>
                </a14:m>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Diese Eigenschaft nutzt man beim sogenannten Spannungsteiler. Dieser erzeugt aus einer Eingangsspannung einen festen Bruchteil entsprechend dem Verhältnis der Widerstände:</a:t>
                </a:r>
              </a:p>
            </p:txBody>
          </p:sp>
        </mc:Choice>
        <mc:Fallback xmlns="">
          <p:sp>
            <p:nvSpPr>
              <p:cNvPr id="9" name="Textfeld 8"/>
              <p:cNvSpPr txBox="1">
                <a:spLocks noRot="1" noChangeAspect="1" noMove="1" noResize="1" noEditPoints="1" noAdjustHandles="1" noChangeArrowheads="1" noChangeShapeType="1" noTextEdit="1"/>
              </p:cNvSpPr>
              <p:nvPr/>
            </p:nvSpPr>
            <p:spPr>
              <a:xfrm>
                <a:off x="683568" y="1473746"/>
                <a:ext cx="7848870" cy="2855012"/>
              </a:xfrm>
              <a:prstGeom prst="rect">
                <a:avLst/>
              </a:prstGeom>
              <a:blipFill rotWithShape="1">
                <a:blip r:embed="rId3"/>
                <a:stretch>
                  <a:fillRect l="-388" t="-641" b="-1923"/>
                </a:stretch>
              </a:blipFill>
            </p:spPr>
            <p:txBody>
              <a:bodyPr/>
              <a:lstStyle/>
              <a:p>
                <a:r>
                  <a:rPr lang="en-US">
                    <a:noFill/>
                  </a:rPr>
                  <a:t> </a:t>
                </a:r>
              </a:p>
            </p:txBody>
          </p:sp>
        </mc:Fallback>
      </mc:AlternateContent>
      <p:sp>
        <p:nvSpPr>
          <p:cNvPr id="12" name="Textfeld 11"/>
          <p:cNvSpPr txBox="1"/>
          <p:nvPr/>
        </p:nvSpPr>
        <p:spPr>
          <a:xfrm>
            <a:off x="683569" y="2807049"/>
            <a:ext cx="7848871" cy="584775"/>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  </a:t>
            </a:r>
            <a:r>
              <a:rPr lang="de-DE" sz="1600" dirty="0">
                <a:latin typeface="Verdana" panose="020B0604030504040204" pitchFamily="34" charset="0"/>
                <a:ea typeface="Verdana" panose="020B0604030504040204" pitchFamily="34" charset="0"/>
                <a:cs typeface="Verdana" panose="020B0604030504040204" pitchFamily="34" charset="0"/>
              </a:rPr>
              <a:t>Bei der Reihenschaltung verhalten sich die </a:t>
            </a:r>
            <a:r>
              <a:rPr lang="de-DE" sz="1600" dirty="0" smtClean="0">
                <a:latin typeface="Verdana" panose="020B0604030504040204" pitchFamily="34" charset="0"/>
                <a:ea typeface="Verdana" panose="020B0604030504040204" pitchFamily="34" charset="0"/>
                <a:cs typeface="Verdana" panose="020B0604030504040204" pitchFamily="34" charset="0"/>
              </a:rPr>
              <a:t>Teilspannungen</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wie die zugehörigen Widerstände. .</a:t>
            </a:r>
            <a:endParaRPr lang="de-DE" sz="1600" dirty="0" smtClean="0">
              <a:latin typeface="Verdana" panose="020B0604030504040204" pitchFamily="34" charset="0"/>
              <a:ea typeface="Verdana" panose="020B0604030504040204" pitchFamily="34" charset="0"/>
              <a:cs typeface="Verdana" panose="020B0604030504040204" pitchFamily="34" charset="0"/>
            </a:endParaRPr>
          </a:p>
        </p:txBody>
      </p:sp>
      <p:cxnSp>
        <p:nvCxnSpPr>
          <p:cNvPr id="13" name="Gerade Verbindung 12"/>
          <p:cNvCxnSpPr/>
          <p:nvPr/>
        </p:nvCxnSpPr>
        <p:spPr>
          <a:xfrm>
            <a:off x="683569" y="2804705"/>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83568" y="3380831"/>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379" y="4353481"/>
            <a:ext cx="1198846" cy="2060848"/>
          </a:xfrm>
          <a:prstGeom prst="rect">
            <a:avLst/>
          </a:prstGeom>
        </p:spPr>
      </p:pic>
      <mc:AlternateContent xmlns:mc="http://schemas.openxmlformats.org/markup-compatibility/2006" xmlns:a14="http://schemas.microsoft.com/office/drawing/2010/main">
        <mc:Choice Requires="a14">
          <p:sp>
            <p:nvSpPr>
              <p:cNvPr id="10" name="Textfeld 9"/>
              <p:cNvSpPr txBox="1"/>
              <p:nvPr/>
            </p:nvSpPr>
            <p:spPr>
              <a:xfrm>
                <a:off x="2621281" y="4399938"/>
                <a:ext cx="5480990" cy="1525161"/>
              </a:xfrm>
              <a:prstGeom prst="rect">
                <a:avLst/>
              </a:prstGeom>
              <a:noFill/>
            </p:spPr>
            <p:txBody>
              <a:bodyPr wrap="square" rtlCol="0">
                <a:spAutoFit/>
              </a:bodyPr>
              <a:lstStyle/>
              <a:p>
                <a:pPr>
                  <a:spcBef>
                    <a:spcPts val="1200"/>
                  </a:spcBef>
                </a:pPr>
                <a14:m>
                  <m:oMath xmlns:m="http://schemas.openxmlformats.org/officeDocument/2006/math">
                    <m:f>
                      <m:fPr>
                        <m:ctrlPr>
                          <a:rPr lang="de-DE" sz="1600" i="1" smtClean="0">
                            <a:latin typeface="Cambria Math" panose="02040503050406030204" pitchFamily="18" charset="0"/>
                            <a:ea typeface="Verdana" panose="020B0604030504040204" pitchFamily="34" charset="0"/>
                            <a:cs typeface="Verdana" panose="020B0604030504040204" pitchFamily="34" charset="0"/>
                          </a:rPr>
                        </m:ctrlPr>
                      </m:fPr>
                      <m:num>
                        <m:r>
                          <m:rPr>
                            <m:nor/>
                          </m:rPr>
                          <a:rPr lang="de-DE" sz="1600" dirty="0">
                            <a:latin typeface="Verdana" panose="020B0604030504040204" pitchFamily="34" charset="0"/>
                            <a:ea typeface="Verdana" panose="020B0604030504040204" pitchFamily="34" charset="0"/>
                            <a:cs typeface="Verdana" panose="020B0604030504040204" pitchFamily="34" charset="0"/>
                          </a:rPr>
                          <m:t>U</m:t>
                        </m:r>
                        <m:r>
                          <m:rPr>
                            <m:nor/>
                          </m:rPr>
                          <a:rPr lang="de-DE" sz="1600" b="0" i="0" baseline="-25000" dirty="0" smtClean="0">
                            <a:latin typeface="Verdana" panose="020B0604030504040204" pitchFamily="34" charset="0"/>
                            <a:ea typeface="Verdana" panose="020B0604030504040204" pitchFamily="34" charset="0"/>
                            <a:cs typeface="Verdana" panose="020B0604030504040204" pitchFamily="34" charset="0"/>
                          </a:rPr>
                          <m:t>2</m:t>
                        </m:r>
                      </m:num>
                      <m:den>
                        <m:r>
                          <m:rPr>
                            <m:nor/>
                          </m:rPr>
                          <a:rPr lang="de-DE" sz="1600" dirty="0">
                            <a:latin typeface="Verdana" panose="020B0604030504040204" pitchFamily="34" charset="0"/>
                            <a:ea typeface="Verdana" panose="020B0604030504040204" pitchFamily="34" charset="0"/>
                            <a:cs typeface="Verdana" panose="020B0604030504040204" pitchFamily="34" charset="0"/>
                          </a:rPr>
                          <m:t>U</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1600" i="1" smtClean="0">
                            <a:latin typeface="Cambria Math" panose="02040503050406030204" pitchFamily="18" charset="0"/>
                            <a:ea typeface="Verdana" panose="020B0604030504040204" pitchFamily="34" charset="0"/>
                            <a:cs typeface="Verdana" panose="020B0604030504040204" pitchFamily="34" charset="0"/>
                          </a:rPr>
                        </m:ctrlPr>
                      </m:fPr>
                      <m:num>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0" i="0" baseline="-25000" dirty="0" smtClean="0">
                            <a:latin typeface="Verdana" panose="020B0604030504040204" pitchFamily="34" charset="0"/>
                            <a:ea typeface="Verdana" panose="020B0604030504040204" pitchFamily="34" charset="0"/>
                            <a:cs typeface="Verdana" panose="020B0604030504040204" pitchFamily="34" charset="0"/>
                          </a:rPr>
                          <m:t>2</m:t>
                        </m:r>
                        <m:r>
                          <m:rPr>
                            <m:nor/>
                          </m:rPr>
                          <a:rPr lang="de-DE" sz="1600" dirty="0">
                            <a:latin typeface="Verdana" panose="020B0604030504040204" pitchFamily="34" charset="0"/>
                            <a:ea typeface="Verdana" panose="020B0604030504040204" pitchFamily="34" charset="0"/>
                            <a:cs typeface="Verdana" panose="020B0604030504040204" pitchFamily="34" charset="0"/>
                          </a:rPr>
                          <m:t> ∗ </m:t>
                        </m:r>
                        <m:r>
                          <m:rPr>
                            <m:nor/>
                          </m:rPr>
                          <a:rPr lang="de-DE" sz="1600" dirty="0">
                            <a:latin typeface="Verdana" panose="020B0604030504040204" pitchFamily="34" charset="0"/>
                            <a:ea typeface="Verdana" panose="020B0604030504040204" pitchFamily="34" charset="0"/>
                            <a:cs typeface="Verdana" panose="020B0604030504040204" pitchFamily="34" charset="0"/>
                          </a:rPr>
                          <m:t>I</m:t>
                        </m:r>
                      </m:num>
                      <m:den>
                        <m:r>
                          <m:rPr>
                            <m:nor/>
                          </m:rPr>
                          <a:rPr lang="de-DE" sz="1600" b="0" i="0" smtClean="0">
                            <a:latin typeface="Cambria Math"/>
                            <a:ea typeface="Verdana" panose="020B0604030504040204" pitchFamily="34" charset="0"/>
                            <a:cs typeface="Verdana" panose="020B0604030504040204" pitchFamily="34" charset="0"/>
                          </a:rPr>
                          <m:t>(</m:t>
                        </m:r>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0" i="0" baseline="-25000" dirty="0" smtClean="0">
                            <a:latin typeface="Verdana" panose="020B0604030504040204" pitchFamily="34" charset="0"/>
                            <a:ea typeface="Verdana" panose="020B0604030504040204" pitchFamily="34" charset="0"/>
                            <a:cs typeface="Verdana" panose="020B0604030504040204" pitchFamily="34" charset="0"/>
                          </a:rPr>
                          <m:t>1</m:t>
                        </m:r>
                        <m:r>
                          <m:rPr>
                            <m:nor/>
                          </m:rPr>
                          <a:rPr lang="de-DE" sz="1600" b="0" i="0" dirty="0" smtClean="0">
                            <a:latin typeface="Verdana" panose="020B0604030504040204" pitchFamily="34" charset="0"/>
                            <a:ea typeface="Verdana" panose="020B0604030504040204" pitchFamily="34" charset="0"/>
                            <a:cs typeface="Verdana" panose="020B0604030504040204" pitchFamily="34" charset="0"/>
                          </a:rPr>
                          <m:t>+</m:t>
                        </m:r>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aseline="-25000" dirty="0">
                            <a:latin typeface="Verdana" panose="020B0604030504040204" pitchFamily="34" charset="0"/>
                            <a:ea typeface="Verdana" panose="020B0604030504040204" pitchFamily="34" charset="0"/>
                            <a:cs typeface="Verdana" panose="020B0604030504040204" pitchFamily="34" charset="0"/>
                          </a:rPr>
                          <m:t>2</m:t>
                        </m:r>
                        <m:r>
                          <m:rPr>
                            <m:nor/>
                          </m:rPr>
                          <a:rPr lang="de-DE" sz="1600" b="0" i="0" dirty="0" smtClean="0">
                            <a:latin typeface="Verdana" panose="020B0604030504040204" pitchFamily="34" charset="0"/>
                            <a:ea typeface="Verdana" panose="020B0604030504040204" pitchFamily="34" charset="0"/>
                            <a:cs typeface="Verdana" panose="020B0604030504040204" pitchFamily="34" charset="0"/>
                          </a:rPr>
                          <m:t>) ∗</m:t>
                        </m:r>
                        <m:r>
                          <m:rPr>
                            <m:nor/>
                          </m:rPr>
                          <a:rPr lang="de-DE" sz="1600" dirty="0">
                            <a:latin typeface="Verdana" panose="020B0604030504040204" pitchFamily="34" charset="0"/>
                            <a:ea typeface="Verdana" panose="020B0604030504040204" pitchFamily="34" charset="0"/>
                            <a:cs typeface="Verdana" panose="020B0604030504040204" pitchFamily="34" charset="0"/>
                          </a:rPr>
                          <m:t> </m:t>
                        </m:r>
                        <m:r>
                          <m:rPr>
                            <m:nor/>
                          </m:rPr>
                          <a:rPr lang="de-DE" sz="1600" dirty="0">
                            <a:latin typeface="Verdana" panose="020B0604030504040204" pitchFamily="34" charset="0"/>
                            <a:ea typeface="Verdana" panose="020B0604030504040204" pitchFamily="34" charset="0"/>
                            <a:cs typeface="Verdana" panose="020B0604030504040204" pitchFamily="34" charset="0"/>
                          </a:rPr>
                          <m:t>I</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1600" i="1" smtClean="0">
                            <a:latin typeface="Cambria Math" panose="02040503050406030204" pitchFamily="18" charset="0"/>
                            <a:ea typeface="Verdana" panose="020B0604030504040204" pitchFamily="34" charset="0"/>
                            <a:cs typeface="Verdana" panose="020B0604030504040204" pitchFamily="34" charset="0"/>
                          </a:rPr>
                        </m:ctrlPr>
                      </m:fPr>
                      <m:num>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0" i="0" baseline="-25000" dirty="0" smtClean="0">
                            <a:latin typeface="Verdana" panose="020B0604030504040204" pitchFamily="34" charset="0"/>
                            <a:ea typeface="Verdana" panose="020B0604030504040204" pitchFamily="34" charset="0"/>
                            <a:cs typeface="Verdana" panose="020B0604030504040204" pitchFamily="34" charset="0"/>
                          </a:rPr>
                          <m:t>2</m:t>
                        </m:r>
                      </m:num>
                      <m:den>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0" i="0" baseline="-25000" dirty="0" smtClean="0">
                            <a:latin typeface="Verdana" panose="020B0604030504040204" pitchFamily="34" charset="0"/>
                            <a:ea typeface="Verdana" panose="020B0604030504040204" pitchFamily="34" charset="0"/>
                            <a:cs typeface="Verdana" panose="020B0604030504040204" pitchFamily="34" charset="0"/>
                          </a:rPr>
                          <m:t>1</m:t>
                        </m:r>
                        <m:r>
                          <m:rPr>
                            <m:nor/>
                          </m:rPr>
                          <a:rPr lang="de-DE" sz="1600" b="0" i="0" dirty="0" smtClean="0">
                            <a:latin typeface="Verdana" panose="020B0604030504040204" pitchFamily="34" charset="0"/>
                            <a:ea typeface="Verdana" panose="020B0604030504040204" pitchFamily="34" charset="0"/>
                            <a:cs typeface="Verdana" panose="020B0604030504040204" pitchFamily="34" charset="0"/>
                          </a:rPr>
                          <m:t>+</m:t>
                        </m:r>
                        <m:r>
                          <m:rPr>
                            <m:nor/>
                          </m:rPr>
                          <a:rPr lang="de-DE" sz="1600" b="0" i="0" dirty="0" smtClean="0">
                            <a:latin typeface="Verdana" panose="020B0604030504040204" pitchFamily="34" charset="0"/>
                            <a:ea typeface="Verdana" panose="020B0604030504040204" pitchFamily="34" charset="0"/>
                            <a:cs typeface="Verdana" panose="020B0604030504040204" pitchFamily="34" charset="0"/>
                          </a:rPr>
                          <m:t>R</m:t>
                        </m:r>
                        <m:r>
                          <m:rPr>
                            <m:nor/>
                          </m:rPr>
                          <a:rPr lang="de-DE" sz="1600" baseline="-25000" dirty="0">
                            <a:latin typeface="Verdana" panose="020B0604030504040204" pitchFamily="34" charset="0"/>
                            <a:ea typeface="Verdana" panose="020B0604030504040204" pitchFamily="34" charset="0"/>
                            <a:cs typeface="Verdana" panose="020B0604030504040204" pitchFamily="34" charset="0"/>
                          </a:rPr>
                          <m:t>2</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a:t>
                </a: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Auf beiden Seiten mit U multipliziert gibt:</a:t>
                </a: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U</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2</a:t>
                </a:r>
                <a:r>
                  <a:rPr lang="de-DE" sz="1600" dirty="0" smtClean="0">
                    <a:latin typeface="Verdana" panose="020B0604030504040204" pitchFamily="34" charset="0"/>
                    <a:ea typeface="Verdana" panose="020B0604030504040204" pitchFamily="34" charset="0"/>
                    <a:cs typeface="Verdana" panose="020B0604030504040204" pitchFamily="34" charset="0"/>
                  </a:rPr>
                  <a:t> = U * </a:t>
                </a:r>
                <a14:m>
                  <m:oMath xmlns:m="http://schemas.openxmlformats.org/officeDocument/2006/math">
                    <m:f>
                      <m:fPr>
                        <m:ctrlPr>
                          <a:rPr lang="de-DE" sz="1600" i="1">
                            <a:latin typeface="Cambria Math" panose="02040503050406030204" pitchFamily="18" charset="0"/>
                            <a:ea typeface="Verdana" panose="020B0604030504040204" pitchFamily="34" charset="0"/>
                            <a:cs typeface="Verdana" panose="020B0604030504040204" pitchFamily="34" charset="0"/>
                          </a:rPr>
                        </m:ctrlPr>
                      </m:fPr>
                      <m:num>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aseline="-25000" dirty="0">
                            <a:latin typeface="Verdana" panose="020B0604030504040204" pitchFamily="34" charset="0"/>
                            <a:ea typeface="Verdana" panose="020B0604030504040204" pitchFamily="34" charset="0"/>
                            <a:cs typeface="Verdana" panose="020B0604030504040204" pitchFamily="34" charset="0"/>
                          </a:rPr>
                          <m:t>2</m:t>
                        </m:r>
                      </m:num>
                      <m:den>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aseline="-25000" dirty="0">
                            <a:latin typeface="Verdana" panose="020B0604030504040204" pitchFamily="34" charset="0"/>
                            <a:ea typeface="Verdana" panose="020B0604030504040204" pitchFamily="34" charset="0"/>
                            <a:cs typeface="Verdana" panose="020B0604030504040204" pitchFamily="34" charset="0"/>
                          </a:rPr>
                          <m:t>1</m:t>
                        </m:r>
                        <m:r>
                          <m:rPr>
                            <m:nor/>
                          </m:rPr>
                          <a:rPr lang="de-DE" sz="1600" dirty="0">
                            <a:latin typeface="Verdana" panose="020B0604030504040204" pitchFamily="34" charset="0"/>
                            <a:ea typeface="Verdana" panose="020B0604030504040204" pitchFamily="34" charset="0"/>
                            <a:cs typeface="Verdana" panose="020B0604030504040204" pitchFamily="34" charset="0"/>
                          </a:rPr>
                          <m:t>+</m:t>
                        </m:r>
                        <m:r>
                          <m:rPr>
                            <m:nor/>
                          </m:rPr>
                          <a:rPr lang="de-DE" sz="1600" dirty="0">
                            <a:latin typeface="Verdana" panose="020B0604030504040204" pitchFamily="34" charset="0"/>
                            <a:ea typeface="Verdana" panose="020B0604030504040204" pitchFamily="34" charset="0"/>
                            <a:cs typeface="Verdana" panose="020B0604030504040204" pitchFamily="34" charset="0"/>
                          </a:rPr>
                          <m:t>R</m:t>
                        </m:r>
                        <m:r>
                          <m:rPr>
                            <m:nor/>
                          </m:rPr>
                          <a:rPr lang="de-DE" sz="1600" baseline="-25000" dirty="0">
                            <a:latin typeface="Verdana" panose="020B0604030504040204" pitchFamily="34" charset="0"/>
                            <a:ea typeface="Verdana" panose="020B0604030504040204" pitchFamily="34" charset="0"/>
                            <a:cs typeface="Verdana" panose="020B0604030504040204" pitchFamily="34" charset="0"/>
                          </a:rPr>
                          <m:t>2</m:t>
                        </m:r>
                      </m:den>
                    </m:f>
                  </m:oMath>
                </a14:m>
                <a:endParaRPr lang="de-DE" sz="1600" dirty="0" smtClean="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2621281" y="4399938"/>
                <a:ext cx="5480990" cy="1525161"/>
              </a:xfrm>
              <a:prstGeom prst="rect">
                <a:avLst/>
              </a:prstGeom>
              <a:blipFill rotWithShape="0">
                <a:blip r:embed="rId5"/>
                <a:stretch>
                  <a:fillRect l="-556" b="-2000"/>
                </a:stretch>
              </a:blipFill>
            </p:spPr>
            <p:txBody>
              <a:bodyPr/>
              <a:lstStyle/>
              <a:p>
                <a:r>
                  <a:rPr lang="de-DE">
                    <a:noFill/>
                  </a:rPr>
                  <a:t> </a:t>
                </a:r>
              </a:p>
            </p:txBody>
          </p:sp>
        </mc:Fallback>
      </mc:AlternateContent>
    </p:spTree>
    <p:extLst>
      <p:ext uri="{BB962C8B-B14F-4D97-AF65-F5344CB8AC3E}">
        <p14:creationId xmlns:p14="http://schemas.microsoft.com/office/powerpoint/2010/main" val="424331412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29</a:t>
            </a:fld>
            <a:endParaRPr lang="de-DE" altLang="en-US"/>
          </a:p>
        </p:txBody>
      </p:sp>
      <p:graphicFrame>
        <p:nvGraphicFramePr>
          <p:cNvPr id="18" name="Tabelle 17"/>
          <p:cNvGraphicFramePr>
            <a:graphicFrameLocks noGrp="1"/>
          </p:cNvGraphicFramePr>
          <p:nvPr>
            <p:extLst>
              <p:ext uri="{D42A27DB-BD31-4B8C-83A1-F6EECF244321}">
                <p14:modId xmlns:p14="http://schemas.microsoft.com/office/powerpoint/2010/main" val="1662706017"/>
              </p:ext>
            </p:extLst>
          </p:nvPr>
        </p:nvGraphicFramePr>
        <p:xfrm>
          <a:off x="1115616" y="1484784"/>
          <a:ext cx="6912768" cy="2656840"/>
        </p:xfrm>
        <a:graphic>
          <a:graphicData uri="http://schemas.openxmlformats.org/drawingml/2006/table">
            <a:tbl>
              <a:tblPr firstRow="1" bandRow="1">
                <a:tableStyleId>{17292A2E-F333-43FB-9621-5CBBE7FDCDCB}</a:tableStyleId>
              </a:tblPr>
              <a:tblGrid>
                <a:gridCol w="925050"/>
                <a:gridCol w="5987718"/>
              </a:tblGrid>
              <a:tr h="370840">
                <a:tc>
                  <a:txBody>
                    <a:bodyPr/>
                    <a:lstStyle/>
                    <a:p>
                      <a:r>
                        <a:rPr lang="en-US" dirty="0" smtClean="0">
                          <a:solidFill>
                            <a:schemeClr val="tx1"/>
                          </a:solidFill>
                        </a:rPr>
                        <a:t>TD108</a:t>
                      </a:r>
                      <a:endParaRPr lang="en-US" dirty="0">
                        <a:solidFill>
                          <a:schemeClr val="tx1"/>
                        </a:solidFill>
                      </a:endParaRPr>
                    </a:p>
                  </a:txBody>
                  <a:tcPr>
                    <a:solidFill>
                      <a:schemeClr val="bg1">
                        <a:lumMod val="65000"/>
                      </a:schemeClr>
                    </a:solidFill>
                  </a:tcPr>
                </a:tc>
                <a:tc>
                  <a:txBody>
                    <a:bodyPr/>
                    <a:lstStyle/>
                    <a:p>
                      <a:r>
                        <a:rPr lang="de-DE" b="1"/>
                        <a:t>Die Gesamtspannung U an folgendem Spannungsteiler beträgt 12,2 V. Die Widerstände haben die Werte R</a:t>
                      </a:r>
                      <a:r>
                        <a:rPr lang="de-DE" b="1" baseline="-25000"/>
                        <a:t>1</a:t>
                      </a:r>
                      <a:r>
                        <a:rPr lang="de-DE" b="1"/>
                        <a:t> = 10 kΩ und R</a:t>
                      </a:r>
                      <a:r>
                        <a:rPr lang="de-DE" b="1" baseline="-25000"/>
                        <a:t>2</a:t>
                      </a:r>
                      <a:r>
                        <a:rPr lang="de-DE" b="1"/>
                        <a:t> = 2,2 kΩ. Wie groß ist die Teilspannung U</a:t>
                      </a:r>
                      <a:r>
                        <a:rPr lang="de-DE" b="1" baseline="-25000"/>
                        <a:t>2</a:t>
                      </a:r>
                      <a:r>
                        <a:rPr lang="de-DE" b="1"/>
                        <a:t>?</a:t>
                      </a:r>
                      <a:endParaRPr lang="de-DE"/>
                    </a:p>
                  </a:txBody>
                  <a:tcPr marL="38100" marR="38100" marT="38100" marB="38100"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a:t>   2,20 V</a:t>
                      </a:r>
                    </a:p>
                  </a:txBody>
                  <a:tcPr marL="38100" marR="38100" marT="38100" marB="38100" anchor="ctr"/>
                </a:tc>
              </a:tr>
              <a:tr h="370840">
                <a:tc>
                  <a:txBody>
                    <a:bodyPr/>
                    <a:lstStyle/>
                    <a:p>
                      <a:r>
                        <a:rPr lang="en-US" dirty="0" smtClean="0"/>
                        <a:t>B</a:t>
                      </a:r>
                      <a:endParaRPr lang="en-US" dirty="0"/>
                    </a:p>
                  </a:txBody>
                  <a:tcPr/>
                </a:tc>
                <a:tc>
                  <a:txBody>
                    <a:bodyPr/>
                    <a:lstStyle/>
                    <a:p>
                      <a:r>
                        <a:rPr lang="en-US"/>
                        <a:t>   2,64 V</a:t>
                      </a:r>
                    </a:p>
                  </a:txBody>
                  <a:tcPr marL="38100" marR="38100" marT="38100" marB="38100" anchor="ctr"/>
                </a:tc>
              </a:tr>
              <a:tr h="370840">
                <a:tc>
                  <a:txBody>
                    <a:bodyPr/>
                    <a:lstStyle/>
                    <a:p>
                      <a:r>
                        <a:rPr lang="en-US" dirty="0" smtClean="0"/>
                        <a:t>C</a:t>
                      </a:r>
                      <a:endParaRPr lang="en-US" dirty="0"/>
                    </a:p>
                  </a:txBody>
                  <a:tcPr/>
                </a:tc>
                <a:tc>
                  <a:txBody>
                    <a:bodyPr/>
                    <a:lstStyle/>
                    <a:p>
                      <a:r>
                        <a:rPr lang="en-US" dirty="0"/>
                        <a:t>  </a:t>
                      </a:r>
                      <a:r>
                        <a:rPr lang="en-US" dirty="0" smtClean="0"/>
                        <a:t> 10,0 </a:t>
                      </a:r>
                      <a:r>
                        <a:rPr lang="en-US" dirty="0"/>
                        <a:t>V</a:t>
                      </a:r>
                    </a:p>
                  </a:txBody>
                  <a:tcPr marL="38100" marR="38100" marT="38100" marB="38100" anchor="ctr"/>
                </a:tc>
              </a:tr>
              <a:tr h="370840">
                <a:tc>
                  <a:txBody>
                    <a:bodyPr/>
                    <a:lstStyle/>
                    <a:p>
                      <a:r>
                        <a:rPr lang="en-US" dirty="0" smtClean="0"/>
                        <a:t>D</a:t>
                      </a:r>
                      <a:endParaRPr lang="en-US" dirty="0"/>
                    </a:p>
                  </a:txBody>
                  <a:tcPr/>
                </a:tc>
                <a:tc>
                  <a:txBody>
                    <a:bodyPr/>
                    <a:lstStyle/>
                    <a:p>
                      <a:r>
                        <a:rPr lang="en-US" dirty="0"/>
                        <a:t>  </a:t>
                      </a:r>
                      <a:r>
                        <a:rPr lang="en-US" dirty="0" smtClean="0"/>
                        <a:t> 1,22 </a:t>
                      </a:r>
                      <a:r>
                        <a:rPr lang="en-US" dirty="0"/>
                        <a:t>V</a:t>
                      </a:r>
                    </a:p>
                  </a:txBody>
                  <a:tcPr marL="38100" marR="38100" marT="38100" marB="38100" anchor="ctr"/>
                </a:tc>
              </a:tr>
            </a:tbl>
          </a:graphicData>
        </a:graphic>
      </p:graphicFrame>
      <p:sp>
        <p:nvSpPr>
          <p:cNvPr id="19" name="Interaktive Schaltfläche: Hilfe 18">
            <a:hlinkClick r:id="" action="ppaction://noaction" highlightClick="1"/>
          </p:cNvPr>
          <p:cNvSpPr/>
          <p:nvPr/>
        </p:nvSpPr>
        <p:spPr>
          <a:xfrm>
            <a:off x="1430944" y="269904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430944" y="306489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430944" y="343073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430944" y="379658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1188142" y="304096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1188142" y="2677856"/>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5" name="Textfeld 24"/>
          <p:cNvSpPr txBox="1"/>
          <p:nvPr/>
        </p:nvSpPr>
        <p:spPr>
          <a:xfrm>
            <a:off x="1176921" y="3399319"/>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1188142" y="377132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7" y="4293096"/>
            <a:ext cx="1346661" cy="2314946"/>
          </a:xfrm>
          <a:prstGeom prst="rect">
            <a:avLst/>
          </a:prstGeom>
        </p:spPr>
      </p:pic>
    </p:spTree>
    <p:extLst>
      <p:ext uri="{BB962C8B-B14F-4D97-AF65-F5344CB8AC3E}">
        <p14:creationId xmlns:p14="http://schemas.microsoft.com/office/powerpoint/2010/main" val="167769098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Der spezifische Widerstand</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a:t>
            </a:fld>
            <a:endParaRPr lang="de-DE" altLang="en-US"/>
          </a:p>
        </p:txBody>
      </p:sp>
      <p:sp>
        <p:nvSpPr>
          <p:cNvPr id="9" name="Textfeld 8"/>
          <p:cNvSpPr txBox="1"/>
          <p:nvPr/>
        </p:nvSpPr>
        <p:spPr>
          <a:xfrm>
            <a:off x="683568" y="1268760"/>
            <a:ext cx="7848872" cy="1672253"/>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 </a:t>
            </a:r>
            <a:r>
              <a:rPr lang="de-DE" sz="1600" dirty="0">
                <a:latin typeface="Verdana" panose="020B0604030504040204" pitchFamily="34" charset="0"/>
                <a:ea typeface="Verdana" panose="020B0604030504040204" pitchFamily="34" charset="0"/>
                <a:cs typeface="Verdana" panose="020B0604030504040204" pitchFamily="34" charset="0"/>
              </a:rPr>
              <a:t>beweglichen Ladungsträger haben auf ihrem Weg durch den Leiter ständig Zusammenstöße mit den Atomen und werden dadurch abgebremst. Der Leiter setzt somit dem Stromfluss einen Widerstand entgegen. Dieser Widerstand wird elektrischer Widerstand genannt. </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Der </a:t>
            </a:r>
            <a:r>
              <a:rPr lang="de-DE" sz="1600" dirty="0">
                <a:latin typeface="Verdana" panose="020B0604030504040204" pitchFamily="34" charset="0"/>
                <a:ea typeface="Verdana" panose="020B0604030504040204" pitchFamily="34" charset="0"/>
                <a:cs typeface="Verdana" panose="020B0604030504040204" pitchFamily="34" charset="0"/>
              </a:rPr>
              <a:t>Widerstand R ist also umso größer je größer die Länge l des Leiters und je kleiner die Querschnittsfläche A ist. </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13" y="3050608"/>
            <a:ext cx="3775526" cy="3340600"/>
          </a:xfrm>
          <a:prstGeom prst="rect">
            <a:avLst/>
          </a:prstGeom>
        </p:spPr>
      </p:pic>
      <p:sp>
        <p:nvSpPr>
          <p:cNvPr id="6" name="Textfeld 5"/>
          <p:cNvSpPr txBox="1"/>
          <p:nvPr/>
        </p:nvSpPr>
        <p:spPr>
          <a:xfrm>
            <a:off x="5051743" y="3050608"/>
            <a:ext cx="3096344" cy="2554545"/>
          </a:xfrm>
          <a:prstGeom prst="rect">
            <a:avLst/>
          </a:prstGeom>
          <a:noFill/>
        </p:spPr>
        <p:txBody>
          <a:bodyPr wrap="square" rtlCol="0">
            <a:spAutoFit/>
          </a:bodyPr>
          <a:lstStyle/>
          <a:p>
            <a:r>
              <a:rPr lang="de-DE" sz="1600" dirty="0">
                <a:latin typeface="Verdana" panose="020B0604030504040204" pitchFamily="34" charset="0"/>
                <a:ea typeface="Verdana" panose="020B0604030504040204" pitchFamily="34" charset="0"/>
                <a:cs typeface="Verdana" panose="020B0604030504040204" pitchFamily="34" charset="0"/>
              </a:rPr>
              <a:t>Außerdem hängt der Widerstand noch vom Material des Leiters ab, denn es gibt gute und schlechte Leiter, je nachdem wie viele freie Elektronen vorhanden sind. Diese Materialkonstante wird spezifischer Widerstand ρ (griechisch: </a:t>
            </a:r>
            <a:r>
              <a:rPr lang="de-DE" sz="1600" dirty="0" err="1">
                <a:latin typeface="Verdana" panose="020B0604030504040204" pitchFamily="34" charset="0"/>
                <a:ea typeface="Verdana" panose="020B0604030504040204" pitchFamily="34" charset="0"/>
                <a:cs typeface="Verdana" panose="020B0604030504040204" pitchFamily="34" charset="0"/>
              </a:rPr>
              <a:t>rho</a:t>
            </a:r>
            <a:r>
              <a:rPr lang="de-DE" sz="1600" dirty="0">
                <a:latin typeface="Verdana" panose="020B0604030504040204" pitchFamily="34" charset="0"/>
                <a:ea typeface="Verdana" panose="020B0604030504040204" pitchFamily="34" charset="0"/>
                <a:cs typeface="Verdana" panose="020B0604030504040204" pitchFamily="34" charset="0"/>
              </a:rPr>
              <a:t>) genannt</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Parallelschaltung von Widerständen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30</a:t>
            </a:fld>
            <a:endParaRPr lang="de-DE" altLang="en-US" dirty="0"/>
          </a:p>
        </p:txBody>
      </p:sp>
      <p:sp>
        <p:nvSpPr>
          <p:cNvPr id="9" name="Textfeld 8"/>
          <p:cNvSpPr txBox="1"/>
          <p:nvPr/>
        </p:nvSpPr>
        <p:spPr>
          <a:xfrm>
            <a:off x="683568" y="1268760"/>
            <a:ext cx="7848870" cy="584775"/>
          </a:xfrm>
          <a:prstGeom prst="rect">
            <a:avLst/>
          </a:prstGeom>
          <a:noFill/>
        </p:spPr>
        <p:txBody>
          <a:bodyPr wrap="square" rtlCol="0">
            <a:spAutoFit/>
          </a:bodyPr>
          <a:lstStyle/>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Misst man in einer Parallelschaltung die Spannung, so stellt man fest, dass sie überall gleich groß ist.</a:t>
            </a:r>
          </a:p>
        </p:txBody>
      </p:sp>
      <p:sp>
        <p:nvSpPr>
          <p:cNvPr id="14" name="Textfeld 13"/>
          <p:cNvSpPr txBox="1"/>
          <p:nvPr/>
        </p:nvSpPr>
        <p:spPr>
          <a:xfrm>
            <a:off x="602861" y="4932457"/>
            <a:ext cx="7848870" cy="584775"/>
          </a:xfrm>
          <a:prstGeom prst="rect">
            <a:avLst/>
          </a:prstGeom>
          <a:noFill/>
        </p:spPr>
        <p:txBody>
          <a:bodyPr wrap="square" rtlCol="0">
            <a:spAutoFit/>
          </a:bodyPr>
          <a:lstStyle/>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Misst man die über die Widerstände fließenden Ströme, so stellt man fest, dass die Einzelströme sich zum gesamt fließenden Strom addieren.</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feld 7"/>
          <p:cNvSpPr txBox="1"/>
          <p:nvPr/>
        </p:nvSpPr>
        <p:spPr>
          <a:xfrm>
            <a:off x="683568" y="5628760"/>
            <a:ext cx="7848871" cy="584775"/>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a:t>
            </a:r>
            <a:r>
              <a:rPr lang="de-DE" sz="1600" b="1" dirty="0" smtClean="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In </a:t>
            </a:r>
            <a:r>
              <a:rPr lang="de-DE" sz="1600" dirty="0">
                <a:latin typeface="Verdana" panose="020B0604030504040204" pitchFamily="34" charset="0"/>
                <a:ea typeface="Verdana" panose="020B0604030504040204" pitchFamily="34" charset="0"/>
                <a:cs typeface="Verdana" panose="020B0604030504040204" pitchFamily="34" charset="0"/>
              </a:rPr>
              <a:t>einer </a:t>
            </a:r>
            <a:r>
              <a:rPr lang="de-DE" sz="1600" dirty="0" smtClean="0">
                <a:latin typeface="Verdana" panose="020B0604030504040204" pitchFamily="34" charset="0"/>
                <a:ea typeface="Verdana" panose="020B0604030504040204" pitchFamily="34" charset="0"/>
                <a:cs typeface="Verdana" panose="020B0604030504040204" pitchFamily="34" charset="0"/>
              </a:rPr>
              <a:t>Parallelschaltung ist der Gesamtstrom </a:t>
            </a:r>
          </a:p>
          <a:p>
            <a:r>
              <a:rPr lang="de-DE" sz="1600" dirty="0" smtClean="0">
                <a:latin typeface="Verdana" panose="020B0604030504040204" pitchFamily="34" charset="0"/>
                <a:ea typeface="Verdana" panose="020B0604030504040204" pitchFamily="34" charset="0"/>
                <a:cs typeface="Verdana" panose="020B0604030504040204" pitchFamily="34" charset="0"/>
              </a:rPr>
              <a:t>            die Summe aller Teilströme</a:t>
            </a:r>
          </a:p>
        </p:txBody>
      </p:sp>
      <p:cxnSp>
        <p:nvCxnSpPr>
          <p:cNvPr id="10" name="Gerade Verbindung 9"/>
          <p:cNvCxnSpPr/>
          <p:nvPr/>
        </p:nvCxnSpPr>
        <p:spPr>
          <a:xfrm>
            <a:off x="683568" y="5626416"/>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683567" y="6221684"/>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683569" y="2063192"/>
            <a:ext cx="7848871" cy="338554"/>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  </a:t>
            </a:r>
            <a:r>
              <a:rPr lang="de-DE" sz="1600" dirty="0" smtClean="0">
                <a:latin typeface="Verdana" panose="020B0604030504040204" pitchFamily="34" charset="0"/>
                <a:ea typeface="Verdana" panose="020B0604030504040204" pitchFamily="34" charset="0"/>
                <a:cs typeface="Verdana" panose="020B0604030504040204" pitchFamily="34" charset="0"/>
              </a:rPr>
              <a:t>In </a:t>
            </a:r>
            <a:r>
              <a:rPr lang="de-DE" sz="1600" dirty="0">
                <a:latin typeface="Verdana" panose="020B0604030504040204" pitchFamily="34" charset="0"/>
                <a:ea typeface="Verdana" panose="020B0604030504040204" pitchFamily="34" charset="0"/>
                <a:cs typeface="Verdana" panose="020B0604030504040204" pitchFamily="34" charset="0"/>
              </a:rPr>
              <a:t>einer </a:t>
            </a:r>
            <a:r>
              <a:rPr lang="de-DE" sz="1600" dirty="0" smtClean="0">
                <a:latin typeface="Verdana" panose="020B0604030504040204" pitchFamily="34" charset="0"/>
                <a:ea typeface="Verdana" panose="020B0604030504040204" pitchFamily="34" charset="0"/>
                <a:cs typeface="Verdana" panose="020B0604030504040204" pitchFamily="34" charset="0"/>
              </a:rPr>
              <a:t>Parallelschaltung ist die Spannung überall gleich groß</a:t>
            </a:r>
          </a:p>
        </p:txBody>
      </p:sp>
      <p:cxnSp>
        <p:nvCxnSpPr>
          <p:cNvPr id="13" name="Gerade Verbindung 12"/>
          <p:cNvCxnSpPr/>
          <p:nvPr/>
        </p:nvCxnSpPr>
        <p:spPr>
          <a:xfrm>
            <a:off x="683569" y="2060848"/>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83568" y="2407302"/>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350" y="2601822"/>
            <a:ext cx="5067300" cy="2200275"/>
          </a:xfrm>
          <a:prstGeom prst="rect">
            <a:avLst/>
          </a:prstGeom>
        </p:spPr>
      </p:pic>
    </p:spTree>
    <p:extLst>
      <p:ext uri="{BB962C8B-B14F-4D97-AF65-F5344CB8AC3E}">
        <p14:creationId xmlns:p14="http://schemas.microsoft.com/office/powerpoint/2010/main" val="202837016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Parallelschaltung von Widerständen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31</a:t>
            </a:fld>
            <a:endParaRPr lang="de-DE" altLang="en-US" dirty="0"/>
          </a:p>
        </p:txBody>
      </p:sp>
      <mc:AlternateContent xmlns:mc="http://schemas.openxmlformats.org/markup-compatibility/2006" xmlns:a14="http://schemas.microsoft.com/office/drawing/2010/main">
        <mc:Choice Requires="a14">
          <p:sp>
            <p:nvSpPr>
              <p:cNvPr id="9" name="Textfeld 8"/>
              <p:cNvSpPr txBox="1"/>
              <p:nvPr/>
            </p:nvSpPr>
            <p:spPr>
              <a:xfrm>
                <a:off x="683568" y="1440895"/>
                <a:ext cx="8136904" cy="3708195"/>
              </a:xfrm>
              <a:prstGeom prst="rect">
                <a:avLst/>
              </a:prstGeom>
              <a:noFill/>
            </p:spPr>
            <p:txBody>
              <a:bodyPr wrap="square" rtlCol="0">
                <a:spAutoFit/>
              </a:bodyPr>
              <a:lstStyle/>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Als Formel sieht das wie folgt aus:</a:t>
                </a:r>
              </a:p>
              <a:p>
                <a:pPr>
                  <a:spcBef>
                    <a:spcPts val="1200"/>
                  </a:spcBef>
                </a:pPr>
                <a:r>
                  <a:rPr lang="de-DE" sz="1600" dirty="0">
                    <a:latin typeface="Verdana" panose="020B0604030504040204" pitchFamily="34" charset="0"/>
                    <a:ea typeface="Verdana" panose="020B0604030504040204" pitchFamily="34" charset="0"/>
                    <a:cs typeface="Verdana" panose="020B0604030504040204" pitchFamily="34" charset="0"/>
                  </a:rPr>
                  <a:t>I</a:t>
                </a:r>
                <a:r>
                  <a:rPr lang="de-DE" sz="1600" dirty="0" smtClean="0">
                    <a:latin typeface="Verdana" panose="020B0604030504040204" pitchFamily="34" charset="0"/>
                    <a:ea typeface="Verdana" panose="020B0604030504040204" pitchFamily="34" charset="0"/>
                    <a:cs typeface="Verdana" panose="020B0604030504040204" pitchFamily="34" charset="0"/>
                  </a:rPr>
                  <a:t> = I</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1</a:t>
                </a:r>
                <a:r>
                  <a:rPr lang="de-DE" sz="1600" dirty="0" smtClean="0">
                    <a:latin typeface="Verdana" panose="020B0604030504040204" pitchFamily="34" charset="0"/>
                    <a:ea typeface="Verdana" panose="020B0604030504040204" pitchFamily="34" charset="0"/>
                    <a:cs typeface="Verdana" panose="020B0604030504040204" pitchFamily="34" charset="0"/>
                  </a:rPr>
                  <a:t> + I</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2</a:t>
                </a:r>
                <a:r>
                  <a:rPr lang="de-DE" sz="1600" dirty="0">
                    <a:latin typeface="Verdana" panose="020B0604030504040204" pitchFamily="34" charset="0"/>
                    <a:ea typeface="Verdana" panose="020B0604030504040204" pitchFamily="34" charset="0"/>
                    <a:cs typeface="Verdana" panose="020B0604030504040204" pitchFamily="34" charset="0"/>
                  </a:rPr>
                  <a:t> + </a:t>
                </a:r>
                <a:r>
                  <a:rPr lang="de-DE" sz="1600" dirty="0" smtClean="0">
                    <a:latin typeface="Verdana" panose="020B0604030504040204" pitchFamily="34" charset="0"/>
                    <a:ea typeface="Verdana" panose="020B0604030504040204" pitchFamily="34" charset="0"/>
                    <a:cs typeface="Verdana" panose="020B0604030504040204" pitchFamily="34" charset="0"/>
                  </a:rPr>
                  <a:t>I</a:t>
                </a:r>
                <a:r>
                  <a:rPr lang="de-DE" sz="1600" baseline="-25000" dirty="0" smtClean="0">
                    <a:latin typeface="Verdana" panose="020B0604030504040204" pitchFamily="34" charset="0"/>
                    <a:ea typeface="Verdana" panose="020B0604030504040204" pitchFamily="34" charset="0"/>
                    <a:cs typeface="Verdana" panose="020B0604030504040204" pitchFamily="34" charset="0"/>
                  </a:rPr>
                  <a:t>3</a:t>
                </a:r>
                <a:r>
                  <a:rPr lang="de-DE" sz="1600" dirty="0" smtClean="0">
                    <a:latin typeface="Verdana" panose="020B0604030504040204" pitchFamily="34" charset="0"/>
                    <a:ea typeface="Verdana" panose="020B0604030504040204" pitchFamily="34" charset="0"/>
                    <a:cs typeface="Verdana" panose="020B0604030504040204" pitchFamily="34" charset="0"/>
                  </a:rPr>
                  <a:t>      </a:t>
                </a: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wenn wir dort nun I = </a:t>
                </a:r>
                <a14:m>
                  <m:oMath xmlns:m="http://schemas.openxmlformats.org/officeDocument/2006/math">
                    <m:f>
                      <m:fPr>
                        <m:ctrlPr>
                          <a:rPr lang="de-DE" sz="2000" i="1" smtClean="0">
                            <a:latin typeface="Cambria Math" panose="02040503050406030204" pitchFamily="18" charset="0"/>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𝑈</m:t>
                        </m:r>
                      </m:num>
                      <m:den>
                        <m:r>
                          <a:rPr lang="de-DE" sz="2000" b="0" i="1" smtClean="0">
                            <a:latin typeface="Cambria Math"/>
                            <a:ea typeface="Verdana" panose="020B0604030504040204" pitchFamily="34" charset="0"/>
                            <a:cs typeface="Verdana" panose="020B0604030504040204" pitchFamily="34" charset="0"/>
                          </a:rPr>
                          <m:t>𝑅</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einsetzen:</a:t>
                </a:r>
              </a:p>
              <a:p>
                <a:pPr>
                  <a:spcBef>
                    <a:spcPts val="1200"/>
                  </a:spcBef>
                </a:pP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𝑈</m:t>
                        </m:r>
                      </m:num>
                      <m:den>
                        <m:r>
                          <a:rPr lang="de-DE" sz="2000" i="1">
                            <a:latin typeface="Cambria Math"/>
                            <a:ea typeface="Verdana" panose="020B0604030504040204" pitchFamily="34" charset="0"/>
                            <a:cs typeface="Verdana" panose="020B0604030504040204" pitchFamily="34" charset="0"/>
                          </a:rPr>
                          <m:t>𝑅</m:t>
                        </m:r>
                      </m:den>
                    </m:f>
                  </m:oMath>
                </a14:m>
                <a:r>
                  <a:rPr lang="de-DE" sz="2000" dirty="0">
                    <a:latin typeface="Verdana" panose="020B0604030504040204" pitchFamily="34" charset="0"/>
                    <a:ea typeface="Verdana" panose="020B0604030504040204" pitchFamily="34" charset="0"/>
                    <a:cs typeface="Verdana" panose="020B0604030504040204" pitchFamily="34" charset="0"/>
                  </a:rPr>
                  <a:t> </a:t>
                </a:r>
                <a:r>
                  <a:rPr lang="de-DE" sz="2000" dirty="0" smtClean="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𝑈</m:t>
                        </m:r>
                      </m:num>
                      <m:den>
                        <m:r>
                          <a:rPr lang="de-DE" sz="2000" i="1">
                            <a:latin typeface="Cambria Math"/>
                            <a:ea typeface="Verdana" panose="020B0604030504040204" pitchFamily="34" charset="0"/>
                            <a:cs typeface="Verdana" panose="020B0604030504040204" pitchFamily="34" charset="0"/>
                          </a:rPr>
                          <m:t>𝑅</m:t>
                        </m:r>
                        <m:r>
                          <a:rPr lang="de-DE" sz="2000" b="0" i="1" baseline="-25000" smtClean="0">
                            <a:latin typeface="Cambria Math"/>
                            <a:ea typeface="Verdana" panose="020B0604030504040204" pitchFamily="34" charset="0"/>
                            <a:cs typeface="Verdana" panose="020B0604030504040204" pitchFamily="34" charset="0"/>
                          </a:rPr>
                          <m:t>1</m:t>
                        </m:r>
                      </m:den>
                    </m:f>
                  </m:oMath>
                </a14:m>
                <a:r>
                  <a:rPr lang="de-DE" sz="2000" dirty="0" smtClean="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de-DE" sz="2000">
                        <a:latin typeface="Cambria Math"/>
                        <a:ea typeface="Verdana" panose="020B0604030504040204" pitchFamily="34" charset="0"/>
                        <a:cs typeface="Verdana" panose="020B0604030504040204" pitchFamily="34" charset="0"/>
                      </a:rPr>
                      <m:t>+</m:t>
                    </m:r>
                  </m:oMath>
                </a14:m>
                <a:r>
                  <a:rPr lang="de-DE" sz="2000" dirty="0" smtClean="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𝑈</m:t>
                        </m:r>
                      </m:num>
                      <m:den>
                        <m:r>
                          <a:rPr lang="de-DE" sz="2000" i="1">
                            <a:latin typeface="Cambria Math"/>
                            <a:ea typeface="Verdana" panose="020B0604030504040204" pitchFamily="34" charset="0"/>
                            <a:cs typeface="Verdana" panose="020B0604030504040204" pitchFamily="34" charset="0"/>
                          </a:rPr>
                          <m:t>𝑅</m:t>
                        </m:r>
                        <m:r>
                          <a:rPr lang="de-DE" sz="2000" b="0" i="1" baseline="-25000" smtClean="0">
                            <a:latin typeface="Cambria Math"/>
                            <a:ea typeface="Verdana" panose="020B0604030504040204" pitchFamily="34" charset="0"/>
                            <a:cs typeface="Verdana" panose="020B0604030504040204" pitchFamily="34" charset="0"/>
                          </a:rPr>
                          <m:t>2</m:t>
                        </m:r>
                      </m:den>
                    </m:f>
                  </m:oMath>
                </a14:m>
                <a:r>
                  <a:rPr lang="de-DE" sz="2000" dirty="0" smtClean="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de-DE" sz="2000" b="0" i="0" smtClean="0">
                        <a:latin typeface="Cambria Math"/>
                        <a:ea typeface="Verdana" panose="020B0604030504040204" pitchFamily="34" charset="0"/>
                        <a:cs typeface="Verdana" panose="020B0604030504040204" pitchFamily="34" charset="0"/>
                      </a:rPr>
                      <m:t>+ </m:t>
                    </m:r>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𝑈</m:t>
                        </m:r>
                      </m:num>
                      <m:den>
                        <m:r>
                          <a:rPr lang="de-DE" sz="2000" i="1">
                            <a:latin typeface="Cambria Math"/>
                            <a:ea typeface="Verdana" panose="020B0604030504040204" pitchFamily="34" charset="0"/>
                            <a:cs typeface="Verdana" panose="020B0604030504040204" pitchFamily="34" charset="0"/>
                          </a:rPr>
                          <m:t>𝑅</m:t>
                        </m:r>
                        <m:r>
                          <a:rPr lang="de-DE" sz="2000" b="0" i="1" baseline="-25000" smtClean="0">
                            <a:latin typeface="Cambria Math"/>
                            <a:ea typeface="Verdana" panose="020B0604030504040204" pitchFamily="34" charset="0"/>
                            <a:cs typeface="Verdana" panose="020B0604030504040204" pitchFamily="34" charset="0"/>
                          </a:rPr>
                          <m:t>3</m:t>
                        </m:r>
                      </m:den>
                    </m:f>
                  </m:oMath>
                </a14:m>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 Spannung U ist überall gleich, wir können sie </a:t>
                </a:r>
                <a:r>
                  <a:rPr lang="de-DE" sz="1600" dirty="0" err="1" smtClean="0">
                    <a:latin typeface="Verdana" panose="020B0604030504040204" pitchFamily="34" charset="0"/>
                    <a:ea typeface="Verdana" panose="020B0604030504040204" pitchFamily="34" charset="0"/>
                    <a:cs typeface="Verdana" panose="020B0604030504040204" pitchFamily="34" charset="0"/>
                  </a:rPr>
                  <a:t>abdividieren</a:t>
                </a:r>
                <a:r>
                  <a:rPr lang="de-DE" sz="1600" dirty="0" smtClean="0">
                    <a:latin typeface="Verdana" panose="020B0604030504040204" pitchFamily="34" charset="0"/>
                    <a:ea typeface="Verdana" panose="020B0604030504040204" pitchFamily="34" charset="0"/>
                    <a:cs typeface="Verdana" panose="020B0604030504040204" pitchFamily="34" charset="0"/>
                  </a:rPr>
                  <a:t> und erhalten:</a:t>
                </a:r>
              </a:p>
              <a:p>
                <a:pPr>
                  <a:spcBef>
                    <a:spcPts val="1200"/>
                  </a:spcBef>
                </a:pP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den>
                    </m:f>
                  </m:oMath>
                </a14:m>
                <a:r>
                  <a:rPr lang="de-DE" sz="2000" dirty="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1</m:t>
                        </m:r>
                      </m:den>
                    </m:f>
                  </m:oMath>
                </a14:m>
                <a:r>
                  <a:rPr lang="de-DE" sz="20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de-DE" sz="2000">
                        <a:latin typeface="Cambria Math"/>
                        <a:ea typeface="Verdana" panose="020B0604030504040204" pitchFamily="34" charset="0"/>
                        <a:cs typeface="Verdana" panose="020B0604030504040204" pitchFamily="34" charset="0"/>
                      </a:rPr>
                      <m:t>+</m:t>
                    </m:r>
                  </m:oMath>
                </a14:m>
                <a:r>
                  <a:rPr lang="de-DE" sz="20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2</m:t>
                        </m:r>
                      </m:den>
                    </m:f>
                  </m:oMath>
                </a14:m>
                <a:r>
                  <a:rPr lang="de-DE" sz="20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de-DE" sz="2000">
                        <a:latin typeface="Cambria Math"/>
                        <a:ea typeface="Verdana" panose="020B0604030504040204" pitchFamily="34" charset="0"/>
                        <a:cs typeface="Verdana" panose="020B0604030504040204" pitchFamily="34" charset="0"/>
                      </a:rPr>
                      <m:t>+ </m:t>
                    </m:r>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3</m:t>
                        </m:r>
                      </m:den>
                    </m:f>
                    <m:r>
                      <a:rPr lang="de-DE" sz="2000" i="1" baseline="-25000">
                        <a:latin typeface="Cambria Math"/>
                        <a:ea typeface="Verdana" panose="020B0604030504040204" pitchFamily="34" charset="0"/>
                        <a:cs typeface="Verdana" panose="020B0604030504040204" pitchFamily="34" charset="0"/>
                      </a:rPr>
                      <m:t> </m:t>
                    </m:r>
                  </m:oMath>
                </a14:m>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Wir erinnern uns: Der Kehrwert des Widerstands ist der Leitwert</a:t>
                </a:r>
              </a:p>
            </p:txBody>
          </p:sp>
        </mc:Choice>
        <mc:Fallback xmlns="">
          <p:sp>
            <p:nvSpPr>
              <p:cNvPr id="9" name="Textfeld 8"/>
              <p:cNvSpPr txBox="1">
                <a:spLocks noRot="1" noChangeAspect="1" noMove="1" noResize="1" noEditPoints="1" noAdjustHandles="1" noChangeArrowheads="1" noChangeShapeType="1" noTextEdit="1"/>
              </p:cNvSpPr>
              <p:nvPr/>
            </p:nvSpPr>
            <p:spPr>
              <a:xfrm>
                <a:off x="683568" y="1440895"/>
                <a:ext cx="8136904" cy="3708195"/>
              </a:xfrm>
              <a:prstGeom prst="rect">
                <a:avLst/>
              </a:prstGeom>
              <a:blipFill rotWithShape="1">
                <a:blip r:embed="rId3"/>
                <a:stretch>
                  <a:fillRect l="-375" t="-493" b="-1149"/>
                </a:stretch>
              </a:blipFill>
            </p:spPr>
            <p:txBody>
              <a:bodyPr/>
              <a:lstStyle/>
              <a:p>
                <a:r>
                  <a:rPr lang="en-US">
                    <a:noFill/>
                  </a:rPr>
                  <a:t> </a:t>
                </a:r>
              </a:p>
            </p:txBody>
          </p:sp>
        </mc:Fallback>
      </mc:AlternateContent>
      <p:sp>
        <p:nvSpPr>
          <p:cNvPr id="12" name="Textfeld 11"/>
          <p:cNvSpPr txBox="1"/>
          <p:nvPr/>
        </p:nvSpPr>
        <p:spPr>
          <a:xfrm>
            <a:off x="683569" y="5508521"/>
            <a:ext cx="7848871" cy="584775"/>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  </a:t>
            </a:r>
            <a:r>
              <a:rPr lang="de-DE" sz="1600" dirty="0">
                <a:latin typeface="Verdana" panose="020B0604030504040204" pitchFamily="34" charset="0"/>
                <a:ea typeface="Verdana" panose="020B0604030504040204" pitchFamily="34" charset="0"/>
                <a:cs typeface="Verdana" panose="020B0604030504040204" pitchFamily="34" charset="0"/>
              </a:rPr>
              <a:t>In einer </a:t>
            </a:r>
            <a:r>
              <a:rPr lang="de-DE" sz="1600" dirty="0" smtClean="0">
                <a:latin typeface="Verdana" panose="020B0604030504040204" pitchFamily="34" charset="0"/>
                <a:ea typeface="Verdana" panose="020B0604030504040204" pitchFamily="34" charset="0"/>
                <a:cs typeface="Verdana" panose="020B0604030504040204" pitchFamily="34" charset="0"/>
              </a:rPr>
              <a:t>Parallelschaltung ist der Gesamtleitwert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die Summe der einzelnen Leitwerte.</a:t>
            </a:r>
          </a:p>
        </p:txBody>
      </p:sp>
      <p:cxnSp>
        <p:nvCxnSpPr>
          <p:cNvPr id="13" name="Gerade Verbindung 12"/>
          <p:cNvCxnSpPr/>
          <p:nvPr/>
        </p:nvCxnSpPr>
        <p:spPr>
          <a:xfrm>
            <a:off x="683569" y="5506177"/>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83568" y="6082303"/>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7724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Reihenschaltung - Sonderfälle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32</a:t>
            </a:fld>
            <a:endParaRPr lang="de-DE" altLang="en-US" dirty="0"/>
          </a:p>
        </p:txBody>
      </p:sp>
      <mc:AlternateContent xmlns:mc="http://schemas.openxmlformats.org/markup-compatibility/2006" xmlns:a14="http://schemas.microsoft.com/office/drawing/2010/main">
        <mc:Choice Requires="a14">
          <p:sp>
            <p:nvSpPr>
              <p:cNvPr id="9" name="Textfeld 8"/>
              <p:cNvSpPr txBox="1"/>
              <p:nvPr/>
            </p:nvSpPr>
            <p:spPr>
              <a:xfrm>
                <a:off x="683568" y="1440895"/>
                <a:ext cx="7848871" cy="4508029"/>
              </a:xfrm>
              <a:prstGeom prst="rect">
                <a:avLst/>
              </a:prstGeom>
              <a:noFill/>
            </p:spPr>
            <p:txBody>
              <a:bodyPr wrap="square" rtlCol="0">
                <a:spAutoFit/>
              </a:bodyPr>
              <a:lstStyle/>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Bei zwei Widerständen ergibt sich:</a:t>
                </a:r>
              </a:p>
              <a:p>
                <a:pPr>
                  <a:spcBef>
                    <a:spcPts val="1200"/>
                  </a:spcBef>
                </a:pP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den>
                    </m:f>
                  </m:oMath>
                </a14:m>
                <a:r>
                  <a:rPr lang="de-DE" sz="2000" dirty="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1</m:t>
                        </m:r>
                      </m:den>
                    </m:f>
                  </m:oMath>
                </a14:m>
                <a:r>
                  <a:rPr lang="de-DE" sz="20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de-DE" sz="2000">
                        <a:latin typeface="Cambria Math"/>
                        <a:ea typeface="Verdana" panose="020B0604030504040204" pitchFamily="34" charset="0"/>
                        <a:cs typeface="Verdana" panose="020B0604030504040204" pitchFamily="34" charset="0"/>
                      </a:rPr>
                      <m:t>+</m:t>
                    </m:r>
                  </m:oMath>
                </a14:m>
                <a:r>
                  <a:rPr lang="de-DE" sz="20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2</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2</m:t>
                        </m:r>
                      </m:num>
                      <m:den>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2</m:t>
                        </m:r>
                        <m:r>
                          <a:rPr lang="de-DE" sz="2000" b="0" i="1" baseline="-25000" smtClean="0">
                            <a:latin typeface="Cambria Math"/>
                            <a:ea typeface="Verdana" panose="020B0604030504040204" pitchFamily="34" charset="0"/>
                            <a:cs typeface="Verdana" panose="020B0604030504040204" pitchFamily="34" charset="0"/>
                          </a:rPr>
                          <m:t> </m:t>
                        </m:r>
                        <m:r>
                          <a:rPr lang="de-DE" sz="2000" b="0" i="1" smtClean="0">
                            <a:latin typeface="Cambria Math"/>
                            <a:ea typeface="Verdana" panose="020B0604030504040204" pitchFamily="34" charset="0"/>
                            <a:cs typeface="Verdana" panose="020B0604030504040204" pitchFamily="34" charset="0"/>
                          </a:rPr>
                          <m:t>∗</m:t>
                        </m:r>
                        <m:r>
                          <a:rPr lang="de-DE" sz="2000" b="0" i="1" smtClean="0">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1</m:t>
                        </m:r>
                      </m:den>
                    </m:f>
                  </m:oMath>
                </a14:m>
                <a:r>
                  <a:rPr lang="de-DE" sz="20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de-DE" sz="2000">
                        <a:latin typeface="Cambria Math"/>
                        <a:ea typeface="Verdana" panose="020B0604030504040204" pitchFamily="34" charset="0"/>
                        <a:cs typeface="Verdana" panose="020B0604030504040204" pitchFamily="34" charset="0"/>
                      </a:rPr>
                      <m:t>+</m:t>
                    </m:r>
                  </m:oMath>
                </a14:m>
                <a:r>
                  <a:rPr lang="de-DE" sz="20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r>
                          <a:rPr lang="de-DE" sz="2000" b="0" i="1" baseline="-25000" smtClean="0">
                            <a:latin typeface="Cambria Math"/>
                            <a:ea typeface="Verdana" panose="020B0604030504040204" pitchFamily="34" charset="0"/>
                            <a:cs typeface="Verdana" panose="020B0604030504040204" pitchFamily="34" charset="0"/>
                          </a:rPr>
                          <m:t>1</m:t>
                        </m:r>
                        <m:r>
                          <a:rPr lang="de-DE" sz="2000" b="0" i="1" smtClean="0">
                            <a:latin typeface="Cambria Math"/>
                            <a:ea typeface="Verdana" panose="020B0604030504040204" pitchFamily="34" charset="0"/>
                            <a:cs typeface="Verdana" panose="020B0604030504040204" pitchFamily="34" charset="0"/>
                          </a:rPr>
                          <m:t>∗</m:t>
                        </m:r>
                        <m:r>
                          <a:rPr lang="de-DE" sz="2000" b="0" i="1" smtClean="0">
                            <a:latin typeface="Cambria Math"/>
                            <a:ea typeface="Verdana" panose="020B0604030504040204" pitchFamily="34" charset="0"/>
                            <a:cs typeface="Verdana" panose="020B0604030504040204" pitchFamily="34" charset="0"/>
                          </a:rPr>
                          <m:t>𝑅</m:t>
                        </m:r>
                        <m:r>
                          <a:rPr lang="de-DE" sz="2000" b="0" i="1" baseline="-25000" smtClean="0">
                            <a:latin typeface="Cambria Math"/>
                            <a:ea typeface="Verdana" panose="020B0604030504040204" pitchFamily="34" charset="0"/>
                            <a:cs typeface="Verdana" panose="020B0604030504040204" pitchFamily="34" charset="0"/>
                          </a:rPr>
                          <m:t>2</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1</m:t>
                        </m:r>
                        <m:r>
                          <a:rPr lang="de-DE" sz="2000" b="0" i="1" smtClean="0">
                            <a:latin typeface="Cambria Math"/>
                            <a:ea typeface="Verdana" panose="020B0604030504040204" pitchFamily="34" charset="0"/>
                            <a:cs typeface="Verdana" panose="020B0604030504040204" pitchFamily="34" charset="0"/>
                          </a:rPr>
                          <m:t>+</m:t>
                        </m:r>
                        <m:r>
                          <a:rPr lang="de-DE" sz="2000" b="0" i="1" smtClean="0">
                            <a:latin typeface="Cambria Math"/>
                            <a:ea typeface="Verdana" panose="020B0604030504040204" pitchFamily="34" charset="0"/>
                            <a:cs typeface="Verdana" panose="020B0604030504040204" pitchFamily="34" charset="0"/>
                          </a:rPr>
                          <m:t>𝑅</m:t>
                        </m:r>
                        <m:r>
                          <a:rPr lang="de-DE" sz="2000" b="0" i="1" baseline="-25000" smtClean="0">
                            <a:latin typeface="Cambria Math"/>
                            <a:ea typeface="Verdana" panose="020B0604030504040204" pitchFamily="34" charset="0"/>
                            <a:cs typeface="Verdana" panose="020B0604030504040204" pitchFamily="34" charset="0"/>
                          </a:rPr>
                          <m:t>2</m:t>
                        </m:r>
                      </m:num>
                      <m:den>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1</m:t>
                        </m:r>
                        <m:r>
                          <a:rPr lang="de-DE" sz="2000" i="1">
                            <a:latin typeface="Cambria Math"/>
                            <a:ea typeface="Verdana" panose="020B0604030504040204" pitchFamily="34" charset="0"/>
                            <a:cs typeface="Verdana" panose="020B0604030504040204" pitchFamily="34" charset="0"/>
                          </a:rPr>
                          <m:t>∗</m:t>
                        </m:r>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2</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Kehrwert: R =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1</m:t>
                        </m:r>
                        <m:r>
                          <a:rPr lang="de-DE" sz="2000" b="0" i="1" smtClean="0">
                            <a:latin typeface="Cambria Math"/>
                            <a:ea typeface="Verdana" panose="020B0604030504040204" pitchFamily="34" charset="0"/>
                            <a:cs typeface="Verdana" panose="020B0604030504040204" pitchFamily="34" charset="0"/>
                          </a:rPr>
                          <m:t>∗</m:t>
                        </m:r>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2</m:t>
                        </m:r>
                      </m:num>
                      <m:den>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1</m:t>
                        </m:r>
                        <m:r>
                          <a:rPr lang="de-DE" sz="2000" b="0" i="1" smtClean="0">
                            <a:latin typeface="Cambria Math"/>
                            <a:ea typeface="Verdana" panose="020B0604030504040204" pitchFamily="34" charset="0"/>
                            <a:cs typeface="Verdana" panose="020B0604030504040204" pitchFamily="34" charset="0"/>
                          </a:rPr>
                          <m:t>+</m:t>
                        </m:r>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2</m:t>
                        </m:r>
                      </m:den>
                    </m:f>
                  </m:oMath>
                </a14:m>
                <a:endParaRPr lang="de-DE" sz="2000" dirty="0" smtClean="0">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Bei mehreren gleichen Widerständen ergibt sich</a:t>
                </a:r>
              </a:p>
              <a:p>
                <a:pPr>
                  <a:spcBef>
                    <a:spcPts val="1200"/>
                  </a:spcBef>
                </a:pP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den>
                    </m:f>
                  </m:oMath>
                </a14:m>
                <a:r>
                  <a:rPr lang="de-DE" sz="2000" dirty="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1</m:t>
                        </m:r>
                      </m:den>
                    </m:f>
                  </m:oMath>
                </a14:m>
                <a:r>
                  <a:rPr lang="de-DE" sz="20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de-DE" sz="2000">
                        <a:latin typeface="Cambria Math"/>
                        <a:ea typeface="Verdana" panose="020B0604030504040204" pitchFamily="34" charset="0"/>
                        <a:cs typeface="Verdana" panose="020B0604030504040204" pitchFamily="34" charset="0"/>
                      </a:rPr>
                      <m:t>+</m:t>
                    </m:r>
                  </m:oMath>
                </a14:m>
                <a:r>
                  <a:rPr lang="de-DE" sz="20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r>
                          <a:rPr lang="de-DE" sz="2000" b="0" i="1" baseline="-25000" smtClean="0">
                            <a:latin typeface="Cambria Math"/>
                            <a:ea typeface="Verdana" panose="020B0604030504040204" pitchFamily="34" charset="0"/>
                            <a:cs typeface="Verdana" panose="020B0604030504040204" pitchFamily="34" charset="0"/>
                          </a:rPr>
                          <m:t>1</m:t>
                        </m:r>
                      </m:den>
                    </m:f>
                  </m:oMath>
                </a14:m>
                <a:r>
                  <a:rPr lang="de-DE" sz="2000"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de-DE" sz="2000">
                        <a:latin typeface="Cambria Math"/>
                        <a:ea typeface="Verdana" panose="020B0604030504040204" pitchFamily="34" charset="0"/>
                        <a:cs typeface="Verdana" panose="020B0604030504040204" pitchFamily="34" charset="0"/>
                      </a:rPr>
                      <m:t>+</m:t>
                    </m:r>
                    <m:r>
                      <a:rPr lang="de-DE" sz="2000" b="0" i="0" smtClean="0">
                        <a:latin typeface="Cambria Math"/>
                        <a:ea typeface="Verdana" panose="020B0604030504040204" pitchFamily="34" charset="0"/>
                        <a:cs typeface="Verdana" panose="020B0604030504040204" pitchFamily="34" charset="0"/>
                      </a:rPr>
                      <m:t> …+</m:t>
                    </m:r>
                    <m:r>
                      <a:rPr lang="de-DE" sz="2000">
                        <a:latin typeface="Cambria Math"/>
                        <a:ea typeface="Verdana" panose="020B0604030504040204" pitchFamily="34" charset="0"/>
                        <a:cs typeface="Verdana" panose="020B0604030504040204" pitchFamily="34" charset="0"/>
                      </a:rPr>
                      <m:t> </m:t>
                    </m:r>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1</m:t>
                        </m:r>
                      </m:num>
                      <m:den>
                        <m:r>
                          <a:rPr lang="de-DE" sz="2000" i="1">
                            <a:latin typeface="Cambria Math"/>
                            <a:ea typeface="Verdana" panose="020B0604030504040204" pitchFamily="34" charset="0"/>
                            <a:cs typeface="Verdana" panose="020B0604030504040204" pitchFamily="34" charset="0"/>
                          </a:rPr>
                          <m:t>𝑅</m:t>
                        </m:r>
                        <m:r>
                          <a:rPr lang="de-DE" sz="2000" b="0" i="1" baseline="-25000" smtClean="0">
                            <a:latin typeface="Cambria Math"/>
                            <a:ea typeface="Verdana" panose="020B0604030504040204" pitchFamily="34" charset="0"/>
                            <a:cs typeface="Verdana" panose="020B0604030504040204" pitchFamily="34" charset="0"/>
                          </a:rPr>
                          <m:t>1</m:t>
                        </m:r>
                      </m:den>
                    </m:f>
                    <m:r>
                      <a:rPr lang="de-DE" sz="2000" i="1" baseline="-25000">
                        <a:latin typeface="Cambria Math"/>
                        <a:ea typeface="Verdana" panose="020B0604030504040204" pitchFamily="34" charset="0"/>
                        <a:cs typeface="Verdana" panose="020B0604030504040204" pitchFamily="34" charset="0"/>
                      </a:rPr>
                      <m:t> </m:t>
                    </m:r>
                  </m:oMath>
                </a14:m>
                <a:r>
                  <a:rPr lang="de-DE" sz="1200" dirty="0" smtClean="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𝑛</m:t>
                        </m:r>
                      </m:num>
                      <m:den>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1</m:t>
                        </m:r>
                      </m:den>
                    </m:f>
                  </m:oMath>
                </a14:m>
                <a:endParaRPr lang="de-DE" sz="1200" dirty="0">
                  <a:latin typeface="Verdana" panose="020B0604030504040204" pitchFamily="34" charset="0"/>
                  <a:ea typeface="Verdana" panose="020B0604030504040204" pitchFamily="34" charset="0"/>
                  <a:cs typeface="Verdana" panose="020B0604030504040204" pitchFamily="34" charset="0"/>
                </a:endParaRP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Und im Kehrwert:</a:t>
                </a: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R =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𝑅</m:t>
                        </m:r>
                        <m:r>
                          <a:rPr lang="de-DE" sz="2000" i="1" baseline="-25000">
                            <a:latin typeface="Cambria Math"/>
                            <a:ea typeface="Verdana" panose="020B0604030504040204" pitchFamily="34" charset="0"/>
                            <a:cs typeface="Verdana" panose="020B0604030504040204" pitchFamily="34" charset="0"/>
                          </a:rPr>
                          <m:t>1</m:t>
                        </m:r>
                      </m:num>
                      <m:den>
                        <m:r>
                          <a:rPr lang="de-DE" sz="2000" b="0" i="1" smtClean="0">
                            <a:latin typeface="Cambria Math"/>
                            <a:ea typeface="Verdana" panose="020B0604030504040204" pitchFamily="34" charset="0"/>
                            <a:cs typeface="Verdana" panose="020B0604030504040204" pitchFamily="34" charset="0"/>
                          </a:rPr>
                          <m:t>𝑛</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also einfach den Einzelwert dividiert durch die Anzahl</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12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683568" y="1440895"/>
                <a:ext cx="7848871" cy="4508029"/>
              </a:xfrm>
              <a:prstGeom prst="rect">
                <a:avLst/>
              </a:prstGeom>
              <a:blipFill rotWithShape="1">
                <a:blip r:embed="rId3"/>
                <a:stretch>
                  <a:fillRect l="-388" t="-405"/>
                </a:stretch>
              </a:blipFill>
            </p:spPr>
            <p:txBody>
              <a:bodyPr/>
              <a:lstStyle/>
              <a:p>
                <a:r>
                  <a:rPr lang="en-US">
                    <a:noFill/>
                  </a:rPr>
                  <a:t> </a:t>
                </a:r>
              </a:p>
            </p:txBody>
          </p:sp>
        </mc:Fallback>
      </mc:AlternateContent>
      <p:sp>
        <p:nvSpPr>
          <p:cNvPr id="12" name="Textfeld 11"/>
          <p:cNvSpPr txBox="1"/>
          <p:nvPr/>
        </p:nvSpPr>
        <p:spPr>
          <a:xfrm>
            <a:off x="683569" y="5724545"/>
            <a:ext cx="7848871" cy="584775"/>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  </a:t>
            </a:r>
            <a:r>
              <a:rPr lang="de-DE" sz="1600" dirty="0">
                <a:latin typeface="Verdana" panose="020B0604030504040204" pitchFamily="34" charset="0"/>
                <a:ea typeface="Verdana" panose="020B0604030504040204" pitchFamily="34" charset="0"/>
                <a:cs typeface="Verdana" panose="020B0604030504040204" pitchFamily="34" charset="0"/>
              </a:rPr>
              <a:t>In einer </a:t>
            </a:r>
            <a:r>
              <a:rPr lang="de-DE" sz="1600" dirty="0" smtClean="0">
                <a:latin typeface="Verdana" panose="020B0604030504040204" pitchFamily="34" charset="0"/>
                <a:ea typeface="Verdana" panose="020B0604030504040204" pitchFamily="34" charset="0"/>
                <a:cs typeface="Verdana" panose="020B0604030504040204" pitchFamily="34" charset="0"/>
              </a:rPr>
              <a:t>Parallelschaltung gleicher Widerstände teilt man den</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Einzelwert durch die Anzahl parallel geschalteter Widerstände</a:t>
            </a:r>
          </a:p>
        </p:txBody>
      </p:sp>
      <p:cxnSp>
        <p:nvCxnSpPr>
          <p:cNvPr id="13" name="Gerade Verbindung 12"/>
          <p:cNvCxnSpPr/>
          <p:nvPr/>
        </p:nvCxnSpPr>
        <p:spPr>
          <a:xfrm>
            <a:off x="683569" y="5722201"/>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83568" y="6298327"/>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683569" y="2700209"/>
            <a:ext cx="7848871" cy="584775"/>
          </a:xfrm>
          <a:prstGeom prst="rect">
            <a:avLst/>
          </a:prstGeom>
          <a:solidFill>
            <a:srgbClr val="FFC000"/>
          </a:solidFill>
        </p:spPr>
        <p:txBody>
          <a:bodyPr wrap="square" numCol="1" rtlCol="0">
            <a:spAutoFit/>
          </a:bodyPr>
          <a:lstStyle/>
          <a:p>
            <a:r>
              <a:rPr lang="de-DE" sz="1600" b="1" dirty="0">
                <a:latin typeface="Verdana" panose="020B0604030504040204" pitchFamily="34" charset="0"/>
                <a:ea typeface="Verdana" panose="020B0604030504040204" pitchFamily="34" charset="0"/>
                <a:cs typeface="Verdana" panose="020B0604030504040204" pitchFamily="34" charset="0"/>
              </a:rPr>
              <a:t>Merke:  </a:t>
            </a:r>
            <a:r>
              <a:rPr lang="de-DE" sz="1600" dirty="0" smtClean="0">
                <a:latin typeface="Verdana" panose="020B0604030504040204" pitchFamily="34" charset="0"/>
                <a:ea typeface="Verdana" panose="020B0604030504040204" pitchFamily="34" charset="0"/>
                <a:cs typeface="Verdana" panose="020B0604030504040204" pitchFamily="34" charset="0"/>
              </a:rPr>
              <a:t>Bei </a:t>
            </a:r>
            <a:r>
              <a:rPr lang="de-DE" sz="1600" dirty="0">
                <a:latin typeface="Verdana" panose="020B0604030504040204" pitchFamily="34" charset="0"/>
                <a:ea typeface="Verdana" panose="020B0604030504040204" pitchFamily="34" charset="0"/>
                <a:cs typeface="Verdana" panose="020B0604030504040204" pitchFamily="34" charset="0"/>
              </a:rPr>
              <a:t>einer </a:t>
            </a:r>
            <a:r>
              <a:rPr lang="de-DE" sz="1600" dirty="0" smtClean="0">
                <a:latin typeface="Verdana" panose="020B0604030504040204" pitchFamily="34" charset="0"/>
                <a:ea typeface="Verdana" panose="020B0604030504040204" pitchFamily="34" charset="0"/>
                <a:cs typeface="Verdana" panose="020B0604030504040204" pitchFamily="34" charset="0"/>
              </a:rPr>
              <a:t>Parallelschaltung zweier Widerstände </a:t>
            </a:r>
            <a:r>
              <a:rPr lang="de-DE" sz="1600" dirty="0">
                <a:latin typeface="Verdana" panose="020B0604030504040204" pitchFamily="34" charset="0"/>
                <a:ea typeface="Verdana" panose="020B0604030504040204" pitchFamily="34" charset="0"/>
                <a:cs typeface="Verdana" panose="020B0604030504040204" pitchFamily="34" charset="0"/>
              </a:rPr>
              <a:t>teilt </a:t>
            </a:r>
            <a:r>
              <a:rPr lang="de-DE" sz="1600" dirty="0" smtClean="0">
                <a:latin typeface="Verdana" panose="020B0604030504040204" pitchFamily="34" charset="0"/>
                <a:ea typeface="Verdana" panose="020B0604030504040204" pitchFamily="34" charset="0"/>
                <a:cs typeface="Verdana" panose="020B0604030504040204" pitchFamily="34" charset="0"/>
              </a:rPr>
              <a:t>man</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das </a:t>
            </a:r>
            <a:r>
              <a:rPr lang="de-DE" sz="1600" dirty="0">
                <a:latin typeface="Verdana" panose="020B0604030504040204" pitchFamily="34" charset="0"/>
                <a:ea typeface="Verdana" panose="020B0604030504040204" pitchFamily="34" charset="0"/>
                <a:cs typeface="Verdana" panose="020B0604030504040204" pitchFamily="34" charset="0"/>
              </a:rPr>
              <a:t>Produkt </a:t>
            </a:r>
            <a:r>
              <a:rPr lang="de-DE" sz="1600" dirty="0" smtClean="0">
                <a:latin typeface="Verdana" panose="020B0604030504040204" pitchFamily="34" charset="0"/>
                <a:ea typeface="Verdana" panose="020B0604030504040204" pitchFamily="34" charset="0"/>
                <a:cs typeface="Verdana" panose="020B0604030504040204" pitchFamily="34" charset="0"/>
              </a:rPr>
              <a:t>durch die Summe der </a:t>
            </a:r>
            <a:r>
              <a:rPr lang="de-DE" sz="1600" dirty="0">
                <a:latin typeface="Verdana" panose="020B0604030504040204" pitchFamily="34" charset="0"/>
                <a:ea typeface="Verdana" panose="020B0604030504040204" pitchFamily="34" charset="0"/>
                <a:cs typeface="Verdana" panose="020B0604030504040204" pitchFamily="34" charset="0"/>
              </a:rPr>
              <a:t>beiden </a:t>
            </a:r>
            <a:r>
              <a:rPr lang="de-DE" sz="1600" dirty="0" smtClean="0">
                <a:latin typeface="Verdana" panose="020B0604030504040204" pitchFamily="34" charset="0"/>
                <a:ea typeface="Verdana" panose="020B0604030504040204" pitchFamily="34" charset="0"/>
                <a:cs typeface="Verdana" panose="020B0604030504040204" pitchFamily="34" charset="0"/>
              </a:rPr>
              <a:t>Einzelwerte</a:t>
            </a:r>
            <a:r>
              <a:rPr lang="de-DE" sz="1600" dirty="0">
                <a:latin typeface="Verdana" panose="020B0604030504040204" pitchFamily="34" charset="0"/>
                <a:ea typeface="Verdana" panose="020B0604030504040204" pitchFamily="34" charset="0"/>
                <a:cs typeface="Verdana" panose="020B0604030504040204" pitchFamily="34" charset="0"/>
              </a:rPr>
              <a:t>.</a:t>
            </a:r>
            <a:r>
              <a:rPr lang="de-DE" sz="1600" dirty="0" smtClean="0">
                <a:latin typeface="Verdana" panose="020B0604030504040204" pitchFamily="34" charset="0"/>
                <a:ea typeface="Verdana" panose="020B0604030504040204" pitchFamily="34" charset="0"/>
                <a:cs typeface="Verdana" panose="020B0604030504040204" pitchFamily="34" charset="0"/>
              </a:rPr>
              <a:t>  </a:t>
            </a:r>
          </a:p>
        </p:txBody>
      </p:sp>
      <p:cxnSp>
        <p:nvCxnSpPr>
          <p:cNvPr id="10" name="Gerade Verbindung 9"/>
          <p:cNvCxnSpPr/>
          <p:nvPr/>
        </p:nvCxnSpPr>
        <p:spPr>
          <a:xfrm>
            <a:off x="683569" y="2697865"/>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683568" y="3273991"/>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57833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33</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1435828217"/>
              </p:ext>
            </p:extLst>
          </p:nvPr>
        </p:nvGraphicFramePr>
        <p:xfrm>
          <a:off x="1115616" y="1247646"/>
          <a:ext cx="6912768" cy="210820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TD109</a:t>
                      </a:r>
                      <a:endParaRPr lang="en-US" dirty="0">
                        <a:solidFill>
                          <a:schemeClr val="tx1"/>
                        </a:solidFill>
                      </a:endParaRPr>
                    </a:p>
                  </a:txBody>
                  <a:tcPr>
                    <a:solidFill>
                      <a:schemeClr val="bg1">
                        <a:lumMod val="65000"/>
                      </a:schemeClr>
                    </a:solidFill>
                  </a:tcPr>
                </a:tc>
                <a:tc>
                  <a:txBody>
                    <a:bodyPr/>
                    <a:lstStyle/>
                    <a:p>
                      <a:r>
                        <a:rPr lang="de-DE" b="1"/>
                        <a:t>Zwei Widerstände von 20 Ω und 30 Ω sind parallel geschaltet. Wie groß ist der Ersatzwiderstand? </a:t>
                      </a:r>
                      <a:endParaRPr lang="de-DE"/>
                    </a:p>
                  </a:txBody>
                  <a:tcPr marL="38100" marR="38100" marT="38100" marB="38100" anchor="ctr">
                    <a:solidFill>
                      <a:schemeClr val="bg1">
                        <a:lumMod val="65000"/>
                      </a:schemeClr>
                    </a:solidFill>
                  </a:tcPr>
                </a:tc>
              </a:tr>
              <a:tr h="370840">
                <a:tc>
                  <a:txBody>
                    <a:bodyPr/>
                    <a:lstStyle/>
                    <a:p>
                      <a:r>
                        <a:rPr lang="en-US" dirty="0" smtClean="0"/>
                        <a:t>A</a:t>
                      </a:r>
                      <a:endParaRPr lang="en-US" dirty="0"/>
                    </a:p>
                  </a:txBody>
                  <a:tcPr/>
                </a:tc>
                <a:tc>
                  <a:txBody>
                    <a:bodyPr/>
                    <a:lstStyle/>
                    <a:p>
                      <a:r>
                        <a:rPr lang="el-GR"/>
                        <a:t>   15 Ω</a:t>
                      </a:r>
                    </a:p>
                  </a:txBody>
                  <a:tcPr marL="38100" marR="38100" marT="38100" marB="38100" anchor="ctr"/>
                </a:tc>
              </a:tr>
              <a:tr h="370840">
                <a:tc>
                  <a:txBody>
                    <a:bodyPr/>
                    <a:lstStyle/>
                    <a:p>
                      <a:r>
                        <a:rPr lang="en-US" dirty="0" smtClean="0"/>
                        <a:t>B</a:t>
                      </a:r>
                      <a:endParaRPr lang="en-US" dirty="0"/>
                    </a:p>
                  </a:txBody>
                  <a:tcPr/>
                </a:tc>
                <a:tc>
                  <a:txBody>
                    <a:bodyPr/>
                    <a:lstStyle/>
                    <a:p>
                      <a:r>
                        <a:rPr lang="el-GR"/>
                        <a:t>   50 Ω</a:t>
                      </a:r>
                    </a:p>
                  </a:txBody>
                  <a:tcPr marL="38100" marR="38100" marT="38100" marB="38100" anchor="ctr"/>
                </a:tc>
              </a:tr>
              <a:tr h="370840">
                <a:tc>
                  <a:txBody>
                    <a:bodyPr/>
                    <a:lstStyle/>
                    <a:p>
                      <a:r>
                        <a:rPr lang="en-US" dirty="0" smtClean="0"/>
                        <a:t>C</a:t>
                      </a:r>
                      <a:endParaRPr lang="en-US" dirty="0"/>
                    </a:p>
                  </a:txBody>
                  <a:tcPr/>
                </a:tc>
                <a:tc>
                  <a:txBody>
                    <a:bodyPr/>
                    <a:lstStyle/>
                    <a:p>
                      <a:r>
                        <a:rPr lang="el-GR"/>
                        <a:t>   12 Ω</a:t>
                      </a:r>
                    </a:p>
                  </a:txBody>
                  <a:tcPr marL="38100" marR="38100" marT="38100" marB="38100" anchor="ctr"/>
                </a:tc>
              </a:tr>
              <a:tr h="370840">
                <a:tc>
                  <a:txBody>
                    <a:bodyPr/>
                    <a:lstStyle/>
                    <a:p>
                      <a:r>
                        <a:rPr lang="en-US" dirty="0" smtClean="0"/>
                        <a:t>D</a:t>
                      </a:r>
                      <a:endParaRPr lang="en-US" dirty="0"/>
                    </a:p>
                  </a:txBody>
                  <a:tcPr/>
                </a:tc>
                <a:tc>
                  <a:txBody>
                    <a:bodyPr/>
                    <a:lstStyle/>
                    <a:p>
                      <a:r>
                        <a:rPr lang="el-GR" dirty="0"/>
                        <a:t>  3,5 Ω</a:t>
                      </a:r>
                    </a:p>
                  </a:txBody>
                  <a:tcPr marL="38100" marR="38100" marT="38100" marB="38100" anchor="ctr"/>
                </a:tc>
              </a:tr>
            </a:tbl>
          </a:graphicData>
        </a:graphic>
      </p:graphicFrame>
      <p:sp>
        <p:nvSpPr>
          <p:cNvPr id="5" name="Interaktive Schaltfläche: Hilfe 4">
            <a:hlinkClick r:id="" action="ppaction://noaction" highlightClick="1"/>
          </p:cNvPr>
          <p:cNvSpPr/>
          <p:nvPr/>
        </p:nvSpPr>
        <p:spPr>
          <a:xfrm>
            <a:off x="1435045" y="192671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229255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265840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302424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226977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1173844" y="191306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2640126"/>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7" name="Textfeld 16"/>
          <p:cNvSpPr txBox="1"/>
          <p:nvPr/>
        </p:nvSpPr>
        <p:spPr>
          <a:xfrm>
            <a:off x="1173844" y="299683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18" name="Tabelle 17"/>
          <p:cNvGraphicFramePr>
            <a:graphicFrameLocks noGrp="1"/>
          </p:cNvGraphicFramePr>
          <p:nvPr>
            <p:extLst>
              <p:ext uri="{D42A27DB-BD31-4B8C-83A1-F6EECF244321}">
                <p14:modId xmlns:p14="http://schemas.microsoft.com/office/powerpoint/2010/main" val="2208711374"/>
              </p:ext>
            </p:extLst>
          </p:nvPr>
        </p:nvGraphicFramePr>
        <p:xfrm>
          <a:off x="1115616" y="3645024"/>
          <a:ext cx="6912768" cy="2382520"/>
        </p:xfrm>
        <a:graphic>
          <a:graphicData uri="http://schemas.openxmlformats.org/drawingml/2006/table">
            <a:tbl>
              <a:tblPr firstRow="1" bandRow="1">
                <a:tableStyleId>{17292A2E-F333-43FB-9621-5CBBE7FDCDCB}</a:tableStyleId>
              </a:tblPr>
              <a:tblGrid>
                <a:gridCol w="925050"/>
                <a:gridCol w="5987718"/>
              </a:tblGrid>
              <a:tr h="370840">
                <a:tc>
                  <a:txBody>
                    <a:bodyPr/>
                    <a:lstStyle/>
                    <a:p>
                      <a:r>
                        <a:rPr lang="en-US" dirty="0" smtClean="0">
                          <a:solidFill>
                            <a:schemeClr val="tx1"/>
                          </a:solidFill>
                        </a:rPr>
                        <a:t>TD110</a:t>
                      </a:r>
                      <a:endParaRPr lang="en-US" dirty="0">
                        <a:solidFill>
                          <a:schemeClr val="tx1"/>
                        </a:solidFill>
                      </a:endParaRPr>
                    </a:p>
                  </a:txBody>
                  <a:tcPr>
                    <a:solidFill>
                      <a:schemeClr val="bg1">
                        <a:lumMod val="65000"/>
                      </a:schemeClr>
                    </a:solidFill>
                  </a:tcPr>
                </a:tc>
                <a:tc>
                  <a:txBody>
                    <a:bodyPr/>
                    <a:lstStyle/>
                    <a:p>
                      <a:r>
                        <a:rPr lang="de-DE"/>
                        <a:t>Zwei Widerstände mit R</a:t>
                      </a:r>
                      <a:r>
                        <a:rPr lang="de-DE" baseline="-25000"/>
                        <a:t>1</a:t>
                      </a:r>
                      <a:r>
                        <a:rPr lang="de-DE"/>
                        <a:t> = 100 Ω und R</a:t>
                      </a:r>
                      <a:r>
                        <a:rPr lang="de-DE" baseline="-25000"/>
                        <a:t>2</a:t>
                      </a:r>
                      <a:r>
                        <a:rPr lang="de-DE"/>
                        <a:t> = 150 Ω sind parallel geschaltet.</a:t>
                      </a:r>
                      <a:br>
                        <a:rPr lang="de-DE"/>
                      </a:br>
                      <a:r>
                        <a:rPr lang="de-DE"/>
                        <a:t>Wie groß ist der Ersatzwiderstand?</a:t>
                      </a:r>
                    </a:p>
                  </a:txBody>
                  <a:tcPr marL="38100" marR="38100" marT="38100" marB="38100" anchor="ctr">
                    <a:solidFill>
                      <a:schemeClr val="bg1">
                        <a:lumMod val="65000"/>
                      </a:schemeClr>
                    </a:solidFill>
                  </a:tcPr>
                </a:tc>
              </a:tr>
              <a:tr h="370840">
                <a:tc>
                  <a:txBody>
                    <a:bodyPr/>
                    <a:lstStyle/>
                    <a:p>
                      <a:r>
                        <a:rPr lang="en-US" dirty="0" smtClean="0"/>
                        <a:t>A</a:t>
                      </a:r>
                      <a:endParaRPr lang="en-US" dirty="0"/>
                    </a:p>
                  </a:txBody>
                  <a:tcPr/>
                </a:tc>
                <a:tc>
                  <a:txBody>
                    <a:bodyPr/>
                    <a:lstStyle/>
                    <a:p>
                      <a:r>
                        <a:rPr lang="el-GR"/>
                        <a:t>   17,5 Ω </a:t>
                      </a:r>
                    </a:p>
                  </a:txBody>
                  <a:tcPr marL="38100" marR="38100" marT="38100" marB="38100" anchor="ctr"/>
                </a:tc>
              </a:tr>
              <a:tr h="370840">
                <a:tc>
                  <a:txBody>
                    <a:bodyPr/>
                    <a:lstStyle/>
                    <a:p>
                      <a:r>
                        <a:rPr lang="en-US" dirty="0" smtClean="0"/>
                        <a:t>B</a:t>
                      </a:r>
                      <a:endParaRPr lang="en-US" dirty="0"/>
                    </a:p>
                  </a:txBody>
                  <a:tcPr/>
                </a:tc>
                <a:tc>
                  <a:txBody>
                    <a:bodyPr/>
                    <a:lstStyle/>
                    <a:p>
                      <a:r>
                        <a:rPr lang="el-GR"/>
                        <a:t>   250 Ω</a:t>
                      </a:r>
                    </a:p>
                  </a:txBody>
                  <a:tcPr marL="38100" marR="38100" marT="38100" marB="38100" anchor="ctr"/>
                </a:tc>
              </a:tr>
              <a:tr h="370840">
                <a:tc>
                  <a:txBody>
                    <a:bodyPr/>
                    <a:lstStyle/>
                    <a:p>
                      <a:r>
                        <a:rPr lang="en-US" dirty="0" smtClean="0"/>
                        <a:t>C</a:t>
                      </a:r>
                      <a:endParaRPr lang="en-US" dirty="0"/>
                    </a:p>
                  </a:txBody>
                  <a:tcPr/>
                </a:tc>
                <a:tc>
                  <a:txBody>
                    <a:bodyPr/>
                    <a:lstStyle/>
                    <a:p>
                      <a:r>
                        <a:rPr lang="el-GR"/>
                        <a:t>   75 Ω</a:t>
                      </a:r>
                    </a:p>
                  </a:txBody>
                  <a:tcPr marL="38100" marR="38100" marT="38100" marB="38100" anchor="ctr"/>
                </a:tc>
              </a:tr>
              <a:tr h="370840">
                <a:tc>
                  <a:txBody>
                    <a:bodyPr/>
                    <a:lstStyle/>
                    <a:p>
                      <a:r>
                        <a:rPr lang="en-US" dirty="0" smtClean="0"/>
                        <a:t>D</a:t>
                      </a:r>
                      <a:endParaRPr lang="en-US" dirty="0"/>
                    </a:p>
                  </a:txBody>
                  <a:tcPr/>
                </a:tc>
                <a:tc>
                  <a:txBody>
                    <a:bodyPr/>
                    <a:lstStyle/>
                    <a:p>
                      <a:r>
                        <a:rPr lang="el-GR" dirty="0"/>
                        <a:t>   60 Ω</a:t>
                      </a:r>
                    </a:p>
                  </a:txBody>
                  <a:tcPr marL="38100" marR="38100" marT="38100" marB="38100" anchor="ctr"/>
                </a:tc>
              </a:tr>
            </a:tbl>
          </a:graphicData>
        </a:graphic>
      </p:graphicFrame>
      <p:sp>
        <p:nvSpPr>
          <p:cNvPr id="19" name="Interaktive Schaltfläche: Hilfe 18">
            <a:hlinkClick r:id="" action="ppaction://noaction" highlightClick="1"/>
          </p:cNvPr>
          <p:cNvSpPr/>
          <p:nvPr/>
        </p:nvSpPr>
        <p:spPr>
          <a:xfrm>
            <a:off x="1430944" y="459681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430944" y="496265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430944" y="532850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430944" y="569434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1188142" y="493873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1188142" y="457562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1176921" y="529708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1188142" y="5669086"/>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Tree>
    <p:extLst>
      <p:ext uri="{BB962C8B-B14F-4D97-AF65-F5344CB8AC3E}">
        <p14:creationId xmlns:p14="http://schemas.microsoft.com/office/powerpoint/2010/main" val="116552357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animBg="1"/>
      <p:bldP spid="15" grpId="0" animBg="1"/>
      <p:bldP spid="16" grpId="0" animBg="1"/>
      <p:bldP spid="17" grpId="0" animBg="1"/>
      <p:bldP spid="23" grpId="0" animBg="1"/>
      <p:bldP spid="24"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Gemischte Schaltungen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34</a:t>
            </a:fld>
            <a:endParaRPr lang="de-DE" altLang="en-US" dirty="0"/>
          </a:p>
        </p:txBody>
      </p:sp>
      <p:sp>
        <p:nvSpPr>
          <p:cNvPr id="9" name="Textfeld 8"/>
          <p:cNvSpPr txBox="1"/>
          <p:nvPr/>
        </p:nvSpPr>
        <p:spPr>
          <a:xfrm>
            <a:off x="683568" y="1268760"/>
            <a:ext cx="7848870" cy="584775"/>
          </a:xfrm>
          <a:prstGeom prst="rect">
            <a:avLst/>
          </a:prstGeom>
          <a:noFill/>
        </p:spPr>
        <p:txBody>
          <a:bodyPr wrap="square" rtlCol="0">
            <a:spAutoFit/>
          </a:bodyPr>
          <a:lstStyle/>
          <a:p>
            <a:pPr>
              <a:spcBef>
                <a:spcPts val="1200"/>
              </a:spcBef>
            </a:pPr>
            <a:r>
              <a:rPr lang="de-DE" sz="1600" dirty="0">
                <a:latin typeface="Verdana" panose="020B0604030504040204" pitchFamily="34" charset="0"/>
                <a:ea typeface="Verdana" panose="020B0604030504040204" pitchFamily="34" charset="0"/>
                <a:cs typeface="Verdana" panose="020B0604030504040204" pitchFamily="34" charset="0"/>
              </a:rPr>
              <a:t>In der Praxis hat man es oft mit gemischten Schaltungen aus teils in Reihe und teils parallel geschalteten Widerständen zu tun.</a:t>
            </a:r>
            <a:endParaRPr lang="de-DE"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14" name="Textfeld 13"/>
          <p:cNvSpPr txBox="1"/>
          <p:nvPr/>
        </p:nvSpPr>
        <p:spPr>
          <a:xfrm>
            <a:off x="602861" y="4303648"/>
            <a:ext cx="7848870" cy="1723549"/>
          </a:xfrm>
          <a:prstGeom prst="rect">
            <a:avLst/>
          </a:prstGeom>
          <a:noFill/>
        </p:spPr>
        <p:txBody>
          <a:bodyPr wrap="square" rtlCol="0">
            <a:spAutoFit/>
          </a:bodyPr>
          <a:lstStyle/>
          <a:p>
            <a:pPr>
              <a:spcBef>
                <a:spcPts val="1200"/>
              </a:spcBef>
            </a:pPr>
            <a:r>
              <a:rPr lang="de-DE" sz="1600" dirty="0">
                <a:latin typeface="Verdana" panose="020B0604030504040204" pitchFamily="34" charset="0"/>
                <a:ea typeface="Verdana" panose="020B0604030504040204" pitchFamily="34" charset="0"/>
                <a:cs typeface="Verdana" panose="020B0604030504040204" pitchFamily="34" charset="0"/>
              </a:rPr>
              <a:t>In der </a:t>
            </a:r>
            <a:r>
              <a:rPr lang="de-DE" sz="1600" dirty="0" smtClean="0">
                <a:latin typeface="Verdana" panose="020B0604030504040204" pitchFamily="34" charset="0"/>
                <a:ea typeface="Verdana" panose="020B0604030504040204" pitchFamily="34" charset="0"/>
                <a:cs typeface="Verdana" panose="020B0604030504040204" pitchFamily="34" charset="0"/>
              </a:rPr>
              <a:t>Schaltung links </a:t>
            </a:r>
            <a:r>
              <a:rPr lang="de-DE" sz="1600" dirty="0">
                <a:latin typeface="Verdana" panose="020B0604030504040204" pitchFamily="34" charset="0"/>
                <a:ea typeface="Verdana" panose="020B0604030504040204" pitchFamily="34" charset="0"/>
                <a:cs typeface="Verdana" panose="020B0604030504040204" pitchFamily="34" charset="0"/>
              </a:rPr>
              <a:t>ist zu einer Parallelschaltung von R2 und R3 noch ein Widerstand R1 in Reihe geschaltet</a:t>
            </a:r>
            <a:r>
              <a:rPr lang="de-DE" sz="1600" dirty="0" smtClean="0">
                <a:latin typeface="Verdana" panose="020B0604030504040204" pitchFamily="34" charset="0"/>
                <a:ea typeface="Verdana" panose="020B0604030504040204" pitchFamily="34" charset="0"/>
                <a:cs typeface="Verdana" panose="020B0604030504040204" pitchFamily="34" charset="0"/>
              </a:rPr>
              <a:t>. Hier wird zuerst die Parallelschaltung berechnet, dann die Reihe.</a:t>
            </a:r>
          </a:p>
          <a:p>
            <a:pPr>
              <a:spcBef>
                <a:spcPts val="1200"/>
              </a:spcBef>
            </a:pPr>
            <a:r>
              <a:rPr lang="de-DE" sz="1600" dirty="0" smtClean="0">
                <a:latin typeface="Verdana" panose="020B0604030504040204" pitchFamily="34" charset="0"/>
                <a:ea typeface="Verdana" panose="020B0604030504040204" pitchFamily="34" charset="0"/>
                <a:cs typeface="Verdana" panose="020B0604030504040204" pitchFamily="34" charset="0"/>
              </a:rPr>
              <a:t>In </a:t>
            </a:r>
            <a:r>
              <a:rPr lang="de-DE" sz="1600" dirty="0">
                <a:latin typeface="Verdana" panose="020B0604030504040204" pitchFamily="34" charset="0"/>
                <a:ea typeface="Verdana" panose="020B0604030504040204" pitchFamily="34" charset="0"/>
                <a:cs typeface="Verdana" panose="020B0604030504040204" pitchFamily="34" charset="0"/>
              </a:rPr>
              <a:t>der </a:t>
            </a:r>
            <a:r>
              <a:rPr lang="de-DE" sz="1600" dirty="0" smtClean="0">
                <a:latin typeface="Verdana" panose="020B0604030504040204" pitchFamily="34" charset="0"/>
                <a:ea typeface="Verdana" panose="020B0604030504040204" pitchFamily="34" charset="0"/>
                <a:cs typeface="Verdana" panose="020B0604030504040204" pitchFamily="34" charset="0"/>
              </a:rPr>
              <a:t>Schaltung </a:t>
            </a:r>
            <a:r>
              <a:rPr lang="de-DE" sz="1600" dirty="0">
                <a:latin typeface="Verdana" panose="020B0604030504040204" pitchFamily="34" charset="0"/>
                <a:ea typeface="Verdana" panose="020B0604030504040204" pitchFamily="34" charset="0"/>
                <a:cs typeface="Verdana" panose="020B0604030504040204" pitchFamily="34" charset="0"/>
              </a:rPr>
              <a:t>rechts ist zu der Reihenschaltung aus R1 und R2 ein Widerstand R3 parallel geschaltet. Entsprechend dieser Beschreibung erfolgt auch </a:t>
            </a:r>
            <a:r>
              <a:rPr lang="de-DE" sz="1600" dirty="0" smtClean="0">
                <a:latin typeface="Verdana" panose="020B0604030504040204" pitchFamily="34" charset="0"/>
                <a:ea typeface="Verdana" panose="020B0604030504040204" pitchFamily="34" charset="0"/>
                <a:cs typeface="Verdana" panose="020B0604030504040204" pitchFamily="34" charset="0"/>
              </a:rPr>
              <a:t>hier die </a:t>
            </a:r>
            <a:r>
              <a:rPr lang="de-DE" sz="1600" dirty="0">
                <a:latin typeface="Verdana" panose="020B0604030504040204" pitchFamily="34" charset="0"/>
                <a:ea typeface="Verdana" panose="020B0604030504040204" pitchFamily="34" charset="0"/>
                <a:cs typeface="Verdana" panose="020B0604030504040204" pitchFamily="34" charset="0"/>
              </a:rPr>
              <a:t>Lösung zur Berechnung des Gesamtwiderstandes.</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269" y="2217637"/>
            <a:ext cx="3000375" cy="1238250"/>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147426"/>
            <a:ext cx="3333750" cy="1257300"/>
          </a:xfrm>
          <a:prstGeom prst="rect">
            <a:avLst/>
          </a:prstGeom>
        </p:spPr>
      </p:pic>
    </p:spTree>
    <p:extLst>
      <p:ext uri="{BB962C8B-B14F-4D97-AF65-F5344CB8AC3E}">
        <p14:creationId xmlns:p14="http://schemas.microsoft.com/office/powerpoint/2010/main" val="327575274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35</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2254237479"/>
              </p:ext>
            </p:extLst>
          </p:nvPr>
        </p:nvGraphicFramePr>
        <p:xfrm>
          <a:off x="1115616" y="1247646"/>
          <a:ext cx="6912768" cy="389392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TD101</a:t>
                      </a:r>
                      <a:endParaRPr lang="en-US" dirty="0">
                        <a:solidFill>
                          <a:schemeClr val="tx1"/>
                        </a:solidFill>
                      </a:endParaRPr>
                    </a:p>
                  </a:txBody>
                  <a:tcPr>
                    <a:solidFill>
                      <a:schemeClr val="bg1">
                        <a:lumMod val="65000"/>
                      </a:schemeClr>
                    </a:solidFill>
                  </a:tcPr>
                </a:tc>
                <a:tc>
                  <a:txBody>
                    <a:bodyPr/>
                    <a:lstStyle/>
                    <a:p>
                      <a:r>
                        <a:rPr lang="de-DE" dirty="0" smtClean="0"/>
                        <a:t>Wie groß ist der Ersatzwiderstand der Gesamtschaltung mit </a:t>
                      </a:r>
                      <a:br>
                        <a:rPr lang="de-DE" dirty="0" smtClean="0"/>
                      </a:br>
                      <a:r>
                        <a:rPr lang="de-DE" dirty="0" smtClean="0"/>
                        <a:t>R</a:t>
                      </a:r>
                      <a:r>
                        <a:rPr lang="de-DE" baseline="-25000" dirty="0" smtClean="0"/>
                        <a:t>1</a:t>
                      </a:r>
                      <a:r>
                        <a:rPr lang="de-DE" dirty="0" smtClean="0"/>
                        <a:t> = 500 Ω, R</a:t>
                      </a:r>
                      <a:r>
                        <a:rPr lang="de-DE" baseline="-25000" dirty="0" smtClean="0"/>
                        <a:t>2</a:t>
                      </a:r>
                      <a:r>
                        <a:rPr lang="de-DE" dirty="0" smtClean="0"/>
                        <a:t> =1000 Ω, R</a:t>
                      </a:r>
                      <a:r>
                        <a:rPr lang="de-DE" baseline="-25000" dirty="0" smtClean="0"/>
                        <a:t>3</a:t>
                      </a:r>
                      <a:r>
                        <a:rPr lang="de-DE" dirty="0" smtClean="0"/>
                        <a:t> = 1 </a:t>
                      </a:r>
                      <a:r>
                        <a:rPr lang="de-DE" dirty="0" err="1" smtClean="0"/>
                        <a:t>kΩ</a:t>
                      </a:r>
                      <a:r>
                        <a:rPr lang="de-DE" dirty="0" smtClean="0"/>
                        <a:t>?</a:t>
                      </a:r>
                      <a:endParaRPr lang="de-DE" dirty="0"/>
                    </a:p>
                  </a:txBody>
                  <a:tcPr marL="54000" marR="54000" marT="54000" marB="54000" anchor="ctr">
                    <a:solidFill>
                      <a:schemeClr val="bg1">
                        <a:lumMod val="65000"/>
                      </a:schemeClr>
                    </a:solidFill>
                  </a:tcPr>
                </a:tc>
              </a:tr>
              <a:tr h="370840">
                <a:tc>
                  <a:txBody>
                    <a:bodyPr/>
                    <a:lstStyle/>
                    <a:p>
                      <a:endParaRPr lang="en-US" dirty="0">
                        <a:solidFill>
                          <a:schemeClr val="tx1"/>
                        </a:solidFill>
                      </a:endParaRPr>
                    </a:p>
                  </a:txBody>
                  <a:tcPr>
                    <a:solidFill>
                      <a:schemeClr val="bg1"/>
                    </a:solidFill>
                  </a:tcPr>
                </a:tc>
                <a:tc>
                  <a:txBody>
                    <a:bodyPr/>
                    <a:lstStyle/>
                    <a:p>
                      <a:endParaRPr lang="de-DE" dirty="0" smtClean="0"/>
                    </a:p>
                    <a:p>
                      <a:endParaRPr lang="de-DE" dirty="0" smtClean="0"/>
                    </a:p>
                    <a:p>
                      <a:endParaRPr lang="de-DE" dirty="0" smtClean="0"/>
                    </a:p>
                    <a:p>
                      <a:endParaRPr lang="de-DE" dirty="0" smtClean="0"/>
                    </a:p>
                    <a:p>
                      <a:endParaRPr lang="de-DE" dirty="0" smtClean="0"/>
                    </a:p>
                  </a:txBody>
                  <a:tcPr marL="54000" marR="54000" marT="54000" marB="54000" anchor="ctr">
                    <a:solidFill>
                      <a:schemeClr val="bg1"/>
                    </a:solidFill>
                  </a:tcPr>
                </a:tc>
              </a:tr>
              <a:tr h="370840">
                <a:tc>
                  <a:txBody>
                    <a:bodyPr/>
                    <a:lstStyle/>
                    <a:p>
                      <a:r>
                        <a:rPr lang="en-US" dirty="0" smtClean="0"/>
                        <a:t>A</a:t>
                      </a:r>
                      <a:endParaRPr lang="en-US" dirty="0"/>
                    </a:p>
                  </a:txBody>
                  <a:tcPr/>
                </a:tc>
                <a:tc>
                  <a:txBody>
                    <a:bodyPr/>
                    <a:lstStyle/>
                    <a:p>
                      <a:r>
                        <a:rPr lang="en-US" dirty="0" smtClean="0"/>
                        <a:t>   5,1 </a:t>
                      </a:r>
                      <a:r>
                        <a:rPr lang="en-US" dirty="0"/>
                        <a:t>k</a:t>
                      </a:r>
                      <a:r>
                        <a:rPr lang="el-GR" dirty="0"/>
                        <a:t>Ω</a:t>
                      </a:r>
                    </a:p>
                  </a:txBody>
                  <a:tcPr marL="38100" marR="38100" marT="38100" marB="38100" anchor="ctr"/>
                </a:tc>
              </a:tr>
              <a:tr h="370840">
                <a:tc>
                  <a:txBody>
                    <a:bodyPr/>
                    <a:lstStyle/>
                    <a:p>
                      <a:r>
                        <a:rPr lang="en-US" dirty="0" smtClean="0"/>
                        <a:t>B</a:t>
                      </a:r>
                      <a:endParaRPr lang="en-US" dirty="0"/>
                    </a:p>
                  </a:txBody>
                  <a:tcPr/>
                </a:tc>
                <a:tc>
                  <a:txBody>
                    <a:bodyPr/>
                    <a:lstStyle/>
                    <a:p>
                      <a:r>
                        <a:rPr lang="en-US"/>
                        <a:t>   2,5 k</a:t>
                      </a:r>
                      <a:r>
                        <a:rPr lang="el-GR"/>
                        <a:t>Ω</a:t>
                      </a:r>
                    </a:p>
                  </a:txBody>
                  <a:tcPr marL="38100" marR="38100" marT="38100" marB="38100" anchor="ctr"/>
                </a:tc>
              </a:tr>
              <a:tr h="370840">
                <a:tc>
                  <a:txBody>
                    <a:bodyPr/>
                    <a:lstStyle/>
                    <a:p>
                      <a:r>
                        <a:rPr lang="en-US" dirty="0" smtClean="0"/>
                        <a:t>C</a:t>
                      </a:r>
                      <a:endParaRPr lang="en-US" dirty="0"/>
                    </a:p>
                  </a:txBody>
                  <a:tcPr/>
                </a:tc>
                <a:tc>
                  <a:txBody>
                    <a:bodyPr/>
                    <a:lstStyle/>
                    <a:p>
                      <a:r>
                        <a:rPr lang="el-GR"/>
                        <a:t>   501 Ω</a:t>
                      </a:r>
                    </a:p>
                  </a:txBody>
                  <a:tcPr marL="38100" marR="38100" marT="38100" marB="38100" anchor="ctr"/>
                </a:tc>
              </a:tr>
              <a:tr h="370840">
                <a:tc>
                  <a:txBody>
                    <a:bodyPr/>
                    <a:lstStyle/>
                    <a:p>
                      <a:r>
                        <a:rPr lang="en-US" dirty="0" smtClean="0"/>
                        <a:t>D</a:t>
                      </a:r>
                      <a:endParaRPr lang="en-US" dirty="0"/>
                    </a:p>
                  </a:txBody>
                  <a:tcPr/>
                </a:tc>
                <a:tc>
                  <a:txBody>
                    <a:bodyPr/>
                    <a:lstStyle/>
                    <a:p>
                      <a:r>
                        <a:rPr lang="en-US" dirty="0"/>
                        <a:t>  1,0 k</a:t>
                      </a:r>
                      <a:r>
                        <a:rPr lang="el-GR" dirty="0"/>
                        <a:t>Ω</a:t>
                      </a:r>
                    </a:p>
                  </a:txBody>
                  <a:tcPr marL="38100" marR="38100" marT="38100" marB="38100" anchor="ctr"/>
                </a:tc>
              </a:tr>
            </a:tbl>
          </a:graphicData>
        </a:graphic>
      </p:graphicFrame>
      <p:sp>
        <p:nvSpPr>
          <p:cNvPr id="5" name="Interaktive Schaltfläche: Hilfe 4">
            <a:hlinkClick r:id="" action="ppaction://noaction" highlightClick="1"/>
          </p:cNvPr>
          <p:cNvSpPr/>
          <p:nvPr/>
        </p:nvSpPr>
        <p:spPr>
          <a:xfrm>
            <a:off x="1435045" y="371745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408329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444914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481498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406051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1173844" y="37038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443086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478757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737" y="2334766"/>
            <a:ext cx="3000375" cy="1238250"/>
          </a:xfrm>
          <a:prstGeom prst="rect">
            <a:avLst/>
          </a:prstGeom>
        </p:spPr>
      </p:pic>
    </p:spTree>
    <p:extLst>
      <p:ext uri="{BB962C8B-B14F-4D97-AF65-F5344CB8AC3E}">
        <p14:creationId xmlns:p14="http://schemas.microsoft.com/office/powerpoint/2010/main" val="4193752490"/>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36</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1598758261"/>
              </p:ext>
            </p:extLst>
          </p:nvPr>
        </p:nvGraphicFramePr>
        <p:xfrm>
          <a:off x="1115616" y="1247646"/>
          <a:ext cx="6912768" cy="389392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TD102</a:t>
                      </a:r>
                      <a:endParaRPr lang="en-US" dirty="0">
                        <a:solidFill>
                          <a:schemeClr val="tx1"/>
                        </a:solidFill>
                      </a:endParaRPr>
                    </a:p>
                  </a:txBody>
                  <a:tcPr>
                    <a:solidFill>
                      <a:schemeClr val="bg1">
                        <a:lumMod val="65000"/>
                      </a:schemeClr>
                    </a:solidFill>
                  </a:tcPr>
                </a:tc>
                <a:tc>
                  <a:txBody>
                    <a:bodyPr/>
                    <a:lstStyle/>
                    <a:p>
                      <a:r>
                        <a:rPr lang="de-DE" dirty="0" smtClean="0"/>
                        <a:t>Wie groß ist der Ersatzwiderstand der Gesamtschaltung ?</a:t>
                      </a:r>
                      <a:endParaRPr lang="de-DE" dirty="0"/>
                    </a:p>
                  </a:txBody>
                  <a:tcPr marL="54000" marR="54000" marT="54000" marB="54000" anchor="ctr">
                    <a:solidFill>
                      <a:schemeClr val="bg1">
                        <a:lumMod val="65000"/>
                      </a:schemeClr>
                    </a:solidFill>
                  </a:tcPr>
                </a:tc>
              </a:tr>
              <a:tr h="370840">
                <a:tc>
                  <a:txBody>
                    <a:bodyPr/>
                    <a:lstStyle/>
                    <a:p>
                      <a:endParaRPr lang="en-US" dirty="0">
                        <a:solidFill>
                          <a:schemeClr val="tx1"/>
                        </a:solidFill>
                      </a:endParaRPr>
                    </a:p>
                  </a:txBody>
                  <a:tcPr>
                    <a:solidFill>
                      <a:schemeClr val="bg1"/>
                    </a:solidFill>
                  </a:tcPr>
                </a:tc>
                <a:tc>
                  <a:txBody>
                    <a:bodyPr/>
                    <a:lstStyle/>
                    <a:p>
                      <a:r>
                        <a:rPr lang="de-DE" dirty="0" smtClean="0"/>
                        <a:t>Gegeben: R</a:t>
                      </a:r>
                      <a:r>
                        <a:rPr lang="de-DE" baseline="-25000" dirty="0" smtClean="0"/>
                        <a:t>1</a:t>
                      </a:r>
                      <a:r>
                        <a:rPr lang="de-DE" dirty="0" smtClean="0"/>
                        <a:t> = 1 </a:t>
                      </a:r>
                      <a:r>
                        <a:rPr lang="de-DE" dirty="0" err="1" smtClean="0"/>
                        <a:t>kΩ</a:t>
                      </a:r>
                      <a:r>
                        <a:rPr lang="de-DE" dirty="0" smtClean="0"/>
                        <a:t>,  R</a:t>
                      </a:r>
                      <a:r>
                        <a:rPr lang="de-DE" baseline="-25000" dirty="0" smtClean="0"/>
                        <a:t>2</a:t>
                      </a:r>
                      <a:r>
                        <a:rPr lang="de-DE" dirty="0" smtClean="0"/>
                        <a:t> = 2000 Ω und R</a:t>
                      </a:r>
                      <a:r>
                        <a:rPr lang="de-DE" baseline="-25000" dirty="0" smtClean="0"/>
                        <a:t>3</a:t>
                      </a:r>
                      <a:r>
                        <a:rPr lang="de-DE" dirty="0" smtClean="0"/>
                        <a:t> = 2 </a:t>
                      </a:r>
                      <a:r>
                        <a:rPr lang="de-DE" dirty="0" err="1" smtClean="0"/>
                        <a:t>kΩ</a:t>
                      </a:r>
                      <a:r>
                        <a:rPr lang="de-DE" dirty="0" smtClean="0"/>
                        <a:t> </a:t>
                      </a:r>
                    </a:p>
                    <a:p>
                      <a:endParaRPr lang="de-DE" dirty="0" smtClean="0"/>
                    </a:p>
                    <a:p>
                      <a:endParaRPr lang="de-DE" dirty="0" smtClean="0"/>
                    </a:p>
                    <a:p>
                      <a:endParaRPr lang="de-DE" dirty="0" smtClean="0"/>
                    </a:p>
                    <a:p>
                      <a:endParaRPr lang="de-DE" dirty="0" smtClean="0"/>
                    </a:p>
                    <a:p>
                      <a:endParaRPr lang="de-DE" dirty="0" smtClean="0"/>
                    </a:p>
                  </a:txBody>
                  <a:tcPr marL="54000" marR="54000" marT="54000" marB="54000" anchor="ctr">
                    <a:solidFill>
                      <a:schemeClr val="bg1"/>
                    </a:solidFill>
                  </a:tcPr>
                </a:tc>
              </a:tr>
              <a:tr h="370840">
                <a:tc>
                  <a:txBody>
                    <a:bodyPr/>
                    <a:lstStyle/>
                    <a:p>
                      <a:r>
                        <a:rPr lang="en-US" dirty="0" smtClean="0"/>
                        <a:t>A</a:t>
                      </a:r>
                      <a:endParaRPr lang="en-US" dirty="0"/>
                    </a:p>
                  </a:txBody>
                  <a:tcPr/>
                </a:tc>
                <a:tc>
                  <a:txBody>
                    <a:bodyPr/>
                    <a:lstStyle/>
                    <a:p>
                      <a:r>
                        <a:rPr lang="el-GR" dirty="0"/>
                        <a:t> </a:t>
                      </a:r>
                      <a:r>
                        <a:rPr lang="de-DE" dirty="0" smtClean="0"/>
                        <a:t>   </a:t>
                      </a:r>
                      <a:r>
                        <a:rPr lang="el-GR" dirty="0" smtClean="0"/>
                        <a:t>501 </a:t>
                      </a:r>
                      <a:r>
                        <a:rPr lang="el-GR" dirty="0"/>
                        <a:t>Ω </a:t>
                      </a:r>
                    </a:p>
                  </a:txBody>
                  <a:tcPr marL="38100" marR="38100" marT="38100" marB="38100" anchor="ctr"/>
                </a:tc>
              </a:tr>
              <a:tr h="370840">
                <a:tc>
                  <a:txBody>
                    <a:bodyPr/>
                    <a:lstStyle/>
                    <a:p>
                      <a:r>
                        <a:rPr lang="en-US" dirty="0" smtClean="0"/>
                        <a:t>B</a:t>
                      </a:r>
                      <a:endParaRPr lang="en-US" dirty="0"/>
                    </a:p>
                  </a:txBody>
                  <a:tcPr/>
                </a:tc>
                <a:tc>
                  <a:txBody>
                    <a:bodyPr/>
                    <a:lstStyle/>
                    <a:p>
                      <a:r>
                        <a:rPr lang="en-US" dirty="0"/>
                        <a:t>  </a:t>
                      </a:r>
                      <a:r>
                        <a:rPr lang="en-US" dirty="0" smtClean="0"/>
                        <a:t>   </a:t>
                      </a:r>
                      <a:r>
                        <a:rPr lang="en-US" dirty="0"/>
                        <a:t> 2 k</a:t>
                      </a:r>
                      <a:r>
                        <a:rPr lang="el-GR" dirty="0"/>
                        <a:t>Ω</a:t>
                      </a:r>
                    </a:p>
                  </a:txBody>
                  <a:tcPr marL="38100" marR="38100" marT="38100" marB="38100" anchor="ctr"/>
                </a:tc>
              </a:tr>
              <a:tr h="370840">
                <a:tc>
                  <a:txBody>
                    <a:bodyPr/>
                    <a:lstStyle/>
                    <a:p>
                      <a:r>
                        <a:rPr lang="en-US" dirty="0" smtClean="0"/>
                        <a:t>C</a:t>
                      </a:r>
                      <a:endParaRPr lang="en-US" dirty="0"/>
                    </a:p>
                  </a:txBody>
                  <a:tcPr/>
                </a:tc>
                <a:tc>
                  <a:txBody>
                    <a:bodyPr/>
                    <a:lstStyle/>
                    <a:p>
                      <a:r>
                        <a:rPr lang="en-US" dirty="0"/>
                        <a:t>   2,5 k</a:t>
                      </a:r>
                      <a:r>
                        <a:rPr lang="el-GR" dirty="0"/>
                        <a:t>Ω</a:t>
                      </a:r>
                    </a:p>
                  </a:txBody>
                  <a:tcPr marL="38100" marR="38100" marT="38100" marB="38100" anchor="ctr"/>
                </a:tc>
              </a:tr>
              <a:tr h="370840">
                <a:tc>
                  <a:txBody>
                    <a:bodyPr/>
                    <a:lstStyle/>
                    <a:p>
                      <a:r>
                        <a:rPr lang="en-US" dirty="0" smtClean="0"/>
                        <a:t>D</a:t>
                      </a:r>
                      <a:endParaRPr lang="en-US" dirty="0"/>
                    </a:p>
                  </a:txBody>
                  <a:tcPr/>
                </a:tc>
                <a:tc>
                  <a:txBody>
                    <a:bodyPr/>
                    <a:lstStyle/>
                    <a:p>
                      <a:r>
                        <a:rPr lang="en-US" dirty="0"/>
                        <a:t>  </a:t>
                      </a:r>
                      <a:r>
                        <a:rPr lang="en-US" dirty="0" smtClean="0"/>
                        <a:t> 5,1 </a:t>
                      </a:r>
                      <a:r>
                        <a:rPr lang="en-US" dirty="0"/>
                        <a:t>k</a:t>
                      </a:r>
                      <a:r>
                        <a:rPr lang="el-GR" dirty="0"/>
                        <a:t>Ω</a:t>
                      </a:r>
                    </a:p>
                  </a:txBody>
                  <a:tcPr marL="38100" marR="38100" marT="38100" marB="38100" anchor="ctr"/>
                </a:tc>
              </a:tr>
            </a:tbl>
          </a:graphicData>
        </a:graphic>
      </p:graphicFrame>
      <p:sp>
        <p:nvSpPr>
          <p:cNvPr id="5" name="Interaktive Schaltfläche: Hilfe 4">
            <a:hlinkClick r:id="" action="ppaction://noaction" highlightClick="1"/>
          </p:cNvPr>
          <p:cNvSpPr/>
          <p:nvPr/>
        </p:nvSpPr>
        <p:spPr>
          <a:xfrm>
            <a:off x="1435045" y="371745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408329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444914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481498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4060511"/>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5" name="Textfeld 14"/>
          <p:cNvSpPr txBox="1"/>
          <p:nvPr/>
        </p:nvSpPr>
        <p:spPr>
          <a:xfrm>
            <a:off x="1173844" y="37038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443086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478757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737" y="2334766"/>
            <a:ext cx="3000375" cy="1238250"/>
          </a:xfrm>
          <a:prstGeom prst="rect">
            <a:avLst/>
          </a:prstGeom>
        </p:spPr>
      </p:pic>
    </p:spTree>
    <p:extLst>
      <p:ext uri="{BB962C8B-B14F-4D97-AF65-F5344CB8AC3E}">
        <p14:creationId xmlns:p14="http://schemas.microsoft.com/office/powerpoint/2010/main" val="261582482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37</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2577358659"/>
              </p:ext>
            </p:extLst>
          </p:nvPr>
        </p:nvGraphicFramePr>
        <p:xfrm>
          <a:off x="1115616" y="1247646"/>
          <a:ext cx="6912768" cy="389392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TD103</a:t>
                      </a:r>
                      <a:endParaRPr lang="en-US" dirty="0">
                        <a:solidFill>
                          <a:schemeClr val="tx1"/>
                        </a:solidFill>
                      </a:endParaRPr>
                    </a:p>
                  </a:txBody>
                  <a:tcPr>
                    <a:solidFill>
                      <a:schemeClr val="bg1">
                        <a:lumMod val="65000"/>
                      </a:schemeClr>
                    </a:solidFill>
                  </a:tcPr>
                </a:tc>
                <a:tc>
                  <a:txBody>
                    <a:bodyPr/>
                    <a:lstStyle/>
                    <a:p>
                      <a:r>
                        <a:rPr lang="de-DE" b="1" dirty="0" smtClean="0"/>
                        <a:t>Wie groß ist der Ersatzwiderstand der Gesamtschaltung? </a:t>
                      </a:r>
                      <a:br>
                        <a:rPr lang="de-DE" b="1" dirty="0" smtClean="0"/>
                      </a:br>
                      <a:r>
                        <a:rPr lang="de-DE" b="1" dirty="0" smtClean="0"/>
                        <a:t>R</a:t>
                      </a:r>
                      <a:r>
                        <a:rPr lang="de-DE" b="1" baseline="-25000" dirty="0" smtClean="0"/>
                        <a:t>1</a:t>
                      </a:r>
                      <a:r>
                        <a:rPr lang="de-DE" b="1" dirty="0" smtClean="0"/>
                        <a:t> = 500 Ω, R</a:t>
                      </a:r>
                      <a:r>
                        <a:rPr lang="de-DE" b="1" baseline="-25000" dirty="0" smtClean="0"/>
                        <a:t>2</a:t>
                      </a:r>
                      <a:r>
                        <a:rPr lang="de-DE" b="1" dirty="0" smtClean="0"/>
                        <a:t> = 500 Ω und R</a:t>
                      </a:r>
                      <a:r>
                        <a:rPr lang="de-DE" b="1" baseline="-25000" dirty="0" smtClean="0"/>
                        <a:t>3</a:t>
                      </a:r>
                      <a:r>
                        <a:rPr lang="de-DE" b="1" dirty="0" smtClean="0"/>
                        <a:t> = 1 </a:t>
                      </a:r>
                      <a:r>
                        <a:rPr lang="de-DE" b="1" dirty="0" err="1" smtClean="0"/>
                        <a:t>kΩ</a:t>
                      </a:r>
                      <a:endParaRPr lang="de-DE" dirty="0"/>
                    </a:p>
                  </a:txBody>
                  <a:tcPr marL="54000" marR="54000" marT="54000" marB="54000" anchor="ctr">
                    <a:solidFill>
                      <a:schemeClr val="bg1">
                        <a:lumMod val="65000"/>
                      </a:schemeClr>
                    </a:solidFill>
                  </a:tcPr>
                </a:tc>
              </a:tr>
              <a:tr h="370840">
                <a:tc>
                  <a:txBody>
                    <a:bodyPr/>
                    <a:lstStyle/>
                    <a:p>
                      <a:endParaRPr lang="en-US" dirty="0">
                        <a:solidFill>
                          <a:schemeClr val="tx1"/>
                        </a:solidFill>
                      </a:endParaRPr>
                    </a:p>
                  </a:txBody>
                  <a:tcPr>
                    <a:solidFill>
                      <a:schemeClr val="bg1"/>
                    </a:solidFill>
                  </a:tcPr>
                </a:tc>
                <a:tc>
                  <a:txBody>
                    <a:bodyPr/>
                    <a:lstStyle/>
                    <a:p>
                      <a:endParaRPr lang="de-DE" dirty="0" smtClean="0"/>
                    </a:p>
                    <a:p>
                      <a:endParaRPr lang="de-DE" dirty="0" smtClean="0"/>
                    </a:p>
                    <a:p>
                      <a:endParaRPr lang="de-DE" dirty="0" smtClean="0"/>
                    </a:p>
                    <a:p>
                      <a:endParaRPr lang="de-DE" dirty="0" smtClean="0"/>
                    </a:p>
                    <a:p>
                      <a:endParaRPr lang="de-DE" dirty="0" smtClean="0"/>
                    </a:p>
                  </a:txBody>
                  <a:tcPr marL="54000" marR="54000" marT="54000" marB="54000" anchor="ctr">
                    <a:solidFill>
                      <a:schemeClr val="bg1"/>
                    </a:solidFill>
                  </a:tcPr>
                </a:tc>
              </a:tr>
              <a:tr h="370840">
                <a:tc>
                  <a:txBody>
                    <a:bodyPr/>
                    <a:lstStyle/>
                    <a:p>
                      <a:r>
                        <a:rPr lang="en-US" dirty="0" smtClean="0"/>
                        <a:t>A</a:t>
                      </a:r>
                      <a:endParaRPr lang="en-US" dirty="0"/>
                    </a:p>
                  </a:txBody>
                  <a:tcPr/>
                </a:tc>
                <a:tc>
                  <a:txBody>
                    <a:bodyPr/>
                    <a:lstStyle/>
                    <a:p>
                      <a:r>
                        <a:rPr lang="de-DE" dirty="0" smtClean="0"/>
                        <a:t>   </a:t>
                      </a:r>
                      <a:r>
                        <a:rPr lang="el-GR" dirty="0" smtClean="0"/>
                        <a:t>250 </a:t>
                      </a:r>
                      <a:r>
                        <a:rPr lang="el-GR" dirty="0"/>
                        <a:t>Ω</a:t>
                      </a:r>
                    </a:p>
                  </a:txBody>
                  <a:tcPr marL="9525" marR="9525" marT="9525" marB="9525" anchor="ctr"/>
                </a:tc>
              </a:tr>
              <a:tr h="370840">
                <a:tc>
                  <a:txBody>
                    <a:bodyPr/>
                    <a:lstStyle/>
                    <a:p>
                      <a:r>
                        <a:rPr lang="en-US" dirty="0" smtClean="0"/>
                        <a:t>B</a:t>
                      </a:r>
                      <a:endParaRPr lang="en-US" dirty="0"/>
                    </a:p>
                  </a:txBody>
                  <a:tcPr/>
                </a:tc>
                <a:tc>
                  <a:txBody>
                    <a:bodyPr/>
                    <a:lstStyle/>
                    <a:p>
                      <a:r>
                        <a:rPr lang="el-GR"/>
                        <a:t>   500 Ω</a:t>
                      </a:r>
                    </a:p>
                  </a:txBody>
                  <a:tcPr marL="9525" marR="9525" marT="9525" marB="9525" anchor="ctr"/>
                </a:tc>
              </a:tr>
              <a:tr h="370840">
                <a:tc>
                  <a:txBody>
                    <a:bodyPr/>
                    <a:lstStyle/>
                    <a:p>
                      <a:r>
                        <a:rPr lang="en-US" dirty="0" smtClean="0"/>
                        <a:t>C</a:t>
                      </a:r>
                      <a:endParaRPr lang="en-US" dirty="0"/>
                    </a:p>
                  </a:txBody>
                  <a:tcPr/>
                </a:tc>
                <a:tc>
                  <a:txBody>
                    <a:bodyPr/>
                    <a:lstStyle/>
                    <a:p>
                      <a:r>
                        <a:rPr lang="en-US"/>
                        <a:t>   1 k</a:t>
                      </a:r>
                      <a:r>
                        <a:rPr lang="el-GR"/>
                        <a:t>Ω</a:t>
                      </a:r>
                    </a:p>
                  </a:txBody>
                  <a:tcPr marL="9525" marR="9525" marT="9525" marB="9525" anchor="ctr"/>
                </a:tc>
              </a:tr>
              <a:tr h="370840">
                <a:tc>
                  <a:txBody>
                    <a:bodyPr/>
                    <a:lstStyle/>
                    <a:p>
                      <a:r>
                        <a:rPr lang="en-US" dirty="0" smtClean="0"/>
                        <a:t>D</a:t>
                      </a:r>
                      <a:endParaRPr lang="en-US" dirty="0"/>
                    </a:p>
                  </a:txBody>
                  <a:tcPr/>
                </a:tc>
                <a:tc>
                  <a:txBody>
                    <a:bodyPr/>
                    <a:lstStyle/>
                    <a:p>
                      <a:r>
                        <a:rPr lang="en-US" dirty="0"/>
                        <a:t>   2 k</a:t>
                      </a:r>
                      <a:r>
                        <a:rPr lang="el-GR" dirty="0"/>
                        <a:t>Ω</a:t>
                      </a:r>
                    </a:p>
                  </a:txBody>
                  <a:tcPr marL="9525" marR="9525" marT="9525" marB="9525" anchor="ctr"/>
                </a:tc>
              </a:tr>
            </a:tbl>
          </a:graphicData>
        </a:graphic>
      </p:graphicFrame>
      <p:sp>
        <p:nvSpPr>
          <p:cNvPr id="5" name="Interaktive Schaltfläche: Hilfe 4">
            <a:hlinkClick r:id="" action="ppaction://noaction" highlightClick="1"/>
          </p:cNvPr>
          <p:cNvSpPr/>
          <p:nvPr/>
        </p:nvSpPr>
        <p:spPr>
          <a:xfrm>
            <a:off x="1435045" y="371745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408329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444914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481498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4060511"/>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5" name="Textfeld 14"/>
          <p:cNvSpPr txBox="1"/>
          <p:nvPr/>
        </p:nvSpPr>
        <p:spPr>
          <a:xfrm>
            <a:off x="1173844" y="37038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443086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478757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276872"/>
            <a:ext cx="3333750" cy="1257300"/>
          </a:xfrm>
          <a:prstGeom prst="rect">
            <a:avLst/>
          </a:prstGeom>
        </p:spPr>
      </p:pic>
    </p:spTree>
    <p:extLst>
      <p:ext uri="{BB962C8B-B14F-4D97-AF65-F5344CB8AC3E}">
        <p14:creationId xmlns:p14="http://schemas.microsoft.com/office/powerpoint/2010/main" val="193944855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38</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2283970981"/>
              </p:ext>
            </p:extLst>
          </p:nvPr>
        </p:nvGraphicFramePr>
        <p:xfrm>
          <a:off x="1115616" y="1247646"/>
          <a:ext cx="6912768" cy="389392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TD104</a:t>
                      </a:r>
                      <a:endParaRPr lang="en-US" dirty="0">
                        <a:solidFill>
                          <a:schemeClr val="tx1"/>
                        </a:solidFill>
                      </a:endParaRPr>
                    </a:p>
                  </a:txBody>
                  <a:tcPr>
                    <a:solidFill>
                      <a:schemeClr val="bg1">
                        <a:lumMod val="65000"/>
                      </a:schemeClr>
                    </a:solidFill>
                  </a:tcPr>
                </a:tc>
                <a:tc>
                  <a:txBody>
                    <a:bodyPr/>
                    <a:lstStyle/>
                    <a:p>
                      <a:r>
                        <a:rPr lang="de-DE" dirty="0" smtClean="0"/>
                        <a:t>Berechnen Sie den Ersatzwiderstand der Gesamtschaltung</a:t>
                      </a:r>
                      <a:endParaRPr lang="de-DE" dirty="0"/>
                    </a:p>
                  </a:txBody>
                  <a:tcPr marL="54000" marR="54000" marT="54000" marB="54000" anchor="ctr">
                    <a:solidFill>
                      <a:schemeClr val="bg1">
                        <a:lumMod val="65000"/>
                      </a:schemeClr>
                    </a:solidFill>
                  </a:tcPr>
                </a:tc>
              </a:tr>
              <a:tr h="370840">
                <a:tc>
                  <a:txBody>
                    <a:bodyPr/>
                    <a:lstStyle/>
                    <a:p>
                      <a:endParaRPr lang="en-US" dirty="0">
                        <a:solidFill>
                          <a:schemeClr val="tx1"/>
                        </a:solidFill>
                      </a:endParaRPr>
                    </a:p>
                  </a:txBody>
                  <a:tcPr>
                    <a:solidFill>
                      <a:schemeClr val="bg1"/>
                    </a:solidFill>
                  </a:tcPr>
                </a:tc>
                <a:tc>
                  <a:txBody>
                    <a:bodyPr/>
                    <a:lstStyle/>
                    <a:p>
                      <a:r>
                        <a:rPr lang="de-DE" dirty="0" smtClean="0"/>
                        <a:t>Gegeben:  R</a:t>
                      </a:r>
                      <a:r>
                        <a:rPr lang="de-DE" baseline="-25000" dirty="0" smtClean="0"/>
                        <a:t>1</a:t>
                      </a:r>
                      <a:r>
                        <a:rPr lang="de-DE" dirty="0" smtClean="0"/>
                        <a:t> = 500 Ω,  R</a:t>
                      </a:r>
                      <a:r>
                        <a:rPr lang="de-DE" baseline="-25000" dirty="0" smtClean="0"/>
                        <a:t>2</a:t>
                      </a:r>
                      <a:r>
                        <a:rPr lang="de-DE" dirty="0" smtClean="0"/>
                        <a:t> = 1,5 </a:t>
                      </a:r>
                      <a:r>
                        <a:rPr lang="de-DE" dirty="0" err="1" smtClean="0"/>
                        <a:t>kΩ</a:t>
                      </a:r>
                      <a:r>
                        <a:rPr lang="de-DE" dirty="0" smtClean="0"/>
                        <a:t> und R</a:t>
                      </a:r>
                      <a:r>
                        <a:rPr lang="de-DE" baseline="-25000" dirty="0" smtClean="0"/>
                        <a:t>3</a:t>
                      </a:r>
                      <a:r>
                        <a:rPr lang="de-DE" dirty="0" smtClean="0"/>
                        <a:t> = 2 </a:t>
                      </a:r>
                      <a:r>
                        <a:rPr lang="de-DE" dirty="0" err="1" smtClean="0"/>
                        <a:t>kΩ</a:t>
                      </a:r>
                      <a:endParaRPr lang="de-DE" dirty="0" smtClean="0"/>
                    </a:p>
                    <a:p>
                      <a:endParaRPr lang="de-DE" dirty="0" smtClean="0"/>
                    </a:p>
                    <a:p>
                      <a:endParaRPr lang="de-DE" dirty="0" smtClean="0"/>
                    </a:p>
                    <a:p>
                      <a:endParaRPr lang="de-DE" dirty="0" smtClean="0"/>
                    </a:p>
                    <a:p>
                      <a:endParaRPr lang="de-DE" dirty="0" smtClean="0"/>
                    </a:p>
                    <a:p>
                      <a:endParaRPr lang="de-DE" dirty="0" smtClean="0"/>
                    </a:p>
                  </a:txBody>
                  <a:tcPr marL="54000" marR="54000" marT="54000" marB="54000" anchor="ctr">
                    <a:solidFill>
                      <a:schemeClr val="bg1"/>
                    </a:solidFill>
                  </a:tcPr>
                </a:tc>
              </a:tr>
              <a:tr h="370840">
                <a:tc>
                  <a:txBody>
                    <a:bodyPr/>
                    <a:lstStyle/>
                    <a:p>
                      <a:r>
                        <a:rPr lang="en-US" dirty="0" smtClean="0"/>
                        <a:t>A</a:t>
                      </a:r>
                      <a:endParaRPr lang="en-US" dirty="0"/>
                    </a:p>
                  </a:txBody>
                  <a:tcPr/>
                </a:tc>
                <a:tc>
                  <a:txBody>
                    <a:bodyPr/>
                    <a:lstStyle/>
                    <a:p>
                      <a:r>
                        <a:rPr lang="el-GR"/>
                        <a:t>   500 Ω</a:t>
                      </a:r>
                    </a:p>
                  </a:txBody>
                  <a:tcPr marL="38100" marR="38100" marT="38100" marB="38100" anchor="ctr"/>
                </a:tc>
              </a:tr>
              <a:tr h="370840">
                <a:tc>
                  <a:txBody>
                    <a:bodyPr/>
                    <a:lstStyle/>
                    <a:p>
                      <a:r>
                        <a:rPr lang="en-US" dirty="0" smtClean="0"/>
                        <a:t>B</a:t>
                      </a:r>
                      <a:endParaRPr lang="en-US" dirty="0"/>
                    </a:p>
                  </a:txBody>
                  <a:tcPr/>
                </a:tc>
                <a:tc>
                  <a:txBody>
                    <a:bodyPr/>
                    <a:lstStyle/>
                    <a:p>
                      <a:r>
                        <a:rPr lang="en-US" dirty="0"/>
                        <a:t>   </a:t>
                      </a:r>
                      <a:r>
                        <a:rPr lang="en-US" dirty="0" smtClean="0"/>
                        <a:t>  1 </a:t>
                      </a:r>
                      <a:r>
                        <a:rPr lang="en-US" dirty="0"/>
                        <a:t>k</a:t>
                      </a:r>
                      <a:r>
                        <a:rPr lang="el-GR" dirty="0"/>
                        <a:t>Ω</a:t>
                      </a:r>
                    </a:p>
                  </a:txBody>
                  <a:tcPr marL="38100" marR="38100" marT="38100" marB="38100" anchor="ctr"/>
                </a:tc>
              </a:tr>
              <a:tr h="370840">
                <a:tc>
                  <a:txBody>
                    <a:bodyPr/>
                    <a:lstStyle/>
                    <a:p>
                      <a:r>
                        <a:rPr lang="en-US" dirty="0" smtClean="0"/>
                        <a:t>C</a:t>
                      </a:r>
                      <a:endParaRPr lang="en-US" dirty="0"/>
                    </a:p>
                  </a:txBody>
                  <a:tcPr/>
                </a:tc>
                <a:tc>
                  <a:txBody>
                    <a:bodyPr/>
                    <a:lstStyle/>
                    <a:p>
                      <a:r>
                        <a:rPr lang="en-US" dirty="0"/>
                        <a:t>  </a:t>
                      </a:r>
                      <a:r>
                        <a:rPr lang="en-US" dirty="0" smtClean="0"/>
                        <a:t>  </a:t>
                      </a:r>
                      <a:r>
                        <a:rPr lang="en-US" dirty="0"/>
                        <a:t> 2 k</a:t>
                      </a:r>
                      <a:r>
                        <a:rPr lang="el-GR" dirty="0"/>
                        <a:t>Ω</a:t>
                      </a:r>
                    </a:p>
                  </a:txBody>
                  <a:tcPr marL="38100" marR="38100" marT="38100" marB="38100" anchor="ctr"/>
                </a:tc>
              </a:tr>
              <a:tr h="370840">
                <a:tc>
                  <a:txBody>
                    <a:bodyPr/>
                    <a:lstStyle/>
                    <a:p>
                      <a:r>
                        <a:rPr lang="en-US" dirty="0" smtClean="0"/>
                        <a:t>D</a:t>
                      </a:r>
                      <a:endParaRPr lang="en-US" dirty="0"/>
                    </a:p>
                  </a:txBody>
                  <a:tcPr/>
                </a:tc>
                <a:tc>
                  <a:txBody>
                    <a:bodyPr/>
                    <a:lstStyle/>
                    <a:p>
                      <a:r>
                        <a:rPr lang="en-US" dirty="0"/>
                        <a:t>  </a:t>
                      </a:r>
                      <a:r>
                        <a:rPr lang="en-US" dirty="0" smtClean="0"/>
                        <a:t>   4 </a:t>
                      </a:r>
                      <a:r>
                        <a:rPr lang="en-US" dirty="0"/>
                        <a:t>k</a:t>
                      </a:r>
                      <a:r>
                        <a:rPr lang="el-GR" dirty="0"/>
                        <a:t>Ω</a:t>
                      </a:r>
                    </a:p>
                  </a:txBody>
                  <a:tcPr marL="38100" marR="38100" marT="38100" marB="38100" anchor="ctr"/>
                </a:tc>
              </a:tr>
            </a:tbl>
          </a:graphicData>
        </a:graphic>
      </p:graphicFrame>
      <p:sp>
        <p:nvSpPr>
          <p:cNvPr id="5" name="Interaktive Schaltfläche: Hilfe 4">
            <a:hlinkClick r:id="" action="ppaction://noaction" highlightClick="1"/>
          </p:cNvPr>
          <p:cNvSpPr/>
          <p:nvPr/>
        </p:nvSpPr>
        <p:spPr>
          <a:xfrm>
            <a:off x="1435045" y="371745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408329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444914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481498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4060511"/>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5" name="Textfeld 14"/>
          <p:cNvSpPr txBox="1"/>
          <p:nvPr/>
        </p:nvSpPr>
        <p:spPr>
          <a:xfrm>
            <a:off x="1173844" y="37038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443086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478757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125" y="2295374"/>
            <a:ext cx="3333750" cy="1257300"/>
          </a:xfrm>
          <a:prstGeom prst="rect">
            <a:avLst/>
          </a:prstGeom>
        </p:spPr>
      </p:pic>
    </p:spTree>
    <p:extLst>
      <p:ext uri="{BB962C8B-B14F-4D97-AF65-F5344CB8AC3E}">
        <p14:creationId xmlns:p14="http://schemas.microsoft.com/office/powerpoint/2010/main" val="2325502140"/>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916113"/>
            <a:ext cx="1031716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a:xfrm>
            <a:off x="685800" y="1295400"/>
            <a:ext cx="7918648" cy="609600"/>
          </a:xfrm>
        </p:spPr>
        <p:txBody>
          <a:bodyPr/>
          <a:lstStyle/>
          <a:p>
            <a:r>
              <a:rPr lang="de-DE" altLang="en-US" smtClean="0"/>
              <a:t>Nächster Abend: 16.März</a:t>
            </a:r>
            <a:endParaRPr lang="de-DE" altLang="en-US" dirty="0" smtClean="0"/>
          </a:p>
        </p:txBody>
      </p:sp>
      <p:sp>
        <p:nvSpPr>
          <p:cNvPr id="22532"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445D66-5407-4074-A26D-D7E72898DA47}" type="slidenum">
              <a:rPr lang="de-DE" altLang="en-US"/>
              <a:pPr eaLnBrk="1" hangingPunct="1"/>
              <a:t>39</a:t>
            </a:fld>
            <a:endParaRPr lang="de-DE" altLang="en-US"/>
          </a:p>
        </p:txBody>
      </p:sp>
      <p:sp>
        <p:nvSpPr>
          <p:cNvPr id="7" name="Textfeld 6"/>
          <p:cNvSpPr txBox="1"/>
          <p:nvPr/>
        </p:nvSpPr>
        <p:spPr>
          <a:xfrm>
            <a:off x="0" y="4467225"/>
            <a:ext cx="9144000" cy="1631950"/>
          </a:xfrm>
          <a:prstGeom prst="rect">
            <a:avLst/>
          </a:prstGeom>
          <a:solidFill>
            <a:schemeClr val="bg1">
              <a:alpha val="74000"/>
            </a:schemeClr>
          </a:solidFill>
        </p:spPr>
        <p:txBody>
          <a:bodyPr>
            <a:spAutoFit/>
          </a:bodyPr>
          <a:lstStyle/>
          <a:p>
            <a:pPr>
              <a:defRPr/>
            </a:pPr>
            <a:r>
              <a:rPr lang="de-DE" sz="4000" dirty="0"/>
              <a:t> </a:t>
            </a:r>
            <a:r>
              <a:rPr lang="de-DE" sz="6000" dirty="0"/>
              <a:t/>
            </a:r>
            <a:br>
              <a:rPr lang="de-DE" sz="6000" dirty="0"/>
            </a:br>
            <a:r>
              <a:rPr lang="de-DE" sz="6000" dirty="0"/>
              <a:t>	</a:t>
            </a:r>
            <a:r>
              <a:rPr lang="de-DE" sz="6000" dirty="0">
                <a:latin typeface="+mj-lt"/>
              </a:rPr>
              <a:t>Fragen ?</a:t>
            </a:r>
          </a:p>
        </p:txBody>
      </p:sp>
      <p:sp>
        <p:nvSpPr>
          <p:cNvPr id="6" name="Textfeld 5"/>
          <p:cNvSpPr txBox="1"/>
          <p:nvPr/>
        </p:nvSpPr>
        <p:spPr>
          <a:xfrm>
            <a:off x="-1116013" y="2413000"/>
            <a:ext cx="10872788" cy="1016000"/>
          </a:xfrm>
          <a:prstGeom prst="rect">
            <a:avLst/>
          </a:prstGeom>
          <a:solidFill>
            <a:schemeClr val="bg1">
              <a:alpha val="74000"/>
            </a:schemeClr>
          </a:solidFill>
        </p:spPr>
        <p:txBody>
          <a:bodyPr>
            <a:spAutoFit/>
          </a:bodyPr>
          <a:lstStyle/>
          <a:p>
            <a:pPr>
              <a:defRPr/>
            </a:pPr>
            <a:endParaRPr lang="de-DE" sz="6000" dirty="0">
              <a:latin typeface="+mj-lt"/>
            </a:endParaRPr>
          </a:p>
        </p:txBody>
      </p:sp>
      <p:sp>
        <p:nvSpPr>
          <p:cNvPr id="8" name="Textfeld 7"/>
          <p:cNvSpPr txBox="1"/>
          <p:nvPr/>
        </p:nvSpPr>
        <p:spPr>
          <a:xfrm>
            <a:off x="-1116013" y="2420938"/>
            <a:ext cx="10872788" cy="468312"/>
          </a:xfrm>
          <a:prstGeom prst="rect">
            <a:avLst/>
          </a:prstGeom>
          <a:solidFill>
            <a:schemeClr val="bg1">
              <a:alpha val="74000"/>
            </a:schemeClr>
          </a:solidFill>
        </p:spPr>
        <p:txBody>
          <a:bodyPr>
            <a:spAutoFit/>
          </a:bodyPr>
          <a:lstStyle/>
          <a:p>
            <a:pPr>
              <a:defRPr/>
            </a:pPr>
            <a:endParaRPr lang="de-DE" sz="6000" dirty="0">
              <a:latin typeface="+mj-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Die Leitfähigkeit</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4</a:t>
            </a:fld>
            <a:endParaRPr lang="de-DE" altLang="en-US"/>
          </a:p>
        </p:txBody>
      </p:sp>
      <mc:AlternateContent xmlns:mc="http://schemas.openxmlformats.org/markup-compatibility/2006" xmlns:a14="http://schemas.microsoft.com/office/drawing/2010/main">
        <mc:Choice Requires="a14">
          <p:sp>
            <p:nvSpPr>
              <p:cNvPr id="9" name="Textfeld 8"/>
              <p:cNvSpPr txBox="1"/>
              <p:nvPr/>
            </p:nvSpPr>
            <p:spPr>
              <a:xfrm>
                <a:off x="683567" y="1268760"/>
                <a:ext cx="7890893" cy="3972113"/>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Häufig </a:t>
                </a:r>
                <a:r>
                  <a:rPr lang="de-DE" sz="1600" dirty="0">
                    <a:latin typeface="Verdana" panose="020B0604030504040204" pitchFamily="34" charset="0"/>
                    <a:ea typeface="Verdana" panose="020B0604030504040204" pitchFamily="34" charset="0"/>
                    <a:cs typeface="Verdana" panose="020B0604030504040204" pitchFamily="34" charset="0"/>
                  </a:rPr>
                  <a:t>wird anstatt des spezifischen Widerstandes die spezifische Leitfähigkeit κ (griechischer Buchstabe </a:t>
                </a:r>
                <a:r>
                  <a:rPr lang="de-DE" sz="1600" dirty="0" err="1">
                    <a:latin typeface="Verdana" panose="020B0604030504040204" pitchFamily="34" charset="0"/>
                    <a:ea typeface="Verdana" panose="020B0604030504040204" pitchFamily="34" charset="0"/>
                    <a:cs typeface="Verdana" panose="020B0604030504040204" pitchFamily="34" charset="0"/>
                  </a:rPr>
                  <a:t>kappa</a:t>
                </a:r>
                <a:r>
                  <a:rPr lang="de-DE" sz="1600" dirty="0">
                    <a:latin typeface="Verdana" panose="020B0604030504040204" pitchFamily="34" charset="0"/>
                    <a:ea typeface="Verdana" panose="020B0604030504040204" pitchFamily="34" charset="0"/>
                    <a:cs typeface="Verdana" panose="020B0604030504040204" pitchFamily="34" charset="0"/>
                  </a:rPr>
                  <a:t>) des Werkstoffes angegeben. Die Leitfähigkeit ist jedoch nichts anderes als der Kehrwert des spezifischen Widerstandes. Mit dem Kehrwert erhält man Zahlen größer als 1, die sich leichter merken lassen als diese 0,0...-Werte</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b="1" dirty="0" smtClean="0">
                    <a:latin typeface="Verdana" panose="020B0604030504040204" pitchFamily="34" charset="0"/>
                    <a:ea typeface="Verdana" panose="020B0604030504040204" pitchFamily="34" charset="0"/>
                    <a:cs typeface="Verdana" panose="020B0604030504040204" pitchFamily="34" charset="0"/>
                  </a:rPr>
                  <a:t>Beispiel:</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Wie </a:t>
                </a:r>
                <a:r>
                  <a:rPr lang="de-DE" sz="1600" dirty="0">
                    <a:latin typeface="Verdana" panose="020B0604030504040204" pitchFamily="34" charset="0"/>
                    <a:ea typeface="Verdana" panose="020B0604030504040204" pitchFamily="34" charset="0"/>
                    <a:cs typeface="Verdana" panose="020B0604030504040204" pitchFamily="34" charset="0"/>
                  </a:rPr>
                  <a:t>groß ist die elektrische Leitfähigkeit von Kupfer? </a:t>
                </a:r>
              </a:p>
              <a:p>
                <a:pPr>
                  <a:spcBef>
                    <a:spcPts val="800"/>
                  </a:spcBef>
                </a:pPr>
                <a:r>
                  <a:rPr lang="de-DE" sz="1600" b="1" dirty="0">
                    <a:latin typeface="Verdana" panose="020B0604030504040204" pitchFamily="34" charset="0"/>
                    <a:ea typeface="Verdana" panose="020B0604030504040204" pitchFamily="34" charset="0"/>
                    <a:cs typeface="Verdana" panose="020B0604030504040204" pitchFamily="34" charset="0"/>
                  </a:rPr>
                  <a:t>Lösung:</a:t>
                </a:r>
                <a:r>
                  <a:rPr lang="de-DE" sz="1600" dirty="0">
                    <a:latin typeface="Verdana" panose="020B0604030504040204" pitchFamily="34" charset="0"/>
                    <a:ea typeface="Verdana" panose="020B0604030504040204" pitchFamily="34" charset="0"/>
                    <a:cs typeface="Verdana" panose="020B0604030504040204" pitchFamily="34" charset="0"/>
                  </a:rPr>
                  <a:t> Den spezifischen Widerstand entnehmen wir der Tabelle und berechnen den Kehrwert. </a:t>
                </a:r>
              </a:p>
              <a:p>
                <a:endParaRPr lang="de-DE" sz="1600" dirty="0">
                  <a:latin typeface="Verdana" panose="020B0604030504040204" pitchFamily="34" charset="0"/>
                  <a:ea typeface="Verdana" panose="020B0604030504040204" pitchFamily="34" charset="0"/>
                  <a:cs typeface="Verdana" panose="020B0604030504040204" pitchFamily="34" charset="0"/>
                </a:endParaRPr>
              </a:p>
              <a:p>
                <a:r>
                  <a:rPr lang="az-Cyrl-AZ" sz="1600" dirty="0" smtClean="0">
                    <a:latin typeface="Verdana" panose="020B0604030504040204" pitchFamily="34" charset="0"/>
                    <a:ea typeface="Verdana" panose="020B0604030504040204" pitchFamily="34" charset="0"/>
                    <a:cs typeface="Verdana" panose="020B0604030504040204" pitchFamily="34" charset="0"/>
                  </a:rPr>
                  <a:t>К</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800" dirty="0" smtClean="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smtClean="0">
                            <a:latin typeface="Cambria Math" panose="02040503050406030204" pitchFamily="18" charset="0"/>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1</m:t>
                        </m:r>
                      </m:num>
                      <m:den>
                        <m:r>
                          <a:rPr lang="de-DE" sz="2000" i="1" smtClean="0">
                            <a:latin typeface="Cambria Math"/>
                            <a:ea typeface="Cambria Math"/>
                            <a:cs typeface="Verdana" panose="020B0604030504040204" pitchFamily="34" charset="0"/>
                          </a:rPr>
                          <m:t>𝜌</m:t>
                        </m:r>
                      </m:den>
                    </m:f>
                  </m:oMath>
                </a14:m>
                <a:r>
                  <a:rPr lang="de-DE" sz="1800" dirty="0" smtClean="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i="1" smtClean="0">
                            <a:latin typeface="Cambria Math" panose="02040503050406030204" pitchFamily="18" charset="0"/>
                            <a:ea typeface="Verdana" panose="020B0604030504040204" pitchFamily="34" charset="0"/>
                            <a:cs typeface="Verdana" panose="020B0604030504040204" pitchFamily="34" charset="0"/>
                          </a:rPr>
                        </m:ctrlPr>
                      </m:fPr>
                      <m:num>
                        <m:r>
                          <a:rPr lang="de-DE" sz="2000" b="0" i="1" smtClean="0">
                            <a:latin typeface="Cambria Math"/>
                            <a:ea typeface="Verdana" panose="020B0604030504040204" pitchFamily="34" charset="0"/>
                            <a:cs typeface="Verdana" panose="020B0604030504040204" pitchFamily="34" charset="0"/>
                          </a:rPr>
                          <m:t>1 </m:t>
                        </m:r>
                        <m:r>
                          <a:rPr lang="de-DE" sz="2000" b="0" i="1" smtClean="0">
                            <a:latin typeface="Cambria Math"/>
                            <a:ea typeface="Verdana" panose="020B0604030504040204" pitchFamily="34" charset="0"/>
                            <a:cs typeface="Verdana" panose="020B0604030504040204" pitchFamily="34" charset="0"/>
                          </a:rPr>
                          <m:t>𝑚</m:t>
                        </m:r>
                      </m:num>
                      <m:den>
                        <m:r>
                          <a:rPr lang="de-DE" sz="2000" b="0" i="1" smtClean="0">
                            <a:latin typeface="Cambria Math"/>
                            <a:ea typeface="Verdana" panose="020B0604030504040204" pitchFamily="34" charset="0"/>
                            <a:cs typeface="Verdana" panose="020B0604030504040204" pitchFamily="34" charset="0"/>
                          </a:rPr>
                          <m:t>0,0178 </m:t>
                        </m:r>
                        <m:r>
                          <m:rPr>
                            <m:sty m:val="p"/>
                          </m:rPr>
                          <a:rPr lang="el-GR" sz="2000" b="0" i="1" smtClean="0">
                            <a:latin typeface="Cambria Math"/>
                            <a:ea typeface="Cambria Math"/>
                            <a:cs typeface="Verdana" panose="020B0604030504040204" pitchFamily="34" charset="0"/>
                          </a:rPr>
                          <m:t>Ω</m:t>
                        </m:r>
                        <m:sSup>
                          <m:sSupPr>
                            <m:ctrlPr>
                              <a:rPr lang="el-GR" sz="2000" b="0" i="1" smtClean="0">
                                <a:latin typeface="Cambria Math" panose="02040503050406030204" pitchFamily="18" charset="0"/>
                                <a:ea typeface="Cambria Math"/>
                                <a:cs typeface="Verdana" panose="020B0604030504040204" pitchFamily="34" charset="0"/>
                              </a:rPr>
                            </m:ctrlPr>
                          </m:sSupPr>
                          <m:e>
                            <m:r>
                              <a:rPr lang="de-DE" sz="2000" b="0" i="1" smtClean="0">
                                <a:latin typeface="Cambria Math"/>
                                <a:ea typeface="Cambria Math"/>
                                <a:cs typeface="Verdana" panose="020B0604030504040204" pitchFamily="34" charset="0"/>
                              </a:rPr>
                              <m:t>𝑚𝑚</m:t>
                            </m:r>
                          </m:e>
                          <m:sup>
                            <m:r>
                              <a:rPr lang="de-DE" sz="2000" b="0" i="1" smtClean="0">
                                <a:latin typeface="Cambria Math"/>
                                <a:ea typeface="Cambria Math"/>
                                <a:cs typeface="Verdana" panose="020B0604030504040204" pitchFamily="34" charset="0"/>
                              </a:rPr>
                              <m:t>2</m:t>
                            </m:r>
                          </m:sup>
                        </m:sSup>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 56  </a:t>
                </a:r>
                <a14:m>
                  <m:oMath xmlns:m="http://schemas.openxmlformats.org/officeDocument/2006/math">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 </m:t>
                        </m:r>
                        <m:r>
                          <a:rPr lang="de-DE" sz="2000" i="1">
                            <a:latin typeface="Cambria Math"/>
                            <a:ea typeface="Verdana" panose="020B0604030504040204" pitchFamily="34" charset="0"/>
                            <a:cs typeface="Verdana" panose="020B0604030504040204" pitchFamily="34" charset="0"/>
                          </a:rPr>
                          <m:t>𝑚</m:t>
                        </m:r>
                      </m:num>
                      <m:den>
                        <m:r>
                          <a:rPr lang="de-DE" sz="2000" i="1">
                            <a:latin typeface="Cambria Math"/>
                            <a:ea typeface="Verdana" panose="020B0604030504040204" pitchFamily="34" charset="0"/>
                            <a:cs typeface="Verdana" panose="020B0604030504040204" pitchFamily="34" charset="0"/>
                          </a:rPr>
                          <m:t> </m:t>
                        </m:r>
                        <m:r>
                          <m:rPr>
                            <m:sty m:val="p"/>
                          </m:rPr>
                          <a:rPr lang="el-GR" sz="2000" i="1">
                            <a:latin typeface="Cambria Math"/>
                            <a:ea typeface="Cambria Math"/>
                            <a:cs typeface="Verdana" panose="020B0604030504040204" pitchFamily="34" charset="0"/>
                          </a:rPr>
                          <m:t>Ω</m:t>
                        </m:r>
                        <m:sSup>
                          <m:sSupPr>
                            <m:ctrlPr>
                              <a:rPr lang="el-GR" sz="2000" i="1">
                                <a:latin typeface="Cambria Math" panose="02040503050406030204" pitchFamily="18" charset="0"/>
                                <a:ea typeface="Cambria Math"/>
                                <a:cs typeface="Verdana" panose="020B0604030504040204" pitchFamily="34" charset="0"/>
                              </a:rPr>
                            </m:ctrlPr>
                          </m:sSupPr>
                          <m:e>
                            <m:r>
                              <a:rPr lang="de-DE" sz="2000" i="1">
                                <a:latin typeface="Cambria Math"/>
                                <a:ea typeface="Cambria Math"/>
                                <a:cs typeface="Verdana" panose="020B0604030504040204" pitchFamily="34" charset="0"/>
                              </a:rPr>
                              <m:t>𝑚𝑚</m:t>
                            </m:r>
                          </m:e>
                          <m:sup>
                            <m:r>
                              <a:rPr lang="de-DE" sz="2000" i="1">
                                <a:latin typeface="Cambria Math"/>
                                <a:ea typeface="Cambria Math"/>
                                <a:cs typeface="Verdana" panose="020B0604030504040204" pitchFamily="34" charset="0"/>
                              </a:rPr>
                              <m:t>2</m:t>
                            </m:r>
                          </m:sup>
                        </m:sSup>
                      </m:den>
                    </m:f>
                  </m:oMath>
                </a14:m>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a:latin typeface="Verdana" panose="020B0604030504040204" pitchFamily="34" charset="0"/>
                  <a:ea typeface="Verdana" panose="020B0604030504040204" pitchFamily="34" charset="0"/>
                  <a:cs typeface="Verdana" panose="020B0604030504040204" pitchFamily="34" charset="0"/>
                </a:endParaRPr>
              </a:p>
              <a:p>
                <a:r>
                  <a:rPr lang="de-DE" sz="1600" dirty="0">
                    <a:latin typeface="Verdana" panose="020B0604030504040204" pitchFamily="34" charset="0"/>
                    <a:ea typeface="Verdana" panose="020B0604030504040204" pitchFamily="34" charset="0"/>
                    <a:cs typeface="Verdana" panose="020B0604030504040204" pitchFamily="34" charset="0"/>
                  </a:rPr>
                  <a:t>Der Wert 56 ist "handlicher" als 0,0178. Je größer die Zahl ist, desto besser ist die Leitfähigkeit </a:t>
                </a:r>
              </a:p>
            </p:txBody>
          </p:sp>
        </mc:Choice>
        <mc:Fallback xmlns="">
          <p:sp>
            <p:nvSpPr>
              <p:cNvPr id="9" name="Textfeld 8"/>
              <p:cNvSpPr txBox="1">
                <a:spLocks noRot="1" noChangeAspect="1" noMove="1" noResize="1" noEditPoints="1" noAdjustHandles="1" noChangeArrowheads="1" noChangeShapeType="1" noTextEdit="1"/>
              </p:cNvSpPr>
              <p:nvPr/>
            </p:nvSpPr>
            <p:spPr>
              <a:xfrm>
                <a:off x="683567" y="1268760"/>
                <a:ext cx="7890893" cy="3972113"/>
              </a:xfrm>
              <a:prstGeom prst="rect">
                <a:avLst/>
              </a:prstGeom>
              <a:blipFill rotWithShape="1">
                <a:blip r:embed="rId3"/>
                <a:stretch>
                  <a:fillRect l="-386" t="-460" b="-9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683568" y="5519576"/>
                <a:ext cx="7848871" cy="584775"/>
              </a:xfrm>
              <a:prstGeom prst="rect">
                <a:avLst/>
              </a:prstGeom>
              <a:solidFill>
                <a:srgbClr val="FFC000"/>
              </a:solidFill>
            </p:spPr>
            <p:txBody>
              <a:bodyPr wrap="square" numCol="2" rtlCol="0">
                <a:spAutoFit/>
              </a:bodyPr>
              <a:lstStyle/>
              <a:p>
                <a:pPr algn="ctr"/>
                <a:r>
                  <a:rPr lang="de-DE" sz="1600" b="1" dirty="0" smtClean="0">
                    <a:latin typeface="Verdana" panose="020B0604030504040204" pitchFamily="34" charset="0"/>
                    <a:ea typeface="Verdana" panose="020B0604030504040204" pitchFamily="34" charset="0"/>
                    <a:cs typeface="Verdana" panose="020B0604030504040204" pitchFamily="34" charset="0"/>
                  </a:rPr>
                  <a:t>Die Leitfähigkeit ist der Kehrwert </a:t>
                </a:r>
                <a:br>
                  <a:rPr lang="de-DE" sz="1600" b="1" dirty="0" smtClean="0">
                    <a:latin typeface="Verdana" panose="020B0604030504040204" pitchFamily="34" charset="0"/>
                    <a:ea typeface="Verdana" panose="020B0604030504040204" pitchFamily="34" charset="0"/>
                    <a:cs typeface="Verdana" panose="020B0604030504040204" pitchFamily="34" charset="0"/>
                  </a:rPr>
                </a:br>
                <a:r>
                  <a:rPr lang="de-DE" sz="1600" b="1" dirty="0" smtClean="0">
                    <a:latin typeface="Verdana" panose="020B0604030504040204" pitchFamily="34" charset="0"/>
                    <a:ea typeface="Verdana" panose="020B0604030504040204" pitchFamily="34" charset="0"/>
                    <a:cs typeface="Verdana" panose="020B0604030504040204" pitchFamily="34" charset="0"/>
                  </a:rPr>
                  <a:t>des spezifischen Widerstands</a:t>
                </a:r>
              </a:p>
              <a:p>
                <a:pPr algn="ctr"/>
                <a:r>
                  <a:rPr lang="az-Cyrl-AZ" sz="1600" b="1" dirty="0">
                    <a:latin typeface="Verdana" panose="020B0604030504040204" pitchFamily="34" charset="0"/>
                    <a:ea typeface="Verdana" panose="020B0604030504040204" pitchFamily="34" charset="0"/>
                    <a:cs typeface="Verdana" panose="020B0604030504040204" pitchFamily="34" charset="0"/>
                  </a:rPr>
                  <a:t>К</a:t>
                </a:r>
                <a:r>
                  <a:rPr lang="de-DE" sz="1600" b="1" dirty="0">
                    <a:latin typeface="Verdana" panose="020B0604030504040204" pitchFamily="34" charset="0"/>
                    <a:ea typeface="Verdana" panose="020B0604030504040204" pitchFamily="34" charset="0"/>
                    <a:cs typeface="Verdana" panose="020B0604030504040204" pitchFamily="34" charset="0"/>
                  </a:rPr>
                  <a:t> =</a:t>
                </a:r>
                <a:r>
                  <a:rPr lang="de-DE" sz="1800" b="1" dirty="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f>
                      <m:fPr>
                        <m:ctrlPr>
                          <a:rPr lang="de-DE" sz="2000" b="1" i="1">
                            <a:latin typeface="Cambria Math" panose="02040503050406030204" pitchFamily="18" charset="0"/>
                            <a:ea typeface="Verdana" panose="020B0604030504040204" pitchFamily="34" charset="0"/>
                            <a:cs typeface="Verdana" panose="020B0604030504040204" pitchFamily="34" charset="0"/>
                          </a:rPr>
                        </m:ctrlPr>
                      </m:fPr>
                      <m:num>
                        <m:r>
                          <a:rPr lang="de-DE" sz="2000" b="1" i="1">
                            <a:latin typeface="Cambria Math"/>
                            <a:ea typeface="Verdana" panose="020B0604030504040204" pitchFamily="34" charset="0"/>
                            <a:cs typeface="Verdana" panose="020B0604030504040204" pitchFamily="34" charset="0"/>
                          </a:rPr>
                          <m:t>𝟏</m:t>
                        </m:r>
                      </m:num>
                      <m:den>
                        <m:r>
                          <a:rPr lang="de-DE" sz="2000" b="1" i="1">
                            <a:latin typeface="Cambria Math"/>
                            <a:ea typeface="Cambria Math"/>
                            <a:cs typeface="Verdana" panose="020B0604030504040204" pitchFamily="34" charset="0"/>
                          </a:rPr>
                          <m:t>𝝆</m:t>
                        </m:r>
                      </m:den>
                    </m:f>
                  </m:oMath>
                </a14:m>
                <a:endParaRPr lang="en-US" sz="1600" b="1"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683568" y="5519576"/>
                <a:ext cx="7848871" cy="584775"/>
              </a:xfrm>
              <a:prstGeom prst="rect">
                <a:avLst/>
              </a:prstGeom>
              <a:blipFill rotWithShape="1">
                <a:blip r:embed="rId4"/>
                <a:stretch>
                  <a:fillRect l="-233" t="-3125" b="-12500"/>
                </a:stretch>
              </a:blipFill>
            </p:spPr>
            <p:txBody>
              <a:bodyPr/>
              <a:lstStyle/>
              <a:p>
                <a:r>
                  <a:rPr lang="en-US">
                    <a:noFill/>
                  </a:rPr>
                  <a:t> </a:t>
                </a:r>
              </a:p>
            </p:txBody>
          </p:sp>
        </mc:Fallback>
      </mc:AlternateContent>
      <p:cxnSp>
        <p:nvCxnSpPr>
          <p:cNvPr id="14" name="Gerade Verbindung 13"/>
          <p:cNvCxnSpPr/>
          <p:nvPr/>
        </p:nvCxnSpPr>
        <p:spPr>
          <a:xfrm>
            <a:off x="683568" y="5517232"/>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83567" y="6112500"/>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0197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5</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3072706686"/>
              </p:ext>
            </p:extLst>
          </p:nvPr>
        </p:nvGraphicFramePr>
        <p:xfrm>
          <a:off x="1115616" y="1247646"/>
          <a:ext cx="6912768" cy="209697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TB101</a:t>
                      </a:r>
                      <a:endParaRPr lang="en-US" dirty="0">
                        <a:solidFill>
                          <a:schemeClr val="tx1"/>
                        </a:solidFill>
                      </a:endParaRPr>
                    </a:p>
                  </a:txBody>
                  <a:tcPr>
                    <a:solidFill>
                      <a:schemeClr val="bg1">
                        <a:lumMod val="65000"/>
                      </a:schemeClr>
                    </a:solidFill>
                  </a:tcPr>
                </a:tc>
                <a:tc>
                  <a:txBody>
                    <a:bodyPr/>
                    <a:lstStyle/>
                    <a:p>
                      <a:r>
                        <a:rPr lang="de-DE"/>
                        <a:t>Welche Gruppe enthält insgesamt die besten gut leitenden Metalle? </a:t>
                      </a:r>
                    </a:p>
                  </a:txBody>
                  <a:tcPr marL="9525" marR="9525" marT="9525" marB="952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dirty="0" smtClean="0"/>
                        <a:t>Silber</a:t>
                      </a:r>
                      <a:r>
                        <a:rPr lang="en-US" dirty="0"/>
                        <a:t>, </a:t>
                      </a:r>
                      <a:r>
                        <a:rPr lang="en-US" dirty="0" err="1"/>
                        <a:t>Kupfer</a:t>
                      </a:r>
                      <a:r>
                        <a:rPr lang="en-US" dirty="0"/>
                        <a:t>, </a:t>
                      </a:r>
                      <a:r>
                        <a:rPr lang="en-US" dirty="0" err="1"/>
                        <a:t>Blei</a:t>
                      </a:r>
                      <a:endParaRPr lang="en-US" dirty="0"/>
                    </a:p>
                  </a:txBody>
                  <a:tcPr marL="54000" marR="54000" marT="54000" marB="54000" anchor="ctr"/>
                </a:tc>
              </a:tr>
              <a:tr h="370840">
                <a:tc>
                  <a:txBody>
                    <a:bodyPr/>
                    <a:lstStyle/>
                    <a:p>
                      <a:r>
                        <a:rPr lang="en-US" dirty="0" smtClean="0"/>
                        <a:t>B</a:t>
                      </a:r>
                      <a:endParaRPr lang="en-US" dirty="0"/>
                    </a:p>
                  </a:txBody>
                  <a:tcPr/>
                </a:tc>
                <a:tc>
                  <a:txBody>
                    <a:bodyPr/>
                    <a:lstStyle/>
                    <a:p>
                      <a:r>
                        <a:rPr lang="en-US" dirty="0" smtClean="0"/>
                        <a:t>Silber</a:t>
                      </a:r>
                      <a:r>
                        <a:rPr lang="en-US" dirty="0"/>
                        <a:t>, </a:t>
                      </a:r>
                      <a:r>
                        <a:rPr lang="en-US" dirty="0" err="1"/>
                        <a:t>Kupfer</a:t>
                      </a:r>
                      <a:r>
                        <a:rPr lang="en-US" dirty="0"/>
                        <a:t>, </a:t>
                      </a:r>
                      <a:r>
                        <a:rPr lang="en-US" dirty="0" err="1"/>
                        <a:t>Aluminium</a:t>
                      </a:r>
                      <a:endParaRPr lang="en-US" dirty="0"/>
                    </a:p>
                  </a:txBody>
                  <a:tcPr marL="54000" marR="54000" marT="54000" marB="54000" anchor="ctr"/>
                </a:tc>
              </a:tr>
              <a:tr h="370840">
                <a:tc>
                  <a:txBody>
                    <a:bodyPr/>
                    <a:lstStyle/>
                    <a:p>
                      <a:r>
                        <a:rPr lang="en-US" dirty="0" smtClean="0"/>
                        <a:t>C</a:t>
                      </a:r>
                      <a:endParaRPr lang="en-US" dirty="0"/>
                    </a:p>
                  </a:txBody>
                  <a:tcPr/>
                </a:tc>
                <a:tc>
                  <a:txBody>
                    <a:bodyPr/>
                    <a:lstStyle/>
                    <a:p>
                      <a:r>
                        <a:rPr lang="en-US" dirty="0" err="1" smtClean="0"/>
                        <a:t>Kupfer</a:t>
                      </a:r>
                      <a:r>
                        <a:rPr lang="en-US" dirty="0"/>
                        <a:t>, </a:t>
                      </a:r>
                      <a:r>
                        <a:rPr lang="en-US" dirty="0" err="1"/>
                        <a:t>Eisen</a:t>
                      </a:r>
                      <a:r>
                        <a:rPr lang="en-US" dirty="0"/>
                        <a:t>, </a:t>
                      </a:r>
                      <a:r>
                        <a:rPr lang="en-US" dirty="0" err="1"/>
                        <a:t>Zinn</a:t>
                      </a:r>
                      <a:endParaRPr lang="en-US" dirty="0"/>
                    </a:p>
                  </a:txBody>
                  <a:tcPr marL="54000" marR="54000" marT="54000" marB="54000" anchor="ctr"/>
                </a:tc>
              </a:tr>
              <a:tr h="370840">
                <a:tc>
                  <a:txBody>
                    <a:bodyPr/>
                    <a:lstStyle/>
                    <a:p>
                      <a:r>
                        <a:rPr lang="en-US" dirty="0" smtClean="0"/>
                        <a:t>D</a:t>
                      </a:r>
                      <a:endParaRPr lang="en-US" dirty="0"/>
                    </a:p>
                  </a:txBody>
                  <a:tcPr/>
                </a:tc>
                <a:tc>
                  <a:txBody>
                    <a:bodyPr/>
                    <a:lstStyle/>
                    <a:p>
                      <a:r>
                        <a:rPr lang="en-US" dirty="0" err="1" smtClean="0"/>
                        <a:t>Aluminium</a:t>
                      </a:r>
                      <a:r>
                        <a:rPr lang="en-US" dirty="0"/>
                        <a:t>, </a:t>
                      </a:r>
                      <a:r>
                        <a:rPr lang="en-US" dirty="0" err="1"/>
                        <a:t>Kupfer</a:t>
                      </a:r>
                      <a:r>
                        <a:rPr lang="en-US" dirty="0"/>
                        <a:t>, </a:t>
                      </a:r>
                      <a:r>
                        <a:rPr lang="en-US" dirty="0" err="1"/>
                        <a:t>Quecksilber</a:t>
                      </a:r>
                      <a:endParaRPr lang="en-US" dirty="0"/>
                    </a:p>
                  </a:txBody>
                  <a:tcPr marL="54000" marR="54000" marT="54000" marB="54000" anchor="ctr"/>
                </a:tc>
              </a:tr>
            </a:tbl>
          </a:graphicData>
        </a:graphic>
      </p:graphicFrame>
      <p:sp>
        <p:nvSpPr>
          <p:cNvPr id="5" name="Interaktive Schaltfläche: Hilfe 4">
            <a:hlinkClick r:id="" action="ppaction://noaction" highlightClick="1"/>
          </p:cNvPr>
          <p:cNvSpPr/>
          <p:nvPr/>
        </p:nvSpPr>
        <p:spPr>
          <a:xfrm>
            <a:off x="1435045" y="185847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225161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261745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298330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2228827"/>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5" name="Textfeld 14"/>
          <p:cNvSpPr txBox="1"/>
          <p:nvPr/>
        </p:nvSpPr>
        <p:spPr>
          <a:xfrm>
            <a:off x="1173844" y="184482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259918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295589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18" name="Tabelle 17"/>
          <p:cNvGraphicFramePr>
            <a:graphicFrameLocks noGrp="1"/>
          </p:cNvGraphicFramePr>
          <p:nvPr>
            <p:extLst>
              <p:ext uri="{D42A27DB-BD31-4B8C-83A1-F6EECF244321}">
                <p14:modId xmlns:p14="http://schemas.microsoft.com/office/powerpoint/2010/main" val="51140784"/>
              </p:ext>
            </p:extLst>
          </p:nvPr>
        </p:nvGraphicFramePr>
        <p:xfrm>
          <a:off x="1115616" y="3942942"/>
          <a:ext cx="6912768" cy="2112786"/>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TB102</a:t>
                      </a:r>
                      <a:endParaRPr lang="en-US" dirty="0">
                        <a:solidFill>
                          <a:schemeClr val="tx1"/>
                        </a:solidFill>
                      </a:endParaRPr>
                    </a:p>
                  </a:txBody>
                  <a:tcPr>
                    <a:solidFill>
                      <a:schemeClr val="bg1">
                        <a:lumMod val="65000"/>
                      </a:schemeClr>
                    </a:solidFill>
                  </a:tcPr>
                </a:tc>
                <a:tc>
                  <a:txBody>
                    <a:bodyPr/>
                    <a:lstStyle/>
                    <a:p>
                      <a:r>
                        <a:rPr lang="de-DE"/>
                        <a:t>Welches der genannten Metalle hat die beste elektrische Leitfähigkeit?</a:t>
                      </a:r>
                    </a:p>
                  </a:txBody>
                  <a:tcPr marL="9525" marR="9525" marT="9525" marB="952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dirty="0" err="1" smtClean="0"/>
                        <a:t>Kupfer</a:t>
                      </a:r>
                      <a:endParaRPr lang="en-US" dirty="0"/>
                    </a:p>
                  </a:txBody>
                  <a:tcPr marL="54000" marR="54000" marT="54000" marB="54000" anchor="ctr"/>
                </a:tc>
              </a:tr>
              <a:tr h="370840">
                <a:tc>
                  <a:txBody>
                    <a:bodyPr/>
                    <a:lstStyle/>
                    <a:p>
                      <a:r>
                        <a:rPr lang="en-US" dirty="0" smtClean="0"/>
                        <a:t>B</a:t>
                      </a:r>
                      <a:endParaRPr lang="en-US" dirty="0"/>
                    </a:p>
                  </a:txBody>
                  <a:tcPr/>
                </a:tc>
                <a:tc>
                  <a:txBody>
                    <a:bodyPr/>
                    <a:lstStyle/>
                    <a:p>
                      <a:r>
                        <a:rPr lang="en-US" dirty="0" smtClean="0"/>
                        <a:t>Gold</a:t>
                      </a:r>
                      <a:endParaRPr lang="en-US" dirty="0"/>
                    </a:p>
                  </a:txBody>
                  <a:tcPr marL="54000" marR="54000" marT="54000" marB="54000" anchor="ctr"/>
                </a:tc>
              </a:tr>
              <a:tr h="370840">
                <a:tc>
                  <a:txBody>
                    <a:bodyPr/>
                    <a:lstStyle/>
                    <a:p>
                      <a:r>
                        <a:rPr lang="en-US" dirty="0" smtClean="0"/>
                        <a:t>C</a:t>
                      </a:r>
                      <a:endParaRPr lang="en-US" dirty="0"/>
                    </a:p>
                  </a:txBody>
                  <a:tcPr/>
                </a:tc>
                <a:tc>
                  <a:txBody>
                    <a:bodyPr/>
                    <a:lstStyle/>
                    <a:p>
                      <a:r>
                        <a:rPr lang="en-US" dirty="0" smtClean="0"/>
                        <a:t>Silber</a:t>
                      </a:r>
                      <a:endParaRPr lang="en-US" dirty="0"/>
                    </a:p>
                  </a:txBody>
                  <a:tcPr marL="54000" marR="54000" marT="54000" marB="54000" anchor="ctr"/>
                </a:tc>
              </a:tr>
              <a:tr h="398136">
                <a:tc>
                  <a:txBody>
                    <a:bodyPr/>
                    <a:lstStyle/>
                    <a:p>
                      <a:r>
                        <a:rPr lang="en-US" dirty="0" smtClean="0"/>
                        <a:t>D</a:t>
                      </a:r>
                      <a:endParaRPr lang="en-US" dirty="0"/>
                    </a:p>
                  </a:txBody>
                  <a:tcPr/>
                </a:tc>
                <a:tc>
                  <a:txBody>
                    <a:bodyPr/>
                    <a:lstStyle/>
                    <a:p>
                      <a:r>
                        <a:rPr lang="en-US" dirty="0" err="1" smtClean="0"/>
                        <a:t>Zinn</a:t>
                      </a:r>
                      <a:endParaRPr lang="en-US" dirty="0"/>
                    </a:p>
                  </a:txBody>
                  <a:tcPr marL="54000" marR="54000" marT="54000" marB="54000" anchor="ctr"/>
                </a:tc>
              </a:tr>
            </a:tbl>
          </a:graphicData>
        </a:graphic>
      </p:graphicFrame>
      <p:sp>
        <p:nvSpPr>
          <p:cNvPr id="19" name="Interaktive Schaltfläche: Hilfe 18">
            <a:hlinkClick r:id="" action="ppaction://noaction" highlightClick="1"/>
          </p:cNvPr>
          <p:cNvSpPr/>
          <p:nvPr/>
        </p:nvSpPr>
        <p:spPr>
          <a:xfrm>
            <a:off x="1430944" y="456137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430944" y="494086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430944" y="533400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430944" y="569985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1188142" y="491694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1188142" y="454018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1176921" y="5302591"/>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6" name="Textfeld 25"/>
          <p:cNvSpPr txBox="1"/>
          <p:nvPr/>
        </p:nvSpPr>
        <p:spPr>
          <a:xfrm>
            <a:off x="1188142" y="5674593"/>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26082221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animBg="1"/>
      <p:bldP spid="15" grpId="0" animBg="1"/>
      <p:bldP spid="16" grpId="0" animBg="1"/>
      <p:bldP spid="17"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052736"/>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6</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3582532689"/>
              </p:ext>
            </p:extLst>
          </p:nvPr>
        </p:nvGraphicFramePr>
        <p:xfrm>
          <a:off x="1115616" y="2827256"/>
          <a:ext cx="6912768" cy="2185920"/>
        </p:xfrm>
        <a:graphic>
          <a:graphicData uri="http://schemas.openxmlformats.org/drawingml/2006/table">
            <a:tbl>
              <a:tblPr firstRow="1" bandRow="1">
                <a:tableStyleId>{17292A2E-F333-43FB-9621-5CBBE7FDCDCB}</a:tableStyleId>
              </a:tblPr>
              <a:tblGrid>
                <a:gridCol w="936104"/>
                <a:gridCol w="5976664"/>
              </a:tblGrid>
              <a:tr h="370840">
                <a:tc>
                  <a:txBody>
                    <a:bodyPr/>
                    <a:lstStyle/>
                    <a:p>
                      <a:r>
                        <a:rPr lang="en-US" dirty="0" smtClean="0">
                          <a:solidFill>
                            <a:schemeClr val="tx1"/>
                          </a:solidFill>
                        </a:rPr>
                        <a:t>TB103</a:t>
                      </a:r>
                      <a:endParaRPr lang="en-US" dirty="0">
                        <a:solidFill>
                          <a:schemeClr val="tx1"/>
                        </a:solidFill>
                      </a:endParaRPr>
                    </a:p>
                  </a:txBody>
                  <a:tcPr>
                    <a:solidFill>
                      <a:schemeClr val="bg1">
                        <a:lumMod val="65000"/>
                      </a:schemeClr>
                    </a:solidFill>
                  </a:tcPr>
                </a:tc>
                <a:tc>
                  <a:txBody>
                    <a:bodyPr/>
                    <a:lstStyle/>
                    <a:p>
                      <a:r>
                        <a:rPr lang="de-DE" dirty="0"/>
                        <a:t>Welches der genannten Metalle hat die schlechteste elektrische Leitfähigkeit?</a:t>
                      </a:r>
                    </a:p>
                  </a:txBody>
                  <a:tcPr marL="54000" marR="54000" marT="54000" marB="54000"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dirty="0" err="1" smtClean="0"/>
                        <a:t>Kupfer</a:t>
                      </a:r>
                      <a:endParaRPr lang="en-US" dirty="0"/>
                    </a:p>
                  </a:txBody>
                  <a:tcPr marL="54000" marR="54000" marT="54000" marB="54000" anchor="ctr"/>
                </a:tc>
              </a:tr>
              <a:tr h="370840">
                <a:tc>
                  <a:txBody>
                    <a:bodyPr/>
                    <a:lstStyle/>
                    <a:p>
                      <a:r>
                        <a:rPr lang="en-US" dirty="0" smtClean="0"/>
                        <a:t>B</a:t>
                      </a:r>
                      <a:endParaRPr lang="en-US" dirty="0"/>
                    </a:p>
                  </a:txBody>
                  <a:tcPr/>
                </a:tc>
                <a:tc>
                  <a:txBody>
                    <a:bodyPr/>
                    <a:lstStyle/>
                    <a:p>
                      <a:r>
                        <a:rPr lang="en-US" dirty="0" smtClean="0"/>
                        <a:t>Gold</a:t>
                      </a:r>
                      <a:endParaRPr lang="en-US" dirty="0"/>
                    </a:p>
                  </a:txBody>
                  <a:tcPr marL="54000" marR="54000" marT="54000" marB="54000" anchor="ctr"/>
                </a:tc>
              </a:tr>
              <a:tr h="370840">
                <a:tc>
                  <a:txBody>
                    <a:bodyPr/>
                    <a:lstStyle/>
                    <a:p>
                      <a:r>
                        <a:rPr lang="en-US" dirty="0" smtClean="0"/>
                        <a:t>C</a:t>
                      </a:r>
                      <a:endParaRPr lang="en-US" dirty="0"/>
                    </a:p>
                  </a:txBody>
                  <a:tcPr/>
                </a:tc>
                <a:tc>
                  <a:txBody>
                    <a:bodyPr/>
                    <a:lstStyle/>
                    <a:p>
                      <a:r>
                        <a:rPr lang="en-US" dirty="0" err="1" smtClean="0"/>
                        <a:t>Aluminium</a:t>
                      </a:r>
                      <a:endParaRPr lang="en-US" dirty="0"/>
                    </a:p>
                  </a:txBody>
                  <a:tcPr marL="54000" marR="54000" marT="54000" marB="54000" anchor="ctr"/>
                </a:tc>
              </a:tr>
              <a:tr h="370840">
                <a:tc>
                  <a:txBody>
                    <a:bodyPr/>
                    <a:lstStyle/>
                    <a:p>
                      <a:r>
                        <a:rPr lang="en-US" dirty="0" smtClean="0"/>
                        <a:t>D</a:t>
                      </a:r>
                      <a:endParaRPr lang="en-US" dirty="0"/>
                    </a:p>
                  </a:txBody>
                  <a:tcPr/>
                </a:tc>
                <a:tc>
                  <a:txBody>
                    <a:bodyPr/>
                    <a:lstStyle/>
                    <a:p>
                      <a:r>
                        <a:rPr lang="en-US" dirty="0" err="1" smtClean="0"/>
                        <a:t>Zinn</a:t>
                      </a:r>
                      <a:endParaRPr lang="en-US" dirty="0"/>
                    </a:p>
                  </a:txBody>
                  <a:tcPr marL="54000" marR="54000" marT="54000" marB="54000" anchor="ctr"/>
                </a:tc>
              </a:tr>
            </a:tbl>
          </a:graphicData>
        </a:graphic>
      </p:graphicFrame>
      <p:sp>
        <p:nvSpPr>
          <p:cNvPr id="5" name="Interaktive Schaltfläche: Hilfe 4">
            <a:hlinkClick r:id="" action="ppaction://noaction" highlightClick="1"/>
          </p:cNvPr>
          <p:cNvSpPr/>
          <p:nvPr/>
        </p:nvSpPr>
        <p:spPr>
          <a:xfrm>
            <a:off x="1435045" y="353169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392483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429068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467017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62623" y="3902049"/>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1173844" y="351804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73844" y="42724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73844" y="4642760"/>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Tree>
    <p:extLst>
      <p:ext uri="{BB962C8B-B14F-4D97-AF65-F5344CB8AC3E}">
        <p14:creationId xmlns:p14="http://schemas.microsoft.com/office/powerpoint/2010/main" val="144798003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Nichtleiter, Halbleiter</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7</a:t>
            </a:fld>
            <a:endParaRPr lang="de-DE" altLang="en-US"/>
          </a:p>
        </p:txBody>
      </p:sp>
      <p:sp>
        <p:nvSpPr>
          <p:cNvPr id="9" name="Textfeld 8"/>
          <p:cNvSpPr txBox="1"/>
          <p:nvPr/>
        </p:nvSpPr>
        <p:spPr>
          <a:xfrm>
            <a:off x="683568" y="1268760"/>
            <a:ext cx="7848872" cy="4811574"/>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Nichtleiter (Isolatoren) sind solche Werkstoffe, die den Strom praktisch gar nicht leiten. Man benötigt sie, um zwei Leiter voneinander zu isolieren</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Zu </a:t>
            </a:r>
            <a:r>
              <a:rPr lang="de-DE" sz="1600" dirty="0">
                <a:latin typeface="Verdana" panose="020B0604030504040204" pitchFamily="34" charset="0"/>
                <a:ea typeface="Verdana" panose="020B0604030504040204" pitchFamily="34" charset="0"/>
                <a:cs typeface="Verdana" panose="020B0604030504040204" pitchFamily="34" charset="0"/>
              </a:rPr>
              <a:t>den Nichtleitern gehören die meisten Kunststoffe sowie Glas, Porzellan, trockenes </a:t>
            </a:r>
            <a:r>
              <a:rPr lang="de-DE" sz="1600" dirty="0" smtClean="0">
                <a:latin typeface="Verdana" panose="020B0604030504040204" pitchFamily="34" charset="0"/>
                <a:ea typeface="Verdana" panose="020B0604030504040204" pitchFamily="34" charset="0"/>
                <a:cs typeface="Verdana" panose="020B0604030504040204" pitchFamily="34" charset="0"/>
              </a:rPr>
              <a:t>Holz.</a:t>
            </a: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Halbleiter </a:t>
            </a:r>
            <a:r>
              <a:rPr lang="de-DE" sz="1600" dirty="0">
                <a:latin typeface="Verdana" panose="020B0604030504040204" pitchFamily="34" charset="0"/>
                <a:ea typeface="Verdana" panose="020B0604030504040204" pitchFamily="34" charset="0"/>
                <a:cs typeface="Verdana" panose="020B0604030504040204" pitchFamily="34" charset="0"/>
              </a:rPr>
              <a:t>sind nicht einfach schlechte Leiter, sondern sie leiten Strom nur unter bestimmten </a:t>
            </a:r>
            <a:r>
              <a:rPr lang="de-DE" sz="1600" dirty="0" smtClean="0">
                <a:latin typeface="Verdana" panose="020B0604030504040204" pitchFamily="34" charset="0"/>
                <a:ea typeface="Verdana" panose="020B0604030504040204" pitchFamily="34" charset="0"/>
                <a:cs typeface="Verdana" panose="020B0604030504040204" pitchFamily="34" charset="0"/>
              </a:rPr>
              <a:t>Bedingungen. Auf Halbleiter gehen wir in späteren Lektionen ein.</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74" y="2744497"/>
            <a:ext cx="2689301" cy="1860100"/>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004" y="2433740"/>
            <a:ext cx="3722419" cy="2481613"/>
          </a:xfrm>
          <a:prstGeom prst="rect">
            <a:avLst/>
          </a:prstGeom>
        </p:spPr>
      </p:pic>
    </p:spTree>
    <p:extLst>
      <p:ext uri="{BB962C8B-B14F-4D97-AF65-F5344CB8AC3E}">
        <p14:creationId xmlns:p14="http://schemas.microsoft.com/office/powerpoint/2010/main" val="9527362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3568" y="1052736"/>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8</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3443069746"/>
              </p:ext>
            </p:extLst>
          </p:nvPr>
        </p:nvGraphicFramePr>
        <p:xfrm>
          <a:off x="1115616" y="2530078"/>
          <a:ext cx="6696744" cy="2185920"/>
        </p:xfrm>
        <a:graphic>
          <a:graphicData uri="http://schemas.openxmlformats.org/drawingml/2006/table">
            <a:tbl>
              <a:tblPr firstRow="1" bandRow="1">
                <a:tableStyleId>{17292A2E-F333-43FB-9621-5CBBE7FDCDCB}</a:tableStyleId>
              </a:tblPr>
              <a:tblGrid>
                <a:gridCol w="936104"/>
                <a:gridCol w="5760640"/>
              </a:tblGrid>
              <a:tr h="370840">
                <a:tc>
                  <a:txBody>
                    <a:bodyPr/>
                    <a:lstStyle/>
                    <a:p>
                      <a:r>
                        <a:rPr lang="en-US" dirty="0" smtClean="0">
                          <a:solidFill>
                            <a:schemeClr val="tx1"/>
                          </a:solidFill>
                        </a:rPr>
                        <a:t>TB104</a:t>
                      </a:r>
                      <a:endParaRPr lang="en-US" dirty="0">
                        <a:solidFill>
                          <a:schemeClr val="tx1"/>
                        </a:solidFill>
                      </a:endParaRPr>
                    </a:p>
                  </a:txBody>
                  <a:tcPr>
                    <a:solidFill>
                      <a:schemeClr val="bg1">
                        <a:lumMod val="65000"/>
                      </a:schemeClr>
                    </a:solidFill>
                  </a:tcPr>
                </a:tc>
                <a:tc>
                  <a:txBody>
                    <a:bodyPr/>
                    <a:lstStyle/>
                    <a:p>
                      <a:r>
                        <a:rPr lang="de-DE" dirty="0"/>
                        <a:t>Welche Gruppe von Materialien enthält nur Nichtleiter? </a:t>
                      </a:r>
                    </a:p>
                  </a:txBody>
                  <a:tcPr marL="54000" marR="54000" marT="54000" marB="54000"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dirty="0" err="1" smtClean="0"/>
                        <a:t>Pertinax</a:t>
                      </a:r>
                      <a:r>
                        <a:rPr lang="en-US" dirty="0"/>
                        <a:t>, </a:t>
                      </a:r>
                      <a:r>
                        <a:rPr lang="en-US" dirty="0" err="1"/>
                        <a:t>Polyvinylchlorid</a:t>
                      </a:r>
                      <a:r>
                        <a:rPr lang="en-US" dirty="0"/>
                        <a:t> (PVC), </a:t>
                      </a:r>
                      <a:r>
                        <a:rPr lang="en-US" dirty="0" err="1"/>
                        <a:t>Graphit</a:t>
                      </a:r>
                      <a:endParaRPr lang="en-US" dirty="0"/>
                    </a:p>
                  </a:txBody>
                  <a:tcPr marL="54000" marR="54000" marT="54000" marB="54000" anchor="ctr"/>
                </a:tc>
              </a:tr>
              <a:tr h="370840">
                <a:tc>
                  <a:txBody>
                    <a:bodyPr/>
                    <a:lstStyle/>
                    <a:p>
                      <a:r>
                        <a:rPr lang="en-US" dirty="0" smtClean="0"/>
                        <a:t>B</a:t>
                      </a:r>
                      <a:endParaRPr lang="en-US" dirty="0"/>
                    </a:p>
                  </a:txBody>
                  <a:tcPr/>
                </a:tc>
                <a:tc>
                  <a:txBody>
                    <a:bodyPr/>
                    <a:lstStyle/>
                    <a:p>
                      <a:r>
                        <a:rPr lang="en-US" dirty="0" err="1" smtClean="0"/>
                        <a:t>Epoxid</a:t>
                      </a:r>
                      <a:r>
                        <a:rPr lang="en-US" dirty="0"/>
                        <a:t>, </a:t>
                      </a:r>
                      <a:r>
                        <a:rPr lang="en-US" dirty="0" err="1"/>
                        <a:t>Polyethylen</a:t>
                      </a:r>
                      <a:r>
                        <a:rPr lang="en-US" dirty="0"/>
                        <a:t> (PE), </a:t>
                      </a:r>
                      <a:r>
                        <a:rPr lang="en-US" dirty="0" err="1"/>
                        <a:t>Polystyrol</a:t>
                      </a:r>
                      <a:r>
                        <a:rPr lang="en-US" dirty="0"/>
                        <a:t> (PS)</a:t>
                      </a:r>
                    </a:p>
                  </a:txBody>
                  <a:tcPr marL="54000" marR="54000" marT="54000" marB="54000" anchor="ctr"/>
                </a:tc>
              </a:tr>
              <a:tr h="370840">
                <a:tc>
                  <a:txBody>
                    <a:bodyPr/>
                    <a:lstStyle/>
                    <a:p>
                      <a:r>
                        <a:rPr lang="en-US" dirty="0" smtClean="0"/>
                        <a:t>C</a:t>
                      </a:r>
                      <a:endParaRPr lang="en-US" dirty="0"/>
                    </a:p>
                  </a:txBody>
                  <a:tcPr/>
                </a:tc>
                <a:tc>
                  <a:txBody>
                    <a:bodyPr/>
                    <a:lstStyle/>
                    <a:p>
                      <a:r>
                        <a:rPr lang="en-US" dirty="0" err="1" smtClean="0"/>
                        <a:t>Polyethylen</a:t>
                      </a:r>
                      <a:r>
                        <a:rPr lang="en-US" dirty="0" smtClean="0"/>
                        <a:t> </a:t>
                      </a:r>
                      <a:r>
                        <a:rPr lang="en-US" dirty="0"/>
                        <a:t>(PE), Messing, </a:t>
                      </a:r>
                      <a:r>
                        <a:rPr lang="en-US" dirty="0" err="1"/>
                        <a:t>Konstantan</a:t>
                      </a:r>
                      <a:endParaRPr lang="en-US" dirty="0"/>
                    </a:p>
                  </a:txBody>
                  <a:tcPr marL="54000" marR="54000" marT="54000" marB="54000" anchor="ctr"/>
                </a:tc>
              </a:tr>
              <a:tr h="370840">
                <a:tc>
                  <a:txBody>
                    <a:bodyPr/>
                    <a:lstStyle/>
                    <a:p>
                      <a:r>
                        <a:rPr lang="en-US" dirty="0" smtClean="0"/>
                        <a:t>D</a:t>
                      </a:r>
                      <a:endParaRPr lang="en-US" dirty="0"/>
                    </a:p>
                  </a:txBody>
                  <a:tcPr/>
                </a:tc>
                <a:tc>
                  <a:txBody>
                    <a:bodyPr/>
                    <a:lstStyle/>
                    <a:p>
                      <a:r>
                        <a:rPr lang="en-US" dirty="0" smtClean="0"/>
                        <a:t>Teflon</a:t>
                      </a:r>
                      <a:r>
                        <a:rPr lang="en-US" dirty="0"/>
                        <a:t>, </a:t>
                      </a:r>
                      <a:r>
                        <a:rPr lang="en-US" dirty="0" err="1"/>
                        <a:t>Pertinax</a:t>
                      </a:r>
                      <a:r>
                        <a:rPr lang="en-US" dirty="0"/>
                        <a:t>, Bronze</a:t>
                      </a:r>
                    </a:p>
                  </a:txBody>
                  <a:tcPr marL="54000" marR="54000" marT="54000" marB="54000" anchor="ctr"/>
                </a:tc>
              </a:tr>
            </a:tbl>
          </a:graphicData>
        </a:graphic>
      </p:graphicFrame>
      <p:sp>
        <p:nvSpPr>
          <p:cNvPr id="5" name="Interaktive Schaltfläche: Hilfe 4">
            <a:hlinkClick r:id="" action="ppaction://noaction" highlightClick="1"/>
          </p:cNvPr>
          <p:cNvSpPr/>
          <p:nvPr/>
        </p:nvSpPr>
        <p:spPr>
          <a:xfrm>
            <a:off x="1430944" y="359981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435045" y="322712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435045" y="399030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435045" y="436979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1156560" y="3596979"/>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5" name="Textfeld 14"/>
          <p:cNvSpPr txBox="1"/>
          <p:nvPr/>
        </p:nvSpPr>
        <p:spPr>
          <a:xfrm>
            <a:off x="1167781" y="321297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1167781" y="396733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1167781" y="433769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164017027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85800" y="2780928"/>
            <a:ext cx="7772400" cy="1470025"/>
          </a:xfrm>
          <a:prstGeom prst="rect">
            <a:avLst/>
          </a:prstGeom>
          <a:noFill/>
          <a:ln w="9525">
            <a:noFill/>
            <a:miter lim="800000"/>
            <a:headEnd/>
            <a:tailEnd/>
          </a:ln>
        </p:spPr>
        <p:txBody>
          <a:bodyPr anchor="ctr"/>
          <a:lstStyle/>
          <a:p>
            <a:pPr algn="ctr" eaLnBrk="0" hangingPunct="0">
              <a:defRPr/>
            </a:pPr>
            <a:r>
              <a:rPr lang="de-DE" sz="2800" b="1" dirty="0" smtClean="0">
                <a:latin typeface="+mj-lt"/>
                <a:ea typeface="Verdana" panose="020B0604030504040204" pitchFamily="34" charset="0"/>
                <a:cs typeface="Verdana" panose="020B0604030504040204" pitchFamily="34" charset="0"/>
              </a:rPr>
              <a:t>Bauformen der Widerstände</a:t>
            </a:r>
            <a:endParaRPr lang="de-DE" sz="2800" kern="0" dirty="0">
              <a:solidFill>
                <a:schemeClr val="tx2"/>
              </a:solidFill>
              <a:latin typeface="+mj-lt"/>
              <a:ea typeface="Verdana" panose="020B0604030504040204" pitchFamily="34" charset="0"/>
              <a:cs typeface="Verdana" panose="020B0604030504040204" pitchFamily="34" charset="0"/>
            </a:endParaRPr>
          </a:p>
        </p:txBody>
      </p:sp>
      <p:sp>
        <p:nvSpPr>
          <p:cNvPr id="11" name="Fußzeilenplatzhalter 3"/>
          <p:cNvSpPr>
            <a:spLocks noGrp="1"/>
          </p:cNvSpPr>
          <p:nvPr>
            <p:ph type="ftr" sz="quarter" idx="10"/>
          </p:nvPr>
        </p:nvSpPr>
        <p:spPr/>
        <p:txBody>
          <a:bodyPr/>
          <a:lstStyle/>
          <a:p>
            <a:pPr lvl="2">
              <a:defRPr/>
            </a:pPr>
            <a:r>
              <a:rPr lang="de-DE"/>
              <a:t> </a:t>
            </a:r>
          </a:p>
          <a:p>
            <a:pPr lvl="3">
              <a:defRPr/>
            </a:pPr>
            <a:endParaRPr lang="de-DE"/>
          </a:p>
          <a:p>
            <a:pPr lvl="3">
              <a:defRPr/>
            </a:pPr>
            <a:r>
              <a:rPr lang="de-DE" sz="1200"/>
              <a:t>			              Ortsverband München-Süd des</a:t>
            </a:r>
          </a:p>
          <a:p>
            <a:pPr lvl="3">
              <a:defRPr/>
            </a:pPr>
            <a:r>
              <a:rPr lang="de-DE" sz="1200"/>
              <a:t>		                            Deutschen Amateur-Radio-Club e.V.</a:t>
            </a:r>
          </a:p>
        </p:txBody>
      </p:sp>
    </p:spTree>
    <p:extLst>
      <p:ext uri="{BB962C8B-B14F-4D97-AF65-F5344CB8AC3E}">
        <p14:creationId xmlns:p14="http://schemas.microsoft.com/office/powerpoint/2010/main" val="83350059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1706</Words>
  <Application>Microsoft Office PowerPoint</Application>
  <PresentationFormat>Bildschirmpräsentation (4:3)</PresentationFormat>
  <Paragraphs>596</Paragraphs>
  <Slides>39</Slides>
  <Notes>39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Calibri</vt:lpstr>
      <vt:lpstr>Cambria Math</vt:lpstr>
      <vt:lpstr>Symbol</vt:lpstr>
      <vt:lpstr>Times New Roman</vt:lpstr>
      <vt:lpstr>Verdana</vt:lpstr>
      <vt:lpstr>Standarddesign</vt:lpstr>
      <vt:lpstr>PowerPoint-Präsentation</vt:lpstr>
      <vt:lpstr>PowerPoint-Präsentation</vt:lpstr>
      <vt:lpstr>Der spezifische Widerstand</vt:lpstr>
      <vt:lpstr>Die Leitfähigkeit</vt:lpstr>
      <vt:lpstr>Prüfungsfragen</vt:lpstr>
      <vt:lpstr>Prüfungsfrage</vt:lpstr>
      <vt:lpstr>Nichtleiter, Halbleiter</vt:lpstr>
      <vt:lpstr>Prüfungsfrage</vt:lpstr>
      <vt:lpstr>PowerPoint-Präsentation</vt:lpstr>
      <vt:lpstr>Bauformen der Widerstände</vt:lpstr>
      <vt:lpstr>Veränderliche Widerstände</vt:lpstr>
      <vt:lpstr>Prüfungsfrage</vt:lpstr>
      <vt:lpstr>Prüfungsfrage</vt:lpstr>
      <vt:lpstr>Prüfungsfrage</vt:lpstr>
      <vt:lpstr>Prüfungsfrage</vt:lpstr>
      <vt:lpstr>Festwiderstände</vt:lpstr>
      <vt:lpstr>Farbcodierung</vt:lpstr>
      <vt:lpstr>Prüfungsfragen</vt:lpstr>
      <vt:lpstr>Prüfungsfragen</vt:lpstr>
      <vt:lpstr>Kennzeichnung bei SMD</vt:lpstr>
      <vt:lpstr>Prüfungsfragen</vt:lpstr>
      <vt:lpstr>Toleranzschema</vt:lpstr>
      <vt:lpstr>Prüfungsfrage</vt:lpstr>
      <vt:lpstr>PowerPoint-Präsentation</vt:lpstr>
      <vt:lpstr>Schaltung von Widerständen</vt:lpstr>
      <vt:lpstr>Reihenschaltung von Widerständen</vt:lpstr>
      <vt:lpstr>Reihenschaltung von Widerständen</vt:lpstr>
      <vt:lpstr>Der Spannungsteiler</vt:lpstr>
      <vt:lpstr>Prüfungsfrage</vt:lpstr>
      <vt:lpstr>Parallelschaltung von Widerständen</vt:lpstr>
      <vt:lpstr>Parallelschaltung von Widerständen</vt:lpstr>
      <vt:lpstr>Reihenschaltung - Sonderfälle</vt:lpstr>
      <vt:lpstr>Prüfungsfragen</vt:lpstr>
      <vt:lpstr>Gemischte Schaltungen</vt:lpstr>
      <vt:lpstr>Prüfungsfrage</vt:lpstr>
      <vt:lpstr>Prüfungsfrage</vt:lpstr>
      <vt:lpstr>Prüfungsfrage</vt:lpstr>
      <vt:lpstr>Prüfungsfrage</vt:lpstr>
      <vt:lpstr>Nächster Abend: 16.März</vt:lpstr>
    </vt:vector>
  </TitlesOfParts>
  <Company>Universität Konstanz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vtk2006;Dominik Bok</dc:creator>
  <cp:lastModifiedBy>Markus Noller</cp:lastModifiedBy>
  <cp:revision>273</cp:revision>
  <dcterms:created xsi:type="dcterms:W3CDTF">2007-05-09T13:16:25Z</dcterms:created>
  <dcterms:modified xsi:type="dcterms:W3CDTF">2016-03-09T19:02:09Z</dcterms:modified>
</cp:coreProperties>
</file>