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48" r:id="rId1"/>
  </p:sldMasterIdLst>
  <p:notesMasterIdLst>
    <p:notesMasterId r:id="rId26"/>
  </p:notesMasterIdLst>
  <p:handoutMasterIdLst>
    <p:handoutMasterId r:id="rId27"/>
  </p:handoutMasterIdLst>
  <p:sldIdLst>
    <p:sldId id="299" r:id="rId2"/>
    <p:sldId id="319" r:id="rId3"/>
    <p:sldId id="284" r:id="rId4"/>
    <p:sldId id="321" r:id="rId5"/>
    <p:sldId id="394" r:id="rId6"/>
    <p:sldId id="359" r:id="rId7"/>
    <p:sldId id="334" r:id="rId8"/>
    <p:sldId id="360" r:id="rId9"/>
    <p:sldId id="395" r:id="rId10"/>
    <p:sldId id="396" r:id="rId11"/>
    <p:sldId id="366" r:id="rId12"/>
    <p:sldId id="397" r:id="rId13"/>
    <p:sldId id="337" r:id="rId14"/>
    <p:sldId id="338" r:id="rId15"/>
    <p:sldId id="379" r:id="rId16"/>
    <p:sldId id="398" r:id="rId17"/>
    <p:sldId id="399" r:id="rId18"/>
    <p:sldId id="380" r:id="rId19"/>
    <p:sldId id="400" r:id="rId20"/>
    <p:sldId id="381" r:id="rId21"/>
    <p:sldId id="387" r:id="rId22"/>
    <p:sldId id="385" r:id="rId23"/>
    <p:sldId id="401" r:id="rId24"/>
    <p:sldId id="402" r:id="rId25"/>
  </p:sldIdLst>
  <p:sldSz cx="9144000" cy="6858000" type="screen4x3"/>
  <p:notesSz cx="6858000" cy="9701213"/>
  <p:defaultTextStyle>
    <a:defPPr>
      <a:defRPr lang="de-DE"/>
    </a:defPPr>
    <a:lvl1pPr algn="l" rtl="0" fontAlgn="base">
      <a:spcBef>
        <a:spcPct val="0"/>
      </a:spcBef>
      <a:spcAft>
        <a:spcPct val="0"/>
      </a:spcAft>
      <a:defRPr sz="2400" kern="1200">
        <a:solidFill>
          <a:schemeClr val="tx1"/>
        </a:solidFill>
        <a:latin typeface="Times New Roman" pitchFamily="18" charset="0"/>
        <a:ea typeface="+mn-ea"/>
        <a:cs typeface="+mn-cs"/>
      </a:defRPr>
    </a:lvl1pPr>
    <a:lvl2pPr marL="457200" algn="l" rtl="0" fontAlgn="base">
      <a:spcBef>
        <a:spcPct val="0"/>
      </a:spcBef>
      <a:spcAft>
        <a:spcPct val="0"/>
      </a:spcAft>
      <a:defRPr sz="2400" kern="1200">
        <a:solidFill>
          <a:schemeClr val="tx1"/>
        </a:solidFill>
        <a:latin typeface="Times New Roman" pitchFamily="18" charset="0"/>
        <a:ea typeface="+mn-ea"/>
        <a:cs typeface="+mn-cs"/>
      </a:defRPr>
    </a:lvl2pPr>
    <a:lvl3pPr marL="914400" algn="l" rtl="0" fontAlgn="base">
      <a:spcBef>
        <a:spcPct val="0"/>
      </a:spcBef>
      <a:spcAft>
        <a:spcPct val="0"/>
      </a:spcAft>
      <a:defRPr sz="2400" kern="1200">
        <a:solidFill>
          <a:schemeClr val="tx1"/>
        </a:solidFill>
        <a:latin typeface="Times New Roman" pitchFamily="18" charset="0"/>
        <a:ea typeface="+mn-ea"/>
        <a:cs typeface="+mn-cs"/>
      </a:defRPr>
    </a:lvl3pPr>
    <a:lvl4pPr marL="1371600" algn="l" rtl="0" fontAlgn="base">
      <a:spcBef>
        <a:spcPct val="0"/>
      </a:spcBef>
      <a:spcAft>
        <a:spcPct val="0"/>
      </a:spcAft>
      <a:defRPr sz="2400" kern="1200">
        <a:solidFill>
          <a:schemeClr val="tx1"/>
        </a:solidFill>
        <a:latin typeface="Times New Roman" pitchFamily="18" charset="0"/>
        <a:ea typeface="+mn-ea"/>
        <a:cs typeface="+mn-cs"/>
      </a:defRPr>
    </a:lvl4pPr>
    <a:lvl5pPr marL="1828800" algn="l"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FF33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ED083AE6-46FA-4A59-8FB0-9F97EB10719F}" styleName="Helle Formatvorlage 3 - Akzent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 styleId="{17292A2E-F333-43FB-9621-5CBBE7FDCDCB}" styleName="Helle Formatvorlage 2 - Akzent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 styleId="{F5AB1C69-6EDB-4FF4-983F-18BD219EF322}" styleName="Mittlere Formatvorlage 2 - Akz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D7AC3CCA-C797-4891-BE02-D94E43425B78}" styleName="Mittlere Formatvorlage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5940675A-B579-460E-94D1-54222C63F5DA}" styleName="Keine Formatvorlage, Tabellenraster">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32787"/>
    <p:restoredTop sz="94926" autoAdjust="0"/>
  </p:normalViewPr>
  <p:slideViewPr>
    <p:cSldViewPr>
      <p:cViewPr varScale="1">
        <p:scale>
          <a:sx n="83" d="100"/>
          <a:sy n="83" d="100"/>
        </p:scale>
        <p:origin x="810" y="78"/>
      </p:cViewPr>
      <p:guideLst>
        <p:guide orient="horz" pos="2160"/>
        <p:guide pos="2880"/>
      </p:guideLst>
    </p:cSldViewPr>
  </p:slideViewPr>
  <p:outlineViewPr>
    <p:cViewPr>
      <p:scale>
        <a:sx n="33" d="100"/>
        <a:sy n="33" d="100"/>
      </p:scale>
      <p:origin x="0" y="0"/>
    </p:cViewPr>
    <p:sldLst>
      <p:sld r:id="rId1" collapse="1"/>
      <p:sld r:id="rId2" collapse="1"/>
      <p:sld r:id="rId3" collapse="1"/>
    </p:sldLst>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handoutMaster" Target="handoutMasters/handoutMaster1.xml"/><Relationship Id="rId30" Type="http://schemas.openxmlformats.org/officeDocument/2006/relationships/theme" Target="theme/theme1.xml"/></Relationships>
</file>

<file path=ppt/_rels/viewProps.xml.rels><?xml version="1.0" encoding="UTF-8" standalone="yes"?>
<Relationships xmlns="http://schemas.openxmlformats.org/package/2006/relationships"><Relationship Id="rId3" Type="http://schemas.openxmlformats.org/officeDocument/2006/relationships/slide" Target="slides/slide13.xml"/><Relationship Id="rId2" Type="http://schemas.openxmlformats.org/officeDocument/2006/relationships/slide" Target="slides/slide2.xml"/><Relationship Id="rId1" Type="http://schemas.openxmlformats.org/officeDocument/2006/relationships/slide" Target="slides/slid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85775"/>
          </a:xfrm>
          <a:prstGeom prst="rect">
            <a:avLst/>
          </a:prstGeom>
        </p:spPr>
        <p:txBody>
          <a:bodyPr vert="horz" lIns="91440" tIns="45720" rIns="91440" bIns="45720" rtlCol="0"/>
          <a:lstStyle>
            <a:lvl1pPr algn="l">
              <a:defRPr sz="1200"/>
            </a:lvl1pPr>
          </a:lstStyle>
          <a:p>
            <a:pPr>
              <a:defRPr/>
            </a:pPr>
            <a:endParaRPr lang="de-DE"/>
          </a:p>
        </p:txBody>
      </p:sp>
      <p:sp>
        <p:nvSpPr>
          <p:cNvPr id="3" name="Datumsplatzhalter 2"/>
          <p:cNvSpPr>
            <a:spLocks noGrp="1"/>
          </p:cNvSpPr>
          <p:nvPr>
            <p:ph type="dt" sz="quarter" idx="1"/>
          </p:nvPr>
        </p:nvSpPr>
        <p:spPr>
          <a:xfrm>
            <a:off x="3884613" y="0"/>
            <a:ext cx="2971800" cy="485775"/>
          </a:xfrm>
          <a:prstGeom prst="rect">
            <a:avLst/>
          </a:prstGeom>
        </p:spPr>
        <p:txBody>
          <a:bodyPr vert="horz" lIns="91440" tIns="45720" rIns="91440" bIns="45720" rtlCol="0"/>
          <a:lstStyle>
            <a:lvl1pPr algn="r">
              <a:defRPr sz="1200"/>
            </a:lvl1pPr>
          </a:lstStyle>
          <a:p>
            <a:pPr>
              <a:defRPr/>
            </a:pPr>
            <a:fld id="{30601FA4-D850-4DD8-B566-FD7CF204862E}" type="datetimeFigureOut">
              <a:rPr lang="de-DE"/>
              <a:pPr>
                <a:defRPr/>
              </a:pPr>
              <a:t>04.11.2015</a:t>
            </a:fld>
            <a:endParaRPr lang="de-DE"/>
          </a:p>
        </p:txBody>
      </p:sp>
      <p:sp>
        <p:nvSpPr>
          <p:cNvPr id="4" name="Fußzeilenplatzhalter 3"/>
          <p:cNvSpPr>
            <a:spLocks noGrp="1"/>
          </p:cNvSpPr>
          <p:nvPr>
            <p:ph type="ftr" sz="quarter" idx="2"/>
          </p:nvPr>
        </p:nvSpPr>
        <p:spPr>
          <a:xfrm>
            <a:off x="0" y="9213850"/>
            <a:ext cx="2971800" cy="485775"/>
          </a:xfrm>
          <a:prstGeom prst="rect">
            <a:avLst/>
          </a:prstGeom>
        </p:spPr>
        <p:txBody>
          <a:bodyPr vert="horz" lIns="91440" tIns="45720" rIns="91440" bIns="45720" rtlCol="0" anchor="b"/>
          <a:lstStyle>
            <a:lvl1pPr algn="l">
              <a:defRPr sz="1200"/>
            </a:lvl1pPr>
          </a:lstStyle>
          <a:p>
            <a:pPr>
              <a:defRPr/>
            </a:pPr>
            <a:endParaRPr lang="de-DE"/>
          </a:p>
        </p:txBody>
      </p:sp>
      <p:sp>
        <p:nvSpPr>
          <p:cNvPr id="5" name="Foliennummernplatzhalter 4"/>
          <p:cNvSpPr>
            <a:spLocks noGrp="1"/>
          </p:cNvSpPr>
          <p:nvPr>
            <p:ph type="sldNum" sz="quarter" idx="3"/>
          </p:nvPr>
        </p:nvSpPr>
        <p:spPr>
          <a:xfrm>
            <a:off x="3884613" y="9213850"/>
            <a:ext cx="2971800" cy="485775"/>
          </a:xfrm>
          <a:prstGeom prst="rect">
            <a:avLst/>
          </a:prstGeom>
        </p:spPr>
        <p:txBody>
          <a:bodyPr vert="horz" lIns="91440" tIns="45720" rIns="91440" bIns="45720" rtlCol="0" anchor="b"/>
          <a:lstStyle>
            <a:lvl1pPr algn="r">
              <a:defRPr sz="1200"/>
            </a:lvl1pPr>
          </a:lstStyle>
          <a:p>
            <a:pPr>
              <a:defRPr/>
            </a:pPr>
            <a:fld id="{AF89B4DD-B08D-4033-A353-A63F71F4A4B7}" type="slidenum">
              <a:rPr lang="de-DE"/>
              <a:pPr>
                <a:defRPr/>
              </a:pPr>
              <a:t>‹Nr.›</a:t>
            </a:fld>
            <a:endParaRPr lang="de-DE"/>
          </a:p>
        </p:txBody>
      </p:sp>
    </p:spTree>
    <p:extLst>
      <p:ext uri="{BB962C8B-B14F-4D97-AF65-F5344CB8AC3E}">
        <p14:creationId xmlns:p14="http://schemas.microsoft.com/office/powerpoint/2010/main" val="82354159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85775"/>
          </a:xfrm>
          <a:prstGeom prst="rect">
            <a:avLst/>
          </a:prstGeom>
        </p:spPr>
        <p:txBody>
          <a:bodyPr vert="horz" lIns="91440" tIns="45720" rIns="91440" bIns="45720" rtlCol="0"/>
          <a:lstStyle>
            <a:lvl1pPr algn="l">
              <a:defRPr sz="1200">
                <a:latin typeface="Times New Roman" charset="0"/>
              </a:defRPr>
            </a:lvl1pPr>
          </a:lstStyle>
          <a:p>
            <a:pPr>
              <a:defRPr/>
            </a:pPr>
            <a:endParaRPr lang="de-DE"/>
          </a:p>
        </p:txBody>
      </p:sp>
      <p:sp>
        <p:nvSpPr>
          <p:cNvPr id="3" name="Datumsplatzhalter 2"/>
          <p:cNvSpPr>
            <a:spLocks noGrp="1"/>
          </p:cNvSpPr>
          <p:nvPr>
            <p:ph type="dt" idx="1"/>
          </p:nvPr>
        </p:nvSpPr>
        <p:spPr>
          <a:xfrm>
            <a:off x="3884613" y="0"/>
            <a:ext cx="2971800" cy="485775"/>
          </a:xfrm>
          <a:prstGeom prst="rect">
            <a:avLst/>
          </a:prstGeom>
        </p:spPr>
        <p:txBody>
          <a:bodyPr vert="horz" lIns="91440" tIns="45720" rIns="91440" bIns="45720" rtlCol="0"/>
          <a:lstStyle>
            <a:lvl1pPr algn="r">
              <a:defRPr sz="1200">
                <a:latin typeface="Times New Roman" charset="0"/>
              </a:defRPr>
            </a:lvl1pPr>
          </a:lstStyle>
          <a:p>
            <a:pPr>
              <a:defRPr/>
            </a:pPr>
            <a:fld id="{28426EA2-02A5-4BC6-A227-18562988B036}" type="datetimeFigureOut">
              <a:rPr lang="de-DE"/>
              <a:pPr>
                <a:defRPr/>
              </a:pPr>
              <a:t>04.11.2015</a:t>
            </a:fld>
            <a:endParaRPr lang="de-DE"/>
          </a:p>
        </p:txBody>
      </p:sp>
      <p:sp>
        <p:nvSpPr>
          <p:cNvPr id="4" name="Folienbildplatzhalter 3"/>
          <p:cNvSpPr>
            <a:spLocks noGrp="1" noRot="1" noChangeAspect="1"/>
          </p:cNvSpPr>
          <p:nvPr>
            <p:ph type="sldImg" idx="2"/>
          </p:nvPr>
        </p:nvSpPr>
        <p:spPr>
          <a:xfrm>
            <a:off x="1003300" y="727075"/>
            <a:ext cx="4851400" cy="3638550"/>
          </a:xfrm>
          <a:prstGeom prst="rect">
            <a:avLst/>
          </a:prstGeom>
          <a:noFill/>
          <a:ln w="12700">
            <a:solidFill>
              <a:prstClr val="black"/>
            </a:solidFill>
          </a:ln>
        </p:spPr>
        <p:txBody>
          <a:bodyPr vert="horz" lIns="91440" tIns="45720" rIns="91440" bIns="45720" rtlCol="0" anchor="ctr"/>
          <a:lstStyle/>
          <a:p>
            <a:pPr lvl="0"/>
            <a:endParaRPr lang="de-DE" noProof="0" smtClean="0"/>
          </a:p>
        </p:txBody>
      </p:sp>
      <p:sp>
        <p:nvSpPr>
          <p:cNvPr id="5" name="Notizenplatzhalter 4"/>
          <p:cNvSpPr>
            <a:spLocks noGrp="1"/>
          </p:cNvSpPr>
          <p:nvPr>
            <p:ph type="body" sz="quarter" idx="3"/>
          </p:nvPr>
        </p:nvSpPr>
        <p:spPr>
          <a:xfrm>
            <a:off x="685800" y="4608513"/>
            <a:ext cx="5486400" cy="4365625"/>
          </a:xfrm>
          <a:prstGeom prst="rect">
            <a:avLst/>
          </a:prstGeom>
        </p:spPr>
        <p:txBody>
          <a:bodyPr vert="horz" lIns="91440" tIns="45720" rIns="91440" bIns="45720" rtlCol="0">
            <a:normAutofit/>
          </a:bodyPr>
          <a:lstStyle/>
          <a:p>
            <a:pPr lvl="0"/>
            <a:r>
              <a:rPr lang="de-DE" noProof="0" smtClean="0"/>
              <a:t>Textmasterformate durch Klicken bearbeiten</a:t>
            </a:r>
          </a:p>
          <a:p>
            <a:pPr lvl="1"/>
            <a:r>
              <a:rPr lang="de-DE" noProof="0" smtClean="0"/>
              <a:t>Zweite Ebene</a:t>
            </a:r>
          </a:p>
          <a:p>
            <a:pPr lvl="2"/>
            <a:r>
              <a:rPr lang="de-DE" noProof="0" smtClean="0"/>
              <a:t>Dritte Ebene</a:t>
            </a:r>
          </a:p>
          <a:p>
            <a:pPr lvl="3"/>
            <a:r>
              <a:rPr lang="de-DE" noProof="0" smtClean="0"/>
              <a:t>Vierte Ebene</a:t>
            </a:r>
          </a:p>
          <a:p>
            <a:pPr lvl="4"/>
            <a:r>
              <a:rPr lang="de-DE" noProof="0" smtClean="0"/>
              <a:t>Fünfte Ebene</a:t>
            </a:r>
          </a:p>
        </p:txBody>
      </p:sp>
      <p:sp>
        <p:nvSpPr>
          <p:cNvPr id="6" name="Fußzeilenplatzhalter 5"/>
          <p:cNvSpPr>
            <a:spLocks noGrp="1"/>
          </p:cNvSpPr>
          <p:nvPr>
            <p:ph type="ftr" sz="quarter" idx="4"/>
          </p:nvPr>
        </p:nvSpPr>
        <p:spPr>
          <a:xfrm>
            <a:off x="0" y="9213850"/>
            <a:ext cx="2971800" cy="485775"/>
          </a:xfrm>
          <a:prstGeom prst="rect">
            <a:avLst/>
          </a:prstGeom>
        </p:spPr>
        <p:txBody>
          <a:bodyPr vert="horz" lIns="91440" tIns="45720" rIns="91440" bIns="45720" rtlCol="0" anchor="b"/>
          <a:lstStyle>
            <a:lvl1pPr algn="l">
              <a:defRPr sz="1200">
                <a:latin typeface="Times New Roman" charset="0"/>
              </a:defRPr>
            </a:lvl1pPr>
          </a:lstStyle>
          <a:p>
            <a:pPr>
              <a:defRPr/>
            </a:pPr>
            <a:endParaRPr lang="de-DE"/>
          </a:p>
        </p:txBody>
      </p:sp>
      <p:sp>
        <p:nvSpPr>
          <p:cNvPr id="7" name="Foliennummernplatzhalter 6"/>
          <p:cNvSpPr>
            <a:spLocks noGrp="1"/>
          </p:cNvSpPr>
          <p:nvPr>
            <p:ph type="sldNum" sz="quarter" idx="5"/>
          </p:nvPr>
        </p:nvSpPr>
        <p:spPr>
          <a:xfrm>
            <a:off x="3884613" y="9213850"/>
            <a:ext cx="2971800" cy="485775"/>
          </a:xfrm>
          <a:prstGeom prst="rect">
            <a:avLst/>
          </a:prstGeom>
        </p:spPr>
        <p:txBody>
          <a:bodyPr vert="horz" lIns="91440" tIns="45720" rIns="91440" bIns="45720" rtlCol="0" anchor="b"/>
          <a:lstStyle>
            <a:lvl1pPr algn="r">
              <a:defRPr sz="1200">
                <a:latin typeface="Times New Roman" charset="0"/>
              </a:defRPr>
            </a:lvl1pPr>
          </a:lstStyle>
          <a:p>
            <a:pPr>
              <a:defRPr/>
            </a:pPr>
            <a:fld id="{A05B4CBA-0F9F-4493-863E-22F0F5D8DF72}" type="slidenum">
              <a:rPr lang="de-DE"/>
              <a:pPr>
                <a:defRPr/>
              </a:pPr>
              <a:t>‹Nr.›</a:t>
            </a:fld>
            <a:endParaRPr lang="de-DE"/>
          </a:p>
        </p:txBody>
      </p:sp>
    </p:spTree>
    <p:extLst>
      <p:ext uri="{BB962C8B-B14F-4D97-AF65-F5344CB8AC3E}">
        <p14:creationId xmlns:p14="http://schemas.microsoft.com/office/powerpoint/2010/main" val="159318699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Folienbildplatzhalt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5603" name="Notizenplatzhalt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de-DE" altLang="en-US" dirty="0" smtClean="0"/>
              <a:t> </a:t>
            </a:r>
          </a:p>
        </p:txBody>
      </p:sp>
      <p:sp>
        <p:nvSpPr>
          <p:cNvPr id="25604" name="Foliennummernplatzhalt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C676A89A-176E-469F-8DE6-F4C5C7A7EBFD}" type="slidenum">
              <a:rPr lang="de-DE" altLang="en-US" sz="1200" smtClean="0"/>
              <a:pPr eaLnBrk="1" hangingPunct="1"/>
              <a:t>1</a:t>
            </a:fld>
            <a:endParaRPr lang="de-DE" altLang="en-US" sz="1200" smtClean="0"/>
          </a:p>
        </p:txBody>
      </p:sp>
    </p:spTree>
    <p:extLst>
      <p:ext uri="{BB962C8B-B14F-4D97-AF65-F5344CB8AC3E}">
        <p14:creationId xmlns:p14="http://schemas.microsoft.com/office/powerpoint/2010/main" val="381692833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31FD96F-C3A6-4B5E-B5E4-9D744751E8E0}" type="slidenum">
              <a:rPr lang="de-DE" altLang="en-US" sz="1200" smtClean="0"/>
              <a:pPr eaLnBrk="1" hangingPunct="1"/>
              <a:t>10</a:t>
            </a:fld>
            <a:endParaRPr lang="de-DE" altLang="en-US" sz="1200" smtClean="0"/>
          </a:p>
        </p:txBody>
      </p:sp>
      <p:sp>
        <p:nvSpPr>
          <p:cNvPr id="28675"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676"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342900" indent="-342900"/>
            <a:endParaRPr lang="de-DE" altLang="en-US" dirty="0" smtClean="0"/>
          </a:p>
        </p:txBody>
      </p:sp>
    </p:spTree>
    <p:extLst>
      <p:ext uri="{BB962C8B-B14F-4D97-AF65-F5344CB8AC3E}">
        <p14:creationId xmlns:p14="http://schemas.microsoft.com/office/powerpoint/2010/main" val="149564608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31FD96F-C3A6-4B5E-B5E4-9D744751E8E0}" type="slidenum">
              <a:rPr lang="de-DE" altLang="en-US" sz="1200" smtClean="0"/>
              <a:pPr eaLnBrk="1" hangingPunct="1"/>
              <a:t>11</a:t>
            </a:fld>
            <a:endParaRPr lang="de-DE" altLang="en-US" sz="1200" smtClean="0"/>
          </a:p>
        </p:txBody>
      </p:sp>
      <p:sp>
        <p:nvSpPr>
          <p:cNvPr id="28675"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676"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342900" indent="-342900"/>
            <a:endParaRPr lang="de-DE" altLang="en-US" dirty="0" smtClean="0"/>
          </a:p>
        </p:txBody>
      </p:sp>
    </p:spTree>
    <p:extLst>
      <p:ext uri="{BB962C8B-B14F-4D97-AF65-F5344CB8AC3E}">
        <p14:creationId xmlns:p14="http://schemas.microsoft.com/office/powerpoint/2010/main" val="177210862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31FD96F-C3A6-4B5E-B5E4-9D744751E8E0}" type="slidenum">
              <a:rPr lang="de-DE" altLang="en-US" sz="1200" smtClean="0"/>
              <a:pPr eaLnBrk="1" hangingPunct="1"/>
              <a:t>12</a:t>
            </a:fld>
            <a:endParaRPr lang="de-DE" altLang="en-US" sz="1200" smtClean="0"/>
          </a:p>
        </p:txBody>
      </p:sp>
      <p:sp>
        <p:nvSpPr>
          <p:cNvPr id="28675"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676"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342900" indent="-342900"/>
            <a:endParaRPr lang="de-DE" altLang="en-US" dirty="0" smtClean="0"/>
          </a:p>
        </p:txBody>
      </p:sp>
    </p:spTree>
    <p:extLst>
      <p:ext uri="{BB962C8B-B14F-4D97-AF65-F5344CB8AC3E}">
        <p14:creationId xmlns:p14="http://schemas.microsoft.com/office/powerpoint/2010/main" val="115178134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Folienbildplatzhalt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627" name="Notizenplatzhalt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de-DE" altLang="en-US" dirty="0" smtClean="0"/>
              <a:t> </a:t>
            </a:r>
          </a:p>
        </p:txBody>
      </p:sp>
      <p:sp>
        <p:nvSpPr>
          <p:cNvPr id="26628" name="Foliennummernplatzhalt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1FC96F8B-4EC6-4982-A7DA-D0CAAA059960}" type="slidenum">
              <a:rPr lang="de-DE" altLang="en-US" sz="1200" smtClean="0"/>
              <a:pPr eaLnBrk="1" hangingPunct="1"/>
              <a:t>13</a:t>
            </a:fld>
            <a:endParaRPr lang="de-DE" altLang="en-US" sz="1200" smtClean="0"/>
          </a:p>
        </p:txBody>
      </p:sp>
    </p:spTree>
    <p:extLst>
      <p:ext uri="{BB962C8B-B14F-4D97-AF65-F5344CB8AC3E}">
        <p14:creationId xmlns:p14="http://schemas.microsoft.com/office/powerpoint/2010/main" val="419386038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8A52DED-F100-4B94-B1BD-70D25BC4B57D}" type="slidenum">
              <a:rPr lang="de-DE" altLang="en-US" sz="1200" smtClean="0"/>
              <a:pPr eaLnBrk="1" hangingPunct="1"/>
              <a:t>14</a:t>
            </a:fld>
            <a:endParaRPr lang="de-DE" altLang="en-US" sz="1200" smtClean="0"/>
          </a:p>
        </p:txBody>
      </p:sp>
      <p:sp>
        <p:nvSpPr>
          <p:cNvPr id="27651"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2"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de-DE" altLang="en-US" dirty="0" smtClean="0"/>
          </a:p>
        </p:txBody>
      </p:sp>
    </p:spTree>
    <p:extLst>
      <p:ext uri="{BB962C8B-B14F-4D97-AF65-F5344CB8AC3E}">
        <p14:creationId xmlns:p14="http://schemas.microsoft.com/office/powerpoint/2010/main" val="403586704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8A52DED-F100-4B94-B1BD-70D25BC4B57D}" type="slidenum">
              <a:rPr lang="de-DE" altLang="en-US" sz="1200" smtClean="0"/>
              <a:pPr eaLnBrk="1" hangingPunct="1"/>
              <a:t>15</a:t>
            </a:fld>
            <a:endParaRPr lang="de-DE" altLang="en-US" sz="1200" smtClean="0"/>
          </a:p>
        </p:txBody>
      </p:sp>
      <p:sp>
        <p:nvSpPr>
          <p:cNvPr id="27651"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2"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de-DE" altLang="en-US" dirty="0" smtClean="0"/>
          </a:p>
        </p:txBody>
      </p:sp>
    </p:spTree>
    <p:extLst>
      <p:ext uri="{BB962C8B-B14F-4D97-AF65-F5344CB8AC3E}">
        <p14:creationId xmlns:p14="http://schemas.microsoft.com/office/powerpoint/2010/main" val="44588762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31FD96F-C3A6-4B5E-B5E4-9D744751E8E0}" type="slidenum">
              <a:rPr lang="de-DE" altLang="en-US" sz="1200" smtClean="0"/>
              <a:pPr eaLnBrk="1" hangingPunct="1"/>
              <a:t>16</a:t>
            </a:fld>
            <a:endParaRPr lang="de-DE" altLang="en-US" sz="1200" smtClean="0"/>
          </a:p>
        </p:txBody>
      </p:sp>
      <p:sp>
        <p:nvSpPr>
          <p:cNvPr id="28675"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676"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342900" indent="-342900"/>
            <a:endParaRPr lang="de-DE" altLang="en-US" dirty="0" smtClean="0"/>
          </a:p>
        </p:txBody>
      </p:sp>
    </p:spTree>
    <p:extLst>
      <p:ext uri="{BB962C8B-B14F-4D97-AF65-F5344CB8AC3E}">
        <p14:creationId xmlns:p14="http://schemas.microsoft.com/office/powerpoint/2010/main" val="263568602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8A52DED-F100-4B94-B1BD-70D25BC4B57D}" type="slidenum">
              <a:rPr lang="de-DE" altLang="en-US" sz="1200" smtClean="0"/>
              <a:pPr eaLnBrk="1" hangingPunct="1"/>
              <a:t>17</a:t>
            </a:fld>
            <a:endParaRPr lang="de-DE" altLang="en-US" sz="1200" smtClean="0"/>
          </a:p>
        </p:txBody>
      </p:sp>
      <p:sp>
        <p:nvSpPr>
          <p:cNvPr id="27651"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2"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de-DE" altLang="en-US" dirty="0" smtClean="0"/>
          </a:p>
        </p:txBody>
      </p:sp>
    </p:spTree>
    <p:extLst>
      <p:ext uri="{BB962C8B-B14F-4D97-AF65-F5344CB8AC3E}">
        <p14:creationId xmlns:p14="http://schemas.microsoft.com/office/powerpoint/2010/main" val="199983130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8A52DED-F100-4B94-B1BD-70D25BC4B57D}" type="slidenum">
              <a:rPr lang="de-DE" altLang="en-US" sz="1200" smtClean="0"/>
              <a:pPr eaLnBrk="1" hangingPunct="1"/>
              <a:t>18</a:t>
            </a:fld>
            <a:endParaRPr lang="de-DE" altLang="en-US" sz="1200" smtClean="0"/>
          </a:p>
        </p:txBody>
      </p:sp>
      <p:sp>
        <p:nvSpPr>
          <p:cNvPr id="27651"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2"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de-DE" altLang="en-US" dirty="0" smtClean="0"/>
          </a:p>
        </p:txBody>
      </p:sp>
    </p:spTree>
    <p:extLst>
      <p:ext uri="{BB962C8B-B14F-4D97-AF65-F5344CB8AC3E}">
        <p14:creationId xmlns:p14="http://schemas.microsoft.com/office/powerpoint/2010/main" val="58149456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8A52DED-F100-4B94-B1BD-70D25BC4B57D}" type="slidenum">
              <a:rPr lang="de-DE" altLang="en-US" sz="1200" smtClean="0"/>
              <a:pPr eaLnBrk="1" hangingPunct="1"/>
              <a:t>19</a:t>
            </a:fld>
            <a:endParaRPr lang="de-DE" altLang="en-US" sz="1200" smtClean="0"/>
          </a:p>
        </p:txBody>
      </p:sp>
      <p:sp>
        <p:nvSpPr>
          <p:cNvPr id="27651"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2"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de-DE" altLang="en-US" dirty="0" smtClean="0"/>
          </a:p>
        </p:txBody>
      </p:sp>
    </p:spTree>
    <p:extLst>
      <p:ext uri="{BB962C8B-B14F-4D97-AF65-F5344CB8AC3E}">
        <p14:creationId xmlns:p14="http://schemas.microsoft.com/office/powerpoint/2010/main" val="454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Folienbildplatzhalt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627" name="Notizenplatzhalt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de-DE" altLang="en-US" dirty="0" smtClean="0"/>
              <a:t> </a:t>
            </a:r>
          </a:p>
        </p:txBody>
      </p:sp>
      <p:sp>
        <p:nvSpPr>
          <p:cNvPr id="26628" name="Foliennummernplatzhalt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1FC96F8B-4EC6-4982-A7DA-D0CAAA059960}" type="slidenum">
              <a:rPr lang="de-DE" altLang="en-US" sz="1200" smtClean="0"/>
              <a:pPr eaLnBrk="1" hangingPunct="1"/>
              <a:t>2</a:t>
            </a:fld>
            <a:endParaRPr lang="de-DE" altLang="en-US" sz="1200" smtClean="0"/>
          </a:p>
        </p:txBody>
      </p:sp>
    </p:spTree>
    <p:extLst>
      <p:ext uri="{BB962C8B-B14F-4D97-AF65-F5344CB8AC3E}">
        <p14:creationId xmlns:p14="http://schemas.microsoft.com/office/powerpoint/2010/main" val="2049008646"/>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8A52DED-F100-4B94-B1BD-70D25BC4B57D}" type="slidenum">
              <a:rPr lang="de-DE" altLang="en-US" sz="1200" smtClean="0"/>
              <a:pPr eaLnBrk="1" hangingPunct="1"/>
              <a:t>20</a:t>
            </a:fld>
            <a:endParaRPr lang="de-DE" altLang="en-US" sz="1200" smtClean="0"/>
          </a:p>
        </p:txBody>
      </p:sp>
      <p:sp>
        <p:nvSpPr>
          <p:cNvPr id="27651"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2"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de-DE" altLang="en-US" dirty="0" smtClean="0"/>
          </a:p>
        </p:txBody>
      </p:sp>
    </p:spTree>
    <p:extLst>
      <p:ext uri="{BB962C8B-B14F-4D97-AF65-F5344CB8AC3E}">
        <p14:creationId xmlns:p14="http://schemas.microsoft.com/office/powerpoint/2010/main" val="2488718232"/>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31FD96F-C3A6-4B5E-B5E4-9D744751E8E0}" type="slidenum">
              <a:rPr lang="de-DE" altLang="en-US" sz="1200" smtClean="0"/>
              <a:pPr eaLnBrk="1" hangingPunct="1"/>
              <a:t>21</a:t>
            </a:fld>
            <a:endParaRPr lang="de-DE" altLang="en-US" sz="1200" smtClean="0"/>
          </a:p>
        </p:txBody>
      </p:sp>
      <p:sp>
        <p:nvSpPr>
          <p:cNvPr id="28675"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676"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342900" indent="-342900"/>
            <a:endParaRPr lang="de-DE" altLang="en-US" dirty="0" smtClean="0"/>
          </a:p>
        </p:txBody>
      </p:sp>
    </p:spTree>
    <p:extLst>
      <p:ext uri="{BB962C8B-B14F-4D97-AF65-F5344CB8AC3E}">
        <p14:creationId xmlns:p14="http://schemas.microsoft.com/office/powerpoint/2010/main" val="1941658776"/>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31FD96F-C3A6-4B5E-B5E4-9D744751E8E0}" type="slidenum">
              <a:rPr lang="de-DE" altLang="en-US" sz="1200" smtClean="0"/>
              <a:pPr eaLnBrk="1" hangingPunct="1"/>
              <a:t>22</a:t>
            </a:fld>
            <a:endParaRPr lang="de-DE" altLang="en-US" sz="1200" smtClean="0"/>
          </a:p>
        </p:txBody>
      </p:sp>
      <p:sp>
        <p:nvSpPr>
          <p:cNvPr id="28675"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676"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342900" indent="-342900"/>
            <a:endParaRPr lang="de-DE" altLang="en-US" dirty="0" smtClean="0"/>
          </a:p>
        </p:txBody>
      </p:sp>
    </p:spTree>
    <p:extLst>
      <p:ext uri="{BB962C8B-B14F-4D97-AF65-F5344CB8AC3E}">
        <p14:creationId xmlns:p14="http://schemas.microsoft.com/office/powerpoint/2010/main" val="2063313682"/>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31FD96F-C3A6-4B5E-B5E4-9D744751E8E0}" type="slidenum">
              <a:rPr lang="de-DE" altLang="en-US" sz="1200" smtClean="0"/>
              <a:pPr eaLnBrk="1" hangingPunct="1"/>
              <a:t>23</a:t>
            </a:fld>
            <a:endParaRPr lang="de-DE" altLang="en-US" sz="1200" smtClean="0"/>
          </a:p>
        </p:txBody>
      </p:sp>
      <p:sp>
        <p:nvSpPr>
          <p:cNvPr id="28675"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676"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342900" indent="-342900"/>
            <a:endParaRPr lang="de-DE" altLang="en-US" dirty="0" smtClean="0"/>
          </a:p>
        </p:txBody>
      </p:sp>
    </p:spTree>
    <p:extLst>
      <p:ext uri="{BB962C8B-B14F-4D97-AF65-F5344CB8AC3E}">
        <p14:creationId xmlns:p14="http://schemas.microsoft.com/office/powerpoint/2010/main" val="3850563414"/>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AC3ABC2F-F1EE-432C-82C3-B8FEBBFA32A5}" type="slidenum">
              <a:rPr lang="de-DE" altLang="en-US" sz="1200" smtClean="0"/>
              <a:pPr eaLnBrk="1" hangingPunct="1"/>
              <a:t>24</a:t>
            </a:fld>
            <a:endParaRPr lang="de-DE" altLang="en-US" sz="1200" smtClean="0"/>
          </a:p>
        </p:txBody>
      </p:sp>
      <p:sp>
        <p:nvSpPr>
          <p:cNvPr id="36867"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6868"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de-DE" altLang="en-US" dirty="0" smtClean="0"/>
          </a:p>
        </p:txBody>
      </p:sp>
    </p:spTree>
    <p:extLst>
      <p:ext uri="{BB962C8B-B14F-4D97-AF65-F5344CB8AC3E}">
        <p14:creationId xmlns:p14="http://schemas.microsoft.com/office/powerpoint/2010/main" val="120048876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8A52DED-F100-4B94-B1BD-70D25BC4B57D}" type="slidenum">
              <a:rPr lang="de-DE" altLang="en-US" sz="1200" smtClean="0"/>
              <a:pPr eaLnBrk="1" hangingPunct="1"/>
              <a:t>3</a:t>
            </a:fld>
            <a:endParaRPr lang="de-DE" altLang="en-US" sz="1200" smtClean="0"/>
          </a:p>
        </p:txBody>
      </p:sp>
      <p:sp>
        <p:nvSpPr>
          <p:cNvPr id="27651"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2"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de-DE" altLang="en-US" dirty="0" smtClean="0"/>
          </a:p>
        </p:txBody>
      </p:sp>
    </p:spTree>
    <p:extLst>
      <p:ext uri="{BB962C8B-B14F-4D97-AF65-F5344CB8AC3E}">
        <p14:creationId xmlns:p14="http://schemas.microsoft.com/office/powerpoint/2010/main" val="198975782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8A52DED-F100-4B94-B1BD-70D25BC4B57D}" type="slidenum">
              <a:rPr lang="de-DE" altLang="en-US" sz="1200" smtClean="0"/>
              <a:pPr eaLnBrk="1" hangingPunct="1"/>
              <a:t>4</a:t>
            </a:fld>
            <a:endParaRPr lang="de-DE" altLang="en-US" sz="1200" smtClean="0"/>
          </a:p>
        </p:txBody>
      </p:sp>
      <p:sp>
        <p:nvSpPr>
          <p:cNvPr id="27651"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2"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de-DE" altLang="en-US" dirty="0" smtClean="0"/>
          </a:p>
        </p:txBody>
      </p:sp>
    </p:spTree>
    <p:extLst>
      <p:ext uri="{BB962C8B-B14F-4D97-AF65-F5344CB8AC3E}">
        <p14:creationId xmlns:p14="http://schemas.microsoft.com/office/powerpoint/2010/main" val="386752749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8A52DED-F100-4B94-B1BD-70D25BC4B57D}" type="slidenum">
              <a:rPr lang="de-DE" altLang="en-US" sz="1200" smtClean="0"/>
              <a:pPr eaLnBrk="1" hangingPunct="1"/>
              <a:t>5</a:t>
            </a:fld>
            <a:endParaRPr lang="de-DE" altLang="en-US" sz="1200" smtClean="0"/>
          </a:p>
        </p:txBody>
      </p:sp>
      <p:sp>
        <p:nvSpPr>
          <p:cNvPr id="27651"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2"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de-DE" altLang="en-US" dirty="0" smtClean="0"/>
          </a:p>
        </p:txBody>
      </p:sp>
    </p:spTree>
    <p:extLst>
      <p:ext uri="{BB962C8B-B14F-4D97-AF65-F5344CB8AC3E}">
        <p14:creationId xmlns:p14="http://schemas.microsoft.com/office/powerpoint/2010/main" val="286965014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31FD96F-C3A6-4B5E-B5E4-9D744751E8E0}" type="slidenum">
              <a:rPr lang="de-DE" altLang="en-US" sz="1200" smtClean="0"/>
              <a:pPr eaLnBrk="1" hangingPunct="1"/>
              <a:t>6</a:t>
            </a:fld>
            <a:endParaRPr lang="de-DE" altLang="en-US" sz="1200" smtClean="0"/>
          </a:p>
        </p:txBody>
      </p:sp>
      <p:sp>
        <p:nvSpPr>
          <p:cNvPr id="28675"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676"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342900" indent="-342900"/>
            <a:endParaRPr lang="de-DE" altLang="en-US" dirty="0" smtClean="0"/>
          </a:p>
        </p:txBody>
      </p:sp>
    </p:spTree>
    <p:extLst>
      <p:ext uri="{BB962C8B-B14F-4D97-AF65-F5344CB8AC3E}">
        <p14:creationId xmlns:p14="http://schemas.microsoft.com/office/powerpoint/2010/main" val="380544330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8A52DED-F100-4B94-B1BD-70D25BC4B57D}" type="slidenum">
              <a:rPr lang="de-DE" altLang="en-US" sz="1200" smtClean="0"/>
              <a:pPr eaLnBrk="1" hangingPunct="1"/>
              <a:t>7</a:t>
            </a:fld>
            <a:endParaRPr lang="de-DE" altLang="en-US" sz="1200" smtClean="0"/>
          </a:p>
        </p:txBody>
      </p:sp>
      <p:sp>
        <p:nvSpPr>
          <p:cNvPr id="27651"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2"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de-DE" altLang="en-US" dirty="0" smtClean="0"/>
          </a:p>
        </p:txBody>
      </p:sp>
    </p:spTree>
    <p:extLst>
      <p:ext uri="{BB962C8B-B14F-4D97-AF65-F5344CB8AC3E}">
        <p14:creationId xmlns:p14="http://schemas.microsoft.com/office/powerpoint/2010/main" val="15530483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31FD96F-C3A6-4B5E-B5E4-9D744751E8E0}" type="slidenum">
              <a:rPr lang="de-DE" altLang="en-US" sz="1200" smtClean="0"/>
              <a:pPr eaLnBrk="1" hangingPunct="1"/>
              <a:t>8</a:t>
            </a:fld>
            <a:endParaRPr lang="de-DE" altLang="en-US" sz="1200" smtClean="0"/>
          </a:p>
        </p:txBody>
      </p:sp>
      <p:sp>
        <p:nvSpPr>
          <p:cNvPr id="28675"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676"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342900" indent="-342900"/>
            <a:endParaRPr lang="de-DE" altLang="en-US" dirty="0" smtClean="0"/>
          </a:p>
        </p:txBody>
      </p:sp>
    </p:spTree>
    <p:extLst>
      <p:ext uri="{BB962C8B-B14F-4D97-AF65-F5344CB8AC3E}">
        <p14:creationId xmlns:p14="http://schemas.microsoft.com/office/powerpoint/2010/main" val="221914719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8A52DED-F100-4B94-B1BD-70D25BC4B57D}" type="slidenum">
              <a:rPr lang="de-DE" altLang="en-US" sz="1200" smtClean="0"/>
              <a:pPr eaLnBrk="1" hangingPunct="1"/>
              <a:t>9</a:t>
            </a:fld>
            <a:endParaRPr lang="de-DE" altLang="en-US" sz="1200" smtClean="0"/>
          </a:p>
        </p:txBody>
      </p:sp>
      <p:sp>
        <p:nvSpPr>
          <p:cNvPr id="27651"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2"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de-DE" altLang="en-US" dirty="0" smtClean="0"/>
          </a:p>
        </p:txBody>
      </p:sp>
    </p:spTree>
    <p:extLst>
      <p:ext uri="{BB962C8B-B14F-4D97-AF65-F5344CB8AC3E}">
        <p14:creationId xmlns:p14="http://schemas.microsoft.com/office/powerpoint/2010/main" val="125797212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p:spPr>
        <p:txBody>
          <a:bodyPr/>
          <a:lstStyle/>
          <a:p>
            <a:r>
              <a:rPr lang="de-DE" smtClean="0"/>
              <a:t>Titelmasterformat durch Klicken bearbeiten</a:t>
            </a:r>
            <a:endParaRPr lang="de-DE"/>
          </a:p>
        </p:txBody>
      </p:sp>
      <p:sp>
        <p:nvSpPr>
          <p:cNvPr id="3" name="Untertitel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de-DE" smtClean="0"/>
              <a:t>Formatvorlage des Untertitelmasters durch Klicken bearbeiten</a:t>
            </a:r>
            <a:endParaRPr lang="de-DE"/>
          </a:p>
        </p:txBody>
      </p:sp>
      <p:sp>
        <p:nvSpPr>
          <p:cNvPr id="4" name="Rectangle 5"/>
          <p:cNvSpPr>
            <a:spLocks noGrp="1" noChangeArrowheads="1"/>
          </p:cNvSpPr>
          <p:nvPr>
            <p:ph type="ftr" sz="quarter" idx="10"/>
          </p:nvPr>
        </p:nvSpPr>
        <p:spPr/>
        <p:txBody>
          <a:bodyPr/>
          <a:lstStyle>
            <a:lvl3pPr lvl="2">
              <a:defRPr/>
            </a:lvl3pPr>
            <a:lvl4pPr lvl="3">
              <a:defRPr/>
            </a:lvl4pPr>
          </a:lstStyle>
          <a:p>
            <a:pPr lvl="2">
              <a:defRPr/>
            </a:pPr>
            <a:endParaRPr lang="de-DE"/>
          </a:p>
          <a:p>
            <a:pPr lvl="3">
              <a:defRPr/>
            </a:pPr>
            <a:endParaRPr lang="de-DE"/>
          </a:p>
          <a:p>
            <a:pPr lvl="3">
              <a:defRPr/>
            </a:pPr>
            <a:r>
              <a:rPr lang="de-DE"/>
              <a:t>			                      Ortsverband München-Süd des</a:t>
            </a:r>
          </a:p>
          <a:p>
            <a:pPr lvl="3">
              <a:defRPr/>
            </a:pPr>
            <a:r>
              <a:rPr lang="de-DE"/>
              <a:t>		                            Deutschen Amateur-Radio-Club e.V.</a:t>
            </a:r>
          </a:p>
        </p:txBody>
      </p:sp>
    </p:spTree>
    <p:extLst>
      <p:ext uri="{BB962C8B-B14F-4D97-AF65-F5344CB8AC3E}">
        <p14:creationId xmlns:p14="http://schemas.microsoft.com/office/powerpoint/2010/main" val="1198103687"/>
      </p:ext>
    </p:extLst>
  </p:cSld>
  <p:clrMapOvr>
    <a:masterClrMapping/>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Vertikaler Textplatzhalter 2"/>
          <p:cNvSpPr>
            <a:spLocks noGrp="1"/>
          </p:cNvSpPr>
          <p:nvPr>
            <p:ph type="body" orient="vert" idx="1"/>
          </p:nvPr>
        </p:nvSpPr>
        <p:spPr/>
        <p:txBody>
          <a:bodyPr vert="eaVert"/>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Rectangle 5"/>
          <p:cNvSpPr>
            <a:spLocks noGrp="1" noChangeArrowheads="1"/>
          </p:cNvSpPr>
          <p:nvPr>
            <p:ph type="ftr" sz="quarter" idx="10"/>
          </p:nvPr>
        </p:nvSpPr>
        <p:spPr>
          <a:ln/>
        </p:spPr>
        <p:txBody>
          <a:bodyPr/>
          <a:lstStyle>
            <a:lvl3pPr lvl="2">
              <a:defRPr/>
            </a:lvl3pPr>
            <a:lvl4pPr lvl="3">
              <a:defRPr/>
            </a:lvl4pPr>
          </a:lstStyle>
          <a:p>
            <a:pPr lvl="2">
              <a:defRPr/>
            </a:pPr>
            <a:r>
              <a:rPr lang="de-DE"/>
              <a:t>     </a:t>
            </a:r>
          </a:p>
          <a:p>
            <a:pPr lvl="3">
              <a:defRPr/>
            </a:pPr>
            <a:endParaRPr lang="de-DE"/>
          </a:p>
          <a:p>
            <a:pPr lvl="3">
              <a:defRPr/>
            </a:pPr>
            <a:r>
              <a:rPr lang="de-DE"/>
              <a:t>			                      Ortsverband München-Süd des</a:t>
            </a:r>
          </a:p>
          <a:p>
            <a:pPr lvl="3">
              <a:defRPr/>
            </a:pPr>
            <a:r>
              <a:rPr lang="de-DE"/>
              <a:t>		                            Deutschen Amateur-Radio-Club e.V.</a:t>
            </a:r>
          </a:p>
        </p:txBody>
      </p:sp>
    </p:spTree>
    <p:extLst>
      <p:ext uri="{BB962C8B-B14F-4D97-AF65-F5344CB8AC3E}">
        <p14:creationId xmlns:p14="http://schemas.microsoft.com/office/powerpoint/2010/main" val="1358642658"/>
      </p:ext>
    </p:extLst>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515100" y="1295400"/>
            <a:ext cx="1943100" cy="5105400"/>
          </a:xfrm>
        </p:spPr>
        <p:txBody>
          <a:bodyPr vert="eaVert"/>
          <a:lstStyle/>
          <a:p>
            <a:r>
              <a:rPr lang="de-DE" smtClean="0"/>
              <a:t>Titelmasterformat durch Klicken bearbeiten</a:t>
            </a:r>
            <a:endParaRPr lang="de-DE"/>
          </a:p>
        </p:txBody>
      </p:sp>
      <p:sp>
        <p:nvSpPr>
          <p:cNvPr id="3" name="Vertikaler Textplatzhalter 2"/>
          <p:cNvSpPr>
            <a:spLocks noGrp="1"/>
          </p:cNvSpPr>
          <p:nvPr>
            <p:ph type="body" orient="vert" idx="1"/>
          </p:nvPr>
        </p:nvSpPr>
        <p:spPr>
          <a:xfrm>
            <a:off x="685800" y="1295400"/>
            <a:ext cx="5676900" cy="5105400"/>
          </a:xfrm>
        </p:spPr>
        <p:txBody>
          <a:bodyPr vert="eaVert"/>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Rectangle 5"/>
          <p:cNvSpPr>
            <a:spLocks noGrp="1" noChangeArrowheads="1"/>
          </p:cNvSpPr>
          <p:nvPr>
            <p:ph type="ftr" sz="quarter" idx="10"/>
          </p:nvPr>
        </p:nvSpPr>
        <p:spPr/>
        <p:txBody>
          <a:bodyPr/>
          <a:lstStyle>
            <a:lvl3pPr lvl="2">
              <a:defRPr/>
            </a:lvl3pPr>
            <a:lvl4pPr lvl="3">
              <a:defRPr/>
            </a:lvl4pPr>
          </a:lstStyle>
          <a:p>
            <a:pPr lvl="2">
              <a:defRPr/>
            </a:pPr>
            <a:r>
              <a:rPr lang="de-DE"/>
              <a:t>     K</a:t>
            </a:r>
          </a:p>
          <a:p>
            <a:pPr lvl="3">
              <a:defRPr/>
            </a:pPr>
            <a:endParaRPr lang="de-DE"/>
          </a:p>
          <a:p>
            <a:pPr lvl="3">
              <a:defRPr/>
            </a:pPr>
            <a:r>
              <a:rPr lang="de-DE"/>
              <a:t>			                      Ortsverband München-Süd des</a:t>
            </a:r>
          </a:p>
          <a:p>
            <a:pPr lvl="3">
              <a:defRPr/>
            </a:pPr>
            <a:r>
              <a:rPr lang="de-DE"/>
              <a:t>		                            Deutschen Amateur-Radio-Club e.V.</a:t>
            </a:r>
          </a:p>
        </p:txBody>
      </p:sp>
    </p:spTree>
    <p:extLst>
      <p:ext uri="{BB962C8B-B14F-4D97-AF65-F5344CB8AC3E}">
        <p14:creationId xmlns:p14="http://schemas.microsoft.com/office/powerpoint/2010/main" val="2321403185"/>
      </p:ext>
    </p:extLst>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Inhaltsplatzhalter 2"/>
          <p:cNvSpPr>
            <a:spLocks noGrp="1"/>
          </p:cNvSpPr>
          <p:nvPr>
            <p:ph idx="1"/>
          </p:nvPr>
        </p:nvSpPr>
        <p:spPr/>
        <p:txBody>
          <a:body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Rectangle 5"/>
          <p:cNvSpPr>
            <a:spLocks noGrp="1" noChangeArrowheads="1"/>
          </p:cNvSpPr>
          <p:nvPr>
            <p:ph type="ftr" sz="quarter" idx="10"/>
          </p:nvPr>
        </p:nvSpPr>
        <p:spPr>
          <a:ln/>
        </p:spPr>
        <p:txBody>
          <a:bodyPr/>
          <a:lstStyle>
            <a:lvl3pPr lvl="2">
              <a:defRPr/>
            </a:lvl3pPr>
            <a:lvl4pPr lvl="3">
              <a:defRPr/>
            </a:lvl4pPr>
          </a:lstStyle>
          <a:p>
            <a:pPr lvl="2">
              <a:defRPr/>
            </a:pPr>
            <a:r>
              <a:rPr lang="de-DE"/>
              <a:t>     </a:t>
            </a:r>
          </a:p>
          <a:p>
            <a:pPr lvl="3">
              <a:defRPr/>
            </a:pPr>
            <a:endParaRPr lang="de-DE"/>
          </a:p>
          <a:p>
            <a:pPr lvl="3">
              <a:defRPr/>
            </a:pPr>
            <a:r>
              <a:rPr lang="de-DE"/>
              <a:t>			                      Ortsverband München-Süd des</a:t>
            </a:r>
          </a:p>
          <a:p>
            <a:pPr lvl="3">
              <a:defRPr/>
            </a:pPr>
            <a:r>
              <a:rPr lang="de-DE"/>
              <a:t>		                            Deutschen Amateur-Radio-Club e.V.</a:t>
            </a:r>
          </a:p>
        </p:txBody>
      </p:sp>
    </p:spTree>
    <p:extLst>
      <p:ext uri="{BB962C8B-B14F-4D97-AF65-F5344CB8AC3E}">
        <p14:creationId xmlns:p14="http://schemas.microsoft.com/office/powerpoint/2010/main" val="2935919636"/>
      </p:ext>
    </p:extLst>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de-DE" smtClean="0"/>
              <a:t>Titelmasterformat durch Klicken bearbeiten</a:t>
            </a:r>
            <a:endParaRPr lang="de-DE"/>
          </a:p>
        </p:txBody>
      </p:sp>
      <p:sp>
        <p:nvSpPr>
          <p:cNvPr id="3" name="Textplatzhalt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de-DE" smtClean="0"/>
              <a:t>Textmasterformate durch Klicken bearbeiten</a:t>
            </a:r>
          </a:p>
        </p:txBody>
      </p:sp>
      <p:sp>
        <p:nvSpPr>
          <p:cNvPr id="4" name="Rectangle 5"/>
          <p:cNvSpPr>
            <a:spLocks noGrp="1" noChangeArrowheads="1"/>
          </p:cNvSpPr>
          <p:nvPr>
            <p:ph type="ftr" sz="quarter" idx="10"/>
          </p:nvPr>
        </p:nvSpPr>
        <p:spPr>
          <a:ln/>
        </p:spPr>
        <p:txBody>
          <a:bodyPr/>
          <a:lstStyle>
            <a:lvl3pPr lvl="2">
              <a:defRPr/>
            </a:lvl3pPr>
            <a:lvl4pPr lvl="3">
              <a:defRPr/>
            </a:lvl4pPr>
          </a:lstStyle>
          <a:p>
            <a:pPr lvl="2">
              <a:defRPr/>
            </a:pPr>
            <a:r>
              <a:rPr lang="de-DE"/>
              <a:t>     </a:t>
            </a:r>
          </a:p>
          <a:p>
            <a:pPr lvl="3">
              <a:defRPr/>
            </a:pPr>
            <a:endParaRPr lang="de-DE"/>
          </a:p>
          <a:p>
            <a:pPr lvl="3">
              <a:defRPr/>
            </a:pPr>
            <a:r>
              <a:rPr lang="de-DE"/>
              <a:t>			                      Ortsverband München-Süd des</a:t>
            </a:r>
          </a:p>
          <a:p>
            <a:pPr lvl="3">
              <a:defRPr/>
            </a:pPr>
            <a:r>
              <a:rPr lang="de-DE"/>
              <a:t>		                            Deutschen Amateur-Radio-Club e.V.</a:t>
            </a:r>
          </a:p>
        </p:txBody>
      </p:sp>
    </p:spTree>
    <p:extLst>
      <p:ext uri="{BB962C8B-B14F-4D97-AF65-F5344CB8AC3E}">
        <p14:creationId xmlns:p14="http://schemas.microsoft.com/office/powerpoint/2010/main" val="1506100514"/>
      </p:ext>
    </p:extLst>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Inhaltsplatzhalter 2"/>
          <p:cNvSpPr>
            <a:spLocks noGrp="1"/>
          </p:cNvSpPr>
          <p:nvPr>
            <p:ph sz="half" idx="1"/>
          </p:nvPr>
        </p:nvSpPr>
        <p:spPr>
          <a:xfrm>
            <a:off x="685800" y="1981200"/>
            <a:ext cx="3810000" cy="4419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Inhaltsplatzhalter 3"/>
          <p:cNvSpPr>
            <a:spLocks noGrp="1"/>
          </p:cNvSpPr>
          <p:nvPr>
            <p:ph sz="half" idx="2"/>
          </p:nvPr>
        </p:nvSpPr>
        <p:spPr>
          <a:xfrm>
            <a:off x="4648200" y="1981200"/>
            <a:ext cx="3810000" cy="4419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5" name="Rectangle 5"/>
          <p:cNvSpPr>
            <a:spLocks noGrp="1" noChangeArrowheads="1"/>
          </p:cNvSpPr>
          <p:nvPr>
            <p:ph type="ftr" sz="quarter" idx="10"/>
          </p:nvPr>
        </p:nvSpPr>
        <p:spPr>
          <a:ln/>
        </p:spPr>
        <p:txBody>
          <a:bodyPr/>
          <a:lstStyle>
            <a:lvl3pPr lvl="2">
              <a:defRPr/>
            </a:lvl3pPr>
            <a:lvl4pPr lvl="3">
              <a:defRPr/>
            </a:lvl4pPr>
          </a:lstStyle>
          <a:p>
            <a:pPr lvl="2">
              <a:defRPr/>
            </a:pPr>
            <a:r>
              <a:rPr lang="de-DE"/>
              <a:t>     </a:t>
            </a:r>
          </a:p>
          <a:p>
            <a:pPr lvl="3">
              <a:defRPr/>
            </a:pPr>
            <a:endParaRPr lang="de-DE"/>
          </a:p>
          <a:p>
            <a:pPr lvl="3">
              <a:defRPr/>
            </a:pPr>
            <a:r>
              <a:rPr lang="de-DE"/>
              <a:t>			                      Ortsverband München-Süd des</a:t>
            </a:r>
          </a:p>
          <a:p>
            <a:pPr lvl="3">
              <a:defRPr/>
            </a:pPr>
            <a:r>
              <a:rPr lang="de-DE"/>
              <a:t>		                            Deutschen Amateur-Radio-Club e.V.</a:t>
            </a:r>
          </a:p>
        </p:txBody>
      </p:sp>
    </p:spTree>
    <p:extLst>
      <p:ext uri="{BB962C8B-B14F-4D97-AF65-F5344CB8AC3E}">
        <p14:creationId xmlns:p14="http://schemas.microsoft.com/office/powerpoint/2010/main" val="1613790724"/>
      </p:ext>
    </p:extLst>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p:spPr>
        <p:txBody>
          <a:bodyPr/>
          <a:lstStyle>
            <a:lvl1pPr>
              <a:defRPr/>
            </a:lvl1pPr>
          </a:lstStyle>
          <a:p>
            <a:r>
              <a:rPr lang="de-DE" smtClean="0"/>
              <a:t>Titelmasterformat durch Klicken bearbeiten</a:t>
            </a:r>
            <a:endParaRPr lang="de-DE"/>
          </a:p>
        </p:txBody>
      </p:sp>
      <p:sp>
        <p:nvSpPr>
          <p:cNvPr id="3" name="Textplatzhalt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Textmasterformate durch Klicken bearbeiten</a:t>
            </a:r>
          </a:p>
        </p:txBody>
      </p:sp>
      <p:sp>
        <p:nvSpPr>
          <p:cNvPr id="4" name="Inhaltsplatzhalt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5" name="Textplatzhalt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Textmasterformate durch Klicken bearbeiten</a:t>
            </a:r>
          </a:p>
        </p:txBody>
      </p:sp>
      <p:sp>
        <p:nvSpPr>
          <p:cNvPr id="6" name="Inhaltsplatzhalt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7" name="Rectangle 5"/>
          <p:cNvSpPr>
            <a:spLocks noGrp="1" noChangeArrowheads="1"/>
          </p:cNvSpPr>
          <p:nvPr>
            <p:ph type="ftr" sz="quarter" idx="10"/>
          </p:nvPr>
        </p:nvSpPr>
        <p:spPr>
          <a:ln/>
        </p:spPr>
        <p:txBody>
          <a:bodyPr/>
          <a:lstStyle>
            <a:lvl3pPr lvl="2">
              <a:defRPr/>
            </a:lvl3pPr>
            <a:lvl4pPr lvl="3">
              <a:defRPr/>
            </a:lvl4pPr>
          </a:lstStyle>
          <a:p>
            <a:pPr lvl="2">
              <a:defRPr/>
            </a:pPr>
            <a:r>
              <a:rPr lang="de-DE"/>
              <a:t>     </a:t>
            </a:r>
          </a:p>
          <a:p>
            <a:pPr lvl="3">
              <a:defRPr/>
            </a:pPr>
            <a:endParaRPr lang="de-DE"/>
          </a:p>
          <a:p>
            <a:pPr lvl="3">
              <a:defRPr/>
            </a:pPr>
            <a:r>
              <a:rPr lang="de-DE"/>
              <a:t>			                      Ortsverband München-Süd des</a:t>
            </a:r>
          </a:p>
          <a:p>
            <a:pPr lvl="3">
              <a:defRPr/>
            </a:pPr>
            <a:r>
              <a:rPr lang="de-DE"/>
              <a:t>		                            Deutschen Amateur-Radio-Club e.V.</a:t>
            </a:r>
          </a:p>
        </p:txBody>
      </p:sp>
    </p:spTree>
    <p:extLst>
      <p:ext uri="{BB962C8B-B14F-4D97-AF65-F5344CB8AC3E}">
        <p14:creationId xmlns:p14="http://schemas.microsoft.com/office/powerpoint/2010/main" val="233582494"/>
      </p:ext>
    </p:extLst>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Rectangle 5"/>
          <p:cNvSpPr>
            <a:spLocks noGrp="1" noChangeArrowheads="1"/>
          </p:cNvSpPr>
          <p:nvPr>
            <p:ph type="ftr" sz="quarter" idx="10"/>
          </p:nvPr>
        </p:nvSpPr>
        <p:spPr>
          <a:ln/>
        </p:spPr>
        <p:txBody>
          <a:bodyPr/>
          <a:lstStyle>
            <a:lvl3pPr lvl="2">
              <a:defRPr/>
            </a:lvl3pPr>
            <a:lvl4pPr lvl="3">
              <a:defRPr/>
            </a:lvl4pPr>
          </a:lstStyle>
          <a:p>
            <a:pPr lvl="2">
              <a:defRPr/>
            </a:pPr>
            <a:r>
              <a:rPr lang="de-DE"/>
              <a:t>     </a:t>
            </a:r>
          </a:p>
          <a:p>
            <a:pPr lvl="3">
              <a:defRPr/>
            </a:pPr>
            <a:endParaRPr lang="de-DE"/>
          </a:p>
          <a:p>
            <a:pPr lvl="3">
              <a:defRPr/>
            </a:pPr>
            <a:r>
              <a:rPr lang="de-DE"/>
              <a:t>			                      Ortsverband München-Süd des</a:t>
            </a:r>
          </a:p>
          <a:p>
            <a:pPr lvl="3">
              <a:defRPr/>
            </a:pPr>
            <a:r>
              <a:rPr lang="de-DE"/>
              <a:t>		                            Deutschen Amateur-Radio-Club e.V.</a:t>
            </a:r>
          </a:p>
        </p:txBody>
      </p:sp>
    </p:spTree>
    <p:extLst>
      <p:ext uri="{BB962C8B-B14F-4D97-AF65-F5344CB8AC3E}">
        <p14:creationId xmlns:p14="http://schemas.microsoft.com/office/powerpoint/2010/main" val="2515624101"/>
      </p:ext>
    </p:extLst>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Rectangle 5"/>
          <p:cNvSpPr>
            <a:spLocks noGrp="1" noChangeArrowheads="1"/>
          </p:cNvSpPr>
          <p:nvPr>
            <p:ph type="ftr" sz="quarter" idx="10"/>
          </p:nvPr>
        </p:nvSpPr>
        <p:spPr/>
        <p:txBody>
          <a:bodyPr/>
          <a:lstStyle>
            <a:lvl3pPr lvl="2">
              <a:defRPr/>
            </a:lvl3pPr>
            <a:lvl4pPr lvl="3">
              <a:defRPr/>
            </a:lvl4pPr>
          </a:lstStyle>
          <a:p>
            <a:pPr lvl="2">
              <a:defRPr/>
            </a:pPr>
            <a:endParaRPr lang="de-DE"/>
          </a:p>
          <a:p>
            <a:pPr lvl="3">
              <a:defRPr/>
            </a:pPr>
            <a:endParaRPr lang="de-DE"/>
          </a:p>
          <a:p>
            <a:pPr lvl="3">
              <a:defRPr/>
            </a:pPr>
            <a:r>
              <a:rPr lang="de-DE"/>
              <a:t>			                      Ortsverband München-Süd des</a:t>
            </a:r>
          </a:p>
          <a:p>
            <a:pPr lvl="3">
              <a:defRPr/>
            </a:pPr>
            <a:r>
              <a:rPr lang="de-DE"/>
              <a:t>		                            Deutschen Amateur-Radio-Club e.V.</a:t>
            </a:r>
          </a:p>
        </p:txBody>
      </p:sp>
    </p:spTree>
    <p:extLst>
      <p:ext uri="{BB962C8B-B14F-4D97-AF65-F5344CB8AC3E}">
        <p14:creationId xmlns:p14="http://schemas.microsoft.com/office/powerpoint/2010/main" val="2805823620"/>
      </p:ext>
    </p:extLst>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de-DE" smtClean="0"/>
              <a:t>Titelmasterformat durch Klicken bearbeiten</a:t>
            </a:r>
            <a:endParaRPr lang="de-DE"/>
          </a:p>
        </p:txBody>
      </p:sp>
      <p:sp>
        <p:nvSpPr>
          <p:cNvPr id="3" name="Inhaltsplatzhalt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Textplatzhalt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smtClean="0"/>
              <a:t>Textmasterformate durch Klicken bearbeiten</a:t>
            </a:r>
          </a:p>
        </p:txBody>
      </p:sp>
      <p:sp>
        <p:nvSpPr>
          <p:cNvPr id="5" name="Rectangle 5"/>
          <p:cNvSpPr>
            <a:spLocks noGrp="1" noChangeArrowheads="1"/>
          </p:cNvSpPr>
          <p:nvPr>
            <p:ph type="ftr" sz="quarter" idx="10"/>
          </p:nvPr>
        </p:nvSpPr>
        <p:spPr/>
        <p:txBody>
          <a:bodyPr/>
          <a:lstStyle>
            <a:lvl3pPr lvl="2">
              <a:defRPr/>
            </a:lvl3pPr>
            <a:lvl4pPr lvl="3">
              <a:defRPr/>
            </a:lvl4pPr>
          </a:lstStyle>
          <a:p>
            <a:pPr lvl="2">
              <a:defRPr/>
            </a:pPr>
            <a:r>
              <a:rPr lang="de-DE"/>
              <a:t>    </a:t>
            </a:r>
          </a:p>
          <a:p>
            <a:pPr lvl="3">
              <a:defRPr/>
            </a:pPr>
            <a:endParaRPr lang="de-DE"/>
          </a:p>
          <a:p>
            <a:pPr lvl="3">
              <a:defRPr/>
            </a:pPr>
            <a:r>
              <a:rPr lang="de-DE"/>
              <a:t>			                      Ortsverband München-Süd des</a:t>
            </a:r>
          </a:p>
          <a:p>
            <a:pPr lvl="3">
              <a:defRPr/>
            </a:pPr>
            <a:r>
              <a:rPr lang="de-DE"/>
              <a:t>		                            Deutschen Amateur-Radio-Club e.V.</a:t>
            </a:r>
          </a:p>
        </p:txBody>
      </p:sp>
    </p:spTree>
    <p:extLst>
      <p:ext uri="{BB962C8B-B14F-4D97-AF65-F5344CB8AC3E}">
        <p14:creationId xmlns:p14="http://schemas.microsoft.com/office/powerpoint/2010/main" val="724760029"/>
      </p:ext>
    </p:extLst>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de-DE" smtClean="0"/>
              <a:t>Titelmasterformat durch Klicken bearbeiten</a:t>
            </a:r>
            <a:endParaRPr lang="de-DE"/>
          </a:p>
        </p:txBody>
      </p:sp>
      <p:sp>
        <p:nvSpPr>
          <p:cNvPr id="3" name="Bildplatzhalt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de-DE" noProof="0" smtClean="0"/>
          </a:p>
        </p:txBody>
      </p:sp>
      <p:sp>
        <p:nvSpPr>
          <p:cNvPr id="4" name="Textplatzhalt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smtClean="0"/>
              <a:t>Textmasterformate durch Klicken bearbeiten</a:t>
            </a:r>
          </a:p>
        </p:txBody>
      </p:sp>
      <p:sp>
        <p:nvSpPr>
          <p:cNvPr id="5" name="Rectangle 5"/>
          <p:cNvSpPr>
            <a:spLocks noGrp="1" noChangeArrowheads="1"/>
          </p:cNvSpPr>
          <p:nvPr>
            <p:ph type="ftr" sz="quarter" idx="10"/>
          </p:nvPr>
        </p:nvSpPr>
        <p:spPr>
          <a:ln/>
        </p:spPr>
        <p:txBody>
          <a:bodyPr/>
          <a:lstStyle>
            <a:lvl3pPr lvl="2">
              <a:defRPr/>
            </a:lvl3pPr>
            <a:lvl4pPr lvl="3">
              <a:defRPr/>
            </a:lvl4pPr>
          </a:lstStyle>
          <a:p>
            <a:pPr lvl="2">
              <a:defRPr/>
            </a:pPr>
            <a:r>
              <a:rPr lang="de-DE"/>
              <a:t>     </a:t>
            </a:r>
          </a:p>
          <a:p>
            <a:pPr lvl="3">
              <a:defRPr/>
            </a:pPr>
            <a:endParaRPr lang="de-DE"/>
          </a:p>
          <a:p>
            <a:pPr lvl="3">
              <a:defRPr/>
            </a:pPr>
            <a:r>
              <a:rPr lang="de-DE"/>
              <a:t>			                      Ortsverband München-Süd des</a:t>
            </a:r>
          </a:p>
          <a:p>
            <a:pPr lvl="3">
              <a:defRPr/>
            </a:pPr>
            <a:r>
              <a:rPr lang="de-DE"/>
              <a:t>		                            Deutschen Amateur-Radio-Club e.V.</a:t>
            </a:r>
          </a:p>
        </p:txBody>
      </p:sp>
    </p:spTree>
    <p:extLst>
      <p:ext uri="{BB962C8B-B14F-4D97-AF65-F5344CB8AC3E}">
        <p14:creationId xmlns:p14="http://schemas.microsoft.com/office/powerpoint/2010/main" val="2685605498"/>
      </p:ext>
    </p:extLst>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1295400"/>
            <a:ext cx="77724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de-DE" altLang="en-US" smtClean="0"/>
              <a:t>Klicken Sie, um das Titelformat zu bearbeiten</a:t>
            </a:r>
          </a:p>
        </p:txBody>
      </p:sp>
      <p:sp>
        <p:nvSpPr>
          <p:cNvPr id="1027" name="Rectangle 3"/>
          <p:cNvSpPr>
            <a:spLocks noGrp="1" noChangeArrowheads="1"/>
          </p:cNvSpPr>
          <p:nvPr>
            <p:ph type="body" idx="1"/>
          </p:nvPr>
        </p:nvSpPr>
        <p:spPr bwMode="auto">
          <a:xfrm>
            <a:off x="685800" y="1981200"/>
            <a:ext cx="7772400" cy="441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de-DE" altLang="en-US" smtClean="0"/>
              <a:t>Klicken Sie, um die Formate des Vorlagentextes zu bearbeiten</a:t>
            </a:r>
          </a:p>
          <a:p>
            <a:pPr lvl="0"/>
            <a:r>
              <a:rPr lang="de-DE" altLang="en-US" smtClean="0"/>
              <a:t>Zweite Ebene</a:t>
            </a:r>
          </a:p>
          <a:p>
            <a:pPr lvl="0"/>
            <a:r>
              <a:rPr lang="de-DE" altLang="en-US" smtClean="0"/>
              <a:t>Dritte Ebene</a:t>
            </a:r>
          </a:p>
          <a:p>
            <a:pPr lvl="0"/>
            <a:r>
              <a:rPr lang="de-DE" altLang="en-US" smtClean="0"/>
              <a:t>Vierte Ebene</a:t>
            </a:r>
          </a:p>
          <a:p>
            <a:pPr lvl="0"/>
            <a:r>
              <a:rPr lang="de-DE" altLang="en-US" smtClean="0"/>
              <a:t>Fünfte Ebene</a:t>
            </a:r>
          </a:p>
        </p:txBody>
      </p:sp>
      <p:sp>
        <p:nvSpPr>
          <p:cNvPr id="1029" name="Rectangle 5"/>
          <p:cNvSpPr>
            <a:spLocks noGrp="1" noChangeArrowheads="1"/>
          </p:cNvSpPr>
          <p:nvPr>
            <p:ph type="ftr" sz="quarter" idx="3"/>
          </p:nvPr>
        </p:nvSpPr>
        <p:spPr bwMode="auto">
          <a:xfrm>
            <a:off x="685800" y="381000"/>
            <a:ext cx="7772400" cy="7620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3pPr lvl="2">
              <a:defRPr sz="1200">
                <a:latin typeface="+mn-lt"/>
              </a:defRPr>
            </a:lvl3pPr>
            <a:lvl4pPr lvl="3">
              <a:defRPr sz="800">
                <a:latin typeface="+mn-lt"/>
              </a:defRPr>
            </a:lvl4pPr>
          </a:lstStyle>
          <a:p>
            <a:pPr lvl="2">
              <a:defRPr/>
            </a:pPr>
            <a:r>
              <a:rPr lang="de-DE"/>
              <a:t>     </a:t>
            </a:r>
          </a:p>
          <a:p>
            <a:pPr lvl="3">
              <a:defRPr/>
            </a:pPr>
            <a:endParaRPr lang="de-DE"/>
          </a:p>
          <a:p>
            <a:pPr lvl="3">
              <a:defRPr/>
            </a:pPr>
            <a:r>
              <a:rPr lang="de-DE"/>
              <a:t>			                      Ortsverband München-Süd des</a:t>
            </a:r>
          </a:p>
          <a:p>
            <a:pPr lvl="3">
              <a:defRPr/>
            </a:pPr>
            <a:r>
              <a:rPr lang="de-DE"/>
              <a:t>		                            Deutschen Amateur-Radio-Club e.V.</a:t>
            </a:r>
          </a:p>
        </p:txBody>
      </p:sp>
      <p:pic>
        <p:nvPicPr>
          <p:cNvPr id="2" name="Picture 8" descr="I:\AFu Ausbildung\DARC-Symbol.gif"/>
          <p:cNvPicPr>
            <a:picLocks noChangeAspect="1" noChangeArrowheads="1"/>
          </p:cNvPicPr>
          <p:nvPr userDrawn="1"/>
        </p:nvPicPr>
        <p:blipFill>
          <a:blip r:embed="rId13" cstate="print">
            <a:extLst>
              <a:ext uri="{28A0092B-C50C-407E-A947-70E740481C1C}">
                <a14:useLocalDpi xmlns:a14="http://schemas.microsoft.com/office/drawing/2010/main" val="0"/>
              </a:ext>
            </a:extLst>
          </a:blip>
          <a:srcRect/>
          <a:stretch>
            <a:fillRect/>
          </a:stretch>
        </p:blipFill>
        <p:spPr bwMode="auto">
          <a:xfrm>
            <a:off x="7239000" y="381000"/>
            <a:ext cx="1265238" cy="714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776" r:id="rId1"/>
    <p:sldLayoutId id="2147483769" r:id="rId2"/>
    <p:sldLayoutId id="2147483770" r:id="rId3"/>
    <p:sldLayoutId id="2147483771" r:id="rId4"/>
    <p:sldLayoutId id="2147483772" r:id="rId5"/>
    <p:sldLayoutId id="2147483773" r:id="rId6"/>
    <p:sldLayoutId id="2147483777" r:id="rId7"/>
    <p:sldLayoutId id="2147483778" r:id="rId8"/>
    <p:sldLayoutId id="2147483774" r:id="rId9"/>
    <p:sldLayoutId id="2147483775" r:id="rId10"/>
    <p:sldLayoutId id="2147483779" r:id="rId11"/>
  </p:sldLayoutIdLst>
  <p:transition/>
  <p:hf sldNum="0" hdr="0" dt="0"/>
  <p:txStyles>
    <p:titleStyle>
      <a:lvl1pPr algn="ctr" rtl="0" eaLnBrk="0" fontAlgn="base" hangingPunct="0">
        <a:spcBef>
          <a:spcPct val="0"/>
        </a:spcBef>
        <a:spcAft>
          <a:spcPct val="0"/>
        </a:spcAft>
        <a:defRPr sz="2800">
          <a:solidFill>
            <a:schemeClr val="tx2"/>
          </a:solidFill>
          <a:latin typeface="+mj-lt"/>
          <a:ea typeface="+mj-ea"/>
          <a:cs typeface="+mj-cs"/>
        </a:defRPr>
      </a:lvl1pPr>
      <a:lvl2pPr algn="ctr" rtl="0" eaLnBrk="0" fontAlgn="base" hangingPunct="0">
        <a:spcBef>
          <a:spcPct val="0"/>
        </a:spcBef>
        <a:spcAft>
          <a:spcPct val="0"/>
        </a:spcAft>
        <a:defRPr sz="2800">
          <a:solidFill>
            <a:schemeClr val="tx2"/>
          </a:solidFill>
          <a:latin typeface="Arial" charset="0"/>
        </a:defRPr>
      </a:lvl2pPr>
      <a:lvl3pPr algn="ctr" rtl="0" eaLnBrk="0" fontAlgn="base" hangingPunct="0">
        <a:spcBef>
          <a:spcPct val="0"/>
        </a:spcBef>
        <a:spcAft>
          <a:spcPct val="0"/>
        </a:spcAft>
        <a:defRPr sz="2800">
          <a:solidFill>
            <a:schemeClr val="tx2"/>
          </a:solidFill>
          <a:latin typeface="Arial" charset="0"/>
        </a:defRPr>
      </a:lvl3pPr>
      <a:lvl4pPr algn="ctr" rtl="0" eaLnBrk="0" fontAlgn="base" hangingPunct="0">
        <a:spcBef>
          <a:spcPct val="0"/>
        </a:spcBef>
        <a:spcAft>
          <a:spcPct val="0"/>
        </a:spcAft>
        <a:defRPr sz="2800">
          <a:solidFill>
            <a:schemeClr val="tx2"/>
          </a:solidFill>
          <a:latin typeface="Arial" charset="0"/>
        </a:defRPr>
      </a:lvl4pPr>
      <a:lvl5pPr algn="ctr" rtl="0" eaLnBrk="0" fontAlgn="base" hangingPunct="0">
        <a:spcBef>
          <a:spcPct val="0"/>
        </a:spcBef>
        <a:spcAft>
          <a:spcPct val="0"/>
        </a:spcAft>
        <a:defRPr sz="2800">
          <a:solidFill>
            <a:schemeClr val="tx2"/>
          </a:solidFill>
          <a:latin typeface="Arial" charset="0"/>
        </a:defRPr>
      </a:lvl5pPr>
      <a:lvl6pPr marL="457200" algn="ctr" rtl="0" fontAlgn="base">
        <a:spcBef>
          <a:spcPct val="0"/>
        </a:spcBef>
        <a:spcAft>
          <a:spcPct val="0"/>
        </a:spcAft>
        <a:defRPr sz="2800">
          <a:solidFill>
            <a:schemeClr val="tx2"/>
          </a:solidFill>
          <a:latin typeface="Arial" charset="0"/>
        </a:defRPr>
      </a:lvl6pPr>
      <a:lvl7pPr marL="914400" algn="ctr" rtl="0" fontAlgn="base">
        <a:spcBef>
          <a:spcPct val="0"/>
        </a:spcBef>
        <a:spcAft>
          <a:spcPct val="0"/>
        </a:spcAft>
        <a:defRPr sz="2800">
          <a:solidFill>
            <a:schemeClr val="tx2"/>
          </a:solidFill>
          <a:latin typeface="Arial" charset="0"/>
        </a:defRPr>
      </a:lvl7pPr>
      <a:lvl8pPr marL="1371600" algn="ctr" rtl="0" fontAlgn="base">
        <a:spcBef>
          <a:spcPct val="0"/>
        </a:spcBef>
        <a:spcAft>
          <a:spcPct val="0"/>
        </a:spcAft>
        <a:defRPr sz="2800">
          <a:solidFill>
            <a:schemeClr val="tx2"/>
          </a:solidFill>
          <a:latin typeface="Arial" charset="0"/>
        </a:defRPr>
      </a:lvl8pPr>
      <a:lvl9pPr marL="1828800" algn="ctr" rtl="0" fontAlgn="base">
        <a:spcBef>
          <a:spcPct val="0"/>
        </a:spcBef>
        <a:spcAft>
          <a:spcPct val="0"/>
        </a:spcAft>
        <a:defRPr sz="2800">
          <a:solidFill>
            <a:schemeClr val="tx2"/>
          </a:solidFill>
          <a:latin typeface="Arial" charset="0"/>
        </a:defRPr>
      </a:lvl9pPr>
    </p:titleStyle>
    <p:bodyStyle>
      <a:lvl1pPr marL="342900" indent="-342900" algn="ctr" rtl="0" eaLnBrk="0" fontAlgn="base" hangingPunct="0">
        <a:spcBef>
          <a:spcPct val="20000"/>
        </a:spcBef>
        <a:spcAft>
          <a:spcPct val="0"/>
        </a:spcAft>
        <a:defRPr sz="2000">
          <a:solidFill>
            <a:schemeClr val="tx1"/>
          </a:solidFill>
          <a:latin typeface="+mn-lt"/>
          <a:ea typeface="+mn-ea"/>
          <a:cs typeface="+mn-cs"/>
        </a:defRPr>
      </a:lvl1pPr>
      <a:lvl2pPr marL="742950" indent="-285750" algn="ctr" rtl="0" eaLnBrk="0" fontAlgn="base" hangingPunct="0">
        <a:spcBef>
          <a:spcPct val="20000"/>
        </a:spcBef>
        <a:spcAft>
          <a:spcPct val="0"/>
        </a:spcAft>
        <a:defRPr>
          <a:solidFill>
            <a:schemeClr val="tx1"/>
          </a:solidFill>
          <a:latin typeface="+mn-lt"/>
        </a:defRPr>
      </a:lvl2pPr>
      <a:lvl3pPr marL="1143000" indent="-228600" algn="ctr" rtl="0" eaLnBrk="0" fontAlgn="base" hangingPunct="0">
        <a:spcBef>
          <a:spcPct val="20000"/>
        </a:spcBef>
        <a:spcAft>
          <a:spcPct val="0"/>
        </a:spcAft>
        <a:defRPr sz="1600">
          <a:solidFill>
            <a:schemeClr val="tx1"/>
          </a:solidFill>
          <a:latin typeface="+mn-lt"/>
        </a:defRPr>
      </a:lvl3pPr>
      <a:lvl4pPr marL="1600200" indent="-228600" algn="ctr" rtl="0" eaLnBrk="0" fontAlgn="base" hangingPunct="0">
        <a:spcBef>
          <a:spcPct val="20000"/>
        </a:spcBef>
        <a:spcAft>
          <a:spcPct val="0"/>
        </a:spcAft>
        <a:defRPr sz="1400">
          <a:solidFill>
            <a:schemeClr val="tx1"/>
          </a:solidFill>
          <a:latin typeface="+mn-lt"/>
        </a:defRPr>
      </a:lvl4pPr>
      <a:lvl5pPr marL="2057400" indent="-228600" algn="ctr" rtl="0" eaLnBrk="0" fontAlgn="base" hangingPunct="0">
        <a:spcBef>
          <a:spcPct val="20000"/>
        </a:spcBef>
        <a:spcAft>
          <a:spcPct val="0"/>
        </a:spcAft>
        <a:defRPr sz="1200">
          <a:solidFill>
            <a:schemeClr val="tx1"/>
          </a:solidFill>
          <a:latin typeface="+mn-lt"/>
        </a:defRPr>
      </a:lvl5pPr>
      <a:lvl6pPr marL="2514600" indent="-228600" algn="ctr" rtl="0" fontAlgn="base">
        <a:spcBef>
          <a:spcPct val="20000"/>
        </a:spcBef>
        <a:spcAft>
          <a:spcPct val="0"/>
        </a:spcAft>
        <a:defRPr sz="1200">
          <a:solidFill>
            <a:schemeClr val="tx1"/>
          </a:solidFill>
          <a:latin typeface="+mn-lt"/>
        </a:defRPr>
      </a:lvl6pPr>
      <a:lvl7pPr marL="2971800" indent="-228600" algn="ctr" rtl="0" fontAlgn="base">
        <a:spcBef>
          <a:spcPct val="20000"/>
        </a:spcBef>
        <a:spcAft>
          <a:spcPct val="0"/>
        </a:spcAft>
        <a:defRPr sz="1200">
          <a:solidFill>
            <a:schemeClr val="tx1"/>
          </a:solidFill>
          <a:latin typeface="+mn-lt"/>
        </a:defRPr>
      </a:lvl7pPr>
      <a:lvl8pPr marL="3429000" indent="-228600" algn="ctr" rtl="0" fontAlgn="base">
        <a:spcBef>
          <a:spcPct val="20000"/>
        </a:spcBef>
        <a:spcAft>
          <a:spcPct val="0"/>
        </a:spcAft>
        <a:defRPr sz="1200">
          <a:solidFill>
            <a:schemeClr val="tx1"/>
          </a:solidFill>
          <a:latin typeface="+mn-lt"/>
        </a:defRPr>
      </a:lvl8pPr>
      <a:lvl9pPr marL="3886200" indent="-228600" algn="ctr" rtl="0" fontAlgn="base">
        <a:spcBef>
          <a:spcPct val="20000"/>
        </a:spcBef>
        <a:spcAft>
          <a:spcPct val="0"/>
        </a:spcAft>
        <a:defRPr sz="1200">
          <a:solidFill>
            <a:schemeClr val="tx1"/>
          </a:solidFill>
          <a:latin typeface="+mn-lt"/>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5.gif"/><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6.gif"/><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7.gif"/><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8.gif"/><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5.xml"/><Relationship Id="rId1" Type="http://schemas.openxmlformats.org/officeDocument/2006/relationships/slideLayout" Target="../slideLayouts/slideLayout2.xml"/><Relationship Id="rId4" Type="http://schemas.openxmlformats.org/officeDocument/2006/relationships/image" Target="../media/image10.png"/></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9.jpg"/><Relationship Id="rId2" Type="http://schemas.openxmlformats.org/officeDocument/2006/relationships/notesSlide" Target="../notesSlides/notesSlide17.xml"/><Relationship Id="rId1" Type="http://schemas.openxmlformats.org/officeDocument/2006/relationships/slideLayout" Target="../slideLayouts/slideLayout2.xml"/><Relationship Id="rId5" Type="http://schemas.openxmlformats.org/officeDocument/2006/relationships/image" Target="../media/image12.jpg"/><Relationship Id="rId4" Type="http://schemas.openxmlformats.org/officeDocument/2006/relationships/image" Target="../media/image11.png"/></Relationships>
</file>

<file path=ppt/slides/_rels/slide18.xml.rels><?xml version="1.0" encoding="UTF-8" standalone="yes"?>
<Relationships xmlns="http://schemas.openxmlformats.org/package/2006/relationships"><Relationship Id="rId3" Type="http://schemas.openxmlformats.org/officeDocument/2006/relationships/image" Target="../media/image13.jpg"/><Relationship Id="rId2" Type="http://schemas.openxmlformats.org/officeDocument/2006/relationships/notesSlide" Target="../notesSlides/notesSlide18.xml"/><Relationship Id="rId1" Type="http://schemas.openxmlformats.org/officeDocument/2006/relationships/slideLayout" Target="../slideLayouts/slideLayout2.xml"/><Relationship Id="rId4" Type="http://schemas.openxmlformats.org/officeDocument/2006/relationships/image" Target="../media/image14.jpg"/></Relationships>
</file>

<file path=ppt/slides/_rels/slide19.xml.rels><?xml version="1.0" encoding="UTF-8" standalone="yes"?>
<Relationships xmlns="http://schemas.openxmlformats.org/package/2006/relationships"><Relationship Id="rId3" Type="http://schemas.openxmlformats.org/officeDocument/2006/relationships/image" Target="../media/image15.jpg"/><Relationship Id="rId2" Type="http://schemas.openxmlformats.org/officeDocument/2006/relationships/notesSlide" Target="../notesSlides/notesSlide19.xml"/><Relationship Id="rId1" Type="http://schemas.openxmlformats.org/officeDocument/2006/relationships/slideLayout" Target="../slideLayouts/slideLayout2.xml"/><Relationship Id="rId5" Type="http://schemas.openxmlformats.org/officeDocument/2006/relationships/image" Target="../media/image17.gif"/><Relationship Id="rId4" Type="http://schemas.openxmlformats.org/officeDocument/2006/relationships/image" Target="../media/image16.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18.jpg"/><Relationship Id="rId2" Type="http://schemas.openxmlformats.org/officeDocument/2006/relationships/notesSlide" Target="../notesSlides/notesSlide20.xml"/><Relationship Id="rId1" Type="http://schemas.openxmlformats.org/officeDocument/2006/relationships/slideLayout" Target="../slideLayouts/slideLayout2.xml"/><Relationship Id="rId4" Type="http://schemas.openxmlformats.org/officeDocument/2006/relationships/image" Target="../media/image19.jpg"/></Relationships>
</file>

<file path=ppt/slides/_rels/slide21.xml.rels><?xml version="1.0" encoding="UTF-8" standalone="yes"?>
<Relationships xmlns="http://schemas.openxmlformats.org/package/2006/relationships"><Relationship Id="rId3" Type="http://schemas.openxmlformats.org/officeDocument/2006/relationships/image" Target="../media/image20.gif"/><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21.png"/><Relationship Id="rId2" Type="http://schemas.openxmlformats.org/officeDocument/2006/relationships/notesSlide" Target="../notesSlides/notesSlide24.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3.gif"/><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image" Target="../media/image4.gi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el 1"/>
          <p:cNvSpPr txBox="1">
            <a:spLocks/>
          </p:cNvSpPr>
          <p:nvPr/>
        </p:nvSpPr>
        <p:spPr bwMode="auto">
          <a:xfrm>
            <a:off x="685800" y="1670943"/>
            <a:ext cx="7772400" cy="1470025"/>
          </a:xfrm>
          <a:prstGeom prst="rect">
            <a:avLst/>
          </a:prstGeom>
          <a:noFill/>
          <a:ln w="9525">
            <a:noFill/>
            <a:miter lim="800000"/>
            <a:headEnd/>
            <a:tailEnd/>
          </a:ln>
        </p:spPr>
        <p:txBody>
          <a:bodyPr anchor="ctr"/>
          <a:lstStyle/>
          <a:p>
            <a:pPr algn="ctr" eaLnBrk="0" hangingPunct="0">
              <a:defRPr/>
            </a:pPr>
            <a:r>
              <a:rPr lang="de-DE" sz="2800" kern="0" dirty="0">
                <a:solidFill>
                  <a:schemeClr val="tx2"/>
                </a:solidFill>
                <a:latin typeface="+mj-lt"/>
                <a:ea typeface="+mj-ea"/>
                <a:cs typeface="+mj-cs"/>
              </a:rPr>
              <a:t>Was machen wir heute?</a:t>
            </a:r>
          </a:p>
        </p:txBody>
      </p:sp>
      <p:sp>
        <p:nvSpPr>
          <p:cNvPr id="8195" name="Inhaltsplatzhalter 11"/>
          <p:cNvSpPr>
            <a:spLocks noGrp="1"/>
          </p:cNvSpPr>
          <p:nvPr>
            <p:ph idx="1"/>
          </p:nvPr>
        </p:nvSpPr>
        <p:spPr>
          <a:xfrm>
            <a:off x="685800" y="3068960"/>
            <a:ext cx="7772400" cy="3348037"/>
          </a:xfrm>
        </p:spPr>
        <p:txBody>
          <a:bodyPr/>
          <a:lstStyle/>
          <a:p>
            <a:endParaRPr lang="de-DE" altLang="en-US" dirty="0" smtClean="0"/>
          </a:p>
          <a:p>
            <a:r>
              <a:rPr lang="de-DE" sz="2400" b="1" dirty="0" smtClean="0"/>
              <a:t>Technik E-05</a:t>
            </a:r>
          </a:p>
          <a:p>
            <a:endParaRPr lang="de-DE" b="1" dirty="0" smtClean="0"/>
          </a:p>
          <a:p>
            <a:r>
              <a:rPr lang="de-DE" b="1" dirty="0" smtClean="0"/>
              <a:t>Der Kondensator</a:t>
            </a:r>
          </a:p>
        </p:txBody>
      </p:sp>
      <p:sp>
        <p:nvSpPr>
          <p:cNvPr id="11" name="Fußzeilenplatzhalter 3"/>
          <p:cNvSpPr>
            <a:spLocks noGrp="1"/>
          </p:cNvSpPr>
          <p:nvPr>
            <p:ph type="ftr" sz="quarter" idx="10"/>
          </p:nvPr>
        </p:nvSpPr>
        <p:spPr/>
        <p:txBody>
          <a:bodyPr/>
          <a:lstStyle/>
          <a:p>
            <a:pPr lvl="2">
              <a:defRPr/>
            </a:pPr>
            <a:r>
              <a:rPr lang="de-DE"/>
              <a:t> </a:t>
            </a:r>
          </a:p>
          <a:p>
            <a:pPr lvl="3">
              <a:defRPr/>
            </a:pPr>
            <a:endParaRPr lang="de-DE"/>
          </a:p>
          <a:p>
            <a:pPr lvl="3">
              <a:defRPr/>
            </a:pPr>
            <a:r>
              <a:rPr lang="de-DE" sz="1200"/>
              <a:t>			              Ortsverband München-Süd des</a:t>
            </a:r>
          </a:p>
          <a:p>
            <a:pPr lvl="3">
              <a:defRPr/>
            </a:pPr>
            <a:r>
              <a:rPr lang="de-DE" sz="1200"/>
              <a:t>		                            Deutschen Amateur-Radio-Club e.V.</a:t>
            </a:r>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683568" y="404664"/>
            <a:ext cx="7772400" cy="609600"/>
          </a:xfrm>
        </p:spPr>
        <p:txBody>
          <a:bodyPr/>
          <a:lstStyle/>
          <a:p>
            <a:r>
              <a:rPr lang="de-DE" altLang="en-US" dirty="0" smtClean="0"/>
              <a:t>Prüfungsfrage</a:t>
            </a:r>
          </a:p>
        </p:txBody>
      </p:sp>
      <p:sp>
        <p:nvSpPr>
          <p:cNvPr id="11268" name="Foliennummernplatzhalter 5"/>
          <p:cNvSpPr>
            <a:spLocks noGrp="1"/>
          </p:cNvSpPr>
          <p:nvPr>
            <p:ph type="sldNum" sz="quarter" idx="4294967295"/>
          </p:nvPr>
        </p:nvSpPr>
        <p:spPr bwMode="auto">
          <a:xfrm>
            <a:off x="72390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561D7F5A-8CB7-4BB1-A8C7-2922CA14D6DB}" type="slidenum">
              <a:rPr lang="de-DE" altLang="en-US"/>
              <a:pPr eaLnBrk="1" hangingPunct="1"/>
              <a:t>10</a:t>
            </a:fld>
            <a:endParaRPr lang="de-DE" altLang="en-US"/>
          </a:p>
        </p:txBody>
      </p:sp>
      <p:graphicFrame>
        <p:nvGraphicFramePr>
          <p:cNvPr id="3" name="Tabelle 2"/>
          <p:cNvGraphicFramePr>
            <a:graphicFrameLocks noGrp="1"/>
          </p:cNvGraphicFramePr>
          <p:nvPr>
            <p:extLst>
              <p:ext uri="{D42A27DB-BD31-4B8C-83A1-F6EECF244321}">
                <p14:modId xmlns:p14="http://schemas.microsoft.com/office/powerpoint/2010/main" val="4020059747"/>
              </p:ext>
            </p:extLst>
          </p:nvPr>
        </p:nvGraphicFramePr>
        <p:xfrm>
          <a:off x="1082975" y="1361936"/>
          <a:ext cx="6696744" cy="2931160"/>
        </p:xfrm>
        <a:graphic>
          <a:graphicData uri="http://schemas.openxmlformats.org/drawingml/2006/table">
            <a:tbl>
              <a:tblPr firstRow="1" bandRow="1">
                <a:tableStyleId>{17292A2E-F333-43FB-9621-5CBBE7FDCDCB}</a:tableStyleId>
              </a:tblPr>
              <a:tblGrid>
                <a:gridCol w="936104"/>
                <a:gridCol w="5760640"/>
              </a:tblGrid>
              <a:tr h="370840">
                <a:tc>
                  <a:txBody>
                    <a:bodyPr/>
                    <a:lstStyle/>
                    <a:p>
                      <a:r>
                        <a:rPr lang="en-US" dirty="0" smtClean="0">
                          <a:solidFill>
                            <a:schemeClr val="tx1"/>
                          </a:solidFill>
                        </a:rPr>
                        <a:t>TD105</a:t>
                      </a:r>
                      <a:endParaRPr 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65000"/>
                      </a:schemeClr>
                    </a:solidFill>
                  </a:tcPr>
                </a:tc>
                <a:tc>
                  <a:txBody>
                    <a:bodyPr/>
                    <a:lstStyle/>
                    <a:p>
                      <a:r>
                        <a:rPr lang="de-DE" dirty="0">
                          <a:solidFill>
                            <a:schemeClr val="tx1"/>
                          </a:solidFill>
                        </a:rPr>
                        <a:t>Berechnen Sie die Gesamtkapazität der gemischten Schaltung.</a:t>
                      </a:r>
                      <a:r>
                        <a:rPr lang="de-DE" dirty="0"/>
                        <a:t/>
                      </a:r>
                      <a:br>
                        <a:rPr lang="de-DE" dirty="0"/>
                      </a:br>
                      <a:r>
                        <a:rPr lang="de-DE" dirty="0"/>
                        <a:t/>
                      </a:r>
                      <a:br>
                        <a:rPr lang="de-DE" dirty="0"/>
                      </a:br>
                      <a:r>
                        <a:rPr lang="de-DE" dirty="0"/>
                        <a:t> </a:t>
                      </a:r>
                      <a:endParaRPr lang="de-DE" dirty="0" smtClean="0"/>
                    </a:p>
                    <a:p>
                      <a:endParaRPr lang="de-DE" dirty="0" smtClean="0"/>
                    </a:p>
                  </a:txBody>
                  <a:tcPr marL="38100" marR="38100" marT="38100" marB="381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70840">
                <a:tc>
                  <a:txBody>
                    <a:bodyPr/>
                    <a:lstStyle/>
                    <a:p>
                      <a:r>
                        <a:rPr lang="en-US" dirty="0" smtClean="0"/>
                        <a:t>A</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dirty="0" smtClean="0"/>
                        <a:t>0,015 </a:t>
                      </a:r>
                      <a:r>
                        <a:rPr lang="en-US" dirty="0" err="1"/>
                        <a:t>nF</a:t>
                      </a:r>
                      <a:endParaRPr lang="en-US" dirty="0"/>
                    </a:p>
                  </a:txBody>
                  <a:tcPr marL="38100" marR="38100" marT="38100" marB="381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40">
                <a:tc>
                  <a:txBody>
                    <a:bodyPr/>
                    <a:lstStyle/>
                    <a:p>
                      <a:r>
                        <a:rPr lang="en-US" dirty="0" smtClean="0"/>
                        <a:t>B</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b="1" dirty="0" smtClean="0"/>
                        <a:t>     </a:t>
                      </a:r>
                      <a:r>
                        <a:rPr lang="en-US" b="1" dirty="0"/>
                        <a:t>  </a:t>
                      </a:r>
                      <a:r>
                        <a:rPr lang="en-US" dirty="0"/>
                        <a:t>5 </a:t>
                      </a:r>
                      <a:r>
                        <a:rPr lang="en-US" dirty="0" err="1"/>
                        <a:t>nF</a:t>
                      </a:r>
                      <a:endParaRPr lang="en-US" dirty="0"/>
                    </a:p>
                  </a:txBody>
                  <a:tcPr marL="38100" marR="38100" marT="38100" marB="381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40">
                <a:tc>
                  <a:txBody>
                    <a:bodyPr/>
                    <a:lstStyle/>
                    <a:p>
                      <a:r>
                        <a:rPr lang="en-US" dirty="0" smtClean="0"/>
                        <a:t>C</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b="1" dirty="0" smtClean="0"/>
                        <a:t>  </a:t>
                      </a:r>
                      <a:r>
                        <a:rPr lang="en-US" b="1" dirty="0"/>
                        <a:t>  </a:t>
                      </a:r>
                      <a:r>
                        <a:rPr lang="en-US" dirty="0"/>
                        <a:t>7,5 </a:t>
                      </a:r>
                      <a:r>
                        <a:rPr lang="en-US" dirty="0" err="1"/>
                        <a:t>nF</a:t>
                      </a:r>
                      <a:endParaRPr lang="en-US" dirty="0"/>
                    </a:p>
                  </a:txBody>
                  <a:tcPr marL="38100" marR="38100" marT="38100" marB="381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40">
                <a:tc>
                  <a:txBody>
                    <a:bodyPr/>
                    <a:lstStyle/>
                    <a:p>
                      <a:r>
                        <a:rPr lang="en-US" dirty="0" smtClean="0"/>
                        <a:t>D</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dirty="0" smtClean="0"/>
                        <a:t>   </a:t>
                      </a:r>
                      <a:r>
                        <a:rPr lang="en-US" dirty="0"/>
                        <a:t>  10 </a:t>
                      </a:r>
                      <a:r>
                        <a:rPr lang="en-US" dirty="0" err="1"/>
                        <a:t>nF</a:t>
                      </a:r>
                      <a:endParaRPr lang="en-US" dirty="0"/>
                    </a:p>
                  </a:txBody>
                  <a:tcPr marL="38100" marR="38100" marT="38100" marB="381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
        <p:nvSpPr>
          <p:cNvPr id="5" name="Interaktive Schaltfläche: Hilfe 4">
            <a:hlinkClick r:id="" action="ppaction://noaction" highlightClick="1"/>
          </p:cNvPr>
          <p:cNvSpPr/>
          <p:nvPr/>
        </p:nvSpPr>
        <p:spPr>
          <a:xfrm>
            <a:off x="1398303" y="3202580"/>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Interaktive Schaltfläche: Hilfe 10">
            <a:hlinkClick r:id="" action="ppaction://noaction" highlightClick="1"/>
          </p:cNvPr>
          <p:cNvSpPr/>
          <p:nvPr/>
        </p:nvSpPr>
        <p:spPr>
          <a:xfrm>
            <a:off x="1402404" y="2829896"/>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Interaktive Schaltfläche: Hilfe 11">
            <a:hlinkClick r:id="" action="ppaction://noaction" highlightClick="1"/>
          </p:cNvPr>
          <p:cNvSpPr/>
          <p:nvPr/>
        </p:nvSpPr>
        <p:spPr>
          <a:xfrm>
            <a:off x="1402404" y="3593070"/>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Interaktive Schaltfläche: Hilfe 12">
            <a:hlinkClick r:id="" action="ppaction://noaction" highlightClick="1"/>
          </p:cNvPr>
          <p:cNvSpPr/>
          <p:nvPr/>
        </p:nvSpPr>
        <p:spPr>
          <a:xfrm>
            <a:off x="1402404" y="3972564"/>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feld 5"/>
          <p:cNvSpPr txBox="1"/>
          <p:nvPr/>
        </p:nvSpPr>
        <p:spPr>
          <a:xfrm>
            <a:off x="1123919" y="3186099"/>
            <a:ext cx="809837" cy="338554"/>
          </a:xfrm>
          <a:prstGeom prst="rect">
            <a:avLst/>
          </a:prstGeom>
          <a:solidFill>
            <a:srgbClr val="92D050"/>
          </a:solidFill>
        </p:spPr>
        <p:txBody>
          <a:bodyPr wrap="none" rtlCol="0">
            <a:spAutoFit/>
          </a:bodyPr>
          <a:lstStyle/>
          <a:p>
            <a:r>
              <a:rPr lang="en-US" sz="1600" dirty="0" err="1" smtClean="0">
                <a:latin typeface="+mn-lt"/>
              </a:rPr>
              <a:t>Richtig</a:t>
            </a:r>
            <a:endParaRPr lang="en-US" sz="1600" dirty="0">
              <a:latin typeface="+mn-lt"/>
            </a:endParaRPr>
          </a:p>
        </p:txBody>
      </p:sp>
      <p:sp>
        <p:nvSpPr>
          <p:cNvPr id="15" name="Textfeld 14"/>
          <p:cNvSpPr txBox="1"/>
          <p:nvPr/>
        </p:nvSpPr>
        <p:spPr>
          <a:xfrm>
            <a:off x="1135140" y="2815744"/>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16" name="Textfeld 15"/>
          <p:cNvSpPr txBox="1"/>
          <p:nvPr/>
        </p:nvSpPr>
        <p:spPr>
          <a:xfrm>
            <a:off x="1135140" y="3570102"/>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17" name="Textfeld 16"/>
          <p:cNvSpPr txBox="1"/>
          <p:nvPr/>
        </p:nvSpPr>
        <p:spPr>
          <a:xfrm>
            <a:off x="1135140" y="3940458"/>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2" name="Textfeld 1"/>
          <p:cNvSpPr txBox="1"/>
          <p:nvPr/>
        </p:nvSpPr>
        <p:spPr>
          <a:xfrm>
            <a:off x="1123919" y="4581128"/>
            <a:ext cx="6727808" cy="2015936"/>
          </a:xfrm>
          <a:prstGeom prst="rect">
            <a:avLst/>
          </a:prstGeom>
          <a:noFill/>
        </p:spPr>
        <p:txBody>
          <a:bodyPr wrap="square" rtlCol="0">
            <a:spAutoFit/>
          </a:bodyPr>
          <a:lstStyle/>
          <a:p>
            <a:pPr>
              <a:spcBef>
                <a:spcPts val="600"/>
              </a:spcBef>
            </a:pPr>
            <a:r>
              <a:rPr lang="de-DE" sz="1400" b="1" dirty="0">
                <a:latin typeface="Verdana" panose="020B0604030504040204" pitchFamily="34" charset="0"/>
                <a:ea typeface="Verdana" panose="020B0604030504040204" pitchFamily="34" charset="0"/>
                <a:cs typeface="Verdana" panose="020B0604030504040204" pitchFamily="34" charset="0"/>
              </a:rPr>
              <a:t>Lösung: </a:t>
            </a:r>
            <a:r>
              <a:rPr lang="de-DE" sz="1400" dirty="0">
                <a:latin typeface="Verdana" panose="020B0604030504040204" pitchFamily="34" charset="0"/>
                <a:ea typeface="Verdana" panose="020B0604030504040204" pitchFamily="34" charset="0"/>
                <a:cs typeface="Verdana" panose="020B0604030504040204" pitchFamily="34" charset="0"/>
              </a:rPr>
              <a:t>Zunächst wandeln wir die Kapazitätswerte in eine gemeinsame Größenordnung </a:t>
            </a:r>
            <a:r>
              <a:rPr lang="de-DE" sz="1400" dirty="0" smtClean="0">
                <a:latin typeface="Verdana" panose="020B0604030504040204" pitchFamily="34" charset="0"/>
                <a:ea typeface="Verdana" panose="020B0604030504040204" pitchFamily="34" charset="0"/>
                <a:cs typeface="Verdana" panose="020B0604030504040204" pitchFamily="34" charset="0"/>
              </a:rPr>
              <a:t>um. Damit </a:t>
            </a:r>
            <a:r>
              <a:rPr lang="de-DE" sz="1400" dirty="0">
                <a:latin typeface="Verdana" panose="020B0604030504040204" pitchFamily="34" charset="0"/>
                <a:ea typeface="Verdana" panose="020B0604030504040204" pitchFamily="34" charset="0"/>
                <a:cs typeface="Verdana" panose="020B0604030504040204" pitchFamily="34" charset="0"/>
              </a:rPr>
              <a:t>erhalten wir als Kapazitäten </a:t>
            </a:r>
          </a:p>
          <a:p>
            <a:pPr>
              <a:spcBef>
                <a:spcPts val="600"/>
              </a:spcBef>
            </a:pPr>
            <a:r>
              <a:rPr lang="de-DE" sz="1400" dirty="0" smtClean="0">
                <a:latin typeface="Verdana" panose="020B0604030504040204" pitchFamily="34" charset="0"/>
                <a:ea typeface="Verdana" panose="020B0604030504040204" pitchFamily="34" charset="0"/>
                <a:cs typeface="Verdana" panose="020B0604030504040204" pitchFamily="34" charset="0"/>
              </a:rPr>
              <a:t>C1 </a:t>
            </a:r>
            <a:r>
              <a:rPr lang="de-DE" sz="1400" dirty="0">
                <a:latin typeface="Verdana" panose="020B0604030504040204" pitchFamily="34" charset="0"/>
                <a:ea typeface="Verdana" panose="020B0604030504040204" pitchFamily="34" charset="0"/>
                <a:cs typeface="Verdana" panose="020B0604030504040204" pitchFamily="34" charset="0"/>
              </a:rPr>
              <a:t>= 10 </a:t>
            </a:r>
            <a:r>
              <a:rPr lang="de-DE" sz="1400" dirty="0" err="1">
                <a:latin typeface="Verdana" panose="020B0604030504040204" pitchFamily="34" charset="0"/>
                <a:ea typeface="Verdana" panose="020B0604030504040204" pitchFamily="34" charset="0"/>
                <a:cs typeface="Verdana" panose="020B0604030504040204" pitchFamily="34" charset="0"/>
              </a:rPr>
              <a:t>nF</a:t>
            </a:r>
            <a:r>
              <a:rPr lang="de-DE" sz="1400" dirty="0">
                <a:latin typeface="Verdana" panose="020B0604030504040204" pitchFamily="34" charset="0"/>
                <a:ea typeface="Verdana" panose="020B0604030504040204" pitchFamily="34" charset="0"/>
                <a:cs typeface="Verdana" panose="020B0604030504040204" pitchFamily="34" charset="0"/>
              </a:rPr>
              <a:t>, C2 = 5 </a:t>
            </a:r>
            <a:r>
              <a:rPr lang="de-DE" sz="1400" dirty="0" err="1">
                <a:latin typeface="Verdana" panose="020B0604030504040204" pitchFamily="34" charset="0"/>
                <a:ea typeface="Verdana" panose="020B0604030504040204" pitchFamily="34" charset="0"/>
                <a:cs typeface="Verdana" panose="020B0604030504040204" pitchFamily="34" charset="0"/>
              </a:rPr>
              <a:t>nF</a:t>
            </a:r>
            <a:r>
              <a:rPr lang="de-DE" sz="1400" dirty="0">
                <a:latin typeface="Verdana" panose="020B0604030504040204" pitchFamily="34" charset="0"/>
                <a:ea typeface="Verdana" panose="020B0604030504040204" pitchFamily="34" charset="0"/>
                <a:cs typeface="Verdana" panose="020B0604030504040204" pitchFamily="34" charset="0"/>
              </a:rPr>
              <a:t> und C3 = 5 </a:t>
            </a:r>
            <a:r>
              <a:rPr lang="de-DE" sz="1400" dirty="0" err="1">
                <a:latin typeface="Verdana" panose="020B0604030504040204" pitchFamily="34" charset="0"/>
                <a:ea typeface="Verdana" panose="020B0604030504040204" pitchFamily="34" charset="0"/>
                <a:cs typeface="Verdana" panose="020B0604030504040204" pitchFamily="34" charset="0"/>
              </a:rPr>
              <a:t>nF</a:t>
            </a:r>
            <a:r>
              <a:rPr lang="de-DE" sz="1400" dirty="0">
                <a:latin typeface="Verdana" panose="020B0604030504040204" pitchFamily="34" charset="0"/>
                <a:ea typeface="Verdana" panose="020B0604030504040204" pitchFamily="34" charset="0"/>
                <a:cs typeface="Verdana" panose="020B0604030504040204" pitchFamily="34" charset="0"/>
              </a:rPr>
              <a:t> </a:t>
            </a:r>
          </a:p>
          <a:p>
            <a:pPr>
              <a:spcBef>
                <a:spcPts val="600"/>
              </a:spcBef>
            </a:pPr>
            <a:r>
              <a:rPr lang="de-DE" sz="1400" dirty="0" smtClean="0">
                <a:latin typeface="Verdana" panose="020B0604030504040204" pitchFamily="34" charset="0"/>
                <a:ea typeface="Verdana" panose="020B0604030504040204" pitchFamily="34" charset="0"/>
                <a:cs typeface="Verdana" panose="020B0604030504040204" pitchFamily="34" charset="0"/>
              </a:rPr>
              <a:t>Dann </a:t>
            </a:r>
            <a:r>
              <a:rPr lang="de-DE" sz="1400" dirty="0">
                <a:latin typeface="Verdana" panose="020B0604030504040204" pitchFamily="34" charset="0"/>
                <a:ea typeface="Verdana" panose="020B0604030504040204" pitchFamily="34" charset="0"/>
                <a:cs typeface="Verdana" panose="020B0604030504040204" pitchFamily="34" charset="0"/>
              </a:rPr>
              <a:t>wird die Parallelschaltung von C2 und C3 berechnet. </a:t>
            </a:r>
          </a:p>
          <a:p>
            <a:pPr>
              <a:spcBef>
                <a:spcPts val="600"/>
              </a:spcBef>
            </a:pPr>
            <a:r>
              <a:rPr lang="de-DE" sz="1400" dirty="0" smtClean="0">
                <a:latin typeface="Verdana" panose="020B0604030504040204" pitchFamily="34" charset="0"/>
                <a:ea typeface="Verdana" panose="020B0604030504040204" pitchFamily="34" charset="0"/>
                <a:cs typeface="Verdana" panose="020B0604030504040204" pitchFamily="34" charset="0"/>
              </a:rPr>
              <a:t>C2/3 </a:t>
            </a:r>
            <a:r>
              <a:rPr lang="de-DE" sz="1400" dirty="0">
                <a:latin typeface="Verdana" panose="020B0604030504040204" pitchFamily="34" charset="0"/>
                <a:ea typeface="Verdana" panose="020B0604030504040204" pitchFamily="34" charset="0"/>
                <a:cs typeface="Verdana" panose="020B0604030504040204" pitchFamily="34" charset="0"/>
              </a:rPr>
              <a:t>='C2 + C3 = 5 </a:t>
            </a:r>
            <a:r>
              <a:rPr lang="de-DE" sz="1400" dirty="0" err="1">
                <a:latin typeface="Verdana" panose="020B0604030504040204" pitchFamily="34" charset="0"/>
                <a:ea typeface="Verdana" panose="020B0604030504040204" pitchFamily="34" charset="0"/>
                <a:cs typeface="Verdana" panose="020B0604030504040204" pitchFamily="34" charset="0"/>
              </a:rPr>
              <a:t>nF</a:t>
            </a:r>
            <a:r>
              <a:rPr lang="de-DE" sz="1400" dirty="0">
                <a:latin typeface="Verdana" panose="020B0604030504040204" pitchFamily="34" charset="0"/>
                <a:ea typeface="Verdana" panose="020B0604030504040204" pitchFamily="34" charset="0"/>
                <a:cs typeface="Verdana" panose="020B0604030504040204" pitchFamily="34" charset="0"/>
              </a:rPr>
              <a:t> + 5 </a:t>
            </a:r>
            <a:r>
              <a:rPr lang="de-DE" sz="1400" dirty="0" err="1">
                <a:latin typeface="Verdana" panose="020B0604030504040204" pitchFamily="34" charset="0"/>
                <a:ea typeface="Verdana" panose="020B0604030504040204" pitchFamily="34" charset="0"/>
                <a:cs typeface="Verdana" panose="020B0604030504040204" pitchFamily="34" charset="0"/>
              </a:rPr>
              <a:t>nF</a:t>
            </a:r>
            <a:r>
              <a:rPr lang="de-DE" sz="1400" dirty="0">
                <a:latin typeface="Verdana" panose="020B0604030504040204" pitchFamily="34" charset="0"/>
                <a:ea typeface="Verdana" panose="020B0604030504040204" pitchFamily="34" charset="0"/>
                <a:cs typeface="Verdana" panose="020B0604030504040204" pitchFamily="34" charset="0"/>
              </a:rPr>
              <a:t> = 10 </a:t>
            </a:r>
            <a:r>
              <a:rPr lang="de-DE" sz="1400" dirty="0" err="1">
                <a:latin typeface="Verdana" panose="020B0604030504040204" pitchFamily="34" charset="0"/>
                <a:ea typeface="Verdana" panose="020B0604030504040204" pitchFamily="34" charset="0"/>
                <a:cs typeface="Verdana" panose="020B0604030504040204" pitchFamily="34" charset="0"/>
              </a:rPr>
              <a:t>nF</a:t>
            </a:r>
            <a:endParaRPr lang="de-DE" sz="1400" dirty="0">
              <a:latin typeface="Verdana" panose="020B0604030504040204" pitchFamily="34" charset="0"/>
              <a:ea typeface="Verdana" panose="020B0604030504040204" pitchFamily="34" charset="0"/>
              <a:cs typeface="Verdana" panose="020B0604030504040204" pitchFamily="34" charset="0"/>
            </a:endParaRPr>
          </a:p>
          <a:p>
            <a:pPr>
              <a:spcBef>
                <a:spcPts val="600"/>
              </a:spcBef>
            </a:pPr>
            <a:r>
              <a:rPr lang="de-DE" sz="1400" dirty="0" smtClean="0">
                <a:latin typeface="Verdana" panose="020B0604030504040204" pitchFamily="34" charset="0"/>
                <a:ea typeface="Verdana" panose="020B0604030504040204" pitchFamily="34" charset="0"/>
                <a:cs typeface="Verdana" panose="020B0604030504040204" pitchFamily="34" charset="0"/>
              </a:rPr>
              <a:t>Dann </a:t>
            </a:r>
            <a:r>
              <a:rPr lang="de-DE" sz="1400" dirty="0">
                <a:latin typeface="Verdana" panose="020B0604030504040204" pitchFamily="34" charset="0"/>
                <a:ea typeface="Verdana" panose="020B0604030504040204" pitchFamily="34" charset="0"/>
                <a:cs typeface="Verdana" panose="020B0604030504040204" pitchFamily="34" charset="0"/>
              </a:rPr>
              <a:t>wird die Reihenschaltung von C1 und C2/3 berechnet. </a:t>
            </a:r>
            <a:endParaRPr lang="de-DE" sz="1200" dirty="0" smtClean="0">
              <a:latin typeface="Verdana" panose="020B0604030504040204" pitchFamily="34" charset="0"/>
              <a:ea typeface="Verdana" panose="020B0604030504040204" pitchFamily="34" charset="0"/>
              <a:cs typeface="Verdana" panose="020B0604030504040204" pitchFamily="34" charset="0"/>
            </a:endParaRPr>
          </a:p>
          <a:p>
            <a:pPr>
              <a:spcBef>
                <a:spcPts val="600"/>
              </a:spcBef>
            </a:pPr>
            <a:r>
              <a:rPr lang="de-DE" sz="1400" dirty="0" smtClean="0">
                <a:latin typeface="Verdana" panose="020B0604030504040204" pitchFamily="34" charset="0"/>
                <a:ea typeface="Verdana" panose="020B0604030504040204" pitchFamily="34" charset="0"/>
                <a:cs typeface="Verdana" panose="020B0604030504040204" pitchFamily="34" charset="0"/>
              </a:rPr>
              <a:t>Da beide 10 </a:t>
            </a:r>
            <a:r>
              <a:rPr lang="de-DE" sz="1400" dirty="0" err="1" smtClean="0">
                <a:latin typeface="Verdana" panose="020B0604030504040204" pitchFamily="34" charset="0"/>
                <a:ea typeface="Verdana" panose="020B0604030504040204" pitchFamily="34" charset="0"/>
                <a:cs typeface="Verdana" panose="020B0604030504040204" pitchFamily="34" charset="0"/>
              </a:rPr>
              <a:t>nF</a:t>
            </a:r>
            <a:r>
              <a:rPr lang="de-DE" sz="1400" dirty="0" smtClean="0">
                <a:latin typeface="Verdana" panose="020B0604030504040204" pitchFamily="34" charset="0"/>
                <a:ea typeface="Verdana" panose="020B0604030504040204" pitchFamily="34" charset="0"/>
                <a:cs typeface="Verdana" panose="020B0604030504040204" pitchFamily="34" charset="0"/>
              </a:rPr>
              <a:t> sind, ergibt sich 10nF / 2 = 5nF</a:t>
            </a:r>
            <a:endParaRPr lang="de-DE" sz="1600" dirty="0">
              <a:latin typeface="Verdana" panose="020B0604030504040204" pitchFamily="34" charset="0"/>
              <a:ea typeface="Verdana" panose="020B0604030504040204" pitchFamily="34" charset="0"/>
              <a:cs typeface="Verdana" panose="020B0604030504040204" pitchFamily="34" charset="0"/>
            </a:endParaRPr>
          </a:p>
        </p:txBody>
      </p:sp>
      <p:pic>
        <p:nvPicPr>
          <p:cNvPr id="4" name="Grafik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155841" y="1721976"/>
            <a:ext cx="1928327" cy="1061663"/>
          </a:xfrm>
          <a:prstGeom prst="rect">
            <a:avLst/>
          </a:prstGeom>
        </p:spPr>
      </p:pic>
    </p:spTree>
    <p:extLst>
      <p:ext uri="{BB962C8B-B14F-4D97-AF65-F5344CB8AC3E}">
        <p14:creationId xmlns:p14="http://schemas.microsoft.com/office/powerpoint/2010/main" val="4003020835"/>
      </p:ext>
    </p:extLst>
  </p:cSld>
  <p:clrMapOvr>
    <a:masterClrMapping/>
  </p:clrMapOvr>
  <p:transition/>
  <p:timing>
    <p:tnLst>
      <p:par>
        <p:cTn id="1" dur="indefinite" restart="never" nodeType="tmRoot">
          <p:childTnLst>
            <p:seq concurrent="1" nextAc="seek">
              <p:cTn id="2" restart="whenNotActive" fill="hold" evtFilter="cancelBubble" nodeType="interactiveSeq">
                <p:stCondLst>
                  <p:cond evt="onClick" delay="0">
                    <p:tgtEl>
                      <p:spTgt spid="11"/>
                    </p:tgtEl>
                  </p:cond>
                </p:stCondLst>
                <p:endSync evt="end" delay="0">
                  <p:rtn val="all"/>
                </p:endSync>
                <p:childTnLst>
                  <p:par>
                    <p:cTn id="3" fill="hold">
                      <p:stCondLst>
                        <p:cond delay="0"/>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5"/>
                                        </p:tgtEl>
                                        <p:attrNameLst>
                                          <p:attrName>style.visibility</p:attrName>
                                        </p:attrNameLst>
                                      </p:cBhvr>
                                      <p:to>
                                        <p:strVal val="visible"/>
                                      </p:to>
                                    </p:set>
                                  </p:childTnLst>
                                </p:cTn>
                              </p:par>
                            </p:childTnLst>
                          </p:cTn>
                        </p:par>
                      </p:childTnLst>
                    </p:cTn>
                  </p:par>
                </p:childTnLst>
              </p:cTn>
              <p:nextCondLst>
                <p:cond evt="onClick" delay="0">
                  <p:tgtEl>
                    <p:spTgt spid="11"/>
                  </p:tgtEl>
                </p:cond>
              </p:nextCondLst>
            </p:seq>
            <p:seq concurrent="1" nextAc="seek">
              <p:cTn id="7" restart="whenNotActive" fill="hold" evtFilter="cancelBubble" nodeType="interactiveSeq">
                <p:stCondLst>
                  <p:cond evt="onClick" delay="0">
                    <p:tgtEl>
                      <p:spTgt spid="5"/>
                    </p:tgtEl>
                  </p:cond>
                </p:stCondLst>
                <p:endSync evt="end" delay="0">
                  <p:rtn val="all"/>
                </p:endSync>
                <p:childTnLst>
                  <p:par>
                    <p:cTn id="8" fill="hold">
                      <p:stCondLst>
                        <p:cond delay="0"/>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childTnLst>
                                </p:cTn>
                              </p:par>
                            </p:childTnLst>
                          </p:cTn>
                        </p:par>
                        <p:par>
                          <p:cTn id="12" fill="hold">
                            <p:stCondLst>
                              <p:cond delay="0"/>
                            </p:stCondLst>
                            <p:childTnLst>
                              <p:par>
                                <p:cTn id="13" presetID="1" presetClass="entr" presetSubtype="0" fill="hold" grpId="0" nodeType="afterEffect">
                                  <p:stCondLst>
                                    <p:cond delay="500"/>
                                  </p:stCondLst>
                                  <p:childTnLst>
                                    <p:set>
                                      <p:cBhvr>
                                        <p:cTn id="14" dur="1" fill="hold">
                                          <p:stCondLst>
                                            <p:cond delay="0"/>
                                          </p:stCondLst>
                                        </p:cTn>
                                        <p:tgtEl>
                                          <p:spTgt spid="2"/>
                                        </p:tgtEl>
                                        <p:attrNameLst>
                                          <p:attrName>style.visibility</p:attrName>
                                        </p:attrNameLst>
                                      </p:cBhvr>
                                      <p:to>
                                        <p:strVal val="visible"/>
                                      </p:to>
                                    </p:set>
                                  </p:childTnLst>
                                </p:cTn>
                              </p:par>
                            </p:childTnLst>
                          </p:cTn>
                        </p:par>
                      </p:childTnLst>
                    </p:cTn>
                  </p:par>
                </p:childTnLst>
              </p:cTn>
              <p:nextCondLst>
                <p:cond evt="onClick" delay="0">
                  <p:tgtEl>
                    <p:spTgt spid="5"/>
                  </p:tgtEl>
                </p:cond>
              </p:nextCondLst>
            </p:seq>
            <p:seq concurrent="1" nextAc="seek">
              <p:cTn id="15" restart="whenNotActive" fill="hold" evtFilter="cancelBubble" nodeType="interactiveSeq">
                <p:stCondLst>
                  <p:cond evt="onClick" delay="0">
                    <p:tgtEl>
                      <p:spTgt spid="12"/>
                    </p:tgtEl>
                  </p:cond>
                </p:stCondLst>
                <p:endSync evt="end" delay="0">
                  <p:rtn val="all"/>
                </p:endSync>
                <p:childTnLst>
                  <p:par>
                    <p:cTn id="16" fill="hold">
                      <p:stCondLst>
                        <p:cond delay="indefinite"/>
                      </p:stCondLst>
                      <p:childTnLst>
                        <p:par>
                          <p:cTn id="17" fill="hold">
                            <p:stCondLst>
                              <p:cond delay="0"/>
                            </p:stCondLst>
                            <p:childTnLst>
                              <p:par>
                                <p:cTn id="18" presetID="1" presetClass="entr" presetSubtype="0" fill="hold" grpId="0" nodeType="clickEffect">
                                  <p:stCondLst>
                                    <p:cond delay="0"/>
                                  </p:stCondLst>
                                  <p:childTnLst>
                                    <p:set>
                                      <p:cBhvr>
                                        <p:cTn id="19" dur="1" fill="hold">
                                          <p:stCondLst>
                                            <p:cond delay="0"/>
                                          </p:stCondLst>
                                        </p:cTn>
                                        <p:tgtEl>
                                          <p:spTgt spid="16"/>
                                        </p:tgtEl>
                                        <p:attrNameLst>
                                          <p:attrName>style.visibility</p:attrName>
                                        </p:attrNameLst>
                                      </p:cBhvr>
                                      <p:to>
                                        <p:strVal val="visible"/>
                                      </p:to>
                                    </p:set>
                                  </p:childTnLst>
                                </p:cTn>
                              </p:par>
                            </p:childTnLst>
                          </p:cTn>
                        </p:par>
                      </p:childTnLst>
                    </p:cTn>
                  </p:par>
                </p:childTnLst>
              </p:cTn>
              <p:nextCondLst>
                <p:cond evt="onClick" delay="0">
                  <p:tgtEl>
                    <p:spTgt spid="12"/>
                  </p:tgtEl>
                </p:cond>
              </p:nextCondLst>
            </p:seq>
            <p:seq concurrent="1" nextAc="seek">
              <p:cTn id="20" restart="whenNotActive" fill="hold" evtFilter="cancelBubble" nodeType="interactiveSeq">
                <p:stCondLst>
                  <p:cond evt="onClick" delay="0">
                    <p:tgtEl>
                      <p:spTgt spid="13"/>
                    </p:tgtEl>
                  </p:cond>
                </p:stCondLst>
                <p:endSync evt="end" delay="0">
                  <p:rtn val="all"/>
                </p:endSync>
                <p:childTnLst>
                  <p:par>
                    <p:cTn id="21" fill="hold">
                      <p:stCondLst>
                        <p:cond delay="0"/>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17"/>
                                        </p:tgtEl>
                                        <p:attrNameLst>
                                          <p:attrName>style.visibility</p:attrName>
                                        </p:attrNameLst>
                                      </p:cBhvr>
                                      <p:to>
                                        <p:strVal val="visible"/>
                                      </p:to>
                                    </p:set>
                                  </p:childTnLst>
                                </p:cTn>
                              </p:par>
                            </p:childTnLst>
                          </p:cTn>
                        </p:par>
                      </p:childTnLst>
                    </p:cTn>
                  </p:par>
                </p:childTnLst>
              </p:cTn>
              <p:nextCondLst>
                <p:cond evt="onClick" delay="0">
                  <p:tgtEl>
                    <p:spTgt spid="13"/>
                  </p:tgtEl>
                </p:cond>
              </p:nextCondLst>
            </p:seq>
          </p:childTnLst>
        </p:cTn>
      </p:par>
    </p:tnLst>
    <p:bldLst>
      <p:bldP spid="6" grpId="0" animBg="1"/>
      <p:bldP spid="15" grpId="0" animBg="1"/>
      <p:bldP spid="16" grpId="0" animBg="1"/>
      <p:bldP spid="17" grpId="0" animBg="1"/>
      <p:bldP spid="2"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685800" y="404664"/>
            <a:ext cx="7772400" cy="609600"/>
          </a:xfrm>
        </p:spPr>
        <p:txBody>
          <a:bodyPr/>
          <a:lstStyle/>
          <a:p>
            <a:r>
              <a:rPr lang="de-DE" altLang="en-US" dirty="0" smtClean="0"/>
              <a:t>Prüfungsfrage</a:t>
            </a:r>
          </a:p>
        </p:txBody>
      </p:sp>
      <p:sp>
        <p:nvSpPr>
          <p:cNvPr id="11268" name="Foliennummernplatzhalter 5"/>
          <p:cNvSpPr>
            <a:spLocks noGrp="1"/>
          </p:cNvSpPr>
          <p:nvPr>
            <p:ph type="sldNum" sz="quarter" idx="4294967295"/>
          </p:nvPr>
        </p:nvSpPr>
        <p:spPr bwMode="auto">
          <a:xfrm>
            <a:off x="72390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561D7F5A-8CB7-4BB1-A8C7-2922CA14D6DB}" type="slidenum">
              <a:rPr lang="de-DE" altLang="en-US"/>
              <a:pPr eaLnBrk="1" hangingPunct="1"/>
              <a:t>11</a:t>
            </a:fld>
            <a:endParaRPr lang="de-DE" altLang="en-US"/>
          </a:p>
        </p:txBody>
      </p:sp>
      <p:graphicFrame>
        <p:nvGraphicFramePr>
          <p:cNvPr id="3" name="Tabelle 2"/>
          <p:cNvGraphicFramePr>
            <a:graphicFrameLocks noGrp="1"/>
          </p:cNvGraphicFramePr>
          <p:nvPr>
            <p:extLst>
              <p:ext uri="{D42A27DB-BD31-4B8C-83A1-F6EECF244321}">
                <p14:modId xmlns:p14="http://schemas.microsoft.com/office/powerpoint/2010/main" val="2058500059"/>
              </p:ext>
            </p:extLst>
          </p:nvPr>
        </p:nvGraphicFramePr>
        <p:xfrm>
          <a:off x="1115616" y="1247646"/>
          <a:ext cx="6912768" cy="3893920"/>
        </p:xfrm>
        <a:graphic>
          <a:graphicData uri="http://schemas.openxmlformats.org/drawingml/2006/table">
            <a:tbl>
              <a:tblPr firstRow="1" bandRow="1">
                <a:tableStyleId>{17292A2E-F333-43FB-9621-5CBBE7FDCDCB}</a:tableStyleId>
              </a:tblPr>
              <a:tblGrid>
                <a:gridCol w="936104"/>
                <a:gridCol w="5976664"/>
              </a:tblGrid>
              <a:tr h="370840">
                <a:tc>
                  <a:txBody>
                    <a:bodyPr/>
                    <a:lstStyle/>
                    <a:p>
                      <a:r>
                        <a:rPr lang="en-US" dirty="0" smtClean="0">
                          <a:solidFill>
                            <a:schemeClr val="tx1"/>
                          </a:solidFill>
                        </a:rPr>
                        <a:t>TD107</a:t>
                      </a:r>
                      <a:endParaRPr lang="en-US" dirty="0">
                        <a:solidFill>
                          <a:schemeClr val="tx1"/>
                        </a:solidFill>
                      </a:endParaRPr>
                    </a:p>
                  </a:txBody>
                  <a:tcPr>
                    <a:solidFill>
                      <a:schemeClr val="bg1">
                        <a:lumMod val="65000"/>
                      </a:schemeClr>
                    </a:solidFill>
                  </a:tcPr>
                </a:tc>
                <a:tc>
                  <a:txBody>
                    <a:bodyPr/>
                    <a:lstStyle/>
                    <a:p>
                      <a:r>
                        <a:rPr lang="de-DE" dirty="0" smtClean="0"/>
                        <a:t>Welche Gesamtkapazität hat die folgende Schaltung?</a:t>
                      </a:r>
                      <a:br>
                        <a:rPr lang="de-DE" dirty="0" smtClean="0"/>
                      </a:br>
                      <a:r>
                        <a:rPr lang="de-DE" dirty="0" smtClean="0"/>
                        <a:t>Gegeben: C</a:t>
                      </a:r>
                      <a:r>
                        <a:rPr lang="de-DE" baseline="-25000" dirty="0" smtClean="0"/>
                        <a:t>1</a:t>
                      </a:r>
                      <a:r>
                        <a:rPr lang="de-DE" dirty="0" smtClean="0"/>
                        <a:t> = 0,01 µF; C</a:t>
                      </a:r>
                      <a:r>
                        <a:rPr lang="de-DE" baseline="-25000" dirty="0" smtClean="0"/>
                        <a:t>2</a:t>
                      </a:r>
                      <a:r>
                        <a:rPr lang="de-DE" dirty="0" smtClean="0"/>
                        <a:t> = 10 </a:t>
                      </a:r>
                      <a:r>
                        <a:rPr lang="de-DE" dirty="0" err="1" smtClean="0"/>
                        <a:t>nF</a:t>
                      </a:r>
                      <a:r>
                        <a:rPr lang="de-DE" dirty="0" smtClean="0"/>
                        <a:t>; C</a:t>
                      </a:r>
                      <a:r>
                        <a:rPr lang="de-DE" baseline="-25000" dirty="0" smtClean="0"/>
                        <a:t>3</a:t>
                      </a:r>
                      <a:r>
                        <a:rPr lang="de-DE" dirty="0" smtClean="0"/>
                        <a:t> = 5000 </a:t>
                      </a:r>
                      <a:r>
                        <a:rPr lang="de-DE" dirty="0" err="1" smtClean="0"/>
                        <a:t>pF</a:t>
                      </a:r>
                      <a:r>
                        <a:rPr lang="de-DE" dirty="0" smtClean="0"/>
                        <a:t> </a:t>
                      </a:r>
                      <a:endParaRPr lang="de-DE" dirty="0"/>
                    </a:p>
                  </a:txBody>
                  <a:tcPr marL="54000" marR="54000" marT="54000" marB="54000" anchor="ctr">
                    <a:solidFill>
                      <a:schemeClr val="bg1">
                        <a:lumMod val="65000"/>
                      </a:schemeClr>
                    </a:solidFill>
                  </a:tcPr>
                </a:tc>
              </a:tr>
              <a:tr h="370840">
                <a:tc>
                  <a:txBody>
                    <a:bodyPr/>
                    <a:lstStyle/>
                    <a:p>
                      <a:endParaRPr lang="en-US" dirty="0">
                        <a:solidFill>
                          <a:schemeClr val="tx1"/>
                        </a:solidFill>
                      </a:endParaRPr>
                    </a:p>
                  </a:txBody>
                  <a:tcPr>
                    <a:solidFill>
                      <a:schemeClr val="bg1"/>
                    </a:solidFill>
                  </a:tcPr>
                </a:tc>
                <a:tc>
                  <a:txBody>
                    <a:bodyPr/>
                    <a:lstStyle/>
                    <a:p>
                      <a:endParaRPr lang="de-DE" dirty="0" smtClean="0"/>
                    </a:p>
                    <a:p>
                      <a:endParaRPr lang="de-DE" dirty="0" smtClean="0"/>
                    </a:p>
                    <a:p>
                      <a:endParaRPr lang="de-DE" dirty="0" smtClean="0"/>
                    </a:p>
                    <a:p>
                      <a:endParaRPr lang="de-DE" dirty="0" smtClean="0"/>
                    </a:p>
                    <a:p>
                      <a:endParaRPr lang="de-DE" dirty="0" smtClean="0"/>
                    </a:p>
                    <a:p>
                      <a:endParaRPr lang="de-DE" dirty="0" smtClean="0"/>
                    </a:p>
                  </a:txBody>
                  <a:tcPr marL="54000" marR="54000" marT="54000" marB="54000" anchor="ctr">
                    <a:solidFill>
                      <a:schemeClr val="bg1"/>
                    </a:solidFill>
                  </a:tcPr>
                </a:tc>
              </a:tr>
              <a:tr h="370840">
                <a:tc>
                  <a:txBody>
                    <a:bodyPr/>
                    <a:lstStyle/>
                    <a:p>
                      <a:r>
                        <a:rPr lang="en-US" dirty="0" smtClean="0"/>
                        <a:t>A</a:t>
                      </a:r>
                      <a:endParaRPr lang="en-US" dirty="0"/>
                    </a:p>
                  </a:txBody>
                  <a:tcPr/>
                </a:tc>
                <a:tc>
                  <a:txBody>
                    <a:bodyPr/>
                    <a:lstStyle/>
                    <a:p>
                      <a:r>
                        <a:rPr lang="en-US" dirty="0" smtClean="0"/>
                        <a:t>    2,5 </a:t>
                      </a:r>
                      <a:r>
                        <a:rPr lang="en-US" dirty="0" err="1"/>
                        <a:t>nF</a:t>
                      </a:r>
                      <a:endParaRPr lang="en-US" dirty="0"/>
                    </a:p>
                  </a:txBody>
                  <a:tcPr marL="28575" marR="28575" marT="28575" marB="28575" anchor="ctr"/>
                </a:tc>
              </a:tr>
              <a:tr h="370840">
                <a:tc>
                  <a:txBody>
                    <a:bodyPr/>
                    <a:lstStyle/>
                    <a:p>
                      <a:r>
                        <a:rPr lang="en-US" dirty="0" smtClean="0"/>
                        <a:t>B</a:t>
                      </a:r>
                      <a:endParaRPr lang="en-US" dirty="0"/>
                    </a:p>
                  </a:txBody>
                  <a:tcPr/>
                </a:tc>
                <a:tc>
                  <a:txBody>
                    <a:bodyPr/>
                    <a:lstStyle/>
                    <a:p>
                      <a:r>
                        <a:rPr lang="en-US" b="1" baseline="0" dirty="0" smtClean="0"/>
                        <a:t>       </a:t>
                      </a:r>
                      <a:r>
                        <a:rPr lang="en-US" dirty="0" smtClean="0"/>
                        <a:t>5 </a:t>
                      </a:r>
                      <a:r>
                        <a:rPr lang="en-US" dirty="0" err="1"/>
                        <a:t>nF</a:t>
                      </a:r>
                      <a:endParaRPr lang="en-US" dirty="0"/>
                    </a:p>
                  </a:txBody>
                  <a:tcPr marL="28575" marR="28575" marT="28575" marB="28575" anchor="ctr"/>
                </a:tc>
              </a:tr>
              <a:tr h="370840">
                <a:tc>
                  <a:txBody>
                    <a:bodyPr/>
                    <a:lstStyle/>
                    <a:p>
                      <a:r>
                        <a:rPr lang="en-US" dirty="0" smtClean="0"/>
                        <a:t>C</a:t>
                      </a:r>
                      <a:endParaRPr lang="en-US" dirty="0"/>
                    </a:p>
                  </a:txBody>
                  <a:tcPr/>
                </a:tc>
                <a:tc>
                  <a:txBody>
                    <a:bodyPr/>
                    <a:lstStyle/>
                    <a:p>
                      <a:r>
                        <a:rPr lang="en-US" dirty="0" smtClean="0"/>
                        <a:t>     10 </a:t>
                      </a:r>
                      <a:r>
                        <a:rPr lang="en-US" dirty="0" err="1"/>
                        <a:t>nF</a:t>
                      </a:r>
                      <a:endParaRPr lang="en-US" dirty="0"/>
                    </a:p>
                  </a:txBody>
                  <a:tcPr marL="28575" marR="28575" marT="28575" marB="28575" anchor="ctr"/>
                </a:tc>
              </a:tr>
              <a:tr h="370840">
                <a:tc>
                  <a:txBody>
                    <a:bodyPr/>
                    <a:lstStyle/>
                    <a:p>
                      <a:r>
                        <a:rPr lang="en-US" dirty="0" smtClean="0"/>
                        <a:t>D</a:t>
                      </a:r>
                      <a:endParaRPr lang="en-US" dirty="0"/>
                    </a:p>
                  </a:txBody>
                  <a:tcPr/>
                </a:tc>
                <a:tc>
                  <a:txBody>
                    <a:bodyPr/>
                    <a:lstStyle/>
                    <a:p>
                      <a:r>
                        <a:rPr lang="en-US" dirty="0" smtClean="0"/>
                        <a:t>0,015 </a:t>
                      </a:r>
                      <a:r>
                        <a:rPr lang="en-US" dirty="0" err="1"/>
                        <a:t>nF</a:t>
                      </a:r>
                      <a:endParaRPr lang="en-US" dirty="0"/>
                    </a:p>
                  </a:txBody>
                  <a:tcPr marL="28575" marR="28575" marT="28575" marB="28575" anchor="ctr"/>
                </a:tc>
              </a:tr>
            </a:tbl>
          </a:graphicData>
        </a:graphic>
      </p:graphicFrame>
      <p:sp>
        <p:nvSpPr>
          <p:cNvPr id="5" name="Interaktive Schaltfläche: Hilfe 4">
            <a:hlinkClick r:id="" action="ppaction://noaction" highlightClick="1"/>
          </p:cNvPr>
          <p:cNvSpPr/>
          <p:nvPr/>
        </p:nvSpPr>
        <p:spPr>
          <a:xfrm>
            <a:off x="1435045" y="3717452"/>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Interaktive Schaltfläche: Hilfe 10">
            <a:hlinkClick r:id="" action="ppaction://noaction" highlightClick="1"/>
          </p:cNvPr>
          <p:cNvSpPr/>
          <p:nvPr/>
        </p:nvSpPr>
        <p:spPr>
          <a:xfrm>
            <a:off x="1435045" y="4083297"/>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Interaktive Schaltfläche: Hilfe 11">
            <a:hlinkClick r:id="" action="ppaction://noaction" highlightClick="1"/>
          </p:cNvPr>
          <p:cNvSpPr/>
          <p:nvPr/>
        </p:nvSpPr>
        <p:spPr>
          <a:xfrm>
            <a:off x="1435045" y="4449142"/>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Interaktive Schaltfläche: Hilfe 12">
            <a:hlinkClick r:id="" action="ppaction://noaction" highlightClick="1"/>
          </p:cNvPr>
          <p:cNvSpPr/>
          <p:nvPr/>
        </p:nvSpPr>
        <p:spPr>
          <a:xfrm>
            <a:off x="1435045" y="4814988"/>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feld 5"/>
          <p:cNvSpPr txBox="1"/>
          <p:nvPr/>
        </p:nvSpPr>
        <p:spPr>
          <a:xfrm>
            <a:off x="1162623" y="4060511"/>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15" name="Textfeld 14"/>
          <p:cNvSpPr txBox="1"/>
          <p:nvPr/>
        </p:nvSpPr>
        <p:spPr>
          <a:xfrm>
            <a:off x="1173844" y="3703804"/>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16" name="Textfeld 15"/>
          <p:cNvSpPr txBox="1"/>
          <p:nvPr/>
        </p:nvSpPr>
        <p:spPr>
          <a:xfrm>
            <a:off x="1173844" y="4430866"/>
            <a:ext cx="809837" cy="338554"/>
          </a:xfrm>
          <a:prstGeom prst="rect">
            <a:avLst/>
          </a:prstGeom>
          <a:solidFill>
            <a:srgbClr val="92D050"/>
          </a:solidFill>
        </p:spPr>
        <p:txBody>
          <a:bodyPr wrap="none" rtlCol="0">
            <a:spAutoFit/>
          </a:bodyPr>
          <a:lstStyle/>
          <a:p>
            <a:r>
              <a:rPr lang="en-US" sz="1600" dirty="0" err="1" smtClean="0">
                <a:latin typeface="+mn-lt"/>
              </a:rPr>
              <a:t>Richtig</a:t>
            </a:r>
            <a:endParaRPr lang="en-US" sz="1600" dirty="0">
              <a:latin typeface="+mn-lt"/>
            </a:endParaRPr>
          </a:p>
        </p:txBody>
      </p:sp>
      <p:sp>
        <p:nvSpPr>
          <p:cNvPr id="17" name="Textfeld 16"/>
          <p:cNvSpPr txBox="1"/>
          <p:nvPr/>
        </p:nvSpPr>
        <p:spPr>
          <a:xfrm>
            <a:off x="1173844" y="4787574"/>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pic>
        <p:nvPicPr>
          <p:cNvPr id="7" name="Grafik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923973" y="2042469"/>
            <a:ext cx="3267075" cy="1466850"/>
          </a:xfrm>
          <a:prstGeom prst="rect">
            <a:avLst/>
          </a:prstGeom>
        </p:spPr>
      </p:pic>
    </p:spTree>
    <p:extLst>
      <p:ext uri="{BB962C8B-B14F-4D97-AF65-F5344CB8AC3E}">
        <p14:creationId xmlns:p14="http://schemas.microsoft.com/office/powerpoint/2010/main" val="2730621318"/>
      </p:ext>
    </p:extLst>
  </p:cSld>
  <p:clrMapOvr>
    <a:masterClrMapping/>
  </p:clrMapOvr>
  <p:transition/>
  <p:timing>
    <p:tnLst>
      <p:par>
        <p:cTn id="1" dur="indefinite" restart="never" nodeType="tmRoot">
          <p:childTnLst>
            <p:seq concurrent="1" nextAc="seek">
              <p:cTn id="2" restart="whenNotActive" fill="hold" evtFilter="cancelBubble" nodeType="interactiveSeq">
                <p:stCondLst>
                  <p:cond evt="onClick" delay="0">
                    <p:tgtEl>
                      <p:spTgt spid="11"/>
                    </p:tgtEl>
                  </p:cond>
                </p:stCondLst>
                <p:endSync evt="end" delay="0">
                  <p:rtn val="all"/>
                </p:endSync>
                <p:childTnLst>
                  <p:par>
                    <p:cTn id="3" fill="hold">
                      <p:stCondLst>
                        <p:cond delay="0"/>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nextCondLst>
                <p:cond evt="onClick" delay="0">
                  <p:tgtEl>
                    <p:spTgt spid="11"/>
                  </p:tgtEl>
                </p:cond>
              </p:nextCondLst>
            </p:seq>
            <p:seq concurrent="1" nextAc="seek">
              <p:cTn id="7" restart="whenNotActive" fill="hold" evtFilter="cancelBubble" nodeType="interactiveSeq">
                <p:stCondLst>
                  <p:cond evt="onClick" delay="0">
                    <p:tgtEl>
                      <p:spTgt spid="5"/>
                    </p:tgtEl>
                  </p:cond>
                </p:stCondLst>
                <p:endSync evt="end" delay="0">
                  <p:rtn val="all"/>
                </p:endSync>
                <p:childTnLst>
                  <p:par>
                    <p:cTn id="8" fill="hold">
                      <p:stCondLst>
                        <p:cond delay="0"/>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15"/>
                                        </p:tgtEl>
                                        <p:attrNameLst>
                                          <p:attrName>style.visibility</p:attrName>
                                        </p:attrNameLst>
                                      </p:cBhvr>
                                      <p:to>
                                        <p:strVal val="visible"/>
                                      </p:to>
                                    </p:set>
                                  </p:childTnLst>
                                </p:cTn>
                              </p:par>
                            </p:childTnLst>
                          </p:cTn>
                        </p:par>
                      </p:childTnLst>
                    </p:cTn>
                  </p:par>
                </p:childTnLst>
              </p:cTn>
              <p:nextCondLst>
                <p:cond evt="onClick" delay="0">
                  <p:tgtEl>
                    <p:spTgt spid="5"/>
                  </p:tgtEl>
                </p:cond>
              </p:nextCondLst>
            </p:seq>
            <p:seq concurrent="1" nextAc="seek">
              <p:cTn id="12" restart="whenNotActive" fill="hold" evtFilter="cancelBubble" nodeType="interactiveSeq">
                <p:stCondLst>
                  <p:cond evt="onClick" delay="0">
                    <p:tgtEl>
                      <p:spTgt spid="12"/>
                    </p:tgtEl>
                  </p:cond>
                </p:stCondLst>
                <p:endSync evt="end" delay="0">
                  <p:rtn val="all"/>
                </p:endSync>
                <p:childTnLst>
                  <p:par>
                    <p:cTn id="13" fill="hold">
                      <p:stCondLst>
                        <p:cond delay="0"/>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6"/>
                                        </p:tgtEl>
                                        <p:attrNameLst>
                                          <p:attrName>style.visibility</p:attrName>
                                        </p:attrNameLst>
                                      </p:cBhvr>
                                      <p:to>
                                        <p:strVal val="visible"/>
                                      </p:to>
                                    </p:set>
                                  </p:childTnLst>
                                </p:cTn>
                              </p:par>
                            </p:childTnLst>
                          </p:cTn>
                        </p:par>
                      </p:childTnLst>
                    </p:cTn>
                  </p:par>
                </p:childTnLst>
              </p:cTn>
              <p:nextCondLst>
                <p:cond evt="onClick" delay="0">
                  <p:tgtEl>
                    <p:spTgt spid="12"/>
                  </p:tgtEl>
                </p:cond>
              </p:nextCondLst>
            </p:seq>
            <p:seq concurrent="1" nextAc="seek">
              <p:cTn id="17" restart="whenNotActive" fill="hold" evtFilter="cancelBubble" nodeType="interactiveSeq">
                <p:stCondLst>
                  <p:cond evt="onClick" delay="0">
                    <p:tgtEl>
                      <p:spTgt spid="13"/>
                    </p:tgtEl>
                  </p:cond>
                </p:stCondLst>
                <p:endSync evt="end" delay="0">
                  <p:rtn val="all"/>
                </p:endSync>
                <p:childTnLst>
                  <p:par>
                    <p:cTn id="18" fill="hold">
                      <p:stCondLst>
                        <p:cond delay="0"/>
                      </p:stCondLst>
                      <p:childTnLst>
                        <p:par>
                          <p:cTn id="19" fill="hold">
                            <p:stCondLst>
                              <p:cond delay="0"/>
                            </p:stCondLst>
                            <p:childTnLst>
                              <p:par>
                                <p:cTn id="20" presetID="1" presetClass="entr" presetSubtype="0" fill="hold" grpId="0" nodeType="clickEffect">
                                  <p:stCondLst>
                                    <p:cond delay="0"/>
                                  </p:stCondLst>
                                  <p:childTnLst>
                                    <p:set>
                                      <p:cBhvr>
                                        <p:cTn id="21" dur="1" fill="hold">
                                          <p:stCondLst>
                                            <p:cond delay="0"/>
                                          </p:stCondLst>
                                        </p:cTn>
                                        <p:tgtEl>
                                          <p:spTgt spid="17"/>
                                        </p:tgtEl>
                                        <p:attrNameLst>
                                          <p:attrName>style.visibility</p:attrName>
                                        </p:attrNameLst>
                                      </p:cBhvr>
                                      <p:to>
                                        <p:strVal val="visible"/>
                                      </p:to>
                                    </p:set>
                                  </p:childTnLst>
                                </p:cTn>
                              </p:par>
                            </p:childTnLst>
                          </p:cTn>
                        </p:par>
                      </p:childTnLst>
                    </p:cTn>
                  </p:par>
                </p:childTnLst>
              </p:cTn>
              <p:nextCondLst>
                <p:cond evt="onClick" delay="0">
                  <p:tgtEl>
                    <p:spTgt spid="13"/>
                  </p:tgtEl>
                </p:cond>
              </p:nextCondLst>
            </p:seq>
          </p:childTnLst>
        </p:cTn>
      </p:par>
    </p:tnLst>
    <p:bldLst>
      <p:bldP spid="6" grpId="0" animBg="1"/>
      <p:bldP spid="15" grpId="0" animBg="1"/>
      <p:bldP spid="16" grpId="0" animBg="1"/>
      <p:bldP spid="17"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685800" y="404664"/>
            <a:ext cx="7772400" cy="609600"/>
          </a:xfrm>
        </p:spPr>
        <p:txBody>
          <a:bodyPr/>
          <a:lstStyle/>
          <a:p>
            <a:r>
              <a:rPr lang="de-DE" altLang="en-US" dirty="0" smtClean="0"/>
              <a:t>Prüfungsfrage</a:t>
            </a:r>
          </a:p>
        </p:txBody>
      </p:sp>
      <p:sp>
        <p:nvSpPr>
          <p:cNvPr id="11268" name="Foliennummernplatzhalter 5"/>
          <p:cNvSpPr>
            <a:spLocks noGrp="1"/>
          </p:cNvSpPr>
          <p:nvPr>
            <p:ph type="sldNum" sz="quarter" idx="4294967295"/>
          </p:nvPr>
        </p:nvSpPr>
        <p:spPr bwMode="auto">
          <a:xfrm>
            <a:off x="72390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561D7F5A-8CB7-4BB1-A8C7-2922CA14D6DB}" type="slidenum">
              <a:rPr lang="de-DE" altLang="en-US"/>
              <a:pPr eaLnBrk="1" hangingPunct="1"/>
              <a:t>12</a:t>
            </a:fld>
            <a:endParaRPr lang="de-DE" altLang="en-US"/>
          </a:p>
        </p:txBody>
      </p:sp>
      <p:graphicFrame>
        <p:nvGraphicFramePr>
          <p:cNvPr id="3" name="Tabelle 2"/>
          <p:cNvGraphicFramePr>
            <a:graphicFrameLocks noGrp="1"/>
          </p:cNvGraphicFramePr>
          <p:nvPr>
            <p:extLst>
              <p:ext uri="{D42A27DB-BD31-4B8C-83A1-F6EECF244321}">
                <p14:modId xmlns:p14="http://schemas.microsoft.com/office/powerpoint/2010/main" val="1129724834"/>
              </p:ext>
            </p:extLst>
          </p:nvPr>
        </p:nvGraphicFramePr>
        <p:xfrm>
          <a:off x="1115616" y="1247646"/>
          <a:ext cx="6912768" cy="3893920"/>
        </p:xfrm>
        <a:graphic>
          <a:graphicData uri="http://schemas.openxmlformats.org/drawingml/2006/table">
            <a:tbl>
              <a:tblPr firstRow="1" bandRow="1">
                <a:tableStyleId>{17292A2E-F333-43FB-9621-5CBBE7FDCDCB}</a:tableStyleId>
              </a:tblPr>
              <a:tblGrid>
                <a:gridCol w="936104"/>
                <a:gridCol w="5976664"/>
              </a:tblGrid>
              <a:tr h="370840">
                <a:tc>
                  <a:txBody>
                    <a:bodyPr/>
                    <a:lstStyle/>
                    <a:p>
                      <a:r>
                        <a:rPr lang="en-US" dirty="0" smtClean="0">
                          <a:solidFill>
                            <a:schemeClr val="tx1"/>
                          </a:solidFill>
                        </a:rPr>
                        <a:t>TD106</a:t>
                      </a:r>
                      <a:endParaRPr lang="en-US" dirty="0">
                        <a:solidFill>
                          <a:schemeClr val="tx1"/>
                        </a:solidFill>
                      </a:endParaRPr>
                    </a:p>
                  </a:txBody>
                  <a:tcPr>
                    <a:solidFill>
                      <a:schemeClr val="bg1">
                        <a:lumMod val="65000"/>
                      </a:schemeClr>
                    </a:solidFill>
                  </a:tcPr>
                </a:tc>
                <a:tc>
                  <a:txBody>
                    <a:bodyPr/>
                    <a:lstStyle/>
                    <a:p>
                      <a:r>
                        <a:rPr lang="de-DE" dirty="0" smtClean="0"/>
                        <a:t>Welche Gesamtkapazität hat die folgende Schaltung? </a:t>
                      </a:r>
                      <a:br>
                        <a:rPr lang="de-DE" dirty="0" smtClean="0"/>
                      </a:br>
                      <a:r>
                        <a:rPr lang="de-DE" dirty="0" smtClean="0"/>
                        <a:t>Gegeben: C</a:t>
                      </a:r>
                      <a:r>
                        <a:rPr lang="de-DE" baseline="-25000" dirty="0" smtClean="0"/>
                        <a:t>1</a:t>
                      </a:r>
                      <a:r>
                        <a:rPr lang="de-DE" dirty="0" smtClean="0"/>
                        <a:t> = 0,02 µF; C</a:t>
                      </a:r>
                      <a:r>
                        <a:rPr lang="de-DE" baseline="-25000" dirty="0" smtClean="0"/>
                        <a:t>2</a:t>
                      </a:r>
                      <a:r>
                        <a:rPr lang="de-DE" dirty="0" smtClean="0"/>
                        <a:t> = 10 </a:t>
                      </a:r>
                      <a:r>
                        <a:rPr lang="de-DE" dirty="0" err="1" smtClean="0"/>
                        <a:t>nF</a:t>
                      </a:r>
                      <a:r>
                        <a:rPr lang="de-DE" dirty="0" smtClean="0"/>
                        <a:t>; C</a:t>
                      </a:r>
                      <a:r>
                        <a:rPr lang="de-DE" baseline="-25000" dirty="0" smtClean="0"/>
                        <a:t>3</a:t>
                      </a:r>
                      <a:r>
                        <a:rPr lang="de-DE" dirty="0" smtClean="0"/>
                        <a:t> = 10000 </a:t>
                      </a:r>
                      <a:r>
                        <a:rPr lang="de-DE" dirty="0" err="1" smtClean="0"/>
                        <a:t>pF</a:t>
                      </a:r>
                      <a:r>
                        <a:rPr lang="de-DE" dirty="0" smtClean="0"/>
                        <a:t>   </a:t>
                      </a:r>
                      <a:endParaRPr lang="de-DE" dirty="0"/>
                    </a:p>
                  </a:txBody>
                  <a:tcPr marL="54000" marR="54000" marT="54000" marB="54000" anchor="ctr">
                    <a:solidFill>
                      <a:schemeClr val="bg1">
                        <a:lumMod val="65000"/>
                      </a:schemeClr>
                    </a:solidFill>
                  </a:tcPr>
                </a:tc>
              </a:tr>
              <a:tr h="370840">
                <a:tc>
                  <a:txBody>
                    <a:bodyPr/>
                    <a:lstStyle/>
                    <a:p>
                      <a:endParaRPr lang="en-US" dirty="0">
                        <a:solidFill>
                          <a:schemeClr val="tx1"/>
                        </a:solidFill>
                      </a:endParaRPr>
                    </a:p>
                  </a:txBody>
                  <a:tcPr>
                    <a:solidFill>
                      <a:schemeClr val="bg1"/>
                    </a:solidFill>
                  </a:tcPr>
                </a:tc>
                <a:tc>
                  <a:txBody>
                    <a:bodyPr/>
                    <a:lstStyle/>
                    <a:p>
                      <a:endParaRPr lang="de-DE" dirty="0" smtClean="0"/>
                    </a:p>
                    <a:p>
                      <a:endParaRPr lang="de-DE" dirty="0" smtClean="0"/>
                    </a:p>
                    <a:p>
                      <a:endParaRPr lang="de-DE" dirty="0" smtClean="0"/>
                    </a:p>
                    <a:p>
                      <a:endParaRPr lang="de-DE" dirty="0" smtClean="0"/>
                    </a:p>
                    <a:p>
                      <a:endParaRPr lang="de-DE" dirty="0" smtClean="0"/>
                    </a:p>
                    <a:p>
                      <a:endParaRPr lang="de-DE" dirty="0" smtClean="0"/>
                    </a:p>
                  </a:txBody>
                  <a:tcPr marL="54000" marR="54000" marT="54000" marB="54000" anchor="ctr">
                    <a:solidFill>
                      <a:schemeClr val="bg1"/>
                    </a:solidFill>
                  </a:tcPr>
                </a:tc>
              </a:tr>
              <a:tr h="370840">
                <a:tc>
                  <a:txBody>
                    <a:bodyPr/>
                    <a:lstStyle/>
                    <a:p>
                      <a:r>
                        <a:rPr lang="en-US" dirty="0" smtClean="0"/>
                        <a:t>A</a:t>
                      </a:r>
                      <a:endParaRPr lang="en-US" dirty="0"/>
                    </a:p>
                  </a:txBody>
                  <a:tcPr/>
                </a:tc>
                <a:tc>
                  <a:txBody>
                    <a:bodyPr/>
                    <a:lstStyle/>
                    <a:p>
                      <a:r>
                        <a:rPr lang="en-US"/>
                        <a:t>2,5 nF</a:t>
                      </a:r>
                    </a:p>
                  </a:txBody>
                  <a:tcPr marL="38100" marR="38100" marT="38100" marB="38100" anchor="ctr"/>
                </a:tc>
              </a:tr>
              <a:tr h="370840">
                <a:tc>
                  <a:txBody>
                    <a:bodyPr/>
                    <a:lstStyle/>
                    <a:p>
                      <a:r>
                        <a:rPr lang="en-US" dirty="0" smtClean="0"/>
                        <a:t>B</a:t>
                      </a:r>
                      <a:endParaRPr lang="en-US" dirty="0"/>
                    </a:p>
                  </a:txBody>
                  <a:tcPr/>
                </a:tc>
                <a:tc>
                  <a:txBody>
                    <a:bodyPr/>
                    <a:lstStyle/>
                    <a:p>
                      <a:r>
                        <a:rPr lang="en-US" dirty="0" smtClean="0"/>
                        <a:t> </a:t>
                      </a:r>
                      <a:r>
                        <a:rPr lang="en-US" dirty="0"/>
                        <a:t>  5 </a:t>
                      </a:r>
                      <a:r>
                        <a:rPr lang="en-US" dirty="0" err="1"/>
                        <a:t>nF</a:t>
                      </a:r>
                      <a:endParaRPr lang="en-US" dirty="0"/>
                    </a:p>
                  </a:txBody>
                  <a:tcPr marL="38100" marR="38100" marT="38100" marB="38100" anchor="ctr"/>
                </a:tc>
              </a:tr>
              <a:tr h="370840">
                <a:tc>
                  <a:txBody>
                    <a:bodyPr/>
                    <a:lstStyle/>
                    <a:p>
                      <a:r>
                        <a:rPr lang="en-US" dirty="0" smtClean="0"/>
                        <a:t>C</a:t>
                      </a:r>
                      <a:endParaRPr lang="en-US" dirty="0"/>
                    </a:p>
                  </a:txBody>
                  <a:tcPr/>
                </a:tc>
                <a:tc>
                  <a:txBody>
                    <a:bodyPr/>
                    <a:lstStyle/>
                    <a:p>
                      <a:r>
                        <a:rPr lang="en-US" dirty="0" smtClean="0"/>
                        <a:t> </a:t>
                      </a:r>
                      <a:r>
                        <a:rPr lang="en-US" dirty="0"/>
                        <a:t>10 </a:t>
                      </a:r>
                      <a:r>
                        <a:rPr lang="en-US" dirty="0" err="1"/>
                        <a:t>nF</a:t>
                      </a:r>
                      <a:endParaRPr lang="en-US" dirty="0"/>
                    </a:p>
                  </a:txBody>
                  <a:tcPr marL="38100" marR="38100" marT="38100" marB="38100" anchor="ctr"/>
                </a:tc>
              </a:tr>
              <a:tr h="370840">
                <a:tc>
                  <a:txBody>
                    <a:bodyPr/>
                    <a:lstStyle/>
                    <a:p>
                      <a:r>
                        <a:rPr lang="en-US" dirty="0" smtClean="0"/>
                        <a:t>D</a:t>
                      </a:r>
                      <a:endParaRPr lang="en-US" dirty="0"/>
                    </a:p>
                  </a:txBody>
                  <a:tcPr/>
                </a:tc>
                <a:tc>
                  <a:txBody>
                    <a:bodyPr/>
                    <a:lstStyle/>
                    <a:p>
                      <a:r>
                        <a:rPr lang="en-US" dirty="0" smtClean="0"/>
                        <a:t> </a:t>
                      </a:r>
                      <a:r>
                        <a:rPr lang="en-US" dirty="0"/>
                        <a:t>40 </a:t>
                      </a:r>
                      <a:r>
                        <a:rPr lang="en-US" dirty="0" err="1"/>
                        <a:t>nF</a:t>
                      </a:r>
                      <a:endParaRPr lang="en-US" dirty="0"/>
                    </a:p>
                  </a:txBody>
                  <a:tcPr marL="38100" marR="38100" marT="38100" marB="38100" anchor="ctr"/>
                </a:tc>
              </a:tr>
            </a:tbl>
          </a:graphicData>
        </a:graphic>
      </p:graphicFrame>
      <p:sp>
        <p:nvSpPr>
          <p:cNvPr id="5" name="Interaktive Schaltfläche: Hilfe 4">
            <a:hlinkClick r:id="" action="ppaction://noaction" highlightClick="1"/>
          </p:cNvPr>
          <p:cNvSpPr/>
          <p:nvPr/>
        </p:nvSpPr>
        <p:spPr>
          <a:xfrm>
            <a:off x="1435045" y="3717452"/>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Interaktive Schaltfläche: Hilfe 10">
            <a:hlinkClick r:id="" action="ppaction://noaction" highlightClick="1"/>
          </p:cNvPr>
          <p:cNvSpPr/>
          <p:nvPr/>
        </p:nvSpPr>
        <p:spPr>
          <a:xfrm>
            <a:off x="1435045" y="4083297"/>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Interaktive Schaltfläche: Hilfe 11">
            <a:hlinkClick r:id="" action="ppaction://noaction" highlightClick="1"/>
          </p:cNvPr>
          <p:cNvSpPr/>
          <p:nvPr/>
        </p:nvSpPr>
        <p:spPr>
          <a:xfrm>
            <a:off x="1435045" y="4449142"/>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Interaktive Schaltfläche: Hilfe 12">
            <a:hlinkClick r:id="" action="ppaction://noaction" highlightClick="1"/>
          </p:cNvPr>
          <p:cNvSpPr/>
          <p:nvPr/>
        </p:nvSpPr>
        <p:spPr>
          <a:xfrm>
            <a:off x="1435045" y="4814988"/>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feld 5"/>
          <p:cNvSpPr txBox="1"/>
          <p:nvPr/>
        </p:nvSpPr>
        <p:spPr>
          <a:xfrm>
            <a:off x="1162623" y="4060511"/>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15" name="Textfeld 14"/>
          <p:cNvSpPr txBox="1"/>
          <p:nvPr/>
        </p:nvSpPr>
        <p:spPr>
          <a:xfrm>
            <a:off x="1173844" y="3703804"/>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16" name="Textfeld 15"/>
          <p:cNvSpPr txBox="1"/>
          <p:nvPr/>
        </p:nvSpPr>
        <p:spPr>
          <a:xfrm>
            <a:off x="1173844" y="4430866"/>
            <a:ext cx="809837" cy="338554"/>
          </a:xfrm>
          <a:prstGeom prst="rect">
            <a:avLst/>
          </a:prstGeom>
          <a:solidFill>
            <a:srgbClr val="92D050"/>
          </a:solidFill>
          <a:ln>
            <a:noFill/>
          </a:ln>
        </p:spPr>
        <p:txBody>
          <a:bodyPr wrap="none" rtlCol="0">
            <a:spAutoFit/>
          </a:bodyPr>
          <a:lstStyle/>
          <a:p>
            <a:r>
              <a:rPr lang="en-US" sz="1600" dirty="0" err="1" smtClean="0">
                <a:latin typeface="+mn-lt"/>
              </a:rPr>
              <a:t>Richtig</a:t>
            </a:r>
            <a:endParaRPr lang="en-US" sz="1600" dirty="0">
              <a:latin typeface="+mn-lt"/>
            </a:endParaRPr>
          </a:p>
        </p:txBody>
      </p:sp>
      <p:sp>
        <p:nvSpPr>
          <p:cNvPr id="17" name="Textfeld 16"/>
          <p:cNvSpPr txBox="1"/>
          <p:nvPr/>
        </p:nvSpPr>
        <p:spPr>
          <a:xfrm>
            <a:off x="1173844" y="4787574"/>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pic>
        <p:nvPicPr>
          <p:cNvPr id="2" name="Grafik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333750" y="2162175"/>
            <a:ext cx="2476500" cy="1266825"/>
          </a:xfrm>
          <a:prstGeom prst="rect">
            <a:avLst/>
          </a:prstGeom>
        </p:spPr>
      </p:pic>
    </p:spTree>
    <p:extLst>
      <p:ext uri="{BB962C8B-B14F-4D97-AF65-F5344CB8AC3E}">
        <p14:creationId xmlns:p14="http://schemas.microsoft.com/office/powerpoint/2010/main" val="3013109825"/>
      </p:ext>
    </p:extLst>
  </p:cSld>
  <p:clrMapOvr>
    <a:masterClrMapping/>
  </p:clrMapOvr>
  <p:transition/>
  <p:timing>
    <p:tnLst>
      <p:par>
        <p:cTn id="1" dur="indefinite" restart="never" nodeType="tmRoot">
          <p:childTnLst>
            <p:seq concurrent="1" nextAc="seek">
              <p:cTn id="2" restart="whenNotActive" fill="hold" evtFilter="cancelBubble" nodeType="interactiveSeq">
                <p:stCondLst>
                  <p:cond evt="onClick" delay="0">
                    <p:tgtEl>
                      <p:spTgt spid="11"/>
                    </p:tgtEl>
                  </p:cond>
                </p:stCondLst>
                <p:endSync evt="end" delay="0">
                  <p:rtn val="all"/>
                </p:endSync>
                <p:childTnLst>
                  <p:par>
                    <p:cTn id="3" fill="hold">
                      <p:stCondLst>
                        <p:cond delay="0"/>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nextCondLst>
                <p:cond evt="onClick" delay="0">
                  <p:tgtEl>
                    <p:spTgt spid="11"/>
                  </p:tgtEl>
                </p:cond>
              </p:nextCondLst>
            </p:seq>
            <p:seq concurrent="1" nextAc="seek">
              <p:cTn id="7" restart="whenNotActive" fill="hold" evtFilter="cancelBubble" nodeType="interactiveSeq">
                <p:stCondLst>
                  <p:cond evt="onClick" delay="0">
                    <p:tgtEl>
                      <p:spTgt spid="5"/>
                    </p:tgtEl>
                  </p:cond>
                </p:stCondLst>
                <p:endSync evt="end" delay="0">
                  <p:rtn val="all"/>
                </p:endSync>
                <p:childTnLst>
                  <p:par>
                    <p:cTn id="8" fill="hold">
                      <p:stCondLst>
                        <p:cond delay="0"/>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15"/>
                                        </p:tgtEl>
                                        <p:attrNameLst>
                                          <p:attrName>style.visibility</p:attrName>
                                        </p:attrNameLst>
                                      </p:cBhvr>
                                      <p:to>
                                        <p:strVal val="visible"/>
                                      </p:to>
                                    </p:set>
                                  </p:childTnLst>
                                </p:cTn>
                              </p:par>
                            </p:childTnLst>
                          </p:cTn>
                        </p:par>
                      </p:childTnLst>
                    </p:cTn>
                  </p:par>
                </p:childTnLst>
              </p:cTn>
              <p:nextCondLst>
                <p:cond evt="onClick" delay="0">
                  <p:tgtEl>
                    <p:spTgt spid="5"/>
                  </p:tgtEl>
                </p:cond>
              </p:nextCondLst>
            </p:seq>
            <p:seq concurrent="1" nextAc="seek">
              <p:cTn id="12" restart="whenNotActive" fill="hold" evtFilter="cancelBubble" nodeType="interactiveSeq">
                <p:stCondLst>
                  <p:cond evt="onClick" delay="0">
                    <p:tgtEl>
                      <p:spTgt spid="12"/>
                    </p:tgtEl>
                  </p:cond>
                </p:stCondLst>
                <p:endSync evt="end" delay="0">
                  <p:rtn val="all"/>
                </p:endSync>
                <p:childTnLst>
                  <p:par>
                    <p:cTn id="13" fill="hold">
                      <p:stCondLst>
                        <p:cond delay="0"/>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6"/>
                                        </p:tgtEl>
                                        <p:attrNameLst>
                                          <p:attrName>style.visibility</p:attrName>
                                        </p:attrNameLst>
                                      </p:cBhvr>
                                      <p:to>
                                        <p:strVal val="visible"/>
                                      </p:to>
                                    </p:set>
                                  </p:childTnLst>
                                </p:cTn>
                              </p:par>
                            </p:childTnLst>
                          </p:cTn>
                        </p:par>
                      </p:childTnLst>
                    </p:cTn>
                  </p:par>
                </p:childTnLst>
              </p:cTn>
              <p:nextCondLst>
                <p:cond evt="onClick" delay="0">
                  <p:tgtEl>
                    <p:spTgt spid="12"/>
                  </p:tgtEl>
                </p:cond>
              </p:nextCondLst>
            </p:seq>
            <p:seq concurrent="1" nextAc="seek">
              <p:cTn id="17" restart="whenNotActive" fill="hold" evtFilter="cancelBubble" nodeType="interactiveSeq">
                <p:stCondLst>
                  <p:cond evt="onClick" delay="0">
                    <p:tgtEl>
                      <p:spTgt spid="13"/>
                    </p:tgtEl>
                  </p:cond>
                </p:stCondLst>
                <p:endSync evt="end" delay="0">
                  <p:rtn val="all"/>
                </p:endSync>
                <p:childTnLst>
                  <p:par>
                    <p:cTn id="18" fill="hold">
                      <p:stCondLst>
                        <p:cond delay="0"/>
                      </p:stCondLst>
                      <p:childTnLst>
                        <p:par>
                          <p:cTn id="19" fill="hold">
                            <p:stCondLst>
                              <p:cond delay="0"/>
                            </p:stCondLst>
                            <p:childTnLst>
                              <p:par>
                                <p:cTn id="20" presetID="1" presetClass="entr" presetSubtype="0" fill="hold" grpId="0" nodeType="clickEffect">
                                  <p:stCondLst>
                                    <p:cond delay="0"/>
                                  </p:stCondLst>
                                  <p:childTnLst>
                                    <p:set>
                                      <p:cBhvr>
                                        <p:cTn id="21" dur="1" fill="hold">
                                          <p:stCondLst>
                                            <p:cond delay="0"/>
                                          </p:stCondLst>
                                        </p:cTn>
                                        <p:tgtEl>
                                          <p:spTgt spid="17"/>
                                        </p:tgtEl>
                                        <p:attrNameLst>
                                          <p:attrName>style.visibility</p:attrName>
                                        </p:attrNameLst>
                                      </p:cBhvr>
                                      <p:to>
                                        <p:strVal val="visible"/>
                                      </p:to>
                                    </p:set>
                                  </p:childTnLst>
                                </p:cTn>
                              </p:par>
                            </p:childTnLst>
                          </p:cTn>
                        </p:par>
                      </p:childTnLst>
                    </p:cTn>
                  </p:par>
                </p:childTnLst>
              </p:cTn>
              <p:nextCondLst>
                <p:cond evt="onClick" delay="0">
                  <p:tgtEl>
                    <p:spTgt spid="13"/>
                  </p:tgtEl>
                </p:cond>
              </p:nextCondLst>
            </p:seq>
          </p:childTnLst>
        </p:cTn>
      </p:par>
    </p:tnLst>
    <p:bldLst>
      <p:bldP spid="6" grpId="0" animBg="1"/>
      <p:bldP spid="15" grpId="0" animBg="1"/>
      <p:bldP spid="16" grpId="0" animBg="1"/>
      <p:bldP spid="17"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el 1"/>
          <p:cNvSpPr txBox="1">
            <a:spLocks/>
          </p:cNvSpPr>
          <p:nvPr/>
        </p:nvSpPr>
        <p:spPr bwMode="auto">
          <a:xfrm>
            <a:off x="685800" y="2780928"/>
            <a:ext cx="7772400" cy="1470025"/>
          </a:xfrm>
          <a:prstGeom prst="rect">
            <a:avLst/>
          </a:prstGeom>
          <a:noFill/>
          <a:ln w="9525">
            <a:noFill/>
            <a:miter lim="800000"/>
            <a:headEnd/>
            <a:tailEnd/>
          </a:ln>
        </p:spPr>
        <p:txBody>
          <a:bodyPr anchor="ctr"/>
          <a:lstStyle/>
          <a:p>
            <a:pPr algn="ctr" eaLnBrk="0" hangingPunct="0">
              <a:defRPr/>
            </a:pPr>
            <a:r>
              <a:rPr lang="de-DE" sz="2800" b="1" dirty="0" smtClean="0">
                <a:latin typeface="+mj-lt"/>
                <a:ea typeface="Verdana" panose="020B0604030504040204" pitchFamily="34" charset="0"/>
                <a:cs typeface="Verdana" panose="020B0604030504040204" pitchFamily="34" charset="0"/>
              </a:rPr>
              <a:t>Wechselstromwiderstand </a:t>
            </a:r>
            <a:br>
              <a:rPr lang="de-DE" sz="2800" b="1" dirty="0" smtClean="0">
                <a:latin typeface="+mj-lt"/>
                <a:ea typeface="Verdana" panose="020B0604030504040204" pitchFamily="34" charset="0"/>
                <a:cs typeface="Verdana" panose="020B0604030504040204" pitchFamily="34" charset="0"/>
              </a:rPr>
            </a:br>
            <a:r>
              <a:rPr lang="de-DE" sz="2800" b="1" dirty="0" smtClean="0">
                <a:latin typeface="+mj-lt"/>
                <a:ea typeface="Verdana" panose="020B0604030504040204" pitchFamily="34" charset="0"/>
                <a:cs typeface="Verdana" panose="020B0604030504040204" pitchFamily="34" charset="0"/>
              </a:rPr>
              <a:t>von Kondensatoren</a:t>
            </a:r>
            <a:endParaRPr lang="de-DE" sz="2800" kern="0" dirty="0">
              <a:solidFill>
                <a:schemeClr val="tx2"/>
              </a:solidFill>
              <a:latin typeface="+mj-lt"/>
              <a:ea typeface="Verdana" panose="020B0604030504040204" pitchFamily="34" charset="0"/>
              <a:cs typeface="Verdana" panose="020B0604030504040204" pitchFamily="34" charset="0"/>
            </a:endParaRPr>
          </a:p>
        </p:txBody>
      </p:sp>
      <p:sp>
        <p:nvSpPr>
          <p:cNvPr id="11" name="Fußzeilenplatzhalter 3"/>
          <p:cNvSpPr>
            <a:spLocks noGrp="1"/>
          </p:cNvSpPr>
          <p:nvPr>
            <p:ph type="ftr" sz="quarter" idx="10"/>
          </p:nvPr>
        </p:nvSpPr>
        <p:spPr/>
        <p:txBody>
          <a:bodyPr/>
          <a:lstStyle/>
          <a:p>
            <a:pPr lvl="2">
              <a:defRPr/>
            </a:pPr>
            <a:r>
              <a:rPr lang="de-DE"/>
              <a:t> </a:t>
            </a:r>
          </a:p>
          <a:p>
            <a:pPr lvl="3">
              <a:defRPr/>
            </a:pPr>
            <a:endParaRPr lang="de-DE"/>
          </a:p>
          <a:p>
            <a:pPr lvl="3">
              <a:defRPr/>
            </a:pPr>
            <a:r>
              <a:rPr lang="de-DE" sz="1200"/>
              <a:t>			              Ortsverband München-Süd des</a:t>
            </a:r>
          </a:p>
          <a:p>
            <a:pPr lvl="3">
              <a:defRPr/>
            </a:pPr>
            <a:r>
              <a:rPr lang="de-DE" sz="1200"/>
              <a:t>		                            Deutschen Amateur-Radio-Club e.V.</a:t>
            </a:r>
          </a:p>
        </p:txBody>
      </p:sp>
    </p:spTree>
    <p:extLst>
      <p:ext uri="{BB962C8B-B14F-4D97-AF65-F5344CB8AC3E}">
        <p14:creationId xmlns:p14="http://schemas.microsoft.com/office/powerpoint/2010/main" val="2901292766"/>
      </p:ext>
    </p:extLst>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685800" y="408280"/>
            <a:ext cx="6550496" cy="609600"/>
          </a:xfrm>
        </p:spPr>
        <p:txBody>
          <a:bodyPr/>
          <a:lstStyle/>
          <a:p>
            <a:r>
              <a:rPr lang="de-DE" altLang="en-US" dirty="0" smtClean="0"/>
              <a:t>Kondensator an Wechselspannung</a:t>
            </a:r>
          </a:p>
        </p:txBody>
      </p:sp>
      <p:sp>
        <p:nvSpPr>
          <p:cNvPr id="10244" name="Foliennummernplatzhalter 5"/>
          <p:cNvSpPr>
            <a:spLocks noGrp="1"/>
          </p:cNvSpPr>
          <p:nvPr>
            <p:ph type="sldNum" sz="quarter" idx="4294967295"/>
          </p:nvPr>
        </p:nvSpPr>
        <p:spPr bwMode="auto">
          <a:xfrm>
            <a:off x="72390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92BC0C84-D02F-441E-AE1A-F7948E005445}" type="slidenum">
              <a:rPr lang="de-DE" altLang="en-US"/>
              <a:pPr eaLnBrk="1" hangingPunct="1"/>
              <a:t>14</a:t>
            </a:fld>
            <a:endParaRPr lang="de-DE" altLang="en-US" dirty="0"/>
          </a:p>
        </p:txBody>
      </p:sp>
      <p:sp>
        <p:nvSpPr>
          <p:cNvPr id="9" name="Textfeld 8"/>
          <p:cNvSpPr txBox="1"/>
          <p:nvPr/>
        </p:nvSpPr>
        <p:spPr>
          <a:xfrm>
            <a:off x="683568" y="1268760"/>
            <a:ext cx="7848870" cy="1261884"/>
          </a:xfrm>
          <a:prstGeom prst="rect">
            <a:avLst/>
          </a:prstGeom>
          <a:noFill/>
        </p:spPr>
        <p:txBody>
          <a:bodyPr wrap="square" rtlCol="0">
            <a:spAutoFit/>
          </a:bodyPr>
          <a:lstStyle/>
          <a:p>
            <a:pPr>
              <a:spcBef>
                <a:spcPts val="1200"/>
              </a:spcBef>
            </a:pPr>
            <a:r>
              <a:rPr lang="de-DE" sz="1600" dirty="0" smtClean="0">
                <a:latin typeface="Verdana" panose="020B0604030504040204" pitchFamily="34" charset="0"/>
                <a:ea typeface="Verdana" panose="020B0604030504040204" pitchFamily="34" charset="0"/>
                <a:cs typeface="Verdana" panose="020B0604030504040204" pitchFamily="34" charset="0"/>
              </a:rPr>
              <a:t>Schaltet man einen Kondensator in einen Stromkreis mit einer Gleichspannungsquelle, so fließt so lange Strom bis der Kondensator die Spannung der Quelle erreicht hat, dann fließt kein Strom mehr:</a:t>
            </a:r>
          </a:p>
          <a:p>
            <a:pPr>
              <a:spcBef>
                <a:spcPts val="1200"/>
              </a:spcBef>
            </a:pPr>
            <a:r>
              <a:rPr lang="de-DE" sz="1800" b="1" dirty="0" smtClean="0">
                <a:latin typeface="Verdana" panose="020B0604030504040204" pitchFamily="34" charset="0"/>
                <a:ea typeface="Verdana" panose="020B0604030504040204" pitchFamily="34" charset="0"/>
                <a:cs typeface="Verdana" panose="020B0604030504040204" pitchFamily="34" charset="0"/>
              </a:rPr>
              <a:t>Der Kondensator sperrt Gleichstrom.</a:t>
            </a:r>
            <a:endParaRPr lang="de-DE" sz="1600" b="1" dirty="0" smtClean="0">
              <a:latin typeface="Verdana" panose="020B0604030504040204" pitchFamily="34" charset="0"/>
              <a:ea typeface="Verdana" panose="020B0604030504040204" pitchFamily="34" charset="0"/>
              <a:cs typeface="Verdana" panose="020B0604030504040204" pitchFamily="34" charset="0"/>
            </a:endParaRPr>
          </a:p>
        </p:txBody>
      </p:sp>
      <p:sp>
        <p:nvSpPr>
          <p:cNvPr id="14" name="Textfeld 13"/>
          <p:cNvSpPr txBox="1"/>
          <p:nvPr/>
        </p:nvSpPr>
        <p:spPr>
          <a:xfrm>
            <a:off x="602861" y="4985881"/>
            <a:ext cx="7848870" cy="1323439"/>
          </a:xfrm>
          <a:prstGeom prst="rect">
            <a:avLst/>
          </a:prstGeom>
          <a:noFill/>
        </p:spPr>
        <p:txBody>
          <a:bodyPr wrap="square" rtlCol="0">
            <a:spAutoFit/>
          </a:bodyPr>
          <a:lstStyle/>
          <a:p>
            <a:pPr>
              <a:spcBef>
                <a:spcPts val="1200"/>
              </a:spcBef>
            </a:pPr>
            <a:r>
              <a:rPr lang="de-DE" sz="1600" dirty="0">
                <a:latin typeface="Verdana" panose="020B0604030504040204" pitchFamily="34" charset="0"/>
                <a:ea typeface="Verdana" panose="020B0604030504040204" pitchFamily="34" charset="0"/>
                <a:cs typeface="Verdana" panose="020B0604030504040204" pitchFamily="34" charset="0"/>
              </a:rPr>
              <a:t>Schließt man ihn aber an </a:t>
            </a:r>
            <a:r>
              <a:rPr lang="de-DE" sz="1600" dirty="0" smtClean="0">
                <a:latin typeface="Verdana" panose="020B0604030504040204" pitchFamily="34" charset="0"/>
                <a:ea typeface="Verdana" panose="020B0604030504040204" pitchFamily="34" charset="0"/>
                <a:cs typeface="Verdana" panose="020B0604030504040204" pitchFamily="34" charset="0"/>
              </a:rPr>
              <a:t>Wechselspannung an, </a:t>
            </a:r>
            <a:r>
              <a:rPr lang="de-DE" sz="1600" dirty="0">
                <a:latin typeface="Verdana" panose="020B0604030504040204" pitchFamily="34" charset="0"/>
                <a:ea typeface="Verdana" panose="020B0604030504040204" pitchFamily="34" charset="0"/>
                <a:cs typeface="Verdana" panose="020B0604030504040204" pitchFamily="34" charset="0"/>
              </a:rPr>
              <a:t>entspricht dies einer dauernden Ladung und Entladung des Kondensators. Je schneller die Wechsel sind, desto rascher erfolgt die Umladung. Dabei zeigt ein Strommesser, der in den Stromkreis geschaltet ist, einen Wechselstrom an, der sich aus Lade- und Entladestrom zusammensetzt</a:t>
            </a:r>
            <a:r>
              <a:rPr lang="de-DE" sz="1600" dirty="0" smtClean="0">
                <a:latin typeface="Verdana" panose="020B0604030504040204" pitchFamily="34" charset="0"/>
                <a:ea typeface="Verdana" panose="020B0604030504040204" pitchFamily="34" charset="0"/>
                <a:cs typeface="Verdana" panose="020B0604030504040204" pitchFamily="34" charset="0"/>
              </a:rPr>
              <a:t>.</a:t>
            </a:r>
            <a:endParaRPr lang="de-DE" sz="1600" dirty="0">
              <a:latin typeface="Verdana" panose="020B0604030504040204" pitchFamily="34" charset="0"/>
              <a:ea typeface="Verdana" panose="020B0604030504040204" pitchFamily="34" charset="0"/>
              <a:cs typeface="Verdana" panose="020B0604030504040204" pitchFamily="34" charset="0"/>
            </a:endParaRPr>
          </a:p>
        </p:txBody>
      </p:sp>
      <p:pic>
        <p:nvPicPr>
          <p:cNvPr id="3" name="Grafik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195736" y="2557580"/>
            <a:ext cx="3495675" cy="2162175"/>
          </a:xfrm>
          <a:prstGeom prst="rect">
            <a:avLst/>
          </a:prstGeom>
        </p:spPr>
      </p:pic>
    </p:spTree>
    <p:extLst>
      <p:ext uri="{BB962C8B-B14F-4D97-AF65-F5344CB8AC3E}">
        <p14:creationId xmlns:p14="http://schemas.microsoft.com/office/powerpoint/2010/main" val="4192284768"/>
      </p:ext>
    </p:extLst>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685800" y="408280"/>
            <a:ext cx="6550496" cy="609600"/>
          </a:xfrm>
        </p:spPr>
        <p:txBody>
          <a:bodyPr/>
          <a:lstStyle/>
          <a:p>
            <a:r>
              <a:rPr lang="de-DE" altLang="en-US" dirty="0" smtClean="0"/>
              <a:t>Der Wechselstromwiderstand</a:t>
            </a:r>
          </a:p>
        </p:txBody>
      </p:sp>
      <p:sp>
        <p:nvSpPr>
          <p:cNvPr id="10244" name="Foliennummernplatzhalter 5"/>
          <p:cNvSpPr>
            <a:spLocks noGrp="1"/>
          </p:cNvSpPr>
          <p:nvPr>
            <p:ph type="sldNum" sz="quarter" idx="4294967295"/>
          </p:nvPr>
        </p:nvSpPr>
        <p:spPr bwMode="auto">
          <a:xfrm>
            <a:off x="72390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92BC0C84-D02F-441E-AE1A-F7948E005445}" type="slidenum">
              <a:rPr lang="de-DE" altLang="en-US"/>
              <a:pPr eaLnBrk="1" hangingPunct="1"/>
              <a:t>15</a:t>
            </a:fld>
            <a:endParaRPr lang="de-DE" altLang="en-US" dirty="0"/>
          </a:p>
        </p:txBody>
      </p:sp>
      <mc:AlternateContent xmlns:mc="http://schemas.openxmlformats.org/markup-compatibility/2006" xmlns:a14="http://schemas.microsoft.com/office/drawing/2010/main">
        <mc:Choice Requires="a14">
          <p:sp>
            <p:nvSpPr>
              <p:cNvPr id="9" name="Textfeld 8"/>
              <p:cNvSpPr txBox="1"/>
              <p:nvPr/>
            </p:nvSpPr>
            <p:spPr>
              <a:xfrm>
                <a:off x="683568" y="1268760"/>
                <a:ext cx="7848870" cy="2474395"/>
              </a:xfrm>
              <a:prstGeom prst="rect">
                <a:avLst/>
              </a:prstGeom>
              <a:noFill/>
            </p:spPr>
            <p:txBody>
              <a:bodyPr wrap="square" rtlCol="0">
                <a:spAutoFit/>
              </a:bodyPr>
              <a:lstStyle/>
              <a:p>
                <a:pPr>
                  <a:spcBef>
                    <a:spcPts val="1200"/>
                  </a:spcBef>
                </a:pPr>
                <a:r>
                  <a:rPr lang="de-DE" sz="1600" dirty="0">
                    <a:latin typeface="Verdana" panose="020B0604030504040204" pitchFamily="34" charset="0"/>
                    <a:ea typeface="Verdana" panose="020B0604030504040204" pitchFamily="34" charset="0"/>
                    <a:cs typeface="Verdana" panose="020B0604030504040204" pitchFamily="34" charset="0"/>
                  </a:rPr>
                  <a:t>Entsprechend dem Widerstand nach dem ohmschen Gesetz bezeichnet man das Verhältnis aus anliegender Spannung zum fließenden Wechselstrom als "Wechselstromwiderstand" des Kondensators </a:t>
                </a:r>
                <a:r>
                  <a:rPr lang="de-DE" sz="1600" dirty="0" smtClean="0">
                    <a:latin typeface="Verdana" panose="020B0604030504040204" pitchFamily="34" charset="0"/>
                    <a:ea typeface="Verdana" panose="020B0604030504040204" pitchFamily="34" charset="0"/>
                    <a:cs typeface="Verdana" panose="020B0604030504040204" pitchFamily="34" charset="0"/>
                  </a:rPr>
                  <a:t>X</a:t>
                </a:r>
                <a:r>
                  <a:rPr lang="de-DE" sz="1600" baseline="-25000" dirty="0" smtClean="0">
                    <a:latin typeface="Verdana" panose="020B0604030504040204" pitchFamily="34" charset="0"/>
                    <a:ea typeface="Verdana" panose="020B0604030504040204" pitchFamily="34" charset="0"/>
                    <a:cs typeface="Verdana" panose="020B0604030504040204" pitchFamily="34" charset="0"/>
                  </a:rPr>
                  <a:t>C</a:t>
                </a:r>
                <a:endParaRPr lang="de-DE" sz="1600" dirty="0" smtClean="0">
                  <a:latin typeface="Verdana" panose="020B0604030504040204" pitchFamily="34" charset="0"/>
                  <a:ea typeface="Verdana" panose="020B0604030504040204" pitchFamily="34" charset="0"/>
                  <a:cs typeface="Verdana" panose="020B0604030504040204" pitchFamily="34" charset="0"/>
                </a:endParaRPr>
              </a:p>
              <a:p>
                <a:pPr>
                  <a:spcBef>
                    <a:spcPts val="1200"/>
                  </a:spcBef>
                </a:pPr>
                <a:r>
                  <a:rPr lang="de-DE" sz="1600" dirty="0">
                    <a:latin typeface="Verdana" panose="020B0604030504040204" pitchFamily="34" charset="0"/>
                    <a:ea typeface="Verdana" panose="020B0604030504040204" pitchFamily="34" charset="0"/>
                    <a:cs typeface="Verdana" panose="020B0604030504040204" pitchFamily="34" charset="0"/>
                  </a:rPr>
                  <a:t>X</a:t>
                </a:r>
                <a:r>
                  <a:rPr lang="de-DE" sz="1600" baseline="-25000" dirty="0">
                    <a:latin typeface="Verdana" panose="020B0604030504040204" pitchFamily="34" charset="0"/>
                    <a:ea typeface="Verdana" panose="020B0604030504040204" pitchFamily="34" charset="0"/>
                    <a:cs typeface="Verdana" panose="020B0604030504040204" pitchFamily="34" charset="0"/>
                  </a:rPr>
                  <a:t>C</a:t>
                </a:r>
                <a:r>
                  <a:rPr lang="de-DE" sz="1600" dirty="0">
                    <a:latin typeface="Verdana" panose="020B0604030504040204" pitchFamily="34" charset="0"/>
                    <a:ea typeface="Verdana" panose="020B0604030504040204" pitchFamily="34" charset="0"/>
                    <a:cs typeface="Verdana" panose="020B0604030504040204" pitchFamily="34" charset="0"/>
                  </a:rPr>
                  <a:t> =</a:t>
                </a:r>
                <a:r>
                  <a:rPr lang="de-DE" sz="2000" dirty="0">
                    <a:latin typeface="Verdana" panose="020B0604030504040204" pitchFamily="34" charset="0"/>
                    <a:ea typeface="Verdana" panose="020B0604030504040204" pitchFamily="34" charset="0"/>
                    <a:cs typeface="Verdana" panose="020B0604030504040204" pitchFamily="34" charset="0"/>
                  </a:rPr>
                  <a:t> </a:t>
                </a:r>
                <a14:m>
                  <m:oMath xmlns:m="http://schemas.openxmlformats.org/officeDocument/2006/math">
                    <m:f>
                      <m:fPr>
                        <m:ctrlPr>
                          <a:rPr lang="de-DE" sz="2000" i="1">
                            <a:latin typeface="Cambria Math" panose="02040503050406030204" pitchFamily="18" charset="0"/>
                            <a:ea typeface="Verdana" panose="020B0604030504040204" pitchFamily="34" charset="0"/>
                            <a:cs typeface="Verdana" panose="020B0604030504040204" pitchFamily="34" charset="0"/>
                          </a:rPr>
                        </m:ctrlPr>
                      </m:fPr>
                      <m:num>
                        <m:r>
                          <m:rPr>
                            <m:sty m:val="p"/>
                          </m:rPr>
                          <a:rPr lang="de-DE" sz="2000">
                            <a:latin typeface="Cambria Math"/>
                            <a:ea typeface="Verdana" panose="020B0604030504040204" pitchFamily="34" charset="0"/>
                            <a:cs typeface="Verdana" panose="020B0604030504040204" pitchFamily="34" charset="0"/>
                          </a:rPr>
                          <m:t>U</m:t>
                        </m:r>
                        <m:r>
                          <m:rPr>
                            <m:sty m:val="p"/>
                          </m:rPr>
                          <a:rPr lang="de-DE" sz="2000" baseline="-25000">
                            <a:latin typeface="Cambria Math"/>
                            <a:ea typeface="Verdana" panose="020B0604030504040204" pitchFamily="34" charset="0"/>
                            <a:cs typeface="Verdana" panose="020B0604030504040204" pitchFamily="34" charset="0"/>
                          </a:rPr>
                          <m:t>C</m:t>
                        </m:r>
                      </m:num>
                      <m:den>
                        <m:r>
                          <m:rPr>
                            <m:sty m:val="p"/>
                          </m:rPr>
                          <a:rPr lang="de-DE" sz="2000">
                            <a:latin typeface="Cambria Math"/>
                            <a:ea typeface="Verdana" panose="020B0604030504040204" pitchFamily="34" charset="0"/>
                            <a:cs typeface="Verdana" panose="020B0604030504040204" pitchFamily="34" charset="0"/>
                          </a:rPr>
                          <m:t>I</m:t>
                        </m:r>
                        <m:r>
                          <m:rPr>
                            <m:sty m:val="p"/>
                          </m:rPr>
                          <a:rPr lang="de-DE" sz="2000" baseline="-25000">
                            <a:latin typeface="Cambria Math"/>
                            <a:ea typeface="Verdana" panose="020B0604030504040204" pitchFamily="34" charset="0"/>
                            <a:cs typeface="Verdana" panose="020B0604030504040204" pitchFamily="34" charset="0"/>
                          </a:rPr>
                          <m:t>C</m:t>
                        </m:r>
                      </m:den>
                    </m:f>
                  </m:oMath>
                </a14:m>
                <a:r>
                  <a:rPr lang="de-DE" sz="1600" dirty="0" smtClean="0">
                    <a:latin typeface="Verdana" panose="020B0604030504040204" pitchFamily="34" charset="0"/>
                    <a:ea typeface="Verdana" panose="020B0604030504040204" pitchFamily="34" charset="0"/>
                    <a:cs typeface="Verdana" panose="020B0604030504040204" pitchFamily="34" charset="0"/>
                  </a:rPr>
                  <a:t> </a:t>
                </a:r>
              </a:p>
              <a:p>
                <a:pPr>
                  <a:spcBef>
                    <a:spcPts val="1200"/>
                  </a:spcBef>
                </a:pPr>
                <a:r>
                  <a:rPr lang="de-DE" sz="1600" dirty="0">
                    <a:latin typeface="Verdana" panose="020B0604030504040204" pitchFamily="34" charset="0"/>
                    <a:ea typeface="Verdana" panose="020B0604030504040204" pitchFamily="34" charset="0"/>
                    <a:cs typeface="Verdana" panose="020B0604030504040204" pitchFamily="34" charset="0"/>
                  </a:rPr>
                  <a:t>Der Wechselstromwiderstand lässt sich auch aus Kapazität und Frequenz berechnen.</a:t>
                </a:r>
              </a:p>
              <a:p>
                <a:pPr>
                  <a:spcBef>
                    <a:spcPts val="1200"/>
                  </a:spcBef>
                </a:pPr>
                <a:endParaRPr lang="de-DE" sz="1600" dirty="0" smtClean="0">
                  <a:latin typeface="Verdana" panose="020B0604030504040204" pitchFamily="34" charset="0"/>
                  <a:ea typeface="Verdana" panose="020B0604030504040204" pitchFamily="34" charset="0"/>
                  <a:cs typeface="Verdana" panose="020B0604030504040204" pitchFamily="34" charset="0"/>
                </a:endParaRPr>
              </a:p>
            </p:txBody>
          </p:sp>
        </mc:Choice>
        <mc:Fallback xmlns="">
          <p:sp>
            <p:nvSpPr>
              <p:cNvPr id="9" name="Textfeld 8"/>
              <p:cNvSpPr txBox="1">
                <a:spLocks noRot="1" noChangeAspect="1" noMove="1" noResize="1" noEditPoints="1" noAdjustHandles="1" noChangeArrowheads="1" noChangeShapeType="1" noTextEdit="1"/>
              </p:cNvSpPr>
              <p:nvPr/>
            </p:nvSpPr>
            <p:spPr>
              <a:xfrm>
                <a:off x="683568" y="1268760"/>
                <a:ext cx="7848870" cy="2474395"/>
              </a:xfrm>
              <a:prstGeom prst="rect">
                <a:avLst/>
              </a:prstGeom>
              <a:blipFill rotWithShape="1">
                <a:blip r:embed="rId3"/>
                <a:stretch>
                  <a:fillRect l="-388" t="-739"/>
                </a:stretch>
              </a:blipFill>
            </p:spPr>
            <p:txBody>
              <a:bodyPr/>
              <a:lstStyle/>
              <a:p>
                <a:r>
                  <a:rPr lang="en-US">
                    <a:noFill/>
                  </a:rPr>
                  <a:t> </a:t>
                </a:r>
              </a:p>
            </p:txBody>
          </p:sp>
        </mc:Fallback>
      </mc:AlternateContent>
      <p:sp>
        <p:nvSpPr>
          <p:cNvPr id="14" name="Textfeld 13"/>
          <p:cNvSpPr txBox="1"/>
          <p:nvPr/>
        </p:nvSpPr>
        <p:spPr>
          <a:xfrm>
            <a:off x="683568" y="4944070"/>
            <a:ext cx="7848870" cy="1077218"/>
          </a:xfrm>
          <a:prstGeom prst="rect">
            <a:avLst/>
          </a:prstGeom>
          <a:noFill/>
        </p:spPr>
        <p:txBody>
          <a:bodyPr wrap="square" rtlCol="0">
            <a:spAutoFit/>
          </a:bodyPr>
          <a:lstStyle/>
          <a:p>
            <a:pPr>
              <a:spcBef>
                <a:spcPts val="1200"/>
              </a:spcBef>
            </a:pPr>
            <a:r>
              <a:rPr lang="de-DE" sz="1600" dirty="0">
                <a:latin typeface="Verdana" panose="020B0604030504040204" pitchFamily="34" charset="0"/>
                <a:ea typeface="Verdana" panose="020B0604030504040204" pitchFamily="34" charset="0"/>
                <a:cs typeface="Verdana" panose="020B0604030504040204" pitchFamily="34" charset="0"/>
              </a:rPr>
              <a:t>Aus dieser Formel erkennt </a:t>
            </a:r>
            <a:r>
              <a:rPr lang="de-DE" sz="1600" dirty="0" smtClean="0">
                <a:latin typeface="Verdana" panose="020B0604030504040204" pitchFamily="34" charset="0"/>
                <a:ea typeface="Verdana" panose="020B0604030504040204" pitchFamily="34" charset="0"/>
                <a:cs typeface="Verdana" panose="020B0604030504040204" pitchFamily="34" charset="0"/>
              </a:rPr>
              <a:t>man, </a:t>
            </a:r>
            <a:r>
              <a:rPr lang="de-DE" sz="1600" dirty="0">
                <a:latin typeface="Verdana" panose="020B0604030504040204" pitchFamily="34" charset="0"/>
                <a:ea typeface="Verdana" panose="020B0604030504040204" pitchFamily="34" charset="0"/>
                <a:cs typeface="Verdana" panose="020B0604030504040204" pitchFamily="34" charset="0"/>
              </a:rPr>
              <a:t>dass der Wechselstromwiderstand umso kleiner wird, je höher Frequenz oder Kapazität sind. Also: Bei höherer Frequenz leitet ein Kondensator den Wechselstrom besser. Ein Kondensator größerer Kapazität leitet den Wechselstrom besser. </a:t>
            </a:r>
          </a:p>
        </p:txBody>
      </p:sp>
      <mc:AlternateContent xmlns:mc="http://schemas.openxmlformats.org/markup-compatibility/2006" xmlns:a14="http://schemas.microsoft.com/office/drawing/2010/main">
        <mc:Choice Requires="a14">
          <p:sp>
            <p:nvSpPr>
              <p:cNvPr id="16" name="Textfeld 15"/>
              <p:cNvSpPr txBox="1"/>
              <p:nvPr/>
            </p:nvSpPr>
            <p:spPr>
              <a:xfrm>
                <a:off x="755577" y="3791384"/>
                <a:ext cx="7848871" cy="563359"/>
              </a:xfrm>
              <a:prstGeom prst="rect">
                <a:avLst/>
              </a:prstGeom>
              <a:solidFill>
                <a:srgbClr val="FFC000"/>
              </a:solidFill>
            </p:spPr>
            <p:txBody>
              <a:bodyPr wrap="square" numCol="1" rtlCol="0">
                <a:spAutoFit/>
              </a:bodyPr>
              <a:lstStyle/>
              <a:p>
                <a:r>
                  <a:rPr lang="de-DE" sz="1600" dirty="0" smtClean="0">
                    <a:latin typeface="Verdana" panose="020B0604030504040204" pitchFamily="34" charset="0"/>
                    <a:ea typeface="Verdana" panose="020B0604030504040204" pitchFamily="34" charset="0"/>
                    <a:cs typeface="Verdana" panose="020B0604030504040204" pitchFamily="34" charset="0"/>
                  </a:rPr>
                  <a:t>X</a:t>
                </a:r>
                <a:r>
                  <a:rPr lang="de-DE" sz="1600" baseline="-25000" dirty="0" smtClean="0">
                    <a:latin typeface="Verdana" panose="020B0604030504040204" pitchFamily="34" charset="0"/>
                    <a:ea typeface="Verdana" panose="020B0604030504040204" pitchFamily="34" charset="0"/>
                    <a:cs typeface="Verdana" panose="020B0604030504040204" pitchFamily="34" charset="0"/>
                  </a:rPr>
                  <a:t>C</a:t>
                </a:r>
                <a:r>
                  <a:rPr lang="de-DE" sz="1600" dirty="0" smtClean="0">
                    <a:latin typeface="Verdana" panose="020B0604030504040204" pitchFamily="34" charset="0"/>
                    <a:ea typeface="Verdana" panose="020B0604030504040204" pitchFamily="34" charset="0"/>
                    <a:cs typeface="Verdana" panose="020B0604030504040204" pitchFamily="34" charset="0"/>
                  </a:rPr>
                  <a:t> =</a:t>
                </a:r>
                <a:r>
                  <a:rPr lang="de-DE" sz="2000" dirty="0" smtClean="0">
                    <a:latin typeface="Verdana" panose="020B0604030504040204" pitchFamily="34" charset="0"/>
                    <a:ea typeface="Verdana" panose="020B0604030504040204" pitchFamily="34" charset="0"/>
                    <a:cs typeface="Verdana" panose="020B0604030504040204" pitchFamily="34" charset="0"/>
                  </a:rPr>
                  <a:t> </a:t>
                </a:r>
                <a14:m>
                  <m:oMath xmlns:m="http://schemas.openxmlformats.org/officeDocument/2006/math">
                    <m:f>
                      <m:fPr>
                        <m:ctrlPr>
                          <a:rPr lang="de-DE" sz="2000" i="1" smtClean="0">
                            <a:latin typeface="Cambria Math" panose="02040503050406030204" pitchFamily="18" charset="0"/>
                            <a:ea typeface="Verdana" panose="020B0604030504040204" pitchFamily="34" charset="0"/>
                            <a:cs typeface="Verdana" panose="020B0604030504040204" pitchFamily="34" charset="0"/>
                          </a:rPr>
                        </m:ctrlPr>
                      </m:fPr>
                      <m:num>
                        <m:r>
                          <a:rPr lang="de-DE" sz="2000" b="0" i="0" smtClean="0">
                            <a:latin typeface="Cambria Math"/>
                            <a:ea typeface="Verdana" panose="020B0604030504040204" pitchFamily="34" charset="0"/>
                            <a:cs typeface="Verdana" panose="020B0604030504040204" pitchFamily="34" charset="0"/>
                          </a:rPr>
                          <m:t>1</m:t>
                        </m:r>
                      </m:num>
                      <m:den>
                        <m:r>
                          <a:rPr lang="de-DE" sz="2000" b="0" i="0" smtClean="0">
                            <a:latin typeface="Cambria Math"/>
                            <a:ea typeface="Verdana" panose="020B0604030504040204" pitchFamily="34" charset="0"/>
                            <a:cs typeface="Verdana" panose="020B0604030504040204" pitchFamily="34" charset="0"/>
                          </a:rPr>
                          <m:t>2</m:t>
                        </m:r>
                        <m:r>
                          <m:rPr>
                            <m:sty m:val="p"/>
                          </m:rPr>
                          <a:rPr lang="el-GR" sz="2000" b="0" i="1" smtClean="0">
                            <a:latin typeface="Cambria Math"/>
                            <a:ea typeface="Verdana" panose="020B0604030504040204" pitchFamily="34" charset="0"/>
                            <a:cs typeface="Verdana" panose="020B0604030504040204" pitchFamily="34" charset="0"/>
                          </a:rPr>
                          <m:t>π</m:t>
                        </m:r>
                        <m:r>
                          <a:rPr lang="de-DE" sz="2000" b="0" i="1" smtClean="0">
                            <a:latin typeface="Cambria Math"/>
                            <a:ea typeface="Verdana" panose="020B0604030504040204" pitchFamily="34" charset="0"/>
                            <a:cs typeface="Verdana" panose="020B0604030504040204" pitchFamily="34" charset="0"/>
                          </a:rPr>
                          <m:t>𝑓𝐶</m:t>
                        </m:r>
                      </m:den>
                    </m:f>
                  </m:oMath>
                </a14:m>
                <a:r>
                  <a:rPr lang="de-DE" sz="1600" dirty="0" smtClean="0">
                    <a:latin typeface="Verdana" panose="020B0604030504040204" pitchFamily="34" charset="0"/>
                    <a:ea typeface="Verdana" panose="020B0604030504040204" pitchFamily="34" charset="0"/>
                    <a:cs typeface="Verdana" panose="020B0604030504040204" pitchFamily="34" charset="0"/>
                  </a:rPr>
                  <a:t> </a:t>
                </a:r>
              </a:p>
            </p:txBody>
          </p:sp>
        </mc:Choice>
        <mc:Fallback xmlns="">
          <p:sp>
            <p:nvSpPr>
              <p:cNvPr id="16" name="Textfeld 15"/>
              <p:cNvSpPr txBox="1">
                <a:spLocks noRot="1" noChangeAspect="1" noMove="1" noResize="1" noEditPoints="1" noAdjustHandles="1" noChangeArrowheads="1" noChangeShapeType="1" noTextEdit="1"/>
              </p:cNvSpPr>
              <p:nvPr/>
            </p:nvSpPr>
            <p:spPr>
              <a:xfrm>
                <a:off x="755577" y="3791384"/>
                <a:ext cx="7848871" cy="563359"/>
              </a:xfrm>
              <a:prstGeom prst="rect">
                <a:avLst/>
              </a:prstGeom>
              <a:blipFill rotWithShape="1">
                <a:blip r:embed="rId4"/>
                <a:stretch>
                  <a:fillRect l="-466" b="-6522"/>
                </a:stretch>
              </a:blipFill>
            </p:spPr>
            <p:txBody>
              <a:bodyPr/>
              <a:lstStyle/>
              <a:p>
                <a:r>
                  <a:rPr lang="en-US">
                    <a:noFill/>
                  </a:rPr>
                  <a:t> </a:t>
                </a:r>
              </a:p>
            </p:txBody>
          </p:sp>
        </mc:Fallback>
      </mc:AlternateContent>
      <p:cxnSp>
        <p:nvCxnSpPr>
          <p:cNvPr id="17" name="Gerade Verbindung 16"/>
          <p:cNvCxnSpPr/>
          <p:nvPr/>
        </p:nvCxnSpPr>
        <p:spPr>
          <a:xfrm>
            <a:off x="755577" y="3789040"/>
            <a:ext cx="7848871"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 name="Gerade Verbindung 17"/>
          <p:cNvCxnSpPr/>
          <p:nvPr/>
        </p:nvCxnSpPr>
        <p:spPr>
          <a:xfrm>
            <a:off x="755576" y="4328072"/>
            <a:ext cx="7848871"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790908760"/>
      </p:ext>
    </p:extLst>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685800" y="404664"/>
            <a:ext cx="7772400" cy="609600"/>
          </a:xfrm>
        </p:spPr>
        <p:txBody>
          <a:bodyPr/>
          <a:lstStyle/>
          <a:p>
            <a:r>
              <a:rPr lang="de-DE" altLang="en-US" dirty="0" smtClean="0"/>
              <a:t>Prüfungsfrage</a:t>
            </a:r>
          </a:p>
        </p:txBody>
      </p:sp>
      <p:sp>
        <p:nvSpPr>
          <p:cNvPr id="11268" name="Foliennummernplatzhalter 5"/>
          <p:cNvSpPr>
            <a:spLocks noGrp="1"/>
          </p:cNvSpPr>
          <p:nvPr>
            <p:ph type="sldNum" sz="quarter" idx="4294967295"/>
          </p:nvPr>
        </p:nvSpPr>
        <p:spPr bwMode="auto">
          <a:xfrm>
            <a:off x="72390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561D7F5A-8CB7-4BB1-A8C7-2922CA14D6DB}" type="slidenum">
              <a:rPr lang="de-DE" altLang="en-US"/>
              <a:pPr eaLnBrk="1" hangingPunct="1"/>
              <a:t>16</a:t>
            </a:fld>
            <a:endParaRPr lang="de-DE" altLang="en-US"/>
          </a:p>
        </p:txBody>
      </p:sp>
      <p:graphicFrame>
        <p:nvGraphicFramePr>
          <p:cNvPr id="18" name="Tabelle 17"/>
          <p:cNvGraphicFramePr>
            <a:graphicFrameLocks noGrp="1"/>
          </p:cNvGraphicFramePr>
          <p:nvPr>
            <p:extLst>
              <p:ext uri="{D42A27DB-BD31-4B8C-83A1-F6EECF244321}">
                <p14:modId xmlns:p14="http://schemas.microsoft.com/office/powerpoint/2010/main" val="3425976349"/>
              </p:ext>
            </p:extLst>
          </p:nvPr>
        </p:nvGraphicFramePr>
        <p:xfrm>
          <a:off x="1115616" y="2434952"/>
          <a:ext cx="6912768" cy="2362200"/>
        </p:xfrm>
        <a:graphic>
          <a:graphicData uri="http://schemas.openxmlformats.org/drawingml/2006/table">
            <a:tbl>
              <a:tblPr firstRow="1" bandRow="1">
                <a:tableStyleId>{17292A2E-F333-43FB-9621-5CBBE7FDCDCB}</a:tableStyleId>
              </a:tblPr>
              <a:tblGrid>
                <a:gridCol w="925050"/>
                <a:gridCol w="5987718"/>
              </a:tblGrid>
              <a:tr h="370840">
                <a:tc>
                  <a:txBody>
                    <a:bodyPr/>
                    <a:lstStyle/>
                    <a:p>
                      <a:r>
                        <a:rPr lang="en-US" dirty="0" smtClean="0">
                          <a:solidFill>
                            <a:schemeClr val="tx1"/>
                          </a:solidFill>
                        </a:rPr>
                        <a:t>TC208</a:t>
                      </a:r>
                      <a:endParaRPr lang="en-US" dirty="0">
                        <a:solidFill>
                          <a:schemeClr val="tx1"/>
                        </a:solidFill>
                      </a:endParaRPr>
                    </a:p>
                  </a:txBody>
                  <a:tcPr>
                    <a:solidFill>
                      <a:schemeClr val="bg1">
                        <a:lumMod val="65000"/>
                      </a:schemeClr>
                    </a:solidFill>
                  </a:tcPr>
                </a:tc>
                <a:tc>
                  <a:txBody>
                    <a:bodyPr/>
                    <a:lstStyle/>
                    <a:p>
                      <a:r>
                        <a:rPr lang="en-US"/>
                        <a:t>Mit zunehmender Frequenz</a:t>
                      </a:r>
                    </a:p>
                  </a:txBody>
                  <a:tcPr marL="38100" marR="38100" marT="38100" marB="38100" anchor="ctr">
                    <a:solidFill>
                      <a:schemeClr val="bg1">
                        <a:lumMod val="65000"/>
                      </a:schemeClr>
                    </a:solidFill>
                  </a:tcPr>
                </a:tc>
              </a:tr>
              <a:tr h="370840">
                <a:tc>
                  <a:txBody>
                    <a:bodyPr/>
                    <a:lstStyle/>
                    <a:p>
                      <a:r>
                        <a:rPr lang="en-US" dirty="0" smtClean="0"/>
                        <a:t>A</a:t>
                      </a:r>
                      <a:endParaRPr lang="en-US" dirty="0"/>
                    </a:p>
                  </a:txBody>
                  <a:tcPr/>
                </a:tc>
                <a:tc>
                  <a:txBody>
                    <a:bodyPr/>
                    <a:lstStyle/>
                    <a:p>
                      <a:r>
                        <a:rPr lang="de-DE" dirty="0" smtClean="0"/>
                        <a:t>steigt </a:t>
                      </a:r>
                      <a:r>
                        <a:rPr lang="de-DE" dirty="0"/>
                        <a:t>der Wechselstromwiderstand des Kondensators</a:t>
                      </a:r>
                    </a:p>
                  </a:txBody>
                  <a:tcPr marL="38100" marR="38100" marT="38100" marB="38100" anchor="ctr"/>
                </a:tc>
              </a:tr>
              <a:tr h="370840">
                <a:tc>
                  <a:txBody>
                    <a:bodyPr/>
                    <a:lstStyle/>
                    <a:p>
                      <a:r>
                        <a:rPr lang="en-US" dirty="0" smtClean="0"/>
                        <a:t>B</a:t>
                      </a:r>
                      <a:endParaRPr lang="en-US" dirty="0"/>
                    </a:p>
                  </a:txBody>
                  <a:tcPr/>
                </a:tc>
                <a:tc>
                  <a:txBody>
                    <a:bodyPr/>
                    <a:lstStyle/>
                    <a:p>
                      <a:r>
                        <a:rPr lang="de-DE" dirty="0" smtClean="0"/>
                        <a:t>sinkt </a:t>
                      </a:r>
                      <a:r>
                        <a:rPr lang="de-DE" dirty="0"/>
                        <a:t>der Wechselstromwiderstand des Kondensators.</a:t>
                      </a:r>
                    </a:p>
                  </a:txBody>
                  <a:tcPr marL="38100" marR="38100" marT="38100" marB="38100" anchor="ctr"/>
                </a:tc>
              </a:tr>
              <a:tr h="370840">
                <a:tc>
                  <a:txBody>
                    <a:bodyPr/>
                    <a:lstStyle/>
                    <a:p>
                      <a:r>
                        <a:rPr lang="en-US" dirty="0" smtClean="0"/>
                        <a:t>C</a:t>
                      </a:r>
                      <a:endParaRPr lang="en-US" dirty="0"/>
                    </a:p>
                  </a:txBody>
                  <a:tcPr anchor="ctr"/>
                </a:tc>
                <a:tc>
                  <a:txBody>
                    <a:bodyPr/>
                    <a:lstStyle/>
                    <a:p>
                      <a:r>
                        <a:rPr lang="de-DE" dirty="0" smtClean="0"/>
                        <a:t>steigt </a:t>
                      </a:r>
                      <a:r>
                        <a:rPr lang="de-DE" dirty="0"/>
                        <a:t>der Wechselstromwiderstand des Kondensators bis zu einem Maximum und sinkt dann wieder.</a:t>
                      </a:r>
                    </a:p>
                  </a:txBody>
                  <a:tcPr marL="38100" marR="38100" marT="38100" marB="38100" anchor="ctr"/>
                </a:tc>
              </a:tr>
              <a:tr h="370840">
                <a:tc>
                  <a:txBody>
                    <a:bodyPr/>
                    <a:lstStyle/>
                    <a:p>
                      <a:r>
                        <a:rPr lang="en-US" dirty="0" smtClean="0"/>
                        <a:t>D</a:t>
                      </a:r>
                      <a:endParaRPr lang="en-US" dirty="0"/>
                    </a:p>
                  </a:txBody>
                  <a:tcPr anchor="ctr"/>
                </a:tc>
                <a:tc>
                  <a:txBody>
                    <a:bodyPr/>
                    <a:lstStyle/>
                    <a:p>
                      <a:r>
                        <a:rPr lang="de-DE" dirty="0" smtClean="0"/>
                        <a:t>sinkt </a:t>
                      </a:r>
                      <a:r>
                        <a:rPr lang="de-DE" dirty="0"/>
                        <a:t>der Wechselstromwiderstand des Kondensators bis zu einem Minimum und steigt dann wieder.</a:t>
                      </a:r>
                    </a:p>
                  </a:txBody>
                  <a:tcPr marL="38100" marR="38100" marT="38100" marB="38100" anchor="ctr"/>
                </a:tc>
              </a:tr>
            </a:tbl>
          </a:graphicData>
        </a:graphic>
      </p:graphicFrame>
      <p:sp>
        <p:nvSpPr>
          <p:cNvPr id="19" name="Interaktive Schaltfläche: Hilfe 18">
            <a:hlinkClick r:id="" action="ppaction://noaction" highlightClick="1"/>
          </p:cNvPr>
          <p:cNvSpPr/>
          <p:nvPr/>
        </p:nvSpPr>
        <p:spPr>
          <a:xfrm>
            <a:off x="1430944" y="2872885"/>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Interaktive Schaltfläche: Hilfe 19">
            <a:hlinkClick r:id="" action="ppaction://noaction" highlightClick="1"/>
          </p:cNvPr>
          <p:cNvSpPr/>
          <p:nvPr/>
        </p:nvSpPr>
        <p:spPr>
          <a:xfrm>
            <a:off x="1430944" y="3238730"/>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Interaktive Schaltfläche: Hilfe 20">
            <a:hlinkClick r:id="" action="ppaction://noaction" highlightClick="1"/>
          </p:cNvPr>
          <p:cNvSpPr/>
          <p:nvPr/>
        </p:nvSpPr>
        <p:spPr>
          <a:xfrm>
            <a:off x="1430944" y="3721805"/>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Interaktive Schaltfläche: Hilfe 21">
            <a:hlinkClick r:id="" action="ppaction://noaction" highlightClick="1"/>
          </p:cNvPr>
          <p:cNvSpPr/>
          <p:nvPr/>
        </p:nvSpPr>
        <p:spPr>
          <a:xfrm>
            <a:off x="1430944" y="4333834"/>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Textfeld 22"/>
          <p:cNvSpPr txBox="1"/>
          <p:nvPr/>
        </p:nvSpPr>
        <p:spPr>
          <a:xfrm>
            <a:off x="1188142" y="3214805"/>
            <a:ext cx="809837" cy="338554"/>
          </a:xfrm>
          <a:prstGeom prst="rect">
            <a:avLst/>
          </a:prstGeom>
          <a:solidFill>
            <a:srgbClr val="92D050"/>
          </a:solidFill>
        </p:spPr>
        <p:txBody>
          <a:bodyPr wrap="none" rtlCol="0">
            <a:spAutoFit/>
          </a:bodyPr>
          <a:lstStyle/>
          <a:p>
            <a:r>
              <a:rPr lang="en-US" sz="1600" dirty="0" err="1" smtClean="0">
                <a:latin typeface="+mn-lt"/>
              </a:rPr>
              <a:t>Richtig</a:t>
            </a:r>
            <a:endParaRPr lang="en-US" sz="1600" dirty="0">
              <a:latin typeface="+mn-lt"/>
            </a:endParaRPr>
          </a:p>
        </p:txBody>
      </p:sp>
      <p:sp>
        <p:nvSpPr>
          <p:cNvPr id="24" name="Textfeld 23"/>
          <p:cNvSpPr txBox="1"/>
          <p:nvPr/>
        </p:nvSpPr>
        <p:spPr>
          <a:xfrm>
            <a:off x="1188142" y="2851695"/>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25" name="Textfeld 24"/>
          <p:cNvSpPr txBox="1"/>
          <p:nvPr/>
        </p:nvSpPr>
        <p:spPr>
          <a:xfrm>
            <a:off x="1176921" y="3690388"/>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26" name="Textfeld 25"/>
          <p:cNvSpPr txBox="1"/>
          <p:nvPr/>
        </p:nvSpPr>
        <p:spPr>
          <a:xfrm>
            <a:off x="1188142" y="4308573"/>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Tree>
    <p:extLst>
      <p:ext uri="{BB962C8B-B14F-4D97-AF65-F5344CB8AC3E}">
        <p14:creationId xmlns:p14="http://schemas.microsoft.com/office/powerpoint/2010/main" val="4290496916"/>
      </p:ext>
    </p:extLst>
  </p:cSld>
  <p:clrMapOvr>
    <a:masterClrMapping/>
  </p:clrMapOvr>
  <p:transition/>
  <p:timing>
    <p:tnLst>
      <p:par>
        <p:cTn id="1" dur="indefinite" restart="never" nodeType="tmRoot">
          <p:childTnLst>
            <p:seq concurrent="1" nextAc="seek">
              <p:cTn id="2" restart="whenNotActive" fill="hold" evtFilter="cancelBubble" nodeType="interactiveSeq">
                <p:stCondLst>
                  <p:cond evt="onClick" delay="0">
                    <p:tgtEl>
                      <p:spTgt spid="20"/>
                    </p:tgtEl>
                  </p:cond>
                </p:stCondLst>
                <p:endSync evt="end" delay="0">
                  <p:rtn val="all"/>
                </p:endSync>
                <p:childTnLst>
                  <p:par>
                    <p:cTn id="3" fill="hold">
                      <p:stCondLst>
                        <p:cond delay="0"/>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3"/>
                                        </p:tgtEl>
                                        <p:attrNameLst>
                                          <p:attrName>style.visibility</p:attrName>
                                        </p:attrNameLst>
                                      </p:cBhvr>
                                      <p:to>
                                        <p:strVal val="visible"/>
                                      </p:to>
                                    </p:set>
                                  </p:childTnLst>
                                </p:cTn>
                              </p:par>
                            </p:childTnLst>
                          </p:cTn>
                        </p:par>
                      </p:childTnLst>
                    </p:cTn>
                  </p:par>
                </p:childTnLst>
              </p:cTn>
              <p:nextCondLst>
                <p:cond evt="onClick" delay="0">
                  <p:tgtEl>
                    <p:spTgt spid="20"/>
                  </p:tgtEl>
                </p:cond>
              </p:nextCondLst>
            </p:seq>
            <p:seq concurrent="1" nextAc="seek">
              <p:cTn id="7" restart="whenNotActive" fill="hold" evtFilter="cancelBubble" nodeType="interactiveSeq">
                <p:stCondLst>
                  <p:cond evt="onClick" delay="0">
                    <p:tgtEl>
                      <p:spTgt spid="19"/>
                    </p:tgtEl>
                  </p:cond>
                </p:stCondLst>
                <p:endSync evt="end" delay="0">
                  <p:rtn val="all"/>
                </p:endSync>
                <p:childTnLst>
                  <p:par>
                    <p:cTn id="8" fill="hold">
                      <p:stCondLst>
                        <p:cond delay="0"/>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24"/>
                                        </p:tgtEl>
                                        <p:attrNameLst>
                                          <p:attrName>style.visibility</p:attrName>
                                        </p:attrNameLst>
                                      </p:cBhvr>
                                      <p:to>
                                        <p:strVal val="visible"/>
                                      </p:to>
                                    </p:set>
                                  </p:childTnLst>
                                </p:cTn>
                              </p:par>
                            </p:childTnLst>
                          </p:cTn>
                        </p:par>
                      </p:childTnLst>
                    </p:cTn>
                  </p:par>
                </p:childTnLst>
              </p:cTn>
              <p:nextCondLst>
                <p:cond evt="onClick" delay="0">
                  <p:tgtEl>
                    <p:spTgt spid="19"/>
                  </p:tgtEl>
                </p:cond>
              </p:nextCondLst>
            </p:seq>
            <p:seq concurrent="1" nextAc="seek">
              <p:cTn id="12" restart="whenNotActive" fill="hold" evtFilter="cancelBubble" nodeType="interactiveSeq">
                <p:stCondLst>
                  <p:cond evt="onClick" delay="0">
                    <p:tgtEl>
                      <p:spTgt spid="21"/>
                    </p:tgtEl>
                  </p:cond>
                </p:stCondLst>
                <p:endSync evt="end" delay="0">
                  <p:rtn val="all"/>
                </p:endSync>
                <p:childTnLst>
                  <p:par>
                    <p:cTn id="13" fill="hold">
                      <p:stCondLst>
                        <p:cond delay="0"/>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25"/>
                                        </p:tgtEl>
                                        <p:attrNameLst>
                                          <p:attrName>style.visibility</p:attrName>
                                        </p:attrNameLst>
                                      </p:cBhvr>
                                      <p:to>
                                        <p:strVal val="visible"/>
                                      </p:to>
                                    </p:set>
                                  </p:childTnLst>
                                </p:cTn>
                              </p:par>
                            </p:childTnLst>
                          </p:cTn>
                        </p:par>
                      </p:childTnLst>
                    </p:cTn>
                  </p:par>
                </p:childTnLst>
              </p:cTn>
              <p:nextCondLst>
                <p:cond evt="onClick" delay="0">
                  <p:tgtEl>
                    <p:spTgt spid="21"/>
                  </p:tgtEl>
                </p:cond>
              </p:nextCondLst>
            </p:seq>
            <p:seq concurrent="1" nextAc="seek">
              <p:cTn id="17" restart="whenNotActive" fill="hold" evtFilter="cancelBubble" nodeType="interactiveSeq">
                <p:stCondLst>
                  <p:cond evt="onClick" delay="0">
                    <p:tgtEl>
                      <p:spTgt spid="22"/>
                    </p:tgtEl>
                  </p:cond>
                </p:stCondLst>
                <p:endSync evt="end" delay="0">
                  <p:rtn val="all"/>
                </p:endSync>
                <p:childTnLst>
                  <p:par>
                    <p:cTn id="18" fill="hold">
                      <p:stCondLst>
                        <p:cond delay="0"/>
                      </p:stCondLst>
                      <p:childTnLst>
                        <p:par>
                          <p:cTn id="19" fill="hold">
                            <p:stCondLst>
                              <p:cond delay="0"/>
                            </p:stCondLst>
                            <p:childTnLst>
                              <p:par>
                                <p:cTn id="20" presetID="1" presetClass="entr" presetSubtype="0" fill="hold" grpId="0" nodeType="clickEffect">
                                  <p:stCondLst>
                                    <p:cond delay="0"/>
                                  </p:stCondLst>
                                  <p:childTnLst>
                                    <p:set>
                                      <p:cBhvr>
                                        <p:cTn id="21" dur="1" fill="hold">
                                          <p:stCondLst>
                                            <p:cond delay="0"/>
                                          </p:stCondLst>
                                        </p:cTn>
                                        <p:tgtEl>
                                          <p:spTgt spid="26"/>
                                        </p:tgtEl>
                                        <p:attrNameLst>
                                          <p:attrName>style.visibility</p:attrName>
                                        </p:attrNameLst>
                                      </p:cBhvr>
                                      <p:to>
                                        <p:strVal val="visible"/>
                                      </p:to>
                                    </p:set>
                                  </p:childTnLst>
                                </p:cTn>
                              </p:par>
                            </p:childTnLst>
                          </p:cTn>
                        </p:par>
                      </p:childTnLst>
                    </p:cTn>
                  </p:par>
                </p:childTnLst>
              </p:cTn>
              <p:nextCondLst>
                <p:cond evt="onClick" delay="0">
                  <p:tgtEl>
                    <p:spTgt spid="22"/>
                  </p:tgtEl>
                </p:cond>
              </p:nextCondLst>
            </p:seq>
          </p:childTnLst>
        </p:cTn>
      </p:par>
    </p:tnLst>
    <p:bldLst>
      <p:bldP spid="23" grpId="0" animBg="1"/>
      <p:bldP spid="24" grpId="0" animBg="1"/>
      <p:bldP spid="25" grpId="0" animBg="1"/>
      <p:bldP spid="26"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685800" y="408280"/>
            <a:ext cx="6550496" cy="609600"/>
          </a:xfrm>
        </p:spPr>
        <p:txBody>
          <a:bodyPr/>
          <a:lstStyle/>
          <a:p>
            <a:r>
              <a:rPr lang="de-DE" b="1" dirty="0" smtClean="0"/>
              <a:t>Bauformen von Kondensatoren</a:t>
            </a:r>
            <a:endParaRPr lang="de-DE" altLang="en-US" dirty="0" smtClean="0"/>
          </a:p>
        </p:txBody>
      </p:sp>
      <p:sp>
        <p:nvSpPr>
          <p:cNvPr id="10244" name="Foliennummernplatzhalter 5"/>
          <p:cNvSpPr>
            <a:spLocks noGrp="1"/>
          </p:cNvSpPr>
          <p:nvPr>
            <p:ph type="sldNum" sz="quarter" idx="4294967295"/>
          </p:nvPr>
        </p:nvSpPr>
        <p:spPr bwMode="auto">
          <a:xfrm>
            <a:off x="72390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92BC0C84-D02F-441E-AE1A-F7948E005445}" type="slidenum">
              <a:rPr lang="de-DE" altLang="en-US"/>
              <a:pPr eaLnBrk="1" hangingPunct="1"/>
              <a:t>17</a:t>
            </a:fld>
            <a:endParaRPr lang="de-DE" altLang="en-US" dirty="0"/>
          </a:p>
        </p:txBody>
      </p:sp>
      <p:sp>
        <p:nvSpPr>
          <p:cNvPr id="9" name="Textfeld 8"/>
          <p:cNvSpPr txBox="1"/>
          <p:nvPr/>
        </p:nvSpPr>
        <p:spPr>
          <a:xfrm>
            <a:off x="683568" y="1340768"/>
            <a:ext cx="7848870" cy="4616648"/>
          </a:xfrm>
          <a:prstGeom prst="rect">
            <a:avLst/>
          </a:prstGeom>
          <a:noFill/>
        </p:spPr>
        <p:txBody>
          <a:bodyPr wrap="square" rtlCol="0">
            <a:spAutoFit/>
          </a:bodyPr>
          <a:lstStyle/>
          <a:p>
            <a:pPr>
              <a:spcBef>
                <a:spcPts val="1200"/>
              </a:spcBef>
            </a:pPr>
            <a:r>
              <a:rPr lang="de-DE" sz="1600" dirty="0">
                <a:latin typeface="Verdana" panose="020B0604030504040204" pitchFamily="34" charset="0"/>
                <a:ea typeface="Verdana" panose="020B0604030504040204" pitchFamily="34" charset="0"/>
                <a:cs typeface="Verdana" panose="020B0604030504040204" pitchFamily="34" charset="0"/>
              </a:rPr>
              <a:t>Kondensatoren bestehen immer aus zwei gegenüber liegenden leitenden Flächen mit einem Dielektrikum dazwischen. Häufig bestehen die leitenden Flächen aus Aluminiumfolie, die mit dem Dielektrikum beschichtet und das Ganze dann aufgewickelt wird. Das Dielektrikum muss einerseits gut isolieren, soll aber andererseits einen großen </a:t>
            </a:r>
            <a:r>
              <a:rPr lang="de-DE" sz="1600" dirty="0" err="1">
                <a:latin typeface="Verdana" panose="020B0604030504040204" pitchFamily="34" charset="0"/>
                <a:ea typeface="Verdana" panose="020B0604030504040204" pitchFamily="34" charset="0"/>
                <a:cs typeface="Verdana" panose="020B0604030504040204" pitchFamily="34" charset="0"/>
              </a:rPr>
              <a:t>Dielektrizitätswert</a:t>
            </a:r>
            <a:r>
              <a:rPr lang="de-DE" sz="1600" dirty="0">
                <a:latin typeface="Verdana" panose="020B0604030504040204" pitchFamily="34" charset="0"/>
                <a:ea typeface="Verdana" panose="020B0604030504040204" pitchFamily="34" charset="0"/>
                <a:cs typeface="Verdana" panose="020B0604030504040204" pitchFamily="34" charset="0"/>
              </a:rPr>
              <a:t> haben, um eine große Kapazität zu ermöglichen. </a:t>
            </a:r>
            <a:endParaRPr lang="de-DE" sz="1600" dirty="0" smtClean="0">
              <a:latin typeface="Verdana" panose="020B0604030504040204" pitchFamily="34" charset="0"/>
              <a:ea typeface="Verdana" panose="020B0604030504040204" pitchFamily="34" charset="0"/>
              <a:cs typeface="Verdana" panose="020B0604030504040204" pitchFamily="34" charset="0"/>
            </a:endParaRPr>
          </a:p>
          <a:p>
            <a:pPr>
              <a:spcBef>
                <a:spcPts val="1200"/>
              </a:spcBef>
            </a:pPr>
            <a:endParaRPr lang="de-DE" sz="1600" dirty="0">
              <a:latin typeface="Verdana" panose="020B0604030504040204" pitchFamily="34" charset="0"/>
              <a:ea typeface="Verdana" panose="020B0604030504040204" pitchFamily="34" charset="0"/>
              <a:cs typeface="Verdana" panose="020B0604030504040204" pitchFamily="34" charset="0"/>
            </a:endParaRPr>
          </a:p>
          <a:p>
            <a:pPr>
              <a:spcBef>
                <a:spcPts val="1200"/>
              </a:spcBef>
            </a:pPr>
            <a:endParaRPr lang="de-DE" sz="1600" dirty="0" smtClean="0">
              <a:latin typeface="Verdana" panose="020B0604030504040204" pitchFamily="34" charset="0"/>
              <a:ea typeface="Verdana" panose="020B0604030504040204" pitchFamily="34" charset="0"/>
              <a:cs typeface="Verdana" panose="020B0604030504040204" pitchFamily="34" charset="0"/>
            </a:endParaRPr>
          </a:p>
          <a:p>
            <a:pPr>
              <a:spcBef>
                <a:spcPts val="1200"/>
              </a:spcBef>
            </a:pPr>
            <a:endParaRPr lang="de-DE" sz="1600" dirty="0">
              <a:latin typeface="Verdana" panose="020B0604030504040204" pitchFamily="34" charset="0"/>
              <a:ea typeface="Verdana" panose="020B0604030504040204" pitchFamily="34" charset="0"/>
              <a:cs typeface="Verdana" panose="020B0604030504040204" pitchFamily="34" charset="0"/>
            </a:endParaRPr>
          </a:p>
          <a:p>
            <a:pPr>
              <a:spcBef>
                <a:spcPts val="1200"/>
              </a:spcBef>
            </a:pPr>
            <a:endParaRPr lang="de-DE" sz="1600" dirty="0" smtClean="0">
              <a:latin typeface="Verdana" panose="020B0604030504040204" pitchFamily="34" charset="0"/>
              <a:ea typeface="Verdana" panose="020B0604030504040204" pitchFamily="34" charset="0"/>
              <a:cs typeface="Verdana" panose="020B0604030504040204" pitchFamily="34" charset="0"/>
            </a:endParaRPr>
          </a:p>
          <a:p>
            <a:pPr>
              <a:spcBef>
                <a:spcPts val="1200"/>
              </a:spcBef>
            </a:pPr>
            <a:endParaRPr lang="de-DE" sz="1600" dirty="0">
              <a:latin typeface="Verdana" panose="020B0604030504040204" pitchFamily="34" charset="0"/>
              <a:ea typeface="Verdana" panose="020B0604030504040204" pitchFamily="34" charset="0"/>
              <a:cs typeface="Verdana" panose="020B0604030504040204" pitchFamily="34" charset="0"/>
            </a:endParaRPr>
          </a:p>
          <a:p>
            <a:pPr>
              <a:spcBef>
                <a:spcPts val="1200"/>
              </a:spcBef>
            </a:pPr>
            <a:r>
              <a:rPr lang="de-DE" sz="1600" dirty="0" smtClean="0">
                <a:latin typeface="Verdana" panose="020B0604030504040204" pitchFamily="34" charset="0"/>
                <a:ea typeface="Verdana" panose="020B0604030504040204" pitchFamily="34" charset="0"/>
                <a:cs typeface="Verdana" panose="020B0604030504040204" pitchFamily="34" charset="0"/>
              </a:rPr>
              <a:t>        MKT                       MKS                             Keramik</a:t>
            </a:r>
          </a:p>
          <a:p>
            <a:pPr>
              <a:spcBef>
                <a:spcPts val="1200"/>
              </a:spcBef>
            </a:pPr>
            <a:r>
              <a:rPr lang="de-DE" sz="1600" dirty="0" smtClean="0">
                <a:latin typeface="Verdana" panose="020B0604030504040204" pitchFamily="34" charset="0"/>
                <a:ea typeface="Verdana" panose="020B0604030504040204" pitchFamily="34" charset="0"/>
                <a:cs typeface="Verdana" panose="020B0604030504040204" pitchFamily="34" charset="0"/>
              </a:rPr>
              <a:t>Als </a:t>
            </a:r>
            <a:r>
              <a:rPr lang="de-DE" sz="1600" dirty="0">
                <a:latin typeface="Verdana" panose="020B0604030504040204" pitchFamily="34" charset="0"/>
                <a:ea typeface="Verdana" panose="020B0604030504040204" pitchFamily="34" charset="0"/>
                <a:cs typeface="Verdana" panose="020B0604030504040204" pitchFamily="34" charset="0"/>
              </a:rPr>
              <a:t>Dielektrikum werden zum Teil keramische Werkstoffe oder auch Kunststoffe (zum Beispiel </a:t>
            </a:r>
            <a:r>
              <a:rPr lang="de-DE" sz="1600" dirty="0" err="1">
                <a:latin typeface="Verdana" panose="020B0604030504040204" pitchFamily="34" charset="0"/>
                <a:ea typeface="Verdana" panose="020B0604030504040204" pitchFamily="34" charset="0"/>
                <a:cs typeface="Verdana" panose="020B0604030504040204" pitchFamily="34" charset="0"/>
              </a:rPr>
              <a:t>Styroflex</a:t>
            </a:r>
            <a:r>
              <a:rPr lang="de-DE" sz="1600" dirty="0">
                <a:latin typeface="Verdana" panose="020B0604030504040204" pitchFamily="34" charset="0"/>
                <a:ea typeface="Verdana" panose="020B0604030504040204" pitchFamily="34" charset="0"/>
                <a:cs typeface="Verdana" panose="020B0604030504040204" pitchFamily="34" charset="0"/>
              </a:rPr>
              <a:t>) verwendet. </a:t>
            </a:r>
          </a:p>
        </p:txBody>
      </p:sp>
      <p:pic>
        <p:nvPicPr>
          <p:cNvPr id="2" name="Grafik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580112" y="3119972"/>
            <a:ext cx="1638300" cy="1638300"/>
          </a:xfrm>
          <a:prstGeom prst="rect">
            <a:avLst/>
          </a:prstGeom>
        </p:spPr>
      </p:pic>
      <p:pic>
        <p:nvPicPr>
          <p:cNvPr id="3" name="Grafik 2"/>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029464" y="2998705"/>
            <a:ext cx="1639069" cy="1639069"/>
          </a:xfrm>
          <a:prstGeom prst="rect">
            <a:avLst/>
          </a:prstGeom>
        </p:spPr>
      </p:pic>
      <p:pic>
        <p:nvPicPr>
          <p:cNvPr id="4" name="Grafik 3"/>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676736" y="3140968"/>
            <a:ext cx="1905000" cy="1428750"/>
          </a:xfrm>
          <a:prstGeom prst="rect">
            <a:avLst/>
          </a:prstGeom>
        </p:spPr>
      </p:pic>
    </p:spTree>
    <p:extLst>
      <p:ext uri="{BB962C8B-B14F-4D97-AF65-F5344CB8AC3E}">
        <p14:creationId xmlns:p14="http://schemas.microsoft.com/office/powerpoint/2010/main" val="3223519353"/>
      </p:ext>
    </p:extLst>
  </p:cSld>
  <p:clrMapOvr>
    <a:masterClrMapping/>
  </p:clrMapOv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685800" y="408280"/>
            <a:ext cx="6550496" cy="609600"/>
          </a:xfrm>
        </p:spPr>
        <p:txBody>
          <a:bodyPr/>
          <a:lstStyle/>
          <a:p>
            <a:r>
              <a:rPr lang="en-US" b="1" dirty="0" err="1" smtClean="0"/>
              <a:t>Gepolte</a:t>
            </a:r>
            <a:r>
              <a:rPr lang="en-US" b="1" dirty="0" smtClean="0"/>
              <a:t> </a:t>
            </a:r>
            <a:r>
              <a:rPr lang="en-US" b="1" dirty="0" err="1"/>
              <a:t>Kondensatoren</a:t>
            </a:r>
            <a:endParaRPr lang="de-DE" altLang="en-US" dirty="0" smtClean="0"/>
          </a:p>
        </p:txBody>
      </p:sp>
      <p:sp>
        <p:nvSpPr>
          <p:cNvPr id="10244" name="Foliennummernplatzhalter 5"/>
          <p:cNvSpPr>
            <a:spLocks noGrp="1"/>
          </p:cNvSpPr>
          <p:nvPr>
            <p:ph type="sldNum" sz="quarter" idx="4294967295"/>
          </p:nvPr>
        </p:nvSpPr>
        <p:spPr bwMode="auto">
          <a:xfrm>
            <a:off x="72390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92BC0C84-D02F-441E-AE1A-F7948E005445}" type="slidenum">
              <a:rPr lang="de-DE" altLang="en-US"/>
              <a:pPr eaLnBrk="1" hangingPunct="1"/>
              <a:t>18</a:t>
            </a:fld>
            <a:endParaRPr lang="de-DE" altLang="en-US" dirty="0"/>
          </a:p>
        </p:txBody>
      </p:sp>
      <p:sp>
        <p:nvSpPr>
          <p:cNvPr id="9" name="Textfeld 8"/>
          <p:cNvSpPr txBox="1"/>
          <p:nvPr/>
        </p:nvSpPr>
        <p:spPr>
          <a:xfrm>
            <a:off x="683568" y="1268760"/>
            <a:ext cx="7848870" cy="5139869"/>
          </a:xfrm>
          <a:prstGeom prst="rect">
            <a:avLst/>
          </a:prstGeom>
          <a:noFill/>
        </p:spPr>
        <p:txBody>
          <a:bodyPr wrap="square" rtlCol="0">
            <a:spAutoFit/>
          </a:bodyPr>
          <a:lstStyle/>
          <a:p>
            <a:pPr>
              <a:spcBef>
                <a:spcPts val="1200"/>
              </a:spcBef>
            </a:pPr>
            <a:r>
              <a:rPr lang="de-DE" sz="1600" dirty="0" smtClean="0">
                <a:latin typeface="Verdana" panose="020B0604030504040204" pitchFamily="34" charset="0"/>
                <a:ea typeface="Verdana" panose="020B0604030504040204" pitchFamily="34" charset="0"/>
                <a:cs typeface="Verdana" panose="020B0604030504040204" pitchFamily="34" charset="0"/>
              </a:rPr>
              <a:t>Für </a:t>
            </a:r>
            <a:r>
              <a:rPr lang="de-DE" sz="1600" dirty="0">
                <a:latin typeface="Verdana" panose="020B0604030504040204" pitchFamily="34" charset="0"/>
                <a:ea typeface="Verdana" panose="020B0604030504040204" pitchFamily="34" charset="0"/>
                <a:cs typeface="Verdana" panose="020B0604030504040204" pitchFamily="34" charset="0"/>
              </a:rPr>
              <a:t>sehr große Kapazitäten verwendet man </a:t>
            </a:r>
            <a:r>
              <a:rPr lang="de-DE" sz="1600" dirty="0" smtClean="0">
                <a:latin typeface="Verdana" panose="020B0604030504040204" pitchFamily="34" charset="0"/>
                <a:ea typeface="Verdana" panose="020B0604030504040204" pitchFamily="34" charset="0"/>
                <a:cs typeface="Verdana" panose="020B0604030504040204" pitchFamily="34" charset="0"/>
              </a:rPr>
              <a:t>Elektrolyt- oder Tantal-kondensatoren</a:t>
            </a:r>
            <a:r>
              <a:rPr lang="de-DE" sz="1600" dirty="0">
                <a:latin typeface="Verdana" panose="020B0604030504040204" pitchFamily="34" charset="0"/>
                <a:ea typeface="Verdana" panose="020B0604030504040204" pitchFamily="34" charset="0"/>
                <a:cs typeface="Verdana" panose="020B0604030504040204" pitchFamily="34" charset="0"/>
              </a:rPr>
              <a:t>. Bei </a:t>
            </a:r>
            <a:r>
              <a:rPr lang="de-DE" sz="1600" dirty="0" smtClean="0">
                <a:latin typeface="Verdana" panose="020B0604030504040204" pitchFamily="34" charset="0"/>
                <a:ea typeface="Verdana" panose="020B0604030504040204" pitchFamily="34" charset="0"/>
                <a:cs typeface="Verdana" panose="020B0604030504040204" pitchFamily="34" charset="0"/>
              </a:rPr>
              <a:t>Elektrolytkondensatoren </a:t>
            </a:r>
            <a:r>
              <a:rPr lang="de-DE" sz="1600" dirty="0">
                <a:latin typeface="Verdana" panose="020B0604030504040204" pitchFamily="34" charset="0"/>
                <a:ea typeface="Verdana" panose="020B0604030504040204" pitchFamily="34" charset="0"/>
                <a:cs typeface="Verdana" panose="020B0604030504040204" pitchFamily="34" charset="0"/>
              </a:rPr>
              <a:t>besteht die eine "Platte" aus einer (lose aufgewickelten) angerauter Metallfolie und die andere aus einer elektrisch leitenden Flüssigkeit, dem Elektrolyt. Auf der Oberfläche der Metallfolie wird chemisch eine dünne Haut gebildet, die Strom nicht leitet. Sie ist das Dielektrikum dieses Kondensators. Weil sie sehr dünn und die Oberfläche der Metallfolie durch das Anrauen besonders groß ist, erreicht man hohe Kapazitäten.</a:t>
            </a:r>
          </a:p>
          <a:p>
            <a:pPr>
              <a:spcBef>
                <a:spcPts val="1200"/>
              </a:spcBef>
            </a:pPr>
            <a:endParaRPr lang="de-DE" sz="1600" dirty="0" smtClean="0">
              <a:latin typeface="Verdana" panose="020B0604030504040204" pitchFamily="34" charset="0"/>
              <a:ea typeface="Verdana" panose="020B0604030504040204" pitchFamily="34" charset="0"/>
              <a:cs typeface="Verdana" panose="020B0604030504040204" pitchFamily="34" charset="0"/>
            </a:endParaRPr>
          </a:p>
          <a:p>
            <a:pPr>
              <a:spcBef>
                <a:spcPts val="1200"/>
              </a:spcBef>
            </a:pPr>
            <a:endParaRPr lang="de-DE" sz="1600" dirty="0">
              <a:latin typeface="Verdana" panose="020B0604030504040204" pitchFamily="34" charset="0"/>
              <a:ea typeface="Verdana" panose="020B0604030504040204" pitchFamily="34" charset="0"/>
              <a:cs typeface="Verdana" panose="020B0604030504040204" pitchFamily="34" charset="0"/>
            </a:endParaRPr>
          </a:p>
          <a:p>
            <a:pPr>
              <a:spcBef>
                <a:spcPts val="1200"/>
              </a:spcBef>
            </a:pPr>
            <a:r>
              <a:rPr lang="de-DE" sz="1600" dirty="0" smtClean="0">
                <a:latin typeface="Verdana" panose="020B0604030504040204" pitchFamily="34" charset="0"/>
                <a:ea typeface="Verdana" panose="020B0604030504040204" pitchFamily="34" charset="0"/>
                <a:cs typeface="Verdana" panose="020B0604030504040204" pitchFamily="34" charset="0"/>
              </a:rPr>
              <a:t>                                                                              </a:t>
            </a:r>
            <a:r>
              <a:rPr lang="de-DE" sz="1600" dirty="0" err="1" smtClean="0">
                <a:latin typeface="Verdana" panose="020B0604030504040204" pitchFamily="34" charset="0"/>
                <a:ea typeface="Verdana" panose="020B0604030504040204" pitchFamily="34" charset="0"/>
                <a:cs typeface="Verdana" panose="020B0604030504040204" pitchFamily="34" charset="0"/>
              </a:rPr>
              <a:t>Tantalkondensator</a:t>
            </a:r>
            <a:endParaRPr lang="de-DE" sz="1600" dirty="0">
              <a:latin typeface="Verdana" panose="020B0604030504040204" pitchFamily="34" charset="0"/>
              <a:ea typeface="Verdana" panose="020B0604030504040204" pitchFamily="34" charset="0"/>
              <a:cs typeface="Verdana" panose="020B0604030504040204" pitchFamily="34" charset="0"/>
            </a:endParaRPr>
          </a:p>
          <a:p>
            <a:pPr>
              <a:spcBef>
                <a:spcPts val="1200"/>
              </a:spcBef>
            </a:pPr>
            <a:r>
              <a:rPr lang="de-DE" sz="1600" dirty="0">
                <a:latin typeface="Verdana" panose="020B0604030504040204" pitchFamily="34" charset="0"/>
                <a:ea typeface="Verdana" panose="020B0604030504040204" pitchFamily="34" charset="0"/>
                <a:cs typeface="Verdana" panose="020B0604030504040204" pitchFamily="34" charset="0"/>
              </a:rPr>
              <a:t>Im Gegensatz zu den meisten anderen Kondensatoren sind Elektrolytkondensatoren nicht symmetrisch. Man sagt, sie sind gepolt. Auf einem solchen Kondensator sind die "+" und "-" -Anschlüsse markiert. Hält man sich nicht daran und schließt eine Gleichspannung andersherum an, so wird zunächst die dünne Haut zerstört: Der Kondensator wird leitend. Der nun fließende Strom zersetzt den Elektrolyten. Es entsteht ein Gas, das den Kondensator zum Platzen bringen kann.</a:t>
            </a:r>
          </a:p>
        </p:txBody>
      </p:sp>
      <p:pic>
        <p:nvPicPr>
          <p:cNvPr id="3" name="Grafik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975176" y="3373363"/>
            <a:ext cx="2209800" cy="847725"/>
          </a:xfrm>
          <a:prstGeom prst="rect">
            <a:avLst/>
          </a:prstGeom>
        </p:spPr>
      </p:pic>
      <p:pic>
        <p:nvPicPr>
          <p:cNvPr id="4" name="Grafik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411760" y="3452029"/>
            <a:ext cx="2520280" cy="1183302"/>
          </a:xfrm>
          <a:prstGeom prst="rect">
            <a:avLst/>
          </a:prstGeom>
        </p:spPr>
      </p:pic>
    </p:spTree>
    <p:extLst>
      <p:ext uri="{BB962C8B-B14F-4D97-AF65-F5344CB8AC3E}">
        <p14:creationId xmlns:p14="http://schemas.microsoft.com/office/powerpoint/2010/main" val="3012755794"/>
      </p:ext>
    </p:extLst>
  </p:cSld>
  <p:clrMapOvr>
    <a:masterClrMapping/>
  </p:clrMapOv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685800" y="408280"/>
            <a:ext cx="6550496" cy="609600"/>
          </a:xfrm>
        </p:spPr>
        <p:txBody>
          <a:bodyPr/>
          <a:lstStyle/>
          <a:p>
            <a:r>
              <a:rPr lang="en-US" b="1" dirty="0" err="1" smtClean="0"/>
              <a:t>Veränderliche</a:t>
            </a:r>
            <a:r>
              <a:rPr lang="en-US" b="1" dirty="0" smtClean="0"/>
              <a:t> </a:t>
            </a:r>
            <a:r>
              <a:rPr lang="en-US" b="1" dirty="0" err="1"/>
              <a:t>Kondensatoren</a:t>
            </a:r>
            <a:endParaRPr lang="de-DE" altLang="en-US" dirty="0" smtClean="0"/>
          </a:p>
        </p:txBody>
      </p:sp>
      <p:sp>
        <p:nvSpPr>
          <p:cNvPr id="10244" name="Foliennummernplatzhalter 5"/>
          <p:cNvSpPr>
            <a:spLocks noGrp="1"/>
          </p:cNvSpPr>
          <p:nvPr>
            <p:ph type="sldNum" sz="quarter" idx="4294967295"/>
          </p:nvPr>
        </p:nvSpPr>
        <p:spPr bwMode="auto">
          <a:xfrm>
            <a:off x="72390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92BC0C84-D02F-441E-AE1A-F7948E005445}" type="slidenum">
              <a:rPr lang="de-DE" altLang="en-US"/>
              <a:pPr eaLnBrk="1" hangingPunct="1"/>
              <a:t>19</a:t>
            </a:fld>
            <a:endParaRPr lang="de-DE" altLang="en-US" dirty="0"/>
          </a:p>
        </p:txBody>
      </p:sp>
      <p:sp>
        <p:nvSpPr>
          <p:cNvPr id="9" name="Textfeld 8"/>
          <p:cNvSpPr txBox="1"/>
          <p:nvPr/>
        </p:nvSpPr>
        <p:spPr>
          <a:xfrm>
            <a:off x="640305" y="1279703"/>
            <a:ext cx="7848870" cy="5047536"/>
          </a:xfrm>
          <a:prstGeom prst="rect">
            <a:avLst/>
          </a:prstGeom>
          <a:noFill/>
        </p:spPr>
        <p:txBody>
          <a:bodyPr wrap="square" rtlCol="0">
            <a:spAutoFit/>
          </a:bodyPr>
          <a:lstStyle/>
          <a:p>
            <a:pPr>
              <a:spcBef>
                <a:spcPts val="1200"/>
              </a:spcBef>
            </a:pPr>
            <a:r>
              <a:rPr lang="de-DE" sz="1600" dirty="0">
                <a:latin typeface="Verdana" panose="020B0604030504040204" pitchFamily="34" charset="0"/>
                <a:ea typeface="Verdana" panose="020B0604030504040204" pitchFamily="34" charset="0"/>
                <a:cs typeface="Verdana" panose="020B0604030504040204" pitchFamily="34" charset="0"/>
              </a:rPr>
              <a:t>Es gibt mechanisch veränderbare </a:t>
            </a:r>
            <a:r>
              <a:rPr lang="de-DE" sz="1600" dirty="0" smtClean="0">
                <a:latin typeface="Verdana" panose="020B0604030504040204" pitchFamily="34" charset="0"/>
                <a:ea typeface="Verdana" panose="020B0604030504040204" pitchFamily="34" charset="0"/>
                <a:cs typeface="Verdana" panose="020B0604030504040204" pitchFamily="34" charset="0"/>
              </a:rPr>
              <a:t>Kondensatoren wie die hier dargestellten Drehkondensatoren oder </a:t>
            </a:r>
            <a:r>
              <a:rPr lang="de-DE" sz="1600" dirty="0" err="1" smtClean="0">
                <a:latin typeface="Verdana" panose="020B0604030504040204" pitchFamily="34" charset="0"/>
                <a:ea typeface="Verdana" panose="020B0604030504040204" pitchFamily="34" charset="0"/>
                <a:cs typeface="Verdana" panose="020B0604030504040204" pitchFamily="34" charset="0"/>
              </a:rPr>
              <a:t>Kapazitätstrimmer</a:t>
            </a:r>
            <a:r>
              <a:rPr lang="de-DE" sz="1600" dirty="0" smtClean="0">
                <a:latin typeface="Verdana" panose="020B0604030504040204" pitchFamily="34" charset="0"/>
                <a:ea typeface="Verdana" panose="020B0604030504040204" pitchFamily="34" charset="0"/>
                <a:cs typeface="Verdana" panose="020B0604030504040204" pitchFamily="34" charset="0"/>
              </a:rPr>
              <a:t>. </a:t>
            </a:r>
            <a:r>
              <a:rPr lang="de-DE" sz="1600" dirty="0">
                <a:latin typeface="Verdana" panose="020B0604030504040204" pitchFamily="34" charset="0"/>
                <a:ea typeface="Verdana" panose="020B0604030504040204" pitchFamily="34" charset="0"/>
                <a:cs typeface="Verdana" panose="020B0604030504040204" pitchFamily="34" charset="0"/>
              </a:rPr>
              <a:t>Mit Hilfe einer Drehachse kann man den drehbaren Teil (Rotor) mehr oder weniger zwischen die Platten des feststehenden Teils (Stator) eindrehen und damit die Kapazität verändern</a:t>
            </a:r>
            <a:r>
              <a:rPr lang="de-DE" sz="1600" dirty="0" smtClean="0">
                <a:latin typeface="Verdana" panose="020B0604030504040204" pitchFamily="34" charset="0"/>
                <a:ea typeface="Verdana" panose="020B0604030504040204" pitchFamily="34" charset="0"/>
                <a:cs typeface="Verdana" panose="020B0604030504040204" pitchFamily="34" charset="0"/>
              </a:rPr>
              <a:t>. Die Isolation wird hier entweder durch Luft oder eine </a:t>
            </a:r>
            <a:r>
              <a:rPr lang="de-DE" sz="1600" dirty="0" err="1" smtClean="0">
                <a:latin typeface="Verdana" panose="020B0604030504040204" pitchFamily="34" charset="0"/>
                <a:ea typeface="Verdana" panose="020B0604030504040204" pitchFamily="34" charset="0"/>
                <a:cs typeface="Verdana" panose="020B0604030504040204" pitchFamily="34" charset="0"/>
              </a:rPr>
              <a:t>Styroflexfolie</a:t>
            </a:r>
            <a:r>
              <a:rPr lang="de-DE" sz="1600" dirty="0" smtClean="0">
                <a:latin typeface="Verdana" panose="020B0604030504040204" pitchFamily="34" charset="0"/>
                <a:ea typeface="Verdana" panose="020B0604030504040204" pitchFamily="34" charset="0"/>
                <a:cs typeface="Verdana" panose="020B0604030504040204" pitchFamily="34" charset="0"/>
              </a:rPr>
              <a:t> erreicht.</a:t>
            </a:r>
          </a:p>
          <a:p>
            <a:pPr>
              <a:spcBef>
                <a:spcPts val="1200"/>
              </a:spcBef>
            </a:pPr>
            <a:endParaRPr lang="de-DE" sz="1600" dirty="0">
              <a:latin typeface="Verdana" panose="020B0604030504040204" pitchFamily="34" charset="0"/>
              <a:ea typeface="Verdana" panose="020B0604030504040204" pitchFamily="34" charset="0"/>
              <a:cs typeface="Verdana" panose="020B0604030504040204" pitchFamily="34" charset="0"/>
            </a:endParaRPr>
          </a:p>
          <a:p>
            <a:pPr>
              <a:spcBef>
                <a:spcPts val="1200"/>
              </a:spcBef>
            </a:pPr>
            <a:endParaRPr lang="de-DE" sz="1600" dirty="0">
              <a:latin typeface="Verdana" panose="020B0604030504040204" pitchFamily="34" charset="0"/>
              <a:ea typeface="Verdana" panose="020B0604030504040204" pitchFamily="34" charset="0"/>
              <a:cs typeface="Verdana" panose="020B0604030504040204" pitchFamily="34" charset="0"/>
            </a:endParaRPr>
          </a:p>
          <a:p>
            <a:pPr>
              <a:spcBef>
                <a:spcPts val="1200"/>
              </a:spcBef>
            </a:pPr>
            <a:endParaRPr lang="de-DE" sz="1600" dirty="0">
              <a:latin typeface="Verdana" panose="020B0604030504040204" pitchFamily="34" charset="0"/>
              <a:ea typeface="Verdana" panose="020B0604030504040204" pitchFamily="34" charset="0"/>
              <a:cs typeface="Verdana" panose="020B0604030504040204" pitchFamily="34" charset="0"/>
            </a:endParaRPr>
          </a:p>
          <a:p>
            <a:pPr>
              <a:spcBef>
                <a:spcPts val="1200"/>
              </a:spcBef>
            </a:pPr>
            <a:endParaRPr lang="de-DE" sz="1600" dirty="0" smtClean="0">
              <a:latin typeface="Verdana" panose="020B0604030504040204" pitchFamily="34" charset="0"/>
              <a:ea typeface="Verdana" panose="020B0604030504040204" pitchFamily="34" charset="0"/>
              <a:cs typeface="Verdana" panose="020B0604030504040204" pitchFamily="34" charset="0"/>
            </a:endParaRPr>
          </a:p>
          <a:p>
            <a:pPr>
              <a:spcBef>
                <a:spcPts val="1200"/>
              </a:spcBef>
            </a:pPr>
            <a:r>
              <a:rPr lang="de-DE" sz="1600" dirty="0" smtClean="0">
                <a:latin typeface="Verdana" panose="020B0604030504040204" pitchFamily="34" charset="0"/>
                <a:ea typeface="Verdana" panose="020B0604030504040204" pitchFamily="34" charset="0"/>
                <a:cs typeface="Verdana" panose="020B0604030504040204" pitchFamily="34" charset="0"/>
              </a:rPr>
              <a:t>Im </a:t>
            </a:r>
            <a:r>
              <a:rPr lang="de-DE" sz="1600" dirty="0">
                <a:latin typeface="Verdana" panose="020B0604030504040204" pitchFamily="34" charset="0"/>
                <a:ea typeface="Verdana" panose="020B0604030504040204" pitchFamily="34" charset="0"/>
                <a:cs typeface="Verdana" panose="020B0604030504040204" pitchFamily="34" charset="0"/>
              </a:rPr>
              <a:t>Bild </a:t>
            </a:r>
            <a:r>
              <a:rPr lang="de-DE" sz="1600" dirty="0" smtClean="0">
                <a:latin typeface="Verdana" panose="020B0604030504040204" pitchFamily="34" charset="0"/>
                <a:ea typeface="Verdana" panose="020B0604030504040204" pitchFamily="34" charset="0"/>
                <a:cs typeface="Verdana" panose="020B0604030504040204" pitchFamily="34" charset="0"/>
              </a:rPr>
              <a:t>rechts </a:t>
            </a:r>
            <a:r>
              <a:rPr lang="de-DE" sz="1600" dirty="0">
                <a:latin typeface="Verdana" panose="020B0604030504040204" pitchFamily="34" charset="0"/>
                <a:ea typeface="Verdana" panose="020B0604030504040204" pitchFamily="34" charset="0"/>
                <a:cs typeface="Verdana" panose="020B0604030504040204" pitchFamily="34" charset="0"/>
              </a:rPr>
              <a:t>sind die Schaltzeichen für Kondensatoren dargestellt. Veränderbare Kondensatoren erhalten wie veränderbare Widerstände einen Schrägstrich durch das Symbol. Ein Querstrich am Ende bedeutet, dass dieser Kondensator nur mit Hilfe eines Werkzeugs verändert werden kann (</a:t>
            </a:r>
            <a:r>
              <a:rPr lang="de-DE" sz="1600" dirty="0" err="1">
                <a:latin typeface="Verdana" panose="020B0604030504040204" pitchFamily="34" charset="0"/>
                <a:ea typeface="Verdana" panose="020B0604030504040204" pitchFamily="34" charset="0"/>
                <a:cs typeface="Verdana" panose="020B0604030504040204" pitchFamily="34" charset="0"/>
              </a:rPr>
              <a:t>Trimmer</a:t>
            </a:r>
            <a:r>
              <a:rPr lang="de-DE" sz="1600" dirty="0">
                <a:latin typeface="Verdana" panose="020B0604030504040204" pitchFamily="34" charset="0"/>
                <a:ea typeface="Verdana" panose="020B0604030504040204" pitchFamily="34" charset="0"/>
                <a:cs typeface="Verdana" panose="020B0604030504040204" pitchFamily="34" charset="0"/>
              </a:rPr>
              <a:t>). Ein Pfeil bedeutet Bedienbarkeit von außen. Gepolte Kondensatoren erhalten entweder ein Pluszeichen auf der entsprechenden Platte (d) oder werden einseitig dicker gezeichnet (e</a:t>
            </a:r>
            <a:r>
              <a:rPr lang="de-DE" sz="1600" dirty="0" smtClean="0">
                <a:latin typeface="Verdana" panose="020B0604030504040204" pitchFamily="34" charset="0"/>
                <a:ea typeface="Verdana" panose="020B0604030504040204" pitchFamily="34" charset="0"/>
                <a:cs typeface="Verdana" panose="020B0604030504040204" pitchFamily="34" charset="0"/>
              </a:rPr>
              <a:t>).</a:t>
            </a:r>
            <a:endParaRPr lang="de-DE" sz="1600" dirty="0">
              <a:latin typeface="Verdana" panose="020B0604030504040204" pitchFamily="34" charset="0"/>
              <a:ea typeface="Verdana" panose="020B0604030504040204" pitchFamily="34" charset="0"/>
              <a:cs typeface="Verdana" panose="020B0604030504040204" pitchFamily="34" charset="0"/>
            </a:endParaRPr>
          </a:p>
        </p:txBody>
      </p:sp>
      <p:pic>
        <p:nvPicPr>
          <p:cNvPr id="2" name="Grafik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074772" y="2852936"/>
            <a:ext cx="1489968" cy="1479325"/>
          </a:xfrm>
          <a:prstGeom prst="rect">
            <a:avLst/>
          </a:prstGeom>
        </p:spPr>
      </p:pic>
      <p:pic>
        <p:nvPicPr>
          <p:cNvPr id="5" name="Grafik 4"/>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99592" y="2923925"/>
            <a:ext cx="1790498" cy="1408336"/>
          </a:xfrm>
          <a:prstGeom prst="rect">
            <a:avLst/>
          </a:prstGeom>
        </p:spPr>
      </p:pic>
      <p:pic>
        <p:nvPicPr>
          <p:cNvPr id="6" name="Grafik 5"/>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5154798" y="3125518"/>
            <a:ext cx="3233626" cy="879546"/>
          </a:xfrm>
          <a:prstGeom prst="rect">
            <a:avLst/>
          </a:prstGeom>
        </p:spPr>
      </p:pic>
    </p:spTree>
    <p:extLst>
      <p:ext uri="{BB962C8B-B14F-4D97-AF65-F5344CB8AC3E}">
        <p14:creationId xmlns:p14="http://schemas.microsoft.com/office/powerpoint/2010/main" val="3640325947"/>
      </p:ext>
    </p:extLst>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el 1"/>
          <p:cNvSpPr txBox="1">
            <a:spLocks/>
          </p:cNvSpPr>
          <p:nvPr/>
        </p:nvSpPr>
        <p:spPr bwMode="auto">
          <a:xfrm>
            <a:off x="685800" y="2780928"/>
            <a:ext cx="7772400" cy="1470025"/>
          </a:xfrm>
          <a:prstGeom prst="rect">
            <a:avLst/>
          </a:prstGeom>
          <a:noFill/>
          <a:ln w="9525">
            <a:noFill/>
            <a:miter lim="800000"/>
            <a:headEnd/>
            <a:tailEnd/>
          </a:ln>
        </p:spPr>
        <p:txBody>
          <a:bodyPr anchor="ctr"/>
          <a:lstStyle/>
          <a:p>
            <a:pPr algn="ctr" eaLnBrk="0" hangingPunct="0">
              <a:defRPr/>
            </a:pPr>
            <a:r>
              <a:rPr lang="de-DE" sz="2800" b="1" dirty="0" smtClean="0">
                <a:latin typeface="+mj-lt"/>
                <a:ea typeface="Verdana" panose="020B0604030504040204" pitchFamily="34" charset="0"/>
                <a:cs typeface="Verdana" panose="020B0604030504040204" pitchFamily="34" charset="0"/>
              </a:rPr>
              <a:t>Was ist ein Kondensator?</a:t>
            </a:r>
            <a:endParaRPr lang="de-DE" sz="2800" kern="0" dirty="0">
              <a:solidFill>
                <a:schemeClr val="tx2"/>
              </a:solidFill>
              <a:latin typeface="+mj-lt"/>
              <a:ea typeface="Verdana" panose="020B0604030504040204" pitchFamily="34" charset="0"/>
              <a:cs typeface="Verdana" panose="020B0604030504040204" pitchFamily="34" charset="0"/>
            </a:endParaRPr>
          </a:p>
        </p:txBody>
      </p:sp>
      <p:sp>
        <p:nvSpPr>
          <p:cNvPr id="11" name="Fußzeilenplatzhalter 3"/>
          <p:cNvSpPr>
            <a:spLocks noGrp="1"/>
          </p:cNvSpPr>
          <p:nvPr>
            <p:ph type="ftr" sz="quarter" idx="10"/>
          </p:nvPr>
        </p:nvSpPr>
        <p:spPr/>
        <p:txBody>
          <a:bodyPr/>
          <a:lstStyle/>
          <a:p>
            <a:pPr lvl="2">
              <a:defRPr/>
            </a:pPr>
            <a:r>
              <a:rPr lang="de-DE"/>
              <a:t> </a:t>
            </a:r>
          </a:p>
          <a:p>
            <a:pPr lvl="3">
              <a:defRPr/>
            </a:pPr>
            <a:endParaRPr lang="de-DE"/>
          </a:p>
          <a:p>
            <a:pPr lvl="3">
              <a:defRPr/>
            </a:pPr>
            <a:r>
              <a:rPr lang="de-DE" sz="1200"/>
              <a:t>			              Ortsverband München-Süd des</a:t>
            </a:r>
          </a:p>
          <a:p>
            <a:pPr lvl="3">
              <a:defRPr/>
            </a:pPr>
            <a:r>
              <a:rPr lang="de-DE" sz="1200"/>
              <a:t>		                            Deutschen Amateur-Radio-Club e.V.</a:t>
            </a:r>
          </a:p>
        </p:txBody>
      </p:sp>
    </p:spTree>
  </p:cSld>
  <p:clrMapOvr>
    <a:masterClrMapping/>
  </p:clrMapOv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685800" y="408280"/>
            <a:ext cx="6550496" cy="609600"/>
          </a:xfrm>
        </p:spPr>
        <p:txBody>
          <a:bodyPr/>
          <a:lstStyle/>
          <a:p>
            <a:r>
              <a:rPr lang="de-DE" altLang="en-US" dirty="0"/>
              <a:t>Kennzeichnung von Kondensatoren</a:t>
            </a:r>
          </a:p>
        </p:txBody>
      </p:sp>
      <p:sp>
        <p:nvSpPr>
          <p:cNvPr id="10244" name="Foliennummernplatzhalter 5"/>
          <p:cNvSpPr>
            <a:spLocks noGrp="1"/>
          </p:cNvSpPr>
          <p:nvPr>
            <p:ph type="sldNum" sz="quarter" idx="4294967295"/>
          </p:nvPr>
        </p:nvSpPr>
        <p:spPr bwMode="auto">
          <a:xfrm>
            <a:off x="72390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92BC0C84-D02F-441E-AE1A-F7948E005445}" type="slidenum">
              <a:rPr lang="de-DE" altLang="en-US"/>
              <a:pPr eaLnBrk="1" hangingPunct="1"/>
              <a:t>20</a:t>
            </a:fld>
            <a:endParaRPr lang="de-DE" altLang="en-US" dirty="0"/>
          </a:p>
        </p:txBody>
      </p:sp>
      <p:sp>
        <p:nvSpPr>
          <p:cNvPr id="9" name="Textfeld 8"/>
          <p:cNvSpPr txBox="1"/>
          <p:nvPr/>
        </p:nvSpPr>
        <p:spPr>
          <a:xfrm>
            <a:off x="683568" y="1268760"/>
            <a:ext cx="7848870" cy="5109091"/>
          </a:xfrm>
          <a:prstGeom prst="rect">
            <a:avLst/>
          </a:prstGeom>
          <a:noFill/>
        </p:spPr>
        <p:txBody>
          <a:bodyPr wrap="square" rtlCol="0">
            <a:spAutoFit/>
          </a:bodyPr>
          <a:lstStyle/>
          <a:p>
            <a:pPr>
              <a:spcBef>
                <a:spcPts val="1200"/>
              </a:spcBef>
            </a:pPr>
            <a:r>
              <a:rPr lang="de-DE" sz="1600" dirty="0" smtClean="0">
                <a:latin typeface="Verdana" panose="020B0604030504040204" pitchFamily="34" charset="0"/>
                <a:ea typeface="Verdana" panose="020B0604030504040204" pitchFamily="34" charset="0"/>
                <a:cs typeface="Verdana" panose="020B0604030504040204" pitchFamily="34" charset="0"/>
              </a:rPr>
              <a:t>Früher </a:t>
            </a:r>
            <a:r>
              <a:rPr lang="de-DE" sz="1600" dirty="0">
                <a:latin typeface="Verdana" panose="020B0604030504040204" pitchFamily="34" charset="0"/>
                <a:ea typeface="Verdana" panose="020B0604030504040204" pitchFamily="34" charset="0"/>
                <a:cs typeface="Verdana" panose="020B0604030504040204" pitchFamily="34" charset="0"/>
              </a:rPr>
              <a:t>hat man die Daten (Kapazität, Toleranz, maximale Spannung) auf den Kondensator aufgedruckt. Im Zuge der Miniaturisierung ist </a:t>
            </a:r>
            <a:r>
              <a:rPr lang="de-DE" sz="1600" dirty="0" smtClean="0">
                <a:latin typeface="Verdana" panose="020B0604030504040204" pitchFamily="34" charset="0"/>
                <a:ea typeface="Verdana" panose="020B0604030504040204" pitchFamily="34" charset="0"/>
                <a:cs typeface="Verdana" panose="020B0604030504040204" pitchFamily="34" charset="0"/>
              </a:rPr>
              <a:t>oft kein </a:t>
            </a:r>
            <a:r>
              <a:rPr lang="de-DE" sz="1600" dirty="0">
                <a:latin typeface="Verdana" panose="020B0604030504040204" pitchFamily="34" charset="0"/>
                <a:ea typeface="Verdana" panose="020B0604030504040204" pitchFamily="34" charset="0"/>
                <a:cs typeface="Verdana" panose="020B0604030504040204" pitchFamily="34" charset="0"/>
              </a:rPr>
              <a:t>Platz mehr dafür, außer bei den noch immer großen </a:t>
            </a:r>
            <a:r>
              <a:rPr lang="de-DE" sz="1600" dirty="0" smtClean="0">
                <a:latin typeface="Verdana" panose="020B0604030504040204" pitchFamily="34" charset="0"/>
                <a:ea typeface="Verdana" panose="020B0604030504040204" pitchFamily="34" charset="0"/>
                <a:cs typeface="Verdana" panose="020B0604030504040204" pitchFamily="34" charset="0"/>
              </a:rPr>
              <a:t>MKS oder Elektrolytkondensatoren. </a:t>
            </a:r>
            <a:r>
              <a:rPr lang="de-DE" sz="1600" dirty="0">
                <a:latin typeface="Verdana" panose="020B0604030504040204" pitchFamily="34" charset="0"/>
                <a:ea typeface="Verdana" panose="020B0604030504040204" pitchFamily="34" charset="0"/>
                <a:cs typeface="Verdana" panose="020B0604030504040204" pitchFamily="34" charset="0"/>
              </a:rPr>
              <a:t>Deshalb verwendet man zur Kennzeichnung des Kapazitätswertes ein ähnliches System wie bei den SMD-Widerständen, nämlich die Größenkennzeichnung Milli (m), Mikro (µ), Nano (n) oder </a:t>
            </a:r>
            <a:r>
              <a:rPr lang="de-DE" sz="1600" dirty="0" err="1">
                <a:latin typeface="Verdana" panose="020B0604030504040204" pitchFamily="34" charset="0"/>
                <a:ea typeface="Verdana" panose="020B0604030504040204" pitchFamily="34" charset="0"/>
                <a:cs typeface="Verdana" panose="020B0604030504040204" pitchFamily="34" charset="0"/>
              </a:rPr>
              <a:t>Piko</a:t>
            </a:r>
            <a:r>
              <a:rPr lang="de-DE" sz="1600" dirty="0">
                <a:latin typeface="Verdana" panose="020B0604030504040204" pitchFamily="34" charset="0"/>
                <a:ea typeface="Verdana" panose="020B0604030504040204" pitchFamily="34" charset="0"/>
                <a:cs typeface="Verdana" panose="020B0604030504040204" pitchFamily="34" charset="0"/>
              </a:rPr>
              <a:t> (p) an die Stelle des Kommas zu setzen</a:t>
            </a:r>
            <a:r>
              <a:rPr lang="de-DE" sz="1600" dirty="0" smtClean="0">
                <a:latin typeface="Verdana" panose="020B0604030504040204" pitchFamily="34" charset="0"/>
                <a:ea typeface="Verdana" panose="020B0604030504040204" pitchFamily="34" charset="0"/>
                <a:cs typeface="Verdana" panose="020B0604030504040204" pitchFamily="34" charset="0"/>
              </a:rPr>
              <a:t>. Manchmal hilft aber nur Phantasie oder messen…</a:t>
            </a:r>
            <a:endParaRPr lang="de-DE" sz="1600" dirty="0">
              <a:latin typeface="Verdana" panose="020B0604030504040204" pitchFamily="34" charset="0"/>
              <a:ea typeface="Verdana" panose="020B0604030504040204" pitchFamily="34" charset="0"/>
              <a:cs typeface="Verdana" panose="020B0604030504040204" pitchFamily="34" charset="0"/>
            </a:endParaRPr>
          </a:p>
          <a:p>
            <a:pPr>
              <a:spcBef>
                <a:spcPts val="1200"/>
              </a:spcBef>
            </a:pPr>
            <a:r>
              <a:rPr lang="de-DE" sz="1600" dirty="0" smtClean="0">
                <a:latin typeface="Verdana" panose="020B0604030504040204" pitchFamily="34" charset="0"/>
                <a:ea typeface="Verdana" panose="020B0604030504040204" pitchFamily="34" charset="0"/>
                <a:cs typeface="Verdana" panose="020B0604030504040204" pitchFamily="34" charset="0"/>
              </a:rPr>
              <a:t>Beispiele:</a:t>
            </a:r>
            <a:endParaRPr lang="de-DE" sz="1600" dirty="0">
              <a:latin typeface="Verdana" panose="020B0604030504040204" pitchFamily="34" charset="0"/>
              <a:ea typeface="Verdana" panose="020B0604030504040204" pitchFamily="34" charset="0"/>
              <a:cs typeface="Verdana" panose="020B0604030504040204" pitchFamily="34" charset="0"/>
            </a:endParaRPr>
          </a:p>
          <a:p>
            <a:pPr>
              <a:spcBef>
                <a:spcPts val="1200"/>
              </a:spcBef>
            </a:pPr>
            <a:r>
              <a:rPr lang="de-DE" sz="1600" dirty="0">
                <a:latin typeface="Verdana" panose="020B0604030504040204" pitchFamily="34" charset="0"/>
                <a:ea typeface="Verdana" panose="020B0604030504040204" pitchFamily="34" charset="0"/>
                <a:cs typeface="Verdana" panose="020B0604030504040204" pitchFamily="34" charset="0"/>
              </a:rPr>
              <a:t> m47 = 0,47 </a:t>
            </a:r>
            <a:r>
              <a:rPr lang="de-DE" sz="1600" dirty="0" err="1">
                <a:latin typeface="Verdana" panose="020B0604030504040204" pitchFamily="34" charset="0"/>
                <a:ea typeface="Verdana" panose="020B0604030504040204" pitchFamily="34" charset="0"/>
                <a:cs typeface="Verdana" panose="020B0604030504040204" pitchFamily="34" charset="0"/>
              </a:rPr>
              <a:t>mF</a:t>
            </a:r>
            <a:r>
              <a:rPr lang="de-DE" sz="1600" dirty="0">
                <a:latin typeface="Verdana" panose="020B0604030504040204" pitchFamily="34" charset="0"/>
                <a:ea typeface="Verdana" panose="020B0604030504040204" pitchFamily="34" charset="0"/>
                <a:cs typeface="Verdana" panose="020B0604030504040204" pitchFamily="34" charset="0"/>
              </a:rPr>
              <a:t> = 470 µF</a:t>
            </a:r>
          </a:p>
          <a:p>
            <a:pPr>
              <a:spcBef>
                <a:spcPts val="1200"/>
              </a:spcBef>
            </a:pPr>
            <a:r>
              <a:rPr lang="de-DE" sz="1600" dirty="0">
                <a:latin typeface="Verdana" panose="020B0604030504040204" pitchFamily="34" charset="0"/>
                <a:ea typeface="Verdana" panose="020B0604030504040204" pitchFamily="34" charset="0"/>
                <a:cs typeface="Verdana" panose="020B0604030504040204" pitchFamily="34" charset="0"/>
              </a:rPr>
              <a:t> 4µ7 = 4,7 µF</a:t>
            </a:r>
          </a:p>
          <a:p>
            <a:pPr>
              <a:spcBef>
                <a:spcPts val="1200"/>
              </a:spcBef>
            </a:pPr>
            <a:r>
              <a:rPr lang="de-DE" sz="1600" dirty="0">
                <a:latin typeface="Verdana" panose="020B0604030504040204" pitchFamily="34" charset="0"/>
                <a:ea typeface="Verdana" panose="020B0604030504040204" pitchFamily="34" charset="0"/>
                <a:cs typeface="Verdana" panose="020B0604030504040204" pitchFamily="34" charset="0"/>
              </a:rPr>
              <a:t> n47 = 0,47 </a:t>
            </a:r>
            <a:r>
              <a:rPr lang="de-DE" sz="1600" dirty="0" err="1">
                <a:latin typeface="Verdana" panose="020B0604030504040204" pitchFamily="34" charset="0"/>
                <a:ea typeface="Verdana" panose="020B0604030504040204" pitchFamily="34" charset="0"/>
                <a:cs typeface="Verdana" panose="020B0604030504040204" pitchFamily="34" charset="0"/>
              </a:rPr>
              <a:t>nF</a:t>
            </a:r>
            <a:r>
              <a:rPr lang="de-DE" sz="1600" dirty="0">
                <a:latin typeface="Verdana" panose="020B0604030504040204" pitchFamily="34" charset="0"/>
                <a:ea typeface="Verdana" panose="020B0604030504040204" pitchFamily="34" charset="0"/>
                <a:cs typeface="Verdana" panose="020B0604030504040204" pitchFamily="34" charset="0"/>
              </a:rPr>
              <a:t> = 470 </a:t>
            </a:r>
            <a:r>
              <a:rPr lang="de-DE" sz="1600" dirty="0" err="1">
                <a:latin typeface="Verdana" panose="020B0604030504040204" pitchFamily="34" charset="0"/>
                <a:ea typeface="Verdana" panose="020B0604030504040204" pitchFamily="34" charset="0"/>
                <a:cs typeface="Verdana" panose="020B0604030504040204" pitchFamily="34" charset="0"/>
              </a:rPr>
              <a:t>pF</a:t>
            </a:r>
            <a:endParaRPr lang="de-DE" sz="1600" dirty="0">
              <a:latin typeface="Verdana" panose="020B0604030504040204" pitchFamily="34" charset="0"/>
              <a:ea typeface="Verdana" panose="020B0604030504040204" pitchFamily="34" charset="0"/>
              <a:cs typeface="Verdana" panose="020B0604030504040204" pitchFamily="34" charset="0"/>
            </a:endParaRPr>
          </a:p>
          <a:p>
            <a:pPr>
              <a:spcBef>
                <a:spcPts val="1200"/>
              </a:spcBef>
            </a:pPr>
            <a:r>
              <a:rPr lang="de-DE" sz="1600" dirty="0">
                <a:latin typeface="Verdana" panose="020B0604030504040204" pitchFamily="34" charset="0"/>
                <a:ea typeface="Verdana" panose="020B0604030504040204" pitchFamily="34" charset="0"/>
                <a:cs typeface="Verdana" panose="020B0604030504040204" pitchFamily="34" charset="0"/>
              </a:rPr>
              <a:t> 4n7 = 4,7 </a:t>
            </a:r>
            <a:r>
              <a:rPr lang="de-DE" sz="1600" dirty="0" err="1">
                <a:latin typeface="Verdana" panose="020B0604030504040204" pitchFamily="34" charset="0"/>
                <a:ea typeface="Verdana" panose="020B0604030504040204" pitchFamily="34" charset="0"/>
                <a:cs typeface="Verdana" panose="020B0604030504040204" pitchFamily="34" charset="0"/>
              </a:rPr>
              <a:t>nF</a:t>
            </a:r>
            <a:endParaRPr lang="de-DE" sz="1600" dirty="0">
              <a:latin typeface="Verdana" panose="020B0604030504040204" pitchFamily="34" charset="0"/>
              <a:ea typeface="Verdana" panose="020B0604030504040204" pitchFamily="34" charset="0"/>
              <a:cs typeface="Verdana" panose="020B0604030504040204" pitchFamily="34" charset="0"/>
            </a:endParaRPr>
          </a:p>
          <a:p>
            <a:pPr>
              <a:spcBef>
                <a:spcPts val="1200"/>
              </a:spcBef>
            </a:pPr>
            <a:r>
              <a:rPr lang="de-DE" sz="1600" dirty="0">
                <a:latin typeface="Verdana" panose="020B0604030504040204" pitchFamily="34" charset="0"/>
                <a:ea typeface="Verdana" panose="020B0604030504040204" pitchFamily="34" charset="0"/>
                <a:cs typeface="Verdana" panose="020B0604030504040204" pitchFamily="34" charset="0"/>
              </a:rPr>
              <a:t> 4p7 = 4,7 </a:t>
            </a:r>
            <a:r>
              <a:rPr lang="de-DE" sz="1600" dirty="0" err="1">
                <a:latin typeface="Verdana" panose="020B0604030504040204" pitchFamily="34" charset="0"/>
                <a:ea typeface="Verdana" panose="020B0604030504040204" pitchFamily="34" charset="0"/>
                <a:cs typeface="Verdana" panose="020B0604030504040204" pitchFamily="34" charset="0"/>
              </a:rPr>
              <a:t>pF</a:t>
            </a:r>
            <a:r>
              <a:rPr lang="de-DE" sz="1600" dirty="0">
                <a:latin typeface="Verdana" panose="020B0604030504040204" pitchFamily="34" charset="0"/>
                <a:ea typeface="Verdana" panose="020B0604030504040204" pitchFamily="34" charset="0"/>
                <a:cs typeface="Verdana" panose="020B0604030504040204" pitchFamily="34" charset="0"/>
              </a:rPr>
              <a:t> </a:t>
            </a:r>
            <a:endParaRPr lang="de-DE" sz="1600" dirty="0" smtClean="0">
              <a:latin typeface="Verdana" panose="020B0604030504040204" pitchFamily="34" charset="0"/>
              <a:ea typeface="Verdana" panose="020B0604030504040204" pitchFamily="34" charset="0"/>
              <a:cs typeface="Verdana" panose="020B0604030504040204" pitchFamily="34" charset="0"/>
            </a:endParaRPr>
          </a:p>
          <a:p>
            <a:pPr>
              <a:spcBef>
                <a:spcPts val="1200"/>
              </a:spcBef>
            </a:pPr>
            <a:r>
              <a:rPr lang="de-DE" sz="1600" dirty="0" smtClean="0">
                <a:latin typeface="Verdana" panose="020B0604030504040204" pitchFamily="34" charset="0"/>
                <a:ea typeface="Verdana" panose="020B0604030504040204" pitchFamily="34" charset="0"/>
                <a:cs typeface="Verdana" panose="020B0604030504040204" pitchFamily="34" charset="0"/>
              </a:rPr>
              <a:t>Achtung: auch immer die Spannung beachten. Die Buchstaben K und M stehen für die Toleranz (10 bzw. 20%), sind also keine Multiplikatoren.</a:t>
            </a:r>
            <a:endParaRPr lang="de-DE" sz="1600" dirty="0">
              <a:latin typeface="Verdana" panose="020B0604030504040204" pitchFamily="34" charset="0"/>
              <a:ea typeface="Verdana" panose="020B0604030504040204" pitchFamily="34" charset="0"/>
              <a:cs typeface="Verdana" panose="020B0604030504040204" pitchFamily="34" charset="0"/>
            </a:endParaRPr>
          </a:p>
        </p:txBody>
      </p:sp>
      <p:pic>
        <p:nvPicPr>
          <p:cNvPr id="3" name="Grafik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923928" y="3573016"/>
            <a:ext cx="2088232" cy="2088232"/>
          </a:xfrm>
          <a:prstGeom prst="rect">
            <a:avLst/>
          </a:prstGeom>
        </p:spPr>
      </p:pic>
      <p:pic>
        <p:nvPicPr>
          <p:cNvPr id="4" name="Grafik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rot="16200000">
            <a:off x="6231315" y="3785908"/>
            <a:ext cx="2081970" cy="1368152"/>
          </a:xfrm>
          <a:prstGeom prst="rect">
            <a:avLst/>
          </a:prstGeom>
        </p:spPr>
      </p:pic>
    </p:spTree>
    <p:extLst>
      <p:ext uri="{BB962C8B-B14F-4D97-AF65-F5344CB8AC3E}">
        <p14:creationId xmlns:p14="http://schemas.microsoft.com/office/powerpoint/2010/main" val="4243314126"/>
      </p:ext>
    </p:extLst>
  </p:cSld>
  <p:clrMapOvr>
    <a:masterClrMapping/>
  </p:clrMapOvr>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685800" y="404664"/>
            <a:ext cx="7772400" cy="609600"/>
          </a:xfrm>
        </p:spPr>
        <p:txBody>
          <a:bodyPr/>
          <a:lstStyle/>
          <a:p>
            <a:r>
              <a:rPr lang="de-DE" altLang="en-US" dirty="0" smtClean="0"/>
              <a:t>Prüfungsfrage</a:t>
            </a:r>
          </a:p>
        </p:txBody>
      </p:sp>
      <p:sp>
        <p:nvSpPr>
          <p:cNvPr id="11268" name="Foliennummernplatzhalter 5"/>
          <p:cNvSpPr>
            <a:spLocks noGrp="1"/>
          </p:cNvSpPr>
          <p:nvPr>
            <p:ph type="sldNum" sz="quarter" idx="4294967295"/>
          </p:nvPr>
        </p:nvSpPr>
        <p:spPr bwMode="auto">
          <a:xfrm>
            <a:off x="72390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561D7F5A-8CB7-4BB1-A8C7-2922CA14D6DB}" type="slidenum">
              <a:rPr lang="de-DE" altLang="en-US"/>
              <a:pPr eaLnBrk="1" hangingPunct="1"/>
              <a:t>21</a:t>
            </a:fld>
            <a:endParaRPr lang="de-DE" altLang="en-US"/>
          </a:p>
        </p:txBody>
      </p:sp>
      <p:graphicFrame>
        <p:nvGraphicFramePr>
          <p:cNvPr id="3" name="Tabelle 2"/>
          <p:cNvGraphicFramePr>
            <a:graphicFrameLocks noGrp="1"/>
          </p:cNvGraphicFramePr>
          <p:nvPr>
            <p:extLst>
              <p:ext uri="{D42A27DB-BD31-4B8C-83A1-F6EECF244321}">
                <p14:modId xmlns:p14="http://schemas.microsoft.com/office/powerpoint/2010/main" val="586669807"/>
              </p:ext>
            </p:extLst>
          </p:nvPr>
        </p:nvGraphicFramePr>
        <p:xfrm>
          <a:off x="1115616" y="1247646"/>
          <a:ext cx="6912768" cy="3893920"/>
        </p:xfrm>
        <a:graphic>
          <a:graphicData uri="http://schemas.openxmlformats.org/drawingml/2006/table">
            <a:tbl>
              <a:tblPr firstRow="1" bandRow="1">
                <a:tableStyleId>{17292A2E-F333-43FB-9621-5CBBE7FDCDCB}</a:tableStyleId>
              </a:tblPr>
              <a:tblGrid>
                <a:gridCol w="936104"/>
                <a:gridCol w="5976664"/>
              </a:tblGrid>
              <a:tr h="370840">
                <a:tc>
                  <a:txBody>
                    <a:bodyPr/>
                    <a:lstStyle/>
                    <a:p>
                      <a:r>
                        <a:rPr lang="en-US" dirty="0" smtClean="0">
                          <a:solidFill>
                            <a:schemeClr val="tx1"/>
                          </a:solidFill>
                        </a:rPr>
                        <a:t>TC203</a:t>
                      </a:r>
                      <a:endParaRPr lang="en-US" dirty="0">
                        <a:solidFill>
                          <a:schemeClr val="tx1"/>
                        </a:solidFill>
                      </a:endParaRPr>
                    </a:p>
                  </a:txBody>
                  <a:tcPr>
                    <a:solidFill>
                      <a:schemeClr val="bg1">
                        <a:lumMod val="65000"/>
                      </a:schemeClr>
                    </a:solidFill>
                  </a:tcPr>
                </a:tc>
                <a:tc>
                  <a:txBody>
                    <a:bodyPr/>
                    <a:lstStyle/>
                    <a:p>
                      <a:r>
                        <a:rPr lang="de-DE" dirty="0" smtClean="0"/>
                        <a:t>Welche Kapazität hat der folgend abgebildete Kondensator?</a:t>
                      </a:r>
                      <a:endParaRPr lang="de-DE" dirty="0"/>
                    </a:p>
                  </a:txBody>
                  <a:tcPr marL="54000" marR="54000" marT="54000" marB="54000" anchor="ctr">
                    <a:solidFill>
                      <a:schemeClr val="bg1">
                        <a:lumMod val="65000"/>
                      </a:schemeClr>
                    </a:solidFill>
                  </a:tcPr>
                </a:tc>
              </a:tr>
              <a:tr h="370840">
                <a:tc>
                  <a:txBody>
                    <a:bodyPr/>
                    <a:lstStyle/>
                    <a:p>
                      <a:endParaRPr lang="en-US" dirty="0">
                        <a:solidFill>
                          <a:schemeClr val="tx1"/>
                        </a:solidFill>
                      </a:endParaRPr>
                    </a:p>
                  </a:txBody>
                  <a:tcPr>
                    <a:solidFill>
                      <a:schemeClr val="bg1"/>
                    </a:solidFill>
                  </a:tcPr>
                </a:tc>
                <a:tc>
                  <a:txBody>
                    <a:bodyPr/>
                    <a:lstStyle/>
                    <a:p>
                      <a:endParaRPr lang="de-DE" dirty="0" smtClean="0"/>
                    </a:p>
                    <a:p>
                      <a:endParaRPr lang="de-DE" dirty="0" smtClean="0"/>
                    </a:p>
                    <a:p>
                      <a:endParaRPr lang="de-DE" dirty="0" smtClean="0"/>
                    </a:p>
                    <a:p>
                      <a:endParaRPr lang="de-DE" dirty="0" smtClean="0"/>
                    </a:p>
                    <a:p>
                      <a:endParaRPr lang="de-DE" dirty="0" smtClean="0"/>
                    </a:p>
                    <a:p>
                      <a:endParaRPr lang="de-DE" dirty="0" smtClean="0"/>
                    </a:p>
                  </a:txBody>
                  <a:tcPr marL="54000" marR="54000" marT="54000" marB="54000" anchor="ctr">
                    <a:solidFill>
                      <a:schemeClr val="bg1"/>
                    </a:solidFill>
                  </a:tcPr>
                </a:tc>
              </a:tr>
              <a:tr h="370840">
                <a:tc>
                  <a:txBody>
                    <a:bodyPr/>
                    <a:lstStyle/>
                    <a:p>
                      <a:r>
                        <a:rPr lang="en-US" dirty="0" smtClean="0"/>
                        <a:t>A</a:t>
                      </a:r>
                      <a:endParaRPr lang="en-US" dirty="0"/>
                    </a:p>
                  </a:txBody>
                  <a:tcPr/>
                </a:tc>
                <a:tc>
                  <a:txBody>
                    <a:bodyPr/>
                    <a:lstStyle/>
                    <a:p>
                      <a:r>
                        <a:rPr lang="en-US" dirty="0" smtClean="0"/>
                        <a:t>3,3 </a:t>
                      </a:r>
                      <a:r>
                        <a:rPr lang="en-US" dirty="0"/>
                        <a:t>µF</a:t>
                      </a:r>
                    </a:p>
                  </a:txBody>
                  <a:tcPr marL="38100" marR="38100" marT="38100" marB="38100" anchor="ctr"/>
                </a:tc>
              </a:tr>
              <a:tr h="370840">
                <a:tc>
                  <a:txBody>
                    <a:bodyPr/>
                    <a:lstStyle/>
                    <a:p>
                      <a:r>
                        <a:rPr lang="en-US" dirty="0" smtClean="0"/>
                        <a:t>B</a:t>
                      </a:r>
                      <a:endParaRPr lang="en-US" dirty="0"/>
                    </a:p>
                  </a:txBody>
                  <a:tcPr/>
                </a:tc>
                <a:tc>
                  <a:txBody>
                    <a:bodyPr/>
                    <a:lstStyle/>
                    <a:p>
                      <a:r>
                        <a:rPr lang="en-US" dirty="0" smtClean="0"/>
                        <a:t>33 </a:t>
                      </a:r>
                      <a:r>
                        <a:rPr lang="en-US" dirty="0"/>
                        <a:t>µF</a:t>
                      </a:r>
                    </a:p>
                  </a:txBody>
                  <a:tcPr marL="38100" marR="38100" marT="38100" marB="38100" anchor="ctr"/>
                </a:tc>
              </a:tr>
              <a:tr h="370840">
                <a:tc>
                  <a:txBody>
                    <a:bodyPr/>
                    <a:lstStyle/>
                    <a:p>
                      <a:r>
                        <a:rPr lang="en-US" dirty="0" smtClean="0"/>
                        <a:t>C</a:t>
                      </a:r>
                      <a:endParaRPr lang="en-US" dirty="0"/>
                    </a:p>
                  </a:txBody>
                  <a:tcPr/>
                </a:tc>
                <a:tc>
                  <a:txBody>
                    <a:bodyPr/>
                    <a:lstStyle/>
                    <a:p>
                      <a:r>
                        <a:rPr lang="en-US" dirty="0" smtClean="0"/>
                        <a:t>330 </a:t>
                      </a:r>
                      <a:r>
                        <a:rPr lang="en-US" dirty="0"/>
                        <a:t>µF</a:t>
                      </a:r>
                    </a:p>
                  </a:txBody>
                  <a:tcPr marL="38100" marR="38100" marT="38100" marB="38100" anchor="ctr"/>
                </a:tc>
              </a:tr>
              <a:tr h="370840">
                <a:tc>
                  <a:txBody>
                    <a:bodyPr/>
                    <a:lstStyle/>
                    <a:p>
                      <a:r>
                        <a:rPr lang="en-US" dirty="0" smtClean="0"/>
                        <a:t>D</a:t>
                      </a:r>
                      <a:endParaRPr lang="en-US" dirty="0"/>
                    </a:p>
                  </a:txBody>
                  <a:tcPr/>
                </a:tc>
                <a:tc>
                  <a:txBody>
                    <a:bodyPr/>
                    <a:lstStyle/>
                    <a:p>
                      <a:r>
                        <a:rPr lang="en-US" dirty="0" smtClean="0"/>
                        <a:t>33000 </a:t>
                      </a:r>
                      <a:r>
                        <a:rPr lang="en-US" dirty="0"/>
                        <a:t>µF</a:t>
                      </a:r>
                    </a:p>
                  </a:txBody>
                  <a:tcPr marL="38100" marR="38100" marT="38100" marB="38100" anchor="ctr"/>
                </a:tc>
              </a:tr>
            </a:tbl>
          </a:graphicData>
        </a:graphic>
      </p:graphicFrame>
      <p:sp>
        <p:nvSpPr>
          <p:cNvPr id="5" name="Interaktive Schaltfläche: Hilfe 4">
            <a:hlinkClick r:id="" action="ppaction://noaction" highlightClick="1"/>
          </p:cNvPr>
          <p:cNvSpPr/>
          <p:nvPr/>
        </p:nvSpPr>
        <p:spPr>
          <a:xfrm>
            <a:off x="1435045" y="3717452"/>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Interaktive Schaltfläche: Hilfe 10">
            <a:hlinkClick r:id="" action="ppaction://noaction" highlightClick="1"/>
          </p:cNvPr>
          <p:cNvSpPr/>
          <p:nvPr/>
        </p:nvSpPr>
        <p:spPr>
          <a:xfrm>
            <a:off x="1435045" y="4083297"/>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Interaktive Schaltfläche: Hilfe 11">
            <a:hlinkClick r:id="" action="ppaction://noaction" highlightClick="1"/>
          </p:cNvPr>
          <p:cNvSpPr/>
          <p:nvPr/>
        </p:nvSpPr>
        <p:spPr>
          <a:xfrm>
            <a:off x="1435045" y="4449142"/>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Interaktive Schaltfläche: Hilfe 12">
            <a:hlinkClick r:id="" action="ppaction://noaction" highlightClick="1"/>
          </p:cNvPr>
          <p:cNvSpPr/>
          <p:nvPr/>
        </p:nvSpPr>
        <p:spPr>
          <a:xfrm>
            <a:off x="1435045" y="4814988"/>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feld 5"/>
          <p:cNvSpPr txBox="1"/>
          <p:nvPr/>
        </p:nvSpPr>
        <p:spPr>
          <a:xfrm>
            <a:off x="1162623" y="4060511"/>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15" name="Textfeld 14"/>
          <p:cNvSpPr txBox="1"/>
          <p:nvPr/>
        </p:nvSpPr>
        <p:spPr>
          <a:xfrm>
            <a:off x="1173844" y="3703804"/>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16" name="Textfeld 15"/>
          <p:cNvSpPr txBox="1"/>
          <p:nvPr/>
        </p:nvSpPr>
        <p:spPr>
          <a:xfrm>
            <a:off x="1173844" y="4430866"/>
            <a:ext cx="809837" cy="338554"/>
          </a:xfrm>
          <a:prstGeom prst="rect">
            <a:avLst/>
          </a:prstGeom>
          <a:solidFill>
            <a:srgbClr val="92D050"/>
          </a:solidFill>
        </p:spPr>
        <p:txBody>
          <a:bodyPr wrap="none" rtlCol="0">
            <a:spAutoFit/>
          </a:bodyPr>
          <a:lstStyle/>
          <a:p>
            <a:r>
              <a:rPr lang="en-US" sz="1600" dirty="0" err="1" smtClean="0">
                <a:latin typeface="+mn-lt"/>
              </a:rPr>
              <a:t>Richtig</a:t>
            </a:r>
            <a:endParaRPr lang="en-US" sz="1600" dirty="0">
              <a:latin typeface="+mn-lt"/>
            </a:endParaRPr>
          </a:p>
        </p:txBody>
      </p:sp>
      <p:sp>
        <p:nvSpPr>
          <p:cNvPr id="17" name="Textfeld 16"/>
          <p:cNvSpPr txBox="1"/>
          <p:nvPr/>
        </p:nvSpPr>
        <p:spPr>
          <a:xfrm>
            <a:off x="1173844" y="4787574"/>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pic>
        <p:nvPicPr>
          <p:cNvPr id="2" name="Grafik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267744" y="2060848"/>
            <a:ext cx="1193503" cy="1440160"/>
          </a:xfrm>
          <a:prstGeom prst="rect">
            <a:avLst/>
          </a:prstGeom>
        </p:spPr>
      </p:pic>
    </p:spTree>
    <p:extLst>
      <p:ext uri="{BB962C8B-B14F-4D97-AF65-F5344CB8AC3E}">
        <p14:creationId xmlns:p14="http://schemas.microsoft.com/office/powerpoint/2010/main" val="4193752490"/>
      </p:ext>
    </p:extLst>
  </p:cSld>
  <p:clrMapOvr>
    <a:masterClrMapping/>
  </p:clrMapOvr>
  <p:transition/>
  <p:timing>
    <p:tnLst>
      <p:par>
        <p:cTn id="1" dur="indefinite" restart="never" nodeType="tmRoot">
          <p:childTnLst>
            <p:seq concurrent="1" nextAc="seek">
              <p:cTn id="2" restart="whenNotActive" fill="hold" evtFilter="cancelBubble" nodeType="interactiveSeq">
                <p:stCondLst>
                  <p:cond evt="onClick" delay="0">
                    <p:tgtEl>
                      <p:spTgt spid="11"/>
                    </p:tgtEl>
                  </p:cond>
                </p:stCondLst>
                <p:endSync evt="end" delay="0">
                  <p:rtn val="all"/>
                </p:endSync>
                <p:childTnLst>
                  <p:par>
                    <p:cTn id="3" fill="hold">
                      <p:stCondLst>
                        <p:cond delay="0"/>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nextCondLst>
                <p:cond evt="onClick" delay="0">
                  <p:tgtEl>
                    <p:spTgt spid="11"/>
                  </p:tgtEl>
                </p:cond>
              </p:nextCondLst>
            </p:seq>
            <p:seq concurrent="1" nextAc="seek">
              <p:cTn id="7" restart="whenNotActive" fill="hold" evtFilter="cancelBubble" nodeType="interactiveSeq">
                <p:stCondLst>
                  <p:cond evt="onClick" delay="0">
                    <p:tgtEl>
                      <p:spTgt spid="5"/>
                    </p:tgtEl>
                  </p:cond>
                </p:stCondLst>
                <p:endSync evt="end" delay="0">
                  <p:rtn val="all"/>
                </p:endSync>
                <p:childTnLst>
                  <p:par>
                    <p:cTn id="8" fill="hold">
                      <p:stCondLst>
                        <p:cond delay="0"/>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15"/>
                                        </p:tgtEl>
                                        <p:attrNameLst>
                                          <p:attrName>style.visibility</p:attrName>
                                        </p:attrNameLst>
                                      </p:cBhvr>
                                      <p:to>
                                        <p:strVal val="visible"/>
                                      </p:to>
                                    </p:set>
                                  </p:childTnLst>
                                </p:cTn>
                              </p:par>
                            </p:childTnLst>
                          </p:cTn>
                        </p:par>
                      </p:childTnLst>
                    </p:cTn>
                  </p:par>
                </p:childTnLst>
              </p:cTn>
              <p:nextCondLst>
                <p:cond evt="onClick" delay="0">
                  <p:tgtEl>
                    <p:spTgt spid="5"/>
                  </p:tgtEl>
                </p:cond>
              </p:nextCondLst>
            </p:seq>
            <p:seq concurrent="1" nextAc="seek">
              <p:cTn id="12" restart="whenNotActive" fill="hold" evtFilter="cancelBubble" nodeType="interactiveSeq">
                <p:stCondLst>
                  <p:cond evt="onClick" delay="0">
                    <p:tgtEl>
                      <p:spTgt spid="12"/>
                    </p:tgtEl>
                  </p:cond>
                </p:stCondLst>
                <p:endSync evt="end" delay="0">
                  <p:rtn val="all"/>
                </p:endSync>
                <p:childTnLst>
                  <p:par>
                    <p:cTn id="13" fill="hold">
                      <p:stCondLst>
                        <p:cond delay="0"/>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6"/>
                                        </p:tgtEl>
                                        <p:attrNameLst>
                                          <p:attrName>style.visibility</p:attrName>
                                        </p:attrNameLst>
                                      </p:cBhvr>
                                      <p:to>
                                        <p:strVal val="visible"/>
                                      </p:to>
                                    </p:set>
                                  </p:childTnLst>
                                </p:cTn>
                              </p:par>
                            </p:childTnLst>
                          </p:cTn>
                        </p:par>
                      </p:childTnLst>
                    </p:cTn>
                  </p:par>
                </p:childTnLst>
              </p:cTn>
              <p:nextCondLst>
                <p:cond evt="onClick" delay="0">
                  <p:tgtEl>
                    <p:spTgt spid="12"/>
                  </p:tgtEl>
                </p:cond>
              </p:nextCondLst>
            </p:seq>
            <p:seq concurrent="1" nextAc="seek">
              <p:cTn id="17" restart="whenNotActive" fill="hold" evtFilter="cancelBubble" nodeType="interactiveSeq">
                <p:stCondLst>
                  <p:cond evt="onClick" delay="0">
                    <p:tgtEl>
                      <p:spTgt spid="13"/>
                    </p:tgtEl>
                  </p:cond>
                </p:stCondLst>
                <p:endSync evt="end" delay="0">
                  <p:rtn val="all"/>
                </p:endSync>
                <p:childTnLst>
                  <p:par>
                    <p:cTn id="18" fill="hold">
                      <p:stCondLst>
                        <p:cond delay="0"/>
                      </p:stCondLst>
                      <p:childTnLst>
                        <p:par>
                          <p:cTn id="19" fill="hold">
                            <p:stCondLst>
                              <p:cond delay="0"/>
                            </p:stCondLst>
                            <p:childTnLst>
                              <p:par>
                                <p:cTn id="20" presetID="1" presetClass="entr" presetSubtype="0" fill="hold" grpId="0" nodeType="clickEffect">
                                  <p:stCondLst>
                                    <p:cond delay="0"/>
                                  </p:stCondLst>
                                  <p:childTnLst>
                                    <p:set>
                                      <p:cBhvr>
                                        <p:cTn id="21" dur="1" fill="hold">
                                          <p:stCondLst>
                                            <p:cond delay="0"/>
                                          </p:stCondLst>
                                        </p:cTn>
                                        <p:tgtEl>
                                          <p:spTgt spid="17"/>
                                        </p:tgtEl>
                                        <p:attrNameLst>
                                          <p:attrName>style.visibility</p:attrName>
                                        </p:attrNameLst>
                                      </p:cBhvr>
                                      <p:to>
                                        <p:strVal val="visible"/>
                                      </p:to>
                                    </p:set>
                                  </p:childTnLst>
                                </p:cTn>
                              </p:par>
                            </p:childTnLst>
                          </p:cTn>
                        </p:par>
                      </p:childTnLst>
                    </p:cTn>
                  </p:par>
                </p:childTnLst>
              </p:cTn>
              <p:nextCondLst>
                <p:cond evt="onClick" delay="0">
                  <p:tgtEl>
                    <p:spTgt spid="13"/>
                  </p:tgtEl>
                </p:cond>
              </p:nextCondLst>
            </p:seq>
          </p:childTnLst>
        </p:cTn>
      </p:par>
    </p:tnLst>
    <p:bldLst>
      <p:bldP spid="6" grpId="0" animBg="1"/>
      <p:bldP spid="15" grpId="0" animBg="1"/>
      <p:bldP spid="16" grpId="0" animBg="1"/>
      <p:bldP spid="17" grpId="0" animBg="1"/>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685800" y="404664"/>
            <a:ext cx="7772400" cy="609600"/>
          </a:xfrm>
        </p:spPr>
        <p:txBody>
          <a:bodyPr/>
          <a:lstStyle/>
          <a:p>
            <a:r>
              <a:rPr lang="de-DE" altLang="en-US" dirty="0" smtClean="0"/>
              <a:t>Prüfungsfragen</a:t>
            </a:r>
          </a:p>
        </p:txBody>
      </p:sp>
      <p:sp>
        <p:nvSpPr>
          <p:cNvPr id="11268" name="Foliennummernplatzhalter 5"/>
          <p:cNvSpPr>
            <a:spLocks noGrp="1"/>
          </p:cNvSpPr>
          <p:nvPr>
            <p:ph type="sldNum" sz="quarter" idx="4294967295"/>
          </p:nvPr>
        </p:nvSpPr>
        <p:spPr bwMode="auto">
          <a:xfrm>
            <a:off x="72390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561D7F5A-8CB7-4BB1-A8C7-2922CA14D6DB}" type="slidenum">
              <a:rPr lang="de-DE" altLang="en-US"/>
              <a:pPr eaLnBrk="1" hangingPunct="1"/>
              <a:t>22</a:t>
            </a:fld>
            <a:endParaRPr lang="de-DE" altLang="en-US"/>
          </a:p>
        </p:txBody>
      </p:sp>
      <p:graphicFrame>
        <p:nvGraphicFramePr>
          <p:cNvPr id="3" name="Tabelle 2"/>
          <p:cNvGraphicFramePr>
            <a:graphicFrameLocks noGrp="1"/>
          </p:cNvGraphicFramePr>
          <p:nvPr>
            <p:extLst>
              <p:ext uri="{D42A27DB-BD31-4B8C-83A1-F6EECF244321}">
                <p14:modId xmlns:p14="http://schemas.microsoft.com/office/powerpoint/2010/main" val="2324352170"/>
              </p:ext>
            </p:extLst>
          </p:nvPr>
        </p:nvGraphicFramePr>
        <p:xfrm>
          <a:off x="899592" y="1247646"/>
          <a:ext cx="7488832" cy="2382520"/>
        </p:xfrm>
        <a:graphic>
          <a:graphicData uri="http://schemas.openxmlformats.org/drawingml/2006/table">
            <a:tbl>
              <a:tblPr firstRow="1" bandRow="1">
                <a:tableStyleId>{17292A2E-F333-43FB-9621-5CBBE7FDCDCB}</a:tableStyleId>
              </a:tblPr>
              <a:tblGrid>
                <a:gridCol w="1014113"/>
                <a:gridCol w="6474719"/>
              </a:tblGrid>
              <a:tr h="370840">
                <a:tc>
                  <a:txBody>
                    <a:bodyPr/>
                    <a:lstStyle/>
                    <a:p>
                      <a:r>
                        <a:rPr lang="en-US" dirty="0" smtClean="0">
                          <a:solidFill>
                            <a:schemeClr val="tx1"/>
                          </a:solidFill>
                        </a:rPr>
                        <a:t>TC202</a:t>
                      </a:r>
                      <a:endParaRPr lang="en-US" dirty="0">
                        <a:solidFill>
                          <a:schemeClr val="tx1"/>
                        </a:solidFill>
                      </a:endParaRPr>
                    </a:p>
                  </a:txBody>
                  <a:tcPr>
                    <a:solidFill>
                      <a:schemeClr val="bg1">
                        <a:lumMod val="65000"/>
                      </a:schemeClr>
                    </a:solidFill>
                  </a:tcPr>
                </a:tc>
                <a:tc>
                  <a:txBody>
                    <a:bodyPr/>
                    <a:lstStyle/>
                    <a:p>
                      <a:r>
                        <a:rPr lang="de-DE"/>
                        <a:t>Ein Bauelement, bei dem sich Platten auf einer keramisch isolierten Achse befinden, die zwischen fest stehende Platten hineingedreht werden können, nennt man</a:t>
                      </a:r>
                    </a:p>
                  </a:txBody>
                  <a:tcPr marL="38100" marR="38100" marT="38100" marB="38100" anchor="ctr">
                    <a:solidFill>
                      <a:schemeClr val="bg1">
                        <a:lumMod val="65000"/>
                      </a:schemeClr>
                    </a:solidFill>
                  </a:tcPr>
                </a:tc>
              </a:tr>
              <a:tr h="370840">
                <a:tc>
                  <a:txBody>
                    <a:bodyPr/>
                    <a:lstStyle/>
                    <a:p>
                      <a:r>
                        <a:rPr lang="en-US" dirty="0" smtClean="0"/>
                        <a:t>A</a:t>
                      </a:r>
                      <a:endParaRPr lang="en-US" dirty="0"/>
                    </a:p>
                  </a:txBody>
                  <a:tcPr/>
                </a:tc>
                <a:tc>
                  <a:txBody>
                    <a:bodyPr/>
                    <a:lstStyle/>
                    <a:p>
                      <a:r>
                        <a:rPr lang="en-US" dirty="0" err="1" smtClean="0"/>
                        <a:t>Tauchkondensator</a:t>
                      </a:r>
                      <a:endParaRPr lang="en-US" dirty="0"/>
                    </a:p>
                  </a:txBody>
                  <a:tcPr marL="38100" marR="38100" marT="38100" marB="38100" anchor="ctr"/>
                </a:tc>
              </a:tr>
              <a:tr h="370840">
                <a:tc>
                  <a:txBody>
                    <a:bodyPr/>
                    <a:lstStyle/>
                    <a:p>
                      <a:r>
                        <a:rPr lang="en-US" dirty="0" smtClean="0"/>
                        <a:t>B</a:t>
                      </a:r>
                      <a:endParaRPr lang="en-US" dirty="0"/>
                    </a:p>
                  </a:txBody>
                  <a:tcPr/>
                </a:tc>
                <a:tc>
                  <a:txBody>
                    <a:bodyPr/>
                    <a:lstStyle/>
                    <a:p>
                      <a:r>
                        <a:rPr lang="en-US" dirty="0" err="1" smtClean="0"/>
                        <a:t>Drehkondensator</a:t>
                      </a:r>
                      <a:endParaRPr lang="en-US" dirty="0"/>
                    </a:p>
                  </a:txBody>
                  <a:tcPr marL="38100" marR="38100" marT="38100" marB="38100" anchor="ctr"/>
                </a:tc>
              </a:tr>
              <a:tr h="370840">
                <a:tc>
                  <a:txBody>
                    <a:bodyPr/>
                    <a:lstStyle/>
                    <a:p>
                      <a:r>
                        <a:rPr lang="en-US" dirty="0" smtClean="0"/>
                        <a:t>C</a:t>
                      </a:r>
                      <a:endParaRPr lang="en-US" dirty="0"/>
                    </a:p>
                  </a:txBody>
                  <a:tcPr/>
                </a:tc>
                <a:tc>
                  <a:txBody>
                    <a:bodyPr/>
                    <a:lstStyle/>
                    <a:p>
                      <a:r>
                        <a:rPr lang="en-US" dirty="0" err="1" smtClean="0"/>
                        <a:t>Keramischer</a:t>
                      </a:r>
                      <a:r>
                        <a:rPr lang="en-US" dirty="0" smtClean="0"/>
                        <a:t> </a:t>
                      </a:r>
                      <a:r>
                        <a:rPr lang="en-US" dirty="0" err="1"/>
                        <a:t>Kondensator</a:t>
                      </a:r>
                      <a:endParaRPr lang="en-US" dirty="0"/>
                    </a:p>
                  </a:txBody>
                  <a:tcPr marL="38100" marR="38100" marT="38100" marB="38100" anchor="ctr"/>
                </a:tc>
              </a:tr>
              <a:tr h="370840">
                <a:tc>
                  <a:txBody>
                    <a:bodyPr/>
                    <a:lstStyle/>
                    <a:p>
                      <a:r>
                        <a:rPr lang="en-US" dirty="0" smtClean="0"/>
                        <a:t>D</a:t>
                      </a:r>
                      <a:endParaRPr lang="en-US" dirty="0"/>
                    </a:p>
                  </a:txBody>
                  <a:tcPr/>
                </a:tc>
                <a:tc>
                  <a:txBody>
                    <a:bodyPr/>
                    <a:lstStyle/>
                    <a:p>
                      <a:r>
                        <a:rPr lang="en-US" dirty="0" err="1" smtClean="0"/>
                        <a:t>Rotorkondensator</a:t>
                      </a:r>
                      <a:endParaRPr lang="en-US" dirty="0"/>
                    </a:p>
                  </a:txBody>
                  <a:tcPr marL="38100" marR="38100" marT="38100" marB="38100" anchor="ctr"/>
                </a:tc>
              </a:tr>
            </a:tbl>
          </a:graphicData>
        </a:graphic>
      </p:graphicFrame>
      <p:sp>
        <p:nvSpPr>
          <p:cNvPr id="5" name="Interaktive Schaltfläche: Hilfe 4">
            <a:hlinkClick r:id="" action="ppaction://noaction" highlightClick="1"/>
          </p:cNvPr>
          <p:cNvSpPr/>
          <p:nvPr/>
        </p:nvSpPr>
        <p:spPr>
          <a:xfrm>
            <a:off x="1219021" y="2187786"/>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Interaktive Schaltfläche: Hilfe 10">
            <a:hlinkClick r:id="" action="ppaction://noaction" highlightClick="1"/>
          </p:cNvPr>
          <p:cNvSpPr/>
          <p:nvPr/>
        </p:nvSpPr>
        <p:spPr>
          <a:xfrm>
            <a:off x="1219021" y="2553631"/>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Interaktive Schaltfläche: Hilfe 11">
            <a:hlinkClick r:id="" action="ppaction://noaction" highlightClick="1"/>
          </p:cNvPr>
          <p:cNvSpPr/>
          <p:nvPr/>
        </p:nvSpPr>
        <p:spPr>
          <a:xfrm>
            <a:off x="1219021" y="2919476"/>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Interaktive Schaltfläche: Hilfe 12">
            <a:hlinkClick r:id="" action="ppaction://noaction" highlightClick="1"/>
          </p:cNvPr>
          <p:cNvSpPr/>
          <p:nvPr/>
        </p:nvSpPr>
        <p:spPr>
          <a:xfrm>
            <a:off x="1219021" y="3285322"/>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feld 5"/>
          <p:cNvSpPr txBox="1"/>
          <p:nvPr/>
        </p:nvSpPr>
        <p:spPr>
          <a:xfrm>
            <a:off x="946599" y="2530845"/>
            <a:ext cx="809837" cy="338554"/>
          </a:xfrm>
          <a:prstGeom prst="rect">
            <a:avLst/>
          </a:prstGeom>
          <a:solidFill>
            <a:srgbClr val="92D050"/>
          </a:solidFill>
        </p:spPr>
        <p:txBody>
          <a:bodyPr wrap="none" rtlCol="0">
            <a:spAutoFit/>
          </a:bodyPr>
          <a:lstStyle/>
          <a:p>
            <a:r>
              <a:rPr lang="en-US" sz="1600" dirty="0" err="1" smtClean="0">
                <a:latin typeface="+mn-lt"/>
              </a:rPr>
              <a:t>Richtig</a:t>
            </a:r>
            <a:endParaRPr lang="en-US" sz="1600" dirty="0">
              <a:latin typeface="+mn-lt"/>
            </a:endParaRPr>
          </a:p>
        </p:txBody>
      </p:sp>
      <p:sp>
        <p:nvSpPr>
          <p:cNvPr id="15" name="Textfeld 14"/>
          <p:cNvSpPr txBox="1"/>
          <p:nvPr/>
        </p:nvSpPr>
        <p:spPr>
          <a:xfrm>
            <a:off x="957820" y="2174138"/>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16" name="Textfeld 15"/>
          <p:cNvSpPr txBox="1"/>
          <p:nvPr/>
        </p:nvSpPr>
        <p:spPr>
          <a:xfrm>
            <a:off x="957820" y="2901200"/>
            <a:ext cx="787395" cy="338554"/>
          </a:xfrm>
          <a:prstGeom prst="rect">
            <a:avLst/>
          </a:prstGeom>
          <a:solidFill>
            <a:srgbClr val="FF3333"/>
          </a:solidFill>
          <a:ln>
            <a:noFill/>
          </a:ln>
        </p:spPr>
        <p:txBody>
          <a:bodyPr wrap="none" rtlCol="0">
            <a:spAutoFit/>
          </a:bodyPr>
          <a:lstStyle/>
          <a:p>
            <a:r>
              <a:rPr lang="en-US" sz="1600" dirty="0" err="1" smtClean="0">
                <a:latin typeface="+mn-lt"/>
              </a:rPr>
              <a:t>Falsch</a:t>
            </a:r>
            <a:endParaRPr lang="en-US" sz="1600" dirty="0">
              <a:latin typeface="+mn-lt"/>
            </a:endParaRPr>
          </a:p>
        </p:txBody>
      </p:sp>
      <p:sp>
        <p:nvSpPr>
          <p:cNvPr id="17" name="Textfeld 16"/>
          <p:cNvSpPr txBox="1"/>
          <p:nvPr/>
        </p:nvSpPr>
        <p:spPr>
          <a:xfrm>
            <a:off x="957820" y="3257908"/>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graphicFrame>
        <p:nvGraphicFramePr>
          <p:cNvPr id="18" name="Tabelle 17"/>
          <p:cNvGraphicFramePr>
            <a:graphicFrameLocks noGrp="1"/>
          </p:cNvGraphicFramePr>
          <p:nvPr>
            <p:extLst>
              <p:ext uri="{D42A27DB-BD31-4B8C-83A1-F6EECF244321}">
                <p14:modId xmlns:p14="http://schemas.microsoft.com/office/powerpoint/2010/main" val="2982476578"/>
              </p:ext>
            </p:extLst>
          </p:nvPr>
        </p:nvGraphicFramePr>
        <p:xfrm>
          <a:off x="899592" y="3985771"/>
          <a:ext cx="7488832" cy="2077720"/>
        </p:xfrm>
        <a:graphic>
          <a:graphicData uri="http://schemas.openxmlformats.org/drawingml/2006/table">
            <a:tbl>
              <a:tblPr firstRow="1" bandRow="1">
                <a:tableStyleId>{17292A2E-F333-43FB-9621-5CBBE7FDCDCB}</a:tableStyleId>
              </a:tblPr>
              <a:tblGrid>
                <a:gridCol w="1002137"/>
                <a:gridCol w="6486695"/>
              </a:tblGrid>
              <a:tr h="370840">
                <a:tc>
                  <a:txBody>
                    <a:bodyPr/>
                    <a:lstStyle/>
                    <a:p>
                      <a:r>
                        <a:rPr lang="en-US" dirty="0" smtClean="0">
                          <a:solidFill>
                            <a:schemeClr val="tx1"/>
                          </a:solidFill>
                        </a:rPr>
                        <a:t>TC207</a:t>
                      </a:r>
                      <a:endParaRPr lang="en-US" dirty="0">
                        <a:solidFill>
                          <a:schemeClr val="tx1"/>
                        </a:solidFill>
                      </a:endParaRPr>
                    </a:p>
                  </a:txBody>
                  <a:tcPr>
                    <a:solidFill>
                      <a:schemeClr val="bg1">
                        <a:lumMod val="65000"/>
                      </a:schemeClr>
                    </a:solidFill>
                  </a:tcPr>
                </a:tc>
                <a:tc>
                  <a:txBody>
                    <a:bodyPr/>
                    <a:lstStyle/>
                    <a:p>
                      <a:r>
                        <a:rPr lang="de-DE" sz="1700" dirty="0"/>
                        <a:t>Bei welchem der folgenden Bauformen von Kondensatoren muss beim Einbau auf die Polarität geachtet werden?</a:t>
                      </a:r>
                    </a:p>
                  </a:txBody>
                  <a:tcPr marL="38100" marR="38100" marT="38100" marB="38100" anchor="ctr">
                    <a:solidFill>
                      <a:schemeClr val="bg1">
                        <a:lumMod val="65000"/>
                      </a:schemeClr>
                    </a:solidFill>
                  </a:tcPr>
                </a:tc>
              </a:tr>
              <a:tr h="370840">
                <a:tc>
                  <a:txBody>
                    <a:bodyPr/>
                    <a:lstStyle/>
                    <a:p>
                      <a:r>
                        <a:rPr lang="en-US" dirty="0" smtClean="0"/>
                        <a:t>A</a:t>
                      </a:r>
                      <a:endParaRPr lang="en-US" dirty="0"/>
                    </a:p>
                  </a:txBody>
                  <a:tcPr/>
                </a:tc>
                <a:tc>
                  <a:txBody>
                    <a:bodyPr/>
                    <a:lstStyle/>
                    <a:p>
                      <a:r>
                        <a:rPr lang="en-US" dirty="0" err="1" smtClean="0"/>
                        <a:t>Elektrolytkondensator</a:t>
                      </a:r>
                      <a:endParaRPr lang="en-US" dirty="0"/>
                    </a:p>
                  </a:txBody>
                  <a:tcPr marL="38100" marR="38100" marT="38100" marB="38100" anchor="ctr"/>
                </a:tc>
              </a:tr>
              <a:tr h="370840">
                <a:tc>
                  <a:txBody>
                    <a:bodyPr/>
                    <a:lstStyle/>
                    <a:p>
                      <a:r>
                        <a:rPr lang="en-US" dirty="0" smtClean="0"/>
                        <a:t>B</a:t>
                      </a:r>
                      <a:endParaRPr lang="en-US" dirty="0"/>
                    </a:p>
                  </a:txBody>
                  <a:tcPr/>
                </a:tc>
                <a:tc>
                  <a:txBody>
                    <a:bodyPr/>
                    <a:lstStyle/>
                    <a:p>
                      <a:r>
                        <a:rPr lang="en-US" dirty="0" err="1" smtClean="0"/>
                        <a:t>Keramischer</a:t>
                      </a:r>
                      <a:r>
                        <a:rPr lang="en-US" dirty="0" smtClean="0"/>
                        <a:t> </a:t>
                      </a:r>
                      <a:r>
                        <a:rPr lang="en-US" dirty="0" err="1"/>
                        <a:t>Kondensator</a:t>
                      </a:r>
                      <a:endParaRPr lang="en-US" dirty="0"/>
                    </a:p>
                  </a:txBody>
                  <a:tcPr marL="38100" marR="38100" marT="38100" marB="38100" anchor="ctr"/>
                </a:tc>
              </a:tr>
              <a:tr h="370840">
                <a:tc>
                  <a:txBody>
                    <a:bodyPr/>
                    <a:lstStyle/>
                    <a:p>
                      <a:r>
                        <a:rPr lang="en-US" dirty="0" smtClean="0"/>
                        <a:t>C</a:t>
                      </a:r>
                      <a:endParaRPr lang="en-US" dirty="0"/>
                    </a:p>
                  </a:txBody>
                  <a:tcPr/>
                </a:tc>
                <a:tc>
                  <a:txBody>
                    <a:bodyPr/>
                    <a:lstStyle/>
                    <a:p>
                      <a:r>
                        <a:rPr lang="en-US" dirty="0" err="1" smtClean="0"/>
                        <a:t>Styroflexkondensator</a:t>
                      </a:r>
                      <a:endParaRPr lang="en-US" dirty="0"/>
                    </a:p>
                  </a:txBody>
                  <a:tcPr marL="38100" marR="38100" marT="38100" marB="38100" anchor="ctr"/>
                </a:tc>
              </a:tr>
              <a:tr h="370840">
                <a:tc>
                  <a:txBody>
                    <a:bodyPr/>
                    <a:lstStyle/>
                    <a:p>
                      <a:r>
                        <a:rPr lang="en-US" dirty="0" smtClean="0"/>
                        <a:t>D</a:t>
                      </a:r>
                      <a:endParaRPr lang="en-US" dirty="0"/>
                    </a:p>
                  </a:txBody>
                  <a:tcPr/>
                </a:tc>
                <a:tc>
                  <a:txBody>
                    <a:bodyPr/>
                    <a:lstStyle/>
                    <a:p>
                      <a:r>
                        <a:rPr lang="en-US" dirty="0" err="1" smtClean="0"/>
                        <a:t>Plattenkondensator</a:t>
                      </a:r>
                      <a:endParaRPr lang="en-US" dirty="0"/>
                    </a:p>
                  </a:txBody>
                  <a:tcPr marL="38100" marR="38100" marT="38100" marB="38100" anchor="ctr"/>
                </a:tc>
              </a:tr>
            </a:tbl>
          </a:graphicData>
        </a:graphic>
      </p:graphicFrame>
      <p:sp>
        <p:nvSpPr>
          <p:cNvPr id="19" name="Interaktive Schaltfläche: Hilfe 18">
            <a:hlinkClick r:id="" action="ppaction://noaction" highlightClick="1"/>
          </p:cNvPr>
          <p:cNvSpPr/>
          <p:nvPr/>
        </p:nvSpPr>
        <p:spPr>
          <a:xfrm>
            <a:off x="1214920" y="4631980"/>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Interaktive Schaltfläche: Hilfe 19">
            <a:hlinkClick r:id="" action="ppaction://noaction" highlightClick="1"/>
          </p:cNvPr>
          <p:cNvSpPr/>
          <p:nvPr/>
        </p:nvSpPr>
        <p:spPr>
          <a:xfrm>
            <a:off x="1214920" y="4997825"/>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Interaktive Schaltfläche: Hilfe 20">
            <a:hlinkClick r:id="" action="ppaction://noaction" highlightClick="1"/>
          </p:cNvPr>
          <p:cNvSpPr/>
          <p:nvPr/>
        </p:nvSpPr>
        <p:spPr>
          <a:xfrm>
            <a:off x="1214920" y="5363670"/>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Interaktive Schaltfläche: Hilfe 21">
            <a:hlinkClick r:id="" action="ppaction://noaction" highlightClick="1"/>
          </p:cNvPr>
          <p:cNvSpPr/>
          <p:nvPr/>
        </p:nvSpPr>
        <p:spPr>
          <a:xfrm>
            <a:off x="1214920" y="5729516"/>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Textfeld 22"/>
          <p:cNvSpPr txBox="1"/>
          <p:nvPr/>
        </p:nvSpPr>
        <p:spPr>
          <a:xfrm>
            <a:off x="972118" y="4973900"/>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24" name="Textfeld 23"/>
          <p:cNvSpPr txBox="1"/>
          <p:nvPr/>
        </p:nvSpPr>
        <p:spPr>
          <a:xfrm>
            <a:off x="972118" y="4610790"/>
            <a:ext cx="809837" cy="338554"/>
          </a:xfrm>
          <a:prstGeom prst="rect">
            <a:avLst/>
          </a:prstGeom>
          <a:solidFill>
            <a:srgbClr val="92D050"/>
          </a:solidFill>
        </p:spPr>
        <p:txBody>
          <a:bodyPr wrap="none" rtlCol="0">
            <a:spAutoFit/>
          </a:bodyPr>
          <a:lstStyle/>
          <a:p>
            <a:r>
              <a:rPr lang="en-US" sz="1600" dirty="0" err="1" smtClean="0">
                <a:latin typeface="+mn-lt"/>
              </a:rPr>
              <a:t>Richtig</a:t>
            </a:r>
            <a:endParaRPr lang="en-US" sz="1600" dirty="0">
              <a:latin typeface="+mn-lt"/>
            </a:endParaRPr>
          </a:p>
        </p:txBody>
      </p:sp>
      <p:sp>
        <p:nvSpPr>
          <p:cNvPr id="25" name="Textfeld 24"/>
          <p:cNvSpPr txBox="1"/>
          <p:nvPr/>
        </p:nvSpPr>
        <p:spPr>
          <a:xfrm>
            <a:off x="960897" y="5332253"/>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26" name="Textfeld 25"/>
          <p:cNvSpPr txBox="1"/>
          <p:nvPr/>
        </p:nvSpPr>
        <p:spPr>
          <a:xfrm>
            <a:off x="972118" y="5704255"/>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Tree>
    <p:extLst>
      <p:ext uri="{BB962C8B-B14F-4D97-AF65-F5344CB8AC3E}">
        <p14:creationId xmlns:p14="http://schemas.microsoft.com/office/powerpoint/2010/main" val="1165523573"/>
      </p:ext>
    </p:extLst>
  </p:cSld>
  <p:clrMapOvr>
    <a:masterClrMapping/>
  </p:clrMapOvr>
  <p:transition/>
  <p:timing>
    <p:tnLst>
      <p:par>
        <p:cTn id="1" dur="indefinite" restart="never" nodeType="tmRoot">
          <p:childTnLst>
            <p:seq concurrent="1" nextAc="seek">
              <p:cTn id="2" restart="whenNotActive" fill="hold" evtFilter="cancelBubble" nodeType="interactiveSeq">
                <p:stCondLst>
                  <p:cond evt="onClick" delay="0">
                    <p:tgtEl>
                      <p:spTgt spid="11"/>
                    </p:tgtEl>
                  </p:cond>
                </p:stCondLst>
                <p:endSync evt="end" delay="0">
                  <p:rtn val="all"/>
                </p:endSync>
                <p:childTnLst>
                  <p:par>
                    <p:cTn id="3" fill="hold">
                      <p:stCondLst>
                        <p:cond delay="0"/>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nextCondLst>
                <p:cond evt="onClick" delay="0">
                  <p:tgtEl>
                    <p:spTgt spid="11"/>
                  </p:tgtEl>
                </p:cond>
              </p:nextCondLst>
            </p:seq>
            <p:seq concurrent="1" nextAc="seek">
              <p:cTn id="7" restart="whenNotActive" fill="hold" evtFilter="cancelBubble" nodeType="interactiveSeq">
                <p:stCondLst>
                  <p:cond evt="onClick" delay="0">
                    <p:tgtEl>
                      <p:spTgt spid="5"/>
                    </p:tgtEl>
                  </p:cond>
                </p:stCondLst>
                <p:endSync evt="end" delay="0">
                  <p:rtn val="all"/>
                </p:endSync>
                <p:childTnLst>
                  <p:par>
                    <p:cTn id="8" fill="hold">
                      <p:stCondLst>
                        <p:cond delay="0"/>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15"/>
                                        </p:tgtEl>
                                        <p:attrNameLst>
                                          <p:attrName>style.visibility</p:attrName>
                                        </p:attrNameLst>
                                      </p:cBhvr>
                                      <p:to>
                                        <p:strVal val="visible"/>
                                      </p:to>
                                    </p:set>
                                  </p:childTnLst>
                                </p:cTn>
                              </p:par>
                            </p:childTnLst>
                          </p:cTn>
                        </p:par>
                      </p:childTnLst>
                    </p:cTn>
                  </p:par>
                </p:childTnLst>
              </p:cTn>
              <p:nextCondLst>
                <p:cond evt="onClick" delay="0">
                  <p:tgtEl>
                    <p:spTgt spid="5"/>
                  </p:tgtEl>
                </p:cond>
              </p:nextCondLst>
            </p:seq>
            <p:seq concurrent="1" nextAc="seek">
              <p:cTn id="12" restart="whenNotActive" fill="hold" evtFilter="cancelBubble" nodeType="interactiveSeq">
                <p:stCondLst>
                  <p:cond evt="onClick" delay="0">
                    <p:tgtEl>
                      <p:spTgt spid="12"/>
                    </p:tgtEl>
                  </p:cond>
                </p:stCondLst>
                <p:endSync evt="end" delay="0">
                  <p:rtn val="all"/>
                </p:endSync>
                <p:childTnLst>
                  <p:par>
                    <p:cTn id="13" fill="hold">
                      <p:stCondLst>
                        <p:cond delay="0"/>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6"/>
                                        </p:tgtEl>
                                        <p:attrNameLst>
                                          <p:attrName>style.visibility</p:attrName>
                                        </p:attrNameLst>
                                      </p:cBhvr>
                                      <p:to>
                                        <p:strVal val="visible"/>
                                      </p:to>
                                    </p:set>
                                  </p:childTnLst>
                                </p:cTn>
                              </p:par>
                            </p:childTnLst>
                          </p:cTn>
                        </p:par>
                      </p:childTnLst>
                    </p:cTn>
                  </p:par>
                </p:childTnLst>
              </p:cTn>
              <p:nextCondLst>
                <p:cond evt="onClick" delay="0">
                  <p:tgtEl>
                    <p:spTgt spid="12"/>
                  </p:tgtEl>
                </p:cond>
              </p:nextCondLst>
            </p:seq>
            <p:seq concurrent="1" nextAc="seek">
              <p:cTn id="17" restart="whenNotActive" fill="hold" evtFilter="cancelBubble" nodeType="interactiveSeq">
                <p:stCondLst>
                  <p:cond evt="onClick" delay="0">
                    <p:tgtEl>
                      <p:spTgt spid="13"/>
                    </p:tgtEl>
                  </p:cond>
                </p:stCondLst>
                <p:endSync evt="end" delay="0">
                  <p:rtn val="all"/>
                </p:endSync>
                <p:childTnLst>
                  <p:par>
                    <p:cTn id="18" fill="hold">
                      <p:stCondLst>
                        <p:cond delay="0"/>
                      </p:stCondLst>
                      <p:childTnLst>
                        <p:par>
                          <p:cTn id="19" fill="hold">
                            <p:stCondLst>
                              <p:cond delay="0"/>
                            </p:stCondLst>
                            <p:childTnLst>
                              <p:par>
                                <p:cTn id="20" presetID="1" presetClass="entr" presetSubtype="0" fill="hold" grpId="0" nodeType="clickEffect">
                                  <p:stCondLst>
                                    <p:cond delay="0"/>
                                  </p:stCondLst>
                                  <p:childTnLst>
                                    <p:set>
                                      <p:cBhvr>
                                        <p:cTn id="21" dur="1" fill="hold">
                                          <p:stCondLst>
                                            <p:cond delay="0"/>
                                          </p:stCondLst>
                                        </p:cTn>
                                        <p:tgtEl>
                                          <p:spTgt spid="17"/>
                                        </p:tgtEl>
                                        <p:attrNameLst>
                                          <p:attrName>style.visibility</p:attrName>
                                        </p:attrNameLst>
                                      </p:cBhvr>
                                      <p:to>
                                        <p:strVal val="visible"/>
                                      </p:to>
                                    </p:set>
                                  </p:childTnLst>
                                </p:cTn>
                              </p:par>
                            </p:childTnLst>
                          </p:cTn>
                        </p:par>
                      </p:childTnLst>
                    </p:cTn>
                  </p:par>
                </p:childTnLst>
              </p:cTn>
              <p:nextCondLst>
                <p:cond evt="onClick" delay="0">
                  <p:tgtEl>
                    <p:spTgt spid="13"/>
                  </p:tgtEl>
                </p:cond>
              </p:nextCondLst>
            </p:seq>
            <p:seq concurrent="1" nextAc="seek">
              <p:cTn id="22" restart="whenNotActive" fill="hold" evtFilter="cancelBubble" nodeType="interactiveSeq">
                <p:stCondLst>
                  <p:cond evt="onClick" delay="0">
                    <p:tgtEl>
                      <p:spTgt spid="20"/>
                    </p:tgtEl>
                  </p:cond>
                </p:stCondLst>
                <p:endSync evt="end" delay="0">
                  <p:rtn val="all"/>
                </p:endSync>
                <p:childTnLst>
                  <p:par>
                    <p:cTn id="23" fill="hold">
                      <p:stCondLst>
                        <p:cond delay="0"/>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23"/>
                                        </p:tgtEl>
                                        <p:attrNameLst>
                                          <p:attrName>style.visibility</p:attrName>
                                        </p:attrNameLst>
                                      </p:cBhvr>
                                      <p:to>
                                        <p:strVal val="visible"/>
                                      </p:to>
                                    </p:set>
                                  </p:childTnLst>
                                </p:cTn>
                              </p:par>
                            </p:childTnLst>
                          </p:cTn>
                        </p:par>
                      </p:childTnLst>
                    </p:cTn>
                  </p:par>
                </p:childTnLst>
              </p:cTn>
              <p:nextCondLst>
                <p:cond evt="onClick" delay="0">
                  <p:tgtEl>
                    <p:spTgt spid="20"/>
                  </p:tgtEl>
                </p:cond>
              </p:nextCondLst>
            </p:seq>
            <p:seq concurrent="1" nextAc="seek">
              <p:cTn id="27" restart="whenNotActive" fill="hold" evtFilter="cancelBubble" nodeType="interactiveSeq">
                <p:stCondLst>
                  <p:cond evt="onClick" delay="0">
                    <p:tgtEl>
                      <p:spTgt spid="19"/>
                    </p:tgtEl>
                  </p:cond>
                </p:stCondLst>
                <p:endSync evt="end" delay="0">
                  <p:rtn val="all"/>
                </p:endSync>
                <p:childTnLst>
                  <p:par>
                    <p:cTn id="28" fill="hold">
                      <p:stCondLst>
                        <p:cond delay="0"/>
                      </p:stCondLst>
                      <p:childTnLst>
                        <p:par>
                          <p:cTn id="29" fill="hold">
                            <p:stCondLst>
                              <p:cond delay="0"/>
                            </p:stCondLst>
                            <p:childTnLst>
                              <p:par>
                                <p:cTn id="30" presetID="1" presetClass="entr" presetSubtype="0" fill="hold" grpId="0" nodeType="clickEffect">
                                  <p:stCondLst>
                                    <p:cond delay="0"/>
                                  </p:stCondLst>
                                  <p:childTnLst>
                                    <p:set>
                                      <p:cBhvr>
                                        <p:cTn id="31" dur="1" fill="hold">
                                          <p:stCondLst>
                                            <p:cond delay="0"/>
                                          </p:stCondLst>
                                        </p:cTn>
                                        <p:tgtEl>
                                          <p:spTgt spid="24"/>
                                        </p:tgtEl>
                                        <p:attrNameLst>
                                          <p:attrName>style.visibility</p:attrName>
                                        </p:attrNameLst>
                                      </p:cBhvr>
                                      <p:to>
                                        <p:strVal val="visible"/>
                                      </p:to>
                                    </p:set>
                                  </p:childTnLst>
                                </p:cTn>
                              </p:par>
                            </p:childTnLst>
                          </p:cTn>
                        </p:par>
                      </p:childTnLst>
                    </p:cTn>
                  </p:par>
                </p:childTnLst>
              </p:cTn>
              <p:nextCondLst>
                <p:cond evt="onClick" delay="0">
                  <p:tgtEl>
                    <p:spTgt spid="19"/>
                  </p:tgtEl>
                </p:cond>
              </p:nextCondLst>
            </p:seq>
            <p:seq concurrent="1" nextAc="seek">
              <p:cTn id="32" restart="whenNotActive" fill="hold" evtFilter="cancelBubble" nodeType="interactiveSeq">
                <p:stCondLst>
                  <p:cond evt="onClick" delay="0">
                    <p:tgtEl>
                      <p:spTgt spid="21"/>
                    </p:tgtEl>
                  </p:cond>
                </p:stCondLst>
                <p:endSync evt="end" delay="0">
                  <p:rtn val="all"/>
                </p:endSync>
                <p:childTnLst>
                  <p:par>
                    <p:cTn id="33" fill="hold">
                      <p:stCondLst>
                        <p:cond delay="0"/>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25"/>
                                        </p:tgtEl>
                                        <p:attrNameLst>
                                          <p:attrName>style.visibility</p:attrName>
                                        </p:attrNameLst>
                                      </p:cBhvr>
                                      <p:to>
                                        <p:strVal val="visible"/>
                                      </p:to>
                                    </p:set>
                                  </p:childTnLst>
                                </p:cTn>
                              </p:par>
                            </p:childTnLst>
                          </p:cTn>
                        </p:par>
                      </p:childTnLst>
                    </p:cTn>
                  </p:par>
                </p:childTnLst>
              </p:cTn>
              <p:nextCondLst>
                <p:cond evt="onClick" delay="0">
                  <p:tgtEl>
                    <p:spTgt spid="21"/>
                  </p:tgtEl>
                </p:cond>
              </p:nextCondLst>
            </p:seq>
            <p:seq concurrent="1" nextAc="seek">
              <p:cTn id="37" restart="whenNotActive" fill="hold" evtFilter="cancelBubble" nodeType="interactiveSeq">
                <p:stCondLst>
                  <p:cond evt="onClick" delay="0">
                    <p:tgtEl>
                      <p:spTgt spid="22"/>
                    </p:tgtEl>
                  </p:cond>
                </p:stCondLst>
                <p:endSync evt="end" delay="0">
                  <p:rtn val="all"/>
                </p:endSync>
                <p:childTnLst>
                  <p:par>
                    <p:cTn id="38" fill="hold">
                      <p:stCondLst>
                        <p:cond delay="0"/>
                      </p:stCondLst>
                      <p:childTnLst>
                        <p:par>
                          <p:cTn id="39" fill="hold">
                            <p:stCondLst>
                              <p:cond delay="0"/>
                            </p:stCondLst>
                            <p:childTnLst>
                              <p:par>
                                <p:cTn id="40" presetID="1" presetClass="entr" presetSubtype="0" fill="hold" grpId="0" nodeType="clickEffect">
                                  <p:stCondLst>
                                    <p:cond delay="0"/>
                                  </p:stCondLst>
                                  <p:childTnLst>
                                    <p:set>
                                      <p:cBhvr>
                                        <p:cTn id="41" dur="1" fill="hold">
                                          <p:stCondLst>
                                            <p:cond delay="0"/>
                                          </p:stCondLst>
                                        </p:cTn>
                                        <p:tgtEl>
                                          <p:spTgt spid="26"/>
                                        </p:tgtEl>
                                        <p:attrNameLst>
                                          <p:attrName>style.visibility</p:attrName>
                                        </p:attrNameLst>
                                      </p:cBhvr>
                                      <p:to>
                                        <p:strVal val="visible"/>
                                      </p:to>
                                    </p:set>
                                  </p:childTnLst>
                                </p:cTn>
                              </p:par>
                            </p:childTnLst>
                          </p:cTn>
                        </p:par>
                      </p:childTnLst>
                    </p:cTn>
                  </p:par>
                </p:childTnLst>
              </p:cTn>
              <p:nextCondLst>
                <p:cond evt="onClick" delay="0">
                  <p:tgtEl>
                    <p:spTgt spid="22"/>
                  </p:tgtEl>
                </p:cond>
              </p:nextCondLst>
            </p:seq>
          </p:childTnLst>
        </p:cTn>
      </p:par>
    </p:tnLst>
    <p:bldLst>
      <p:bldP spid="6" grpId="0" animBg="1"/>
      <p:bldP spid="15" grpId="0" animBg="1"/>
      <p:bldP spid="16" grpId="0" animBg="1"/>
      <p:bldP spid="17" grpId="0" animBg="1"/>
      <p:bldP spid="23" grpId="0" animBg="1"/>
      <p:bldP spid="24" grpId="0" animBg="1"/>
      <p:bldP spid="25" grpId="0" animBg="1"/>
      <p:bldP spid="26" grpId="0" animBg="1"/>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685800" y="404664"/>
            <a:ext cx="7772400" cy="609600"/>
          </a:xfrm>
        </p:spPr>
        <p:txBody>
          <a:bodyPr/>
          <a:lstStyle/>
          <a:p>
            <a:r>
              <a:rPr lang="de-DE" altLang="en-US" dirty="0" smtClean="0"/>
              <a:t>Prüfungsfragen</a:t>
            </a:r>
          </a:p>
        </p:txBody>
      </p:sp>
      <p:sp>
        <p:nvSpPr>
          <p:cNvPr id="11268" name="Foliennummernplatzhalter 5"/>
          <p:cNvSpPr>
            <a:spLocks noGrp="1"/>
          </p:cNvSpPr>
          <p:nvPr>
            <p:ph type="sldNum" sz="quarter" idx="4294967295"/>
          </p:nvPr>
        </p:nvSpPr>
        <p:spPr bwMode="auto">
          <a:xfrm>
            <a:off x="72390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561D7F5A-8CB7-4BB1-A8C7-2922CA14D6DB}" type="slidenum">
              <a:rPr lang="de-DE" altLang="en-US"/>
              <a:pPr eaLnBrk="1" hangingPunct="1"/>
              <a:t>23</a:t>
            </a:fld>
            <a:endParaRPr lang="de-DE" altLang="en-US"/>
          </a:p>
        </p:txBody>
      </p:sp>
      <p:graphicFrame>
        <p:nvGraphicFramePr>
          <p:cNvPr id="3" name="Tabelle 2"/>
          <p:cNvGraphicFramePr>
            <a:graphicFrameLocks noGrp="1"/>
          </p:cNvGraphicFramePr>
          <p:nvPr>
            <p:extLst>
              <p:ext uri="{D42A27DB-BD31-4B8C-83A1-F6EECF244321}">
                <p14:modId xmlns:p14="http://schemas.microsoft.com/office/powerpoint/2010/main" val="3758189355"/>
              </p:ext>
            </p:extLst>
          </p:nvPr>
        </p:nvGraphicFramePr>
        <p:xfrm>
          <a:off x="899592" y="1247646"/>
          <a:ext cx="7488832" cy="2108200"/>
        </p:xfrm>
        <a:graphic>
          <a:graphicData uri="http://schemas.openxmlformats.org/drawingml/2006/table">
            <a:tbl>
              <a:tblPr firstRow="1" bandRow="1">
                <a:tableStyleId>{17292A2E-F333-43FB-9621-5CBBE7FDCDCB}</a:tableStyleId>
              </a:tblPr>
              <a:tblGrid>
                <a:gridCol w="1014113"/>
                <a:gridCol w="6474719"/>
              </a:tblGrid>
              <a:tr h="370840">
                <a:tc>
                  <a:txBody>
                    <a:bodyPr/>
                    <a:lstStyle/>
                    <a:p>
                      <a:r>
                        <a:rPr lang="en-US" dirty="0" smtClean="0">
                          <a:solidFill>
                            <a:schemeClr val="tx1"/>
                          </a:solidFill>
                        </a:rPr>
                        <a:t>TC205</a:t>
                      </a:r>
                      <a:endParaRPr lang="en-US" dirty="0">
                        <a:solidFill>
                          <a:schemeClr val="tx1"/>
                        </a:solidFill>
                      </a:endParaRPr>
                    </a:p>
                  </a:txBody>
                  <a:tcPr>
                    <a:solidFill>
                      <a:schemeClr val="bg1">
                        <a:lumMod val="65000"/>
                      </a:schemeClr>
                    </a:solidFill>
                  </a:tcPr>
                </a:tc>
                <a:tc>
                  <a:txBody>
                    <a:bodyPr/>
                    <a:lstStyle/>
                    <a:p>
                      <a:r>
                        <a:rPr lang="de-DE"/>
                        <a:t>Die Kapazität eines Kondensators ist mit " 8p2 " angegeben . Welcher Kapazität entspricht diese Angabe? </a:t>
                      </a:r>
                    </a:p>
                  </a:txBody>
                  <a:tcPr marL="38100" marR="38100" marT="38100" marB="38100" anchor="ctr">
                    <a:solidFill>
                      <a:schemeClr val="bg1">
                        <a:lumMod val="65000"/>
                      </a:schemeClr>
                    </a:solidFill>
                  </a:tcPr>
                </a:tc>
              </a:tr>
              <a:tr h="370840">
                <a:tc>
                  <a:txBody>
                    <a:bodyPr/>
                    <a:lstStyle/>
                    <a:p>
                      <a:r>
                        <a:rPr lang="en-US" dirty="0" smtClean="0"/>
                        <a:t>A</a:t>
                      </a:r>
                      <a:endParaRPr lang="en-US" dirty="0"/>
                    </a:p>
                  </a:txBody>
                  <a:tcPr/>
                </a:tc>
                <a:tc>
                  <a:txBody>
                    <a:bodyPr/>
                    <a:lstStyle/>
                    <a:p>
                      <a:r>
                        <a:rPr lang="en-US" dirty="0" smtClean="0"/>
                        <a:t>82 </a:t>
                      </a:r>
                      <a:r>
                        <a:rPr lang="en-US" dirty="0"/>
                        <a:t>pF </a:t>
                      </a:r>
                    </a:p>
                  </a:txBody>
                  <a:tcPr marL="38100" marR="38100" marT="38100" marB="38100" anchor="ctr"/>
                </a:tc>
              </a:tr>
              <a:tr h="370840">
                <a:tc>
                  <a:txBody>
                    <a:bodyPr/>
                    <a:lstStyle/>
                    <a:p>
                      <a:r>
                        <a:rPr lang="en-US" dirty="0" smtClean="0"/>
                        <a:t>B</a:t>
                      </a:r>
                      <a:endParaRPr lang="en-US" dirty="0"/>
                    </a:p>
                  </a:txBody>
                  <a:tcPr/>
                </a:tc>
                <a:tc>
                  <a:txBody>
                    <a:bodyPr/>
                    <a:lstStyle/>
                    <a:p>
                      <a:r>
                        <a:rPr lang="en-US" dirty="0" smtClean="0"/>
                        <a:t>0,82 </a:t>
                      </a:r>
                      <a:r>
                        <a:rPr lang="en-US" dirty="0"/>
                        <a:t>pF </a:t>
                      </a:r>
                    </a:p>
                  </a:txBody>
                  <a:tcPr marL="38100" marR="38100" marT="38100" marB="38100" anchor="ctr"/>
                </a:tc>
              </a:tr>
              <a:tr h="370840">
                <a:tc>
                  <a:txBody>
                    <a:bodyPr/>
                    <a:lstStyle/>
                    <a:p>
                      <a:r>
                        <a:rPr lang="en-US" dirty="0" smtClean="0"/>
                        <a:t>C</a:t>
                      </a:r>
                      <a:endParaRPr lang="en-US" dirty="0"/>
                    </a:p>
                  </a:txBody>
                  <a:tcPr/>
                </a:tc>
                <a:tc>
                  <a:txBody>
                    <a:bodyPr/>
                    <a:lstStyle/>
                    <a:p>
                      <a:r>
                        <a:rPr lang="en-US" dirty="0" smtClean="0"/>
                        <a:t>820 </a:t>
                      </a:r>
                      <a:r>
                        <a:rPr lang="en-US" dirty="0"/>
                        <a:t>pF </a:t>
                      </a:r>
                    </a:p>
                  </a:txBody>
                  <a:tcPr marL="38100" marR="38100" marT="38100" marB="38100" anchor="ctr"/>
                </a:tc>
              </a:tr>
              <a:tr h="370840">
                <a:tc>
                  <a:txBody>
                    <a:bodyPr/>
                    <a:lstStyle/>
                    <a:p>
                      <a:r>
                        <a:rPr lang="en-US" dirty="0" smtClean="0"/>
                        <a:t>D</a:t>
                      </a:r>
                      <a:endParaRPr lang="en-US" dirty="0"/>
                    </a:p>
                  </a:txBody>
                  <a:tcPr/>
                </a:tc>
                <a:tc>
                  <a:txBody>
                    <a:bodyPr/>
                    <a:lstStyle/>
                    <a:p>
                      <a:r>
                        <a:rPr lang="en-US" dirty="0" smtClean="0"/>
                        <a:t>8,2 </a:t>
                      </a:r>
                      <a:r>
                        <a:rPr lang="en-US" dirty="0"/>
                        <a:t>pF </a:t>
                      </a:r>
                    </a:p>
                  </a:txBody>
                  <a:tcPr marL="38100" marR="38100" marT="38100" marB="38100" anchor="ctr"/>
                </a:tc>
              </a:tr>
            </a:tbl>
          </a:graphicData>
        </a:graphic>
      </p:graphicFrame>
      <p:sp>
        <p:nvSpPr>
          <p:cNvPr id="5" name="Interaktive Schaltfläche: Hilfe 4">
            <a:hlinkClick r:id="" action="ppaction://noaction" highlightClick="1"/>
          </p:cNvPr>
          <p:cNvSpPr/>
          <p:nvPr/>
        </p:nvSpPr>
        <p:spPr>
          <a:xfrm>
            <a:off x="1219021" y="1918757"/>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Interaktive Schaltfläche: Hilfe 10">
            <a:hlinkClick r:id="" action="ppaction://noaction" highlightClick="1"/>
          </p:cNvPr>
          <p:cNvSpPr/>
          <p:nvPr/>
        </p:nvSpPr>
        <p:spPr>
          <a:xfrm>
            <a:off x="1219021" y="2284602"/>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Interaktive Schaltfläche: Hilfe 11">
            <a:hlinkClick r:id="" action="ppaction://noaction" highlightClick="1"/>
          </p:cNvPr>
          <p:cNvSpPr/>
          <p:nvPr/>
        </p:nvSpPr>
        <p:spPr>
          <a:xfrm>
            <a:off x="1219021" y="2650447"/>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Interaktive Schaltfläche: Hilfe 12">
            <a:hlinkClick r:id="" action="ppaction://noaction" highlightClick="1"/>
          </p:cNvPr>
          <p:cNvSpPr/>
          <p:nvPr/>
        </p:nvSpPr>
        <p:spPr>
          <a:xfrm>
            <a:off x="1219021" y="3016293"/>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feld 5"/>
          <p:cNvSpPr txBox="1"/>
          <p:nvPr/>
        </p:nvSpPr>
        <p:spPr>
          <a:xfrm>
            <a:off x="946599" y="2261816"/>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15" name="Textfeld 14"/>
          <p:cNvSpPr txBox="1"/>
          <p:nvPr/>
        </p:nvSpPr>
        <p:spPr>
          <a:xfrm>
            <a:off x="957820" y="1905109"/>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16" name="Textfeld 15"/>
          <p:cNvSpPr txBox="1"/>
          <p:nvPr/>
        </p:nvSpPr>
        <p:spPr>
          <a:xfrm>
            <a:off x="957820" y="2632171"/>
            <a:ext cx="787395" cy="338554"/>
          </a:xfrm>
          <a:prstGeom prst="rect">
            <a:avLst/>
          </a:prstGeom>
          <a:solidFill>
            <a:srgbClr val="FF3333"/>
          </a:solidFill>
          <a:ln>
            <a:noFill/>
          </a:ln>
        </p:spPr>
        <p:txBody>
          <a:bodyPr wrap="none" rtlCol="0">
            <a:spAutoFit/>
          </a:bodyPr>
          <a:lstStyle/>
          <a:p>
            <a:r>
              <a:rPr lang="en-US" sz="1600" dirty="0" err="1" smtClean="0">
                <a:latin typeface="+mn-lt"/>
              </a:rPr>
              <a:t>Falsch</a:t>
            </a:r>
            <a:endParaRPr lang="en-US" sz="1600" dirty="0">
              <a:latin typeface="+mn-lt"/>
            </a:endParaRPr>
          </a:p>
        </p:txBody>
      </p:sp>
      <p:sp>
        <p:nvSpPr>
          <p:cNvPr id="17" name="Textfeld 16"/>
          <p:cNvSpPr txBox="1"/>
          <p:nvPr/>
        </p:nvSpPr>
        <p:spPr>
          <a:xfrm>
            <a:off x="957820" y="2988879"/>
            <a:ext cx="809837" cy="338554"/>
          </a:xfrm>
          <a:prstGeom prst="rect">
            <a:avLst/>
          </a:prstGeom>
          <a:solidFill>
            <a:srgbClr val="92D050"/>
          </a:solidFill>
        </p:spPr>
        <p:txBody>
          <a:bodyPr wrap="none" rtlCol="0">
            <a:spAutoFit/>
          </a:bodyPr>
          <a:lstStyle/>
          <a:p>
            <a:r>
              <a:rPr lang="en-US" sz="1600" dirty="0" err="1" smtClean="0">
                <a:latin typeface="+mn-lt"/>
              </a:rPr>
              <a:t>Richtig</a:t>
            </a:r>
            <a:endParaRPr lang="en-US" sz="1600" dirty="0">
              <a:latin typeface="+mn-lt"/>
            </a:endParaRPr>
          </a:p>
        </p:txBody>
      </p:sp>
      <p:graphicFrame>
        <p:nvGraphicFramePr>
          <p:cNvPr id="18" name="Tabelle 17"/>
          <p:cNvGraphicFramePr>
            <a:graphicFrameLocks noGrp="1"/>
          </p:cNvGraphicFramePr>
          <p:nvPr>
            <p:extLst>
              <p:ext uri="{D42A27DB-BD31-4B8C-83A1-F6EECF244321}">
                <p14:modId xmlns:p14="http://schemas.microsoft.com/office/powerpoint/2010/main" val="398239538"/>
              </p:ext>
            </p:extLst>
          </p:nvPr>
        </p:nvGraphicFramePr>
        <p:xfrm>
          <a:off x="899592" y="3985771"/>
          <a:ext cx="7488832" cy="2108200"/>
        </p:xfrm>
        <a:graphic>
          <a:graphicData uri="http://schemas.openxmlformats.org/drawingml/2006/table">
            <a:tbl>
              <a:tblPr firstRow="1" bandRow="1">
                <a:tableStyleId>{17292A2E-F333-43FB-9621-5CBBE7FDCDCB}</a:tableStyleId>
              </a:tblPr>
              <a:tblGrid>
                <a:gridCol w="1002137"/>
                <a:gridCol w="6486695"/>
              </a:tblGrid>
              <a:tr h="370840">
                <a:tc>
                  <a:txBody>
                    <a:bodyPr/>
                    <a:lstStyle/>
                    <a:p>
                      <a:r>
                        <a:rPr lang="en-US" dirty="0" smtClean="0">
                          <a:solidFill>
                            <a:schemeClr val="tx1"/>
                          </a:solidFill>
                        </a:rPr>
                        <a:t>TC204</a:t>
                      </a:r>
                      <a:endParaRPr lang="en-US" dirty="0">
                        <a:solidFill>
                          <a:schemeClr val="tx1"/>
                        </a:solidFill>
                      </a:endParaRPr>
                    </a:p>
                  </a:txBody>
                  <a:tcPr>
                    <a:solidFill>
                      <a:schemeClr val="bg1">
                        <a:lumMod val="65000"/>
                      </a:schemeClr>
                    </a:solidFill>
                  </a:tcPr>
                </a:tc>
                <a:tc>
                  <a:txBody>
                    <a:bodyPr/>
                    <a:lstStyle/>
                    <a:p>
                      <a:r>
                        <a:rPr lang="de-DE"/>
                        <a:t>Die Kapazität eines Kondensators ist mit “n47” angegeben. Welcher Kapazität entspricht diese Angabe? </a:t>
                      </a:r>
                    </a:p>
                  </a:txBody>
                  <a:tcPr marL="38100" marR="38100" marT="38100" marB="38100" anchor="ctr">
                    <a:solidFill>
                      <a:schemeClr val="bg1">
                        <a:lumMod val="65000"/>
                      </a:schemeClr>
                    </a:solidFill>
                  </a:tcPr>
                </a:tc>
              </a:tr>
              <a:tr h="370840">
                <a:tc>
                  <a:txBody>
                    <a:bodyPr/>
                    <a:lstStyle/>
                    <a:p>
                      <a:r>
                        <a:rPr lang="en-US" dirty="0" smtClean="0"/>
                        <a:t>A</a:t>
                      </a:r>
                      <a:endParaRPr lang="en-US" dirty="0"/>
                    </a:p>
                  </a:txBody>
                  <a:tcPr/>
                </a:tc>
                <a:tc>
                  <a:txBody>
                    <a:bodyPr/>
                    <a:lstStyle/>
                    <a:p>
                      <a:r>
                        <a:rPr lang="en-US" dirty="0" smtClean="0"/>
                        <a:t>470 </a:t>
                      </a:r>
                      <a:r>
                        <a:rPr lang="en-US" dirty="0"/>
                        <a:t>pF </a:t>
                      </a:r>
                    </a:p>
                  </a:txBody>
                  <a:tcPr marL="38100" marR="38100" marT="38100" marB="38100" anchor="ctr"/>
                </a:tc>
              </a:tr>
              <a:tr h="370840">
                <a:tc>
                  <a:txBody>
                    <a:bodyPr/>
                    <a:lstStyle/>
                    <a:p>
                      <a:r>
                        <a:rPr lang="en-US" dirty="0" smtClean="0"/>
                        <a:t>B</a:t>
                      </a:r>
                      <a:endParaRPr lang="en-US" dirty="0"/>
                    </a:p>
                  </a:txBody>
                  <a:tcPr/>
                </a:tc>
                <a:tc>
                  <a:txBody>
                    <a:bodyPr/>
                    <a:lstStyle/>
                    <a:p>
                      <a:r>
                        <a:rPr lang="en-US" dirty="0" smtClean="0"/>
                        <a:t>4,7 </a:t>
                      </a:r>
                      <a:r>
                        <a:rPr lang="en-US" dirty="0"/>
                        <a:t>pF </a:t>
                      </a:r>
                    </a:p>
                  </a:txBody>
                  <a:tcPr marL="38100" marR="38100" marT="38100" marB="38100" anchor="ctr"/>
                </a:tc>
              </a:tr>
              <a:tr h="370840">
                <a:tc>
                  <a:txBody>
                    <a:bodyPr/>
                    <a:lstStyle/>
                    <a:p>
                      <a:r>
                        <a:rPr lang="en-US" dirty="0" smtClean="0"/>
                        <a:t>C</a:t>
                      </a:r>
                      <a:endParaRPr lang="en-US" dirty="0"/>
                    </a:p>
                  </a:txBody>
                  <a:tcPr/>
                </a:tc>
                <a:tc>
                  <a:txBody>
                    <a:bodyPr/>
                    <a:lstStyle/>
                    <a:p>
                      <a:r>
                        <a:rPr lang="en-US" dirty="0" smtClean="0"/>
                        <a:t>47 </a:t>
                      </a:r>
                      <a:r>
                        <a:rPr lang="en-US" dirty="0"/>
                        <a:t>pF </a:t>
                      </a:r>
                    </a:p>
                  </a:txBody>
                  <a:tcPr marL="38100" marR="38100" marT="38100" marB="38100" anchor="ctr"/>
                </a:tc>
              </a:tr>
              <a:tr h="370840">
                <a:tc>
                  <a:txBody>
                    <a:bodyPr/>
                    <a:lstStyle/>
                    <a:p>
                      <a:r>
                        <a:rPr lang="en-US" dirty="0" smtClean="0"/>
                        <a:t>D</a:t>
                      </a:r>
                      <a:endParaRPr lang="en-US" dirty="0"/>
                    </a:p>
                  </a:txBody>
                  <a:tcPr/>
                </a:tc>
                <a:tc>
                  <a:txBody>
                    <a:bodyPr/>
                    <a:lstStyle/>
                    <a:p>
                      <a:r>
                        <a:rPr lang="en-US" dirty="0" smtClean="0"/>
                        <a:t>4700 </a:t>
                      </a:r>
                      <a:r>
                        <a:rPr lang="en-US" dirty="0"/>
                        <a:t>pF </a:t>
                      </a:r>
                    </a:p>
                  </a:txBody>
                  <a:tcPr marL="38100" marR="38100" marT="38100" marB="38100" anchor="ctr"/>
                </a:tc>
              </a:tr>
            </a:tbl>
          </a:graphicData>
        </a:graphic>
      </p:graphicFrame>
      <p:sp>
        <p:nvSpPr>
          <p:cNvPr id="19" name="Interaktive Schaltfläche: Hilfe 18">
            <a:hlinkClick r:id="" action="ppaction://noaction" highlightClick="1"/>
          </p:cNvPr>
          <p:cNvSpPr/>
          <p:nvPr/>
        </p:nvSpPr>
        <p:spPr>
          <a:xfrm>
            <a:off x="1214920" y="4655426"/>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Interaktive Schaltfläche: Hilfe 19">
            <a:hlinkClick r:id="" action="ppaction://noaction" highlightClick="1"/>
          </p:cNvPr>
          <p:cNvSpPr/>
          <p:nvPr/>
        </p:nvSpPr>
        <p:spPr>
          <a:xfrm>
            <a:off x="1214920" y="5021271"/>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Interaktive Schaltfläche: Hilfe 20">
            <a:hlinkClick r:id="" action="ppaction://noaction" highlightClick="1"/>
          </p:cNvPr>
          <p:cNvSpPr/>
          <p:nvPr/>
        </p:nvSpPr>
        <p:spPr>
          <a:xfrm>
            <a:off x="1214920" y="5387116"/>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Interaktive Schaltfläche: Hilfe 21">
            <a:hlinkClick r:id="" action="ppaction://noaction" highlightClick="1"/>
          </p:cNvPr>
          <p:cNvSpPr/>
          <p:nvPr/>
        </p:nvSpPr>
        <p:spPr>
          <a:xfrm>
            <a:off x="1214920" y="5752962"/>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Textfeld 22"/>
          <p:cNvSpPr txBox="1"/>
          <p:nvPr/>
        </p:nvSpPr>
        <p:spPr>
          <a:xfrm>
            <a:off x="972118" y="4997346"/>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24" name="Textfeld 23"/>
          <p:cNvSpPr txBox="1"/>
          <p:nvPr/>
        </p:nvSpPr>
        <p:spPr>
          <a:xfrm>
            <a:off x="972118" y="4634236"/>
            <a:ext cx="809837" cy="338554"/>
          </a:xfrm>
          <a:prstGeom prst="rect">
            <a:avLst/>
          </a:prstGeom>
          <a:solidFill>
            <a:srgbClr val="92D050"/>
          </a:solidFill>
        </p:spPr>
        <p:txBody>
          <a:bodyPr wrap="none" rtlCol="0">
            <a:spAutoFit/>
          </a:bodyPr>
          <a:lstStyle/>
          <a:p>
            <a:r>
              <a:rPr lang="en-US" sz="1600" dirty="0" err="1" smtClean="0">
                <a:latin typeface="+mn-lt"/>
              </a:rPr>
              <a:t>Richtig</a:t>
            </a:r>
            <a:endParaRPr lang="en-US" sz="1600" dirty="0">
              <a:latin typeface="+mn-lt"/>
            </a:endParaRPr>
          </a:p>
        </p:txBody>
      </p:sp>
      <p:sp>
        <p:nvSpPr>
          <p:cNvPr id="25" name="Textfeld 24"/>
          <p:cNvSpPr txBox="1"/>
          <p:nvPr/>
        </p:nvSpPr>
        <p:spPr>
          <a:xfrm>
            <a:off x="960897" y="5355699"/>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26" name="Textfeld 25"/>
          <p:cNvSpPr txBox="1"/>
          <p:nvPr/>
        </p:nvSpPr>
        <p:spPr>
          <a:xfrm>
            <a:off x="972118" y="5727701"/>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Tree>
    <p:extLst>
      <p:ext uri="{BB962C8B-B14F-4D97-AF65-F5344CB8AC3E}">
        <p14:creationId xmlns:p14="http://schemas.microsoft.com/office/powerpoint/2010/main" val="2953149751"/>
      </p:ext>
    </p:extLst>
  </p:cSld>
  <p:clrMapOvr>
    <a:masterClrMapping/>
  </p:clrMapOvr>
  <p:transition/>
  <p:timing>
    <p:tnLst>
      <p:par>
        <p:cTn id="1" dur="indefinite" restart="never" nodeType="tmRoot">
          <p:childTnLst>
            <p:seq concurrent="1" nextAc="seek">
              <p:cTn id="2" restart="whenNotActive" fill="hold" evtFilter="cancelBubble" nodeType="interactiveSeq">
                <p:stCondLst>
                  <p:cond evt="onClick" delay="0">
                    <p:tgtEl>
                      <p:spTgt spid="11"/>
                    </p:tgtEl>
                  </p:cond>
                </p:stCondLst>
                <p:endSync evt="end" delay="0">
                  <p:rtn val="all"/>
                </p:endSync>
                <p:childTnLst>
                  <p:par>
                    <p:cTn id="3" fill="hold">
                      <p:stCondLst>
                        <p:cond delay="0"/>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nextCondLst>
                <p:cond evt="onClick" delay="0">
                  <p:tgtEl>
                    <p:spTgt spid="11"/>
                  </p:tgtEl>
                </p:cond>
              </p:nextCondLst>
            </p:seq>
            <p:seq concurrent="1" nextAc="seek">
              <p:cTn id="7" restart="whenNotActive" fill="hold" evtFilter="cancelBubble" nodeType="interactiveSeq">
                <p:stCondLst>
                  <p:cond evt="onClick" delay="0">
                    <p:tgtEl>
                      <p:spTgt spid="5"/>
                    </p:tgtEl>
                  </p:cond>
                </p:stCondLst>
                <p:endSync evt="end" delay="0">
                  <p:rtn val="all"/>
                </p:endSync>
                <p:childTnLst>
                  <p:par>
                    <p:cTn id="8" fill="hold">
                      <p:stCondLst>
                        <p:cond delay="0"/>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15"/>
                                        </p:tgtEl>
                                        <p:attrNameLst>
                                          <p:attrName>style.visibility</p:attrName>
                                        </p:attrNameLst>
                                      </p:cBhvr>
                                      <p:to>
                                        <p:strVal val="visible"/>
                                      </p:to>
                                    </p:set>
                                  </p:childTnLst>
                                </p:cTn>
                              </p:par>
                            </p:childTnLst>
                          </p:cTn>
                        </p:par>
                      </p:childTnLst>
                    </p:cTn>
                  </p:par>
                </p:childTnLst>
              </p:cTn>
              <p:nextCondLst>
                <p:cond evt="onClick" delay="0">
                  <p:tgtEl>
                    <p:spTgt spid="5"/>
                  </p:tgtEl>
                </p:cond>
              </p:nextCondLst>
            </p:seq>
            <p:seq concurrent="1" nextAc="seek">
              <p:cTn id="12" restart="whenNotActive" fill="hold" evtFilter="cancelBubble" nodeType="interactiveSeq">
                <p:stCondLst>
                  <p:cond evt="onClick" delay="0">
                    <p:tgtEl>
                      <p:spTgt spid="12"/>
                    </p:tgtEl>
                  </p:cond>
                </p:stCondLst>
                <p:endSync evt="end" delay="0">
                  <p:rtn val="all"/>
                </p:endSync>
                <p:childTnLst>
                  <p:par>
                    <p:cTn id="13" fill="hold">
                      <p:stCondLst>
                        <p:cond delay="0"/>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6"/>
                                        </p:tgtEl>
                                        <p:attrNameLst>
                                          <p:attrName>style.visibility</p:attrName>
                                        </p:attrNameLst>
                                      </p:cBhvr>
                                      <p:to>
                                        <p:strVal val="visible"/>
                                      </p:to>
                                    </p:set>
                                  </p:childTnLst>
                                </p:cTn>
                              </p:par>
                            </p:childTnLst>
                          </p:cTn>
                        </p:par>
                      </p:childTnLst>
                    </p:cTn>
                  </p:par>
                </p:childTnLst>
              </p:cTn>
              <p:nextCondLst>
                <p:cond evt="onClick" delay="0">
                  <p:tgtEl>
                    <p:spTgt spid="12"/>
                  </p:tgtEl>
                </p:cond>
              </p:nextCondLst>
            </p:seq>
            <p:seq concurrent="1" nextAc="seek">
              <p:cTn id="17" restart="whenNotActive" fill="hold" evtFilter="cancelBubble" nodeType="interactiveSeq">
                <p:stCondLst>
                  <p:cond evt="onClick" delay="0">
                    <p:tgtEl>
                      <p:spTgt spid="13"/>
                    </p:tgtEl>
                  </p:cond>
                </p:stCondLst>
                <p:endSync evt="end" delay="0">
                  <p:rtn val="all"/>
                </p:endSync>
                <p:childTnLst>
                  <p:par>
                    <p:cTn id="18" fill="hold">
                      <p:stCondLst>
                        <p:cond delay="0"/>
                      </p:stCondLst>
                      <p:childTnLst>
                        <p:par>
                          <p:cTn id="19" fill="hold">
                            <p:stCondLst>
                              <p:cond delay="0"/>
                            </p:stCondLst>
                            <p:childTnLst>
                              <p:par>
                                <p:cTn id="20" presetID="1" presetClass="entr" presetSubtype="0" fill="hold" grpId="0" nodeType="clickEffect">
                                  <p:stCondLst>
                                    <p:cond delay="0"/>
                                  </p:stCondLst>
                                  <p:childTnLst>
                                    <p:set>
                                      <p:cBhvr>
                                        <p:cTn id="21" dur="1" fill="hold">
                                          <p:stCondLst>
                                            <p:cond delay="0"/>
                                          </p:stCondLst>
                                        </p:cTn>
                                        <p:tgtEl>
                                          <p:spTgt spid="17"/>
                                        </p:tgtEl>
                                        <p:attrNameLst>
                                          <p:attrName>style.visibility</p:attrName>
                                        </p:attrNameLst>
                                      </p:cBhvr>
                                      <p:to>
                                        <p:strVal val="visible"/>
                                      </p:to>
                                    </p:set>
                                  </p:childTnLst>
                                </p:cTn>
                              </p:par>
                            </p:childTnLst>
                          </p:cTn>
                        </p:par>
                      </p:childTnLst>
                    </p:cTn>
                  </p:par>
                </p:childTnLst>
              </p:cTn>
              <p:nextCondLst>
                <p:cond evt="onClick" delay="0">
                  <p:tgtEl>
                    <p:spTgt spid="13"/>
                  </p:tgtEl>
                </p:cond>
              </p:nextCondLst>
            </p:seq>
            <p:seq concurrent="1" nextAc="seek">
              <p:cTn id="22" restart="whenNotActive" fill="hold" evtFilter="cancelBubble" nodeType="interactiveSeq">
                <p:stCondLst>
                  <p:cond evt="onClick" delay="0">
                    <p:tgtEl>
                      <p:spTgt spid="20"/>
                    </p:tgtEl>
                  </p:cond>
                </p:stCondLst>
                <p:endSync evt="end" delay="0">
                  <p:rtn val="all"/>
                </p:endSync>
                <p:childTnLst>
                  <p:par>
                    <p:cTn id="23" fill="hold">
                      <p:stCondLst>
                        <p:cond delay="0"/>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23"/>
                                        </p:tgtEl>
                                        <p:attrNameLst>
                                          <p:attrName>style.visibility</p:attrName>
                                        </p:attrNameLst>
                                      </p:cBhvr>
                                      <p:to>
                                        <p:strVal val="visible"/>
                                      </p:to>
                                    </p:set>
                                  </p:childTnLst>
                                </p:cTn>
                              </p:par>
                            </p:childTnLst>
                          </p:cTn>
                        </p:par>
                      </p:childTnLst>
                    </p:cTn>
                  </p:par>
                </p:childTnLst>
              </p:cTn>
              <p:nextCondLst>
                <p:cond evt="onClick" delay="0">
                  <p:tgtEl>
                    <p:spTgt spid="20"/>
                  </p:tgtEl>
                </p:cond>
              </p:nextCondLst>
            </p:seq>
            <p:seq concurrent="1" nextAc="seek">
              <p:cTn id="27" restart="whenNotActive" fill="hold" evtFilter="cancelBubble" nodeType="interactiveSeq">
                <p:stCondLst>
                  <p:cond evt="onClick" delay="0">
                    <p:tgtEl>
                      <p:spTgt spid="19"/>
                    </p:tgtEl>
                  </p:cond>
                </p:stCondLst>
                <p:endSync evt="end" delay="0">
                  <p:rtn val="all"/>
                </p:endSync>
                <p:childTnLst>
                  <p:par>
                    <p:cTn id="28" fill="hold">
                      <p:stCondLst>
                        <p:cond delay="0"/>
                      </p:stCondLst>
                      <p:childTnLst>
                        <p:par>
                          <p:cTn id="29" fill="hold">
                            <p:stCondLst>
                              <p:cond delay="0"/>
                            </p:stCondLst>
                            <p:childTnLst>
                              <p:par>
                                <p:cTn id="30" presetID="1" presetClass="entr" presetSubtype="0" fill="hold" grpId="0" nodeType="clickEffect">
                                  <p:stCondLst>
                                    <p:cond delay="0"/>
                                  </p:stCondLst>
                                  <p:childTnLst>
                                    <p:set>
                                      <p:cBhvr>
                                        <p:cTn id="31" dur="1" fill="hold">
                                          <p:stCondLst>
                                            <p:cond delay="0"/>
                                          </p:stCondLst>
                                        </p:cTn>
                                        <p:tgtEl>
                                          <p:spTgt spid="24"/>
                                        </p:tgtEl>
                                        <p:attrNameLst>
                                          <p:attrName>style.visibility</p:attrName>
                                        </p:attrNameLst>
                                      </p:cBhvr>
                                      <p:to>
                                        <p:strVal val="visible"/>
                                      </p:to>
                                    </p:set>
                                  </p:childTnLst>
                                </p:cTn>
                              </p:par>
                            </p:childTnLst>
                          </p:cTn>
                        </p:par>
                      </p:childTnLst>
                    </p:cTn>
                  </p:par>
                </p:childTnLst>
              </p:cTn>
              <p:nextCondLst>
                <p:cond evt="onClick" delay="0">
                  <p:tgtEl>
                    <p:spTgt spid="19"/>
                  </p:tgtEl>
                </p:cond>
              </p:nextCondLst>
            </p:seq>
            <p:seq concurrent="1" nextAc="seek">
              <p:cTn id="32" restart="whenNotActive" fill="hold" evtFilter="cancelBubble" nodeType="interactiveSeq">
                <p:stCondLst>
                  <p:cond evt="onClick" delay="0">
                    <p:tgtEl>
                      <p:spTgt spid="21"/>
                    </p:tgtEl>
                  </p:cond>
                </p:stCondLst>
                <p:endSync evt="end" delay="0">
                  <p:rtn val="all"/>
                </p:endSync>
                <p:childTnLst>
                  <p:par>
                    <p:cTn id="33" fill="hold">
                      <p:stCondLst>
                        <p:cond delay="0"/>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25"/>
                                        </p:tgtEl>
                                        <p:attrNameLst>
                                          <p:attrName>style.visibility</p:attrName>
                                        </p:attrNameLst>
                                      </p:cBhvr>
                                      <p:to>
                                        <p:strVal val="visible"/>
                                      </p:to>
                                    </p:set>
                                  </p:childTnLst>
                                </p:cTn>
                              </p:par>
                            </p:childTnLst>
                          </p:cTn>
                        </p:par>
                      </p:childTnLst>
                    </p:cTn>
                  </p:par>
                </p:childTnLst>
              </p:cTn>
              <p:nextCondLst>
                <p:cond evt="onClick" delay="0">
                  <p:tgtEl>
                    <p:spTgt spid="21"/>
                  </p:tgtEl>
                </p:cond>
              </p:nextCondLst>
            </p:seq>
            <p:seq concurrent="1" nextAc="seek">
              <p:cTn id="37" restart="whenNotActive" fill="hold" evtFilter="cancelBubble" nodeType="interactiveSeq">
                <p:stCondLst>
                  <p:cond evt="onClick" delay="0">
                    <p:tgtEl>
                      <p:spTgt spid="22"/>
                    </p:tgtEl>
                  </p:cond>
                </p:stCondLst>
                <p:endSync evt="end" delay="0">
                  <p:rtn val="all"/>
                </p:endSync>
                <p:childTnLst>
                  <p:par>
                    <p:cTn id="38" fill="hold">
                      <p:stCondLst>
                        <p:cond delay="0"/>
                      </p:stCondLst>
                      <p:childTnLst>
                        <p:par>
                          <p:cTn id="39" fill="hold">
                            <p:stCondLst>
                              <p:cond delay="0"/>
                            </p:stCondLst>
                            <p:childTnLst>
                              <p:par>
                                <p:cTn id="40" presetID="1" presetClass="entr" presetSubtype="0" fill="hold" grpId="0" nodeType="clickEffect">
                                  <p:stCondLst>
                                    <p:cond delay="0"/>
                                  </p:stCondLst>
                                  <p:childTnLst>
                                    <p:set>
                                      <p:cBhvr>
                                        <p:cTn id="41" dur="1" fill="hold">
                                          <p:stCondLst>
                                            <p:cond delay="0"/>
                                          </p:stCondLst>
                                        </p:cTn>
                                        <p:tgtEl>
                                          <p:spTgt spid="26"/>
                                        </p:tgtEl>
                                        <p:attrNameLst>
                                          <p:attrName>style.visibility</p:attrName>
                                        </p:attrNameLst>
                                      </p:cBhvr>
                                      <p:to>
                                        <p:strVal val="visible"/>
                                      </p:to>
                                    </p:set>
                                  </p:childTnLst>
                                </p:cTn>
                              </p:par>
                            </p:childTnLst>
                          </p:cTn>
                        </p:par>
                      </p:childTnLst>
                    </p:cTn>
                  </p:par>
                </p:childTnLst>
              </p:cTn>
              <p:nextCondLst>
                <p:cond evt="onClick" delay="0">
                  <p:tgtEl>
                    <p:spTgt spid="22"/>
                  </p:tgtEl>
                </p:cond>
              </p:nextCondLst>
            </p:seq>
          </p:childTnLst>
        </p:cTn>
      </p:par>
    </p:tnLst>
    <p:bldLst>
      <p:bldP spid="6" grpId="0" animBg="1"/>
      <p:bldP spid="15" grpId="0" animBg="1"/>
      <p:bldP spid="16" grpId="0" animBg="1"/>
      <p:bldP spid="17" grpId="0" animBg="1"/>
      <p:bldP spid="23" grpId="0" animBg="1"/>
      <p:bldP spid="24" grpId="0" animBg="1"/>
      <p:bldP spid="25" grpId="0" animBg="1"/>
      <p:bldP spid="26" grpId="0" animBg="1"/>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253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20750" y="1916113"/>
            <a:ext cx="10317163" cy="39608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2531" name="Rectangle 2"/>
          <p:cNvSpPr>
            <a:spLocks noGrp="1" noChangeArrowheads="1"/>
          </p:cNvSpPr>
          <p:nvPr>
            <p:ph type="title"/>
          </p:nvPr>
        </p:nvSpPr>
        <p:spPr>
          <a:xfrm>
            <a:off x="685800" y="1295400"/>
            <a:ext cx="7918648" cy="609600"/>
          </a:xfrm>
        </p:spPr>
        <p:txBody>
          <a:bodyPr/>
          <a:lstStyle/>
          <a:p>
            <a:r>
              <a:rPr lang="de-DE" altLang="en-US" dirty="0" smtClean="0"/>
              <a:t>Pause – es geht gleich weiter</a:t>
            </a:r>
          </a:p>
        </p:txBody>
      </p:sp>
      <p:sp>
        <p:nvSpPr>
          <p:cNvPr id="22532" name="Foliennummernplatzhalter 5"/>
          <p:cNvSpPr>
            <a:spLocks noGrp="1"/>
          </p:cNvSpPr>
          <p:nvPr>
            <p:ph type="sldNum" sz="quarter" idx="4294967295"/>
          </p:nvPr>
        </p:nvSpPr>
        <p:spPr bwMode="auto">
          <a:xfrm>
            <a:off x="72390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86445D66-5407-4074-A26D-D7E72898DA47}" type="slidenum">
              <a:rPr lang="de-DE" altLang="en-US"/>
              <a:pPr eaLnBrk="1" hangingPunct="1"/>
              <a:t>24</a:t>
            </a:fld>
            <a:endParaRPr lang="de-DE" altLang="en-US"/>
          </a:p>
        </p:txBody>
      </p:sp>
      <p:sp>
        <p:nvSpPr>
          <p:cNvPr id="7" name="Textfeld 6"/>
          <p:cNvSpPr txBox="1"/>
          <p:nvPr/>
        </p:nvSpPr>
        <p:spPr>
          <a:xfrm>
            <a:off x="0" y="4467225"/>
            <a:ext cx="9144000" cy="1631950"/>
          </a:xfrm>
          <a:prstGeom prst="rect">
            <a:avLst/>
          </a:prstGeom>
          <a:solidFill>
            <a:schemeClr val="bg1">
              <a:alpha val="74000"/>
            </a:schemeClr>
          </a:solidFill>
        </p:spPr>
        <p:txBody>
          <a:bodyPr>
            <a:spAutoFit/>
          </a:bodyPr>
          <a:lstStyle/>
          <a:p>
            <a:pPr>
              <a:defRPr/>
            </a:pPr>
            <a:r>
              <a:rPr lang="de-DE" sz="4000" dirty="0"/>
              <a:t> </a:t>
            </a:r>
            <a:r>
              <a:rPr lang="de-DE" sz="6000" dirty="0"/>
              <a:t/>
            </a:r>
            <a:br>
              <a:rPr lang="de-DE" sz="6000" dirty="0"/>
            </a:br>
            <a:r>
              <a:rPr lang="de-DE" sz="6000" dirty="0"/>
              <a:t>	</a:t>
            </a:r>
            <a:r>
              <a:rPr lang="de-DE" sz="6000" dirty="0">
                <a:latin typeface="+mj-lt"/>
              </a:rPr>
              <a:t>Fragen ?</a:t>
            </a:r>
          </a:p>
        </p:txBody>
      </p:sp>
      <p:sp>
        <p:nvSpPr>
          <p:cNvPr id="6" name="Textfeld 5"/>
          <p:cNvSpPr txBox="1"/>
          <p:nvPr/>
        </p:nvSpPr>
        <p:spPr>
          <a:xfrm>
            <a:off x="-1116013" y="2413000"/>
            <a:ext cx="10872788" cy="1016000"/>
          </a:xfrm>
          <a:prstGeom prst="rect">
            <a:avLst/>
          </a:prstGeom>
          <a:solidFill>
            <a:schemeClr val="bg1">
              <a:alpha val="74000"/>
            </a:schemeClr>
          </a:solidFill>
        </p:spPr>
        <p:txBody>
          <a:bodyPr>
            <a:spAutoFit/>
          </a:bodyPr>
          <a:lstStyle/>
          <a:p>
            <a:pPr>
              <a:defRPr/>
            </a:pPr>
            <a:endParaRPr lang="de-DE" sz="6000" dirty="0">
              <a:latin typeface="+mj-lt"/>
            </a:endParaRPr>
          </a:p>
        </p:txBody>
      </p:sp>
      <p:sp>
        <p:nvSpPr>
          <p:cNvPr id="8" name="Textfeld 7"/>
          <p:cNvSpPr txBox="1"/>
          <p:nvPr/>
        </p:nvSpPr>
        <p:spPr>
          <a:xfrm>
            <a:off x="-1116013" y="2420938"/>
            <a:ext cx="10872788" cy="468312"/>
          </a:xfrm>
          <a:prstGeom prst="rect">
            <a:avLst/>
          </a:prstGeom>
          <a:solidFill>
            <a:schemeClr val="bg1">
              <a:alpha val="74000"/>
            </a:schemeClr>
          </a:solidFill>
        </p:spPr>
        <p:txBody>
          <a:bodyPr>
            <a:spAutoFit/>
          </a:bodyPr>
          <a:lstStyle/>
          <a:p>
            <a:pPr>
              <a:defRPr/>
            </a:pPr>
            <a:endParaRPr lang="de-DE" sz="6000" dirty="0">
              <a:latin typeface="+mj-lt"/>
            </a:endParaRPr>
          </a:p>
        </p:txBody>
      </p:sp>
    </p:spTree>
    <p:extLst>
      <p:ext uri="{BB962C8B-B14F-4D97-AF65-F5344CB8AC3E}">
        <p14:creationId xmlns:p14="http://schemas.microsoft.com/office/powerpoint/2010/main" val="3363137971"/>
      </p:ext>
    </p:extLst>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685800" y="408280"/>
            <a:ext cx="6550496" cy="609600"/>
          </a:xfrm>
        </p:spPr>
        <p:txBody>
          <a:bodyPr/>
          <a:lstStyle/>
          <a:p>
            <a:r>
              <a:rPr lang="de-DE" altLang="en-US" dirty="0" smtClean="0"/>
              <a:t>Der Kondensator</a:t>
            </a:r>
          </a:p>
        </p:txBody>
      </p:sp>
      <p:sp>
        <p:nvSpPr>
          <p:cNvPr id="10244" name="Foliennummernplatzhalter 5"/>
          <p:cNvSpPr>
            <a:spLocks noGrp="1"/>
          </p:cNvSpPr>
          <p:nvPr>
            <p:ph type="sldNum" sz="quarter" idx="4294967295"/>
          </p:nvPr>
        </p:nvSpPr>
        <p:spPr bwMode="auto">
          <a:xfrm>
            <a:off x="72390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92BC0C84-D02F-441E-AE1A-F7948E005445}" type="slidenum">
              <a:rPr lang="de-DE" altLang="en-US"/>
              <a:pPr eaLnBrk="1" hangingPunct="1"/>
              <a:t>3</a:t>
            </a:fld>
            <a:endParaRPr lang="de-DE" altLang="en-US"/>
          </a:p>
        </p:txBody>
      </p:sp>
      <p:sp>
        <p:nvSpPr>
          <p:cNvPr id="9" name="Textfeld 8"/>
          <p:cNvSpPr txBox="1"/>
          <p:nvPr/>
        </p:nvSpPr>
        <p:spPr>
          <a:xfrm>
            <a:off x="683568" y="1268760"/>
            <a:ext cx="7848872" cy="1426031"/>
          </a:xfrm>
          <a:prstGeom prst="rect">
            <a:avLst/>
          </a:prstGeom>
          <a:noFill/>
        </p:spPr>
        <p:txBody>
          <a:bodyPr wrap="square" rtlCol="0">
            <a:spAutoFit/>
          </a:bodyPr>
          <a:lstStyle/>
          <a:p>
            <a:pPr>
              <a:spcBef>
                <a:spcPts val="800"/>
              </a:spcBef>
            </a:pPr>
            <a:r>
              <a:rPr lang="de-DE" sz="1600" dirty="0">
                <a:latin typeface="Verdana" panose="020B0604030504040204" pitchFamily="34" charset="0"/>
                <a:ea typeface="Verdana" panose="020B0604030504040204" pitchFamily="34" charset="0"/>
                <a:cs typeface="Verdana" panose="020B0604030504040204" pitchFamily="34" charset="0"/>
              </a:rPr>
              <a:t>In elektronischen Geräten, in Sendern und Empfängern, werden Sie an Bauelementen außer Widerständen recht häufig Kondensatoren finden</a:t>
            </a:r>
            <a:r>
              <a:rPr lang="de-DE" sz="1600" dirty="0" smtClean="0">
                <a:latin typeface="Verdana" panose="020B0604030504040204" pitchFamily="34" charset="0"/>
                <a:ea typeface="Verdana" panose="020B0604030504040204" pitchFamily="34" charset="0"/>
                <a:cs typeface="Verdana" panose="020B0604030504040204" pitchFamily="34" charset="0"/>
              </a:rPr>
              <a:t>.</a:t>
            </a:r>
            <a:endParaRPr lang="de-DE" sz="1600" dirty="0">
              <a:latin typeface="Verdana" panose="020B0604030504040204" pitchFamily="34" charset="0"/>
              <a:ea typeface="Verdana" panose="020B0604030504040204" pitchFamily="34" charset="0"/>
              <a:cs typeface="Verdana" panose="020B0604030504040204" pitchFamily="34" charset="0"/>
            </a:endParaRPr>
          </a:p>
          <a:p>
            <a:pPr>
              <a:spcBef>
                <a:spcPts val="800"/>
              </a:spcBef>
            </a:pPr>
            <a:r>
              <a:rPr lang="de-DE" sz="1600" dirty="0">
                <a:latin typeface="Verdana" panose="020B0604030504040204" pitchFamily="34" charset="0"/>
                <a:ea typeface="Verdana" panose="020B0604030504040204" pitchFamily="34" charset="0"/>
                <a:cs typeface="Verdana" panose="020B0604030504040204" pitchFamily="34" charset="0"/>
              </a:rPr>
              <a:t>Ein Kondensator besteht aus zwei voneinander isolierten, sich gegenüberstehenden Leitern (z.B. Metallflächen wie in Bild 5-2) und dem dazwischen liegenden Isolierstoff (Dielektrikum, sprich: Di-</a:t>
            </a:r>
            <a:r>
              <a:rPr lang="de-DE" sz="1600" dirty="0" err="1">
                <a:latin typeface="Verdana" panose="020B0604030504040204" pitchFamily="34" charset="0"/>
                <a:ea typeface="Verdana" panose="020B0604030504040204" pitchFamily="34" charset="0"/>
                <a:cs typeface="Verdana" panose="020B0604030504040204" pitchFamily="34" charset="0"/>
              </a:rPr>
              <a:t>Elektrikum</a:t>
            </a:r>
            <a:r>
              <a:rPr lang="de-DE" sz="1600" dirty="0" smtClean="0">
                <a:latin typeface="Verdana" panose="020B0604030504040204" pitchFamily="34" charset="0"/>
                <a:ea typeface="Verdana" panose="020B0604030504040204" pitchFamily="34" charset="0"/>
                <a:cs typeface="Verdana" panose="020B0604030504040204" pitchFamily="34" charset="0"/>
              </a:rPr>
              <a:t>).</a:t>
            </a:r>
            <a:endParaRPr lang="de-DE" sz="1600" dirty="0">
              <a:latin typeface="Verdana" panose="020B0604030504040204" pitchFamily="34" charset="0"/>
              <a:ea typeface="Verdana" panose="020B0604030504040204" pitchFamily="34" charset="0"/>
              <a:cs typeface="Verdana" panose="020B0604030504040204" pitchFamily="34" charset="0"/>
            </a:endParaRPr>
          </a:p>
        </p:txBody>
      </p:sp>
      <p:sp>
        <p:nvSpPr>
          <p:cNvPr id="6" name="Textfeld 5"/>
          <p:cNvSpPr txBox="1"/>
          <p:nvPr/>
        </p:nvSpPr>
        <p:spPr>
          <a:xfrm>
            <a:off x="5004048" y="2708920"/>
            <a:ext cx="3528392" cy="2800767"/>
          </a:xfrm>
          <a:prstGeom prst="rect">
            <a:avLst/>
          </a:prstGeom>
          <a:noFill/>
        </p:spPr>
        <p:txBody>
          <a:bodyPr wrap="square" rtlCol="0">
            <a:spAutoFit/>
          </a:bodyPr>
          <a:lstStyle/>
          <a:p>
            <a:r>
              <a:rPr lang="de-DE" sz="1600" dirty="0">
                <a:latin typeface="Verdana" panose="020B0604030504040204" pitchFamily="34" charset="0"/>
                <a:ea typeface="Verdana" panose="020B0604030504040204" pitchFamily="34" charset="0"/>
                <a:cs typeface="Verdana" panose="020B0604030504040204" pitchFamily="34" charset="0"/>
              </a:rPr>
              <a:t>Legt man an die Platten eine elektrische Spannung, werden von der einen Platte Elektronen abgezogen und auf der anderen Platte Elektronen zugefügt. Entfernt man nun die Spannung als Ursache des elektrischen Feldes von den beiden Elektroden, bleibt der derzeitige Zustand erhalten, weil sich die Platten gegenseitig anziehen.</a:t>
            </a:r>
          </a:p>
        </p:txBody>
      </p:sp>
      <p:pic>
        <p:nvPicPr>
          <p:cNvPr id="2" name="Grafik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48019" y="2924944"/>
            <a:ext cx="4112013" cy="3284984"/>
          </a:xfrm>
          <a:prstGeom prst="rect">
            <a:avLst/>
          </a:prstGeom>
        </p:spPr>
      </p:pic>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685800" y="404664"/>
            <a:ext cx="6622504" cy="609600"/>
          </a:xfrm>
        </p:spPr>
        <p:txBody>
          <a:bodyPr/>
          <a:lstStyle/>
          <a:p>
            <a:r>
              <a:rPr lang="de-DE" altLang="en-US" dirty="0" smtClean="0"/>
              <a:t>Die Kapazität</a:t>
            </a:r>
          </a:p>
        </p:txBody>
      </p:sp>
      <p:sp>
        <p:nvSpPr>
          <p:cNvPr id="10244" name="Foliennummernplatzhalter 5"/>
          <p:cNvSpPr>
            <a:spLocks noGrp="1"/>
          </p:cNvSpPr>
          <p:nvPr>
            <p:ph type="sldNum" sz="quarter" idx="4294967295"/>
          </p:nvPr>
        </p:nvSpPr>
        <p:spPr bwMode="auto">
          <a:xfrm>
            <a:off x="72390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92BC0C84-D02F-441E-AE1A-F7948E005445}" type="slidenum">
              <a:rPr lang="de-DE" altLang="en-US"/>
              <a:pPr eaLnBrk="1" hangingPunct="1"/>
              <a:t>4</a:t>
            </a:fld>
            <a:endParaRPr lang="de-DE" altLang="en-US"/>
          </a:p>
        </p:txBody>
      </p:sp>
      <mc:AlternateContent xmlns:mc="http://schemas.openxmlformats.org/markup-compatibility/2006" xmlns:a14="http://schemas.microsoft.com/office/drawing/2010/main">
        <mc:Choice Requires="a14">
          <p:sp>
            <p:nvSpPr>
              <p:cNvPr id="9" name="Textfeld 8"/>
              <p:cNvSpPr txBox="1"/>
              <p:nvPr/>
            </p:nvSpPr>
            <p:spPr>
              <a:xfrm>
                <a:off x="683567" y="1268760"/>
                <a:ext cx="7890893" cy="3886320"/>
              </a:xfrm>
              <a:prstGeom prst="rect">
                <a:avLst/>
              </a:prstGeom>
              <a:noFill/>
            </p:spPr>
            <p:txBody>
              <a:bodyPr wrap="square" rtlCol="0">
                <a:spAutoFit/>
              </a:bodyPr>
              <a:lstStyle/>
              <a:p>
                <a:pPr>
                  <a:spcBef>
                    <a:spcPts val="800"/>
                  </a:spcBef>
                </a:pPr>
                <a:r>
                  <a:rPr lang="de-DE" sz="1600" dirty="0" smtClean="0">
                    <a:latin typeface="Verdana" panose="020B0604030504040204" pitchFamily="34" charset="0"/>
                    <a:ea typeface="Verdana" panose="020B0604030504040204" pitchFamily="34" charset="0"/>
                    <a:cs typeface="Verdana" panose="020B0604030504040204" pitchFamily="34" charset="0"/>
                  </a:rPr>
                  <a:t>Es </a:t>
                </a:r>
                <a:r>
                  <a:rPr lang="de-DE" sz="1600" dirty="0">
                    <a:latin typeface="Verdana" panose="020B0604030504040204" pitchFamily="34" charset="0"/>
                    <a:ea typeface="Verdana" panose="020B0604030504040204" pitchFamily="34" charset="0"/>
                    <a:cs typeface="Verdana" panose="020B0604030504040204" pitchFamily="34" charset="0"/>
                  </a:rPr>
                  <a:t>können also elektrische Ladungen auf den Platten eines Kondensators gespeichert werden. Dieses Speichervermögen bezeichnet man als Kapazität C. Ein Kondensator vermag umso mehr elektrische Ladungen Q zu speichern, je größer seine Kapazität C und je höher die angelegte Spannung U ist. Dies kann durch folgende Formel ausgedrückt </a:t>
                </a:r>
                <a:r>
                  <a:rPr lang="de-DE" sz="1600" dirty="0" smtClean="0">
                    <a:latin typeface="Verdana" panose="020B0604030504040204" pitchFamily="34" charset="0"/>
                    <a:ea typeface="Verdana" panose="020B0604030504040204" pitchFamily="34" charset="0"/>
                    <a:cs typeface="Verdana" panose="020B0604030504040204" pitchFamily="34" charset="0"/>
                  </a:rPr>
                  <a:t>werden:</a:t>
                </a:r>
                <a:br>
                  <a:rPr lang="de-DE" sz="1600" dirty="0" smtClean="0">
                    <a:latin typeface="Verdana" panose="020B0604030504040204" pitchFamily="34" charset="0"/>
                    <a:ea typeface="Verdana" panose="020B0604030504040204" pitchFamily="34" charset="0"/>
                    <a:cs typeface="Verdana" panose="020B0604030504040204" pitchFamily="34" charset="0"/>
                  </a:rPr>
                </a:br>
                <a:endParaRPr lang="de-DE" sz="1600" dirty="0" smtClean="0">
                  <a:latin typeface="Verdana" panose="020B0604030504040204" pitchFamily="34" charset="0"/>
                  <a:ea typeface="Verdana" panose="020B0604030504040204" pitchFamily="34" charset="0"/>
                  <a:cs typeface="Verdana" panose="020B0604030504040204" pitchFamily="34" charset="0"/>
                </a:endParaRPr>
              </a:p>
              <a:p>
                <a:pPr>
                  <a:spcBef>
                    <a:spcPts val="800"/>
                  </a:spcBef>
                </a:pPr>
                <a:r>
                  <a:rPr lang="de-DE" sz="1600" b="1" dirty="0" smtClean="0">
                    <a:latin typeface="Verdana" panose="020B0604030504040204" pitchFamily="34" charset="0"/>
                    <a:ea typeface="Verdana" panose="020B0604030504040204" pitchFamily="34" charset="0"/>
                    <a:cs typeface="Verdana" panose="020B0604030504040204" pitchFamily="34" charset="0"/>
                  </a:rPr>
                  <a:t>Q = C · U   bzw.   I </a:t>
                </a:r>
                <a:r>
                  <a:rPr lang="de-DE" sz="1600" b="1" dirty="0">
                    <a:latin typeface="Verdana" panose="020B0604030504040204" pitchFamily="34" charset="0"/>
                    <a:ea typeface="Verdana" panose="020B0604030504040204" pitchFamily="34" charset="0"/>
                    <a:cs typeface="Verdana" panose="020B0604030504040204" pitchFamily="34" charset="0"/>
                  </a:rPr>
                  <a:t>·</a:t>
                </a:r>
                <a:r>
                  <a:rPr lang="de-DE" sz="1600" b="1" dirty="0" smtClean="0">
                    <a:latin typeface="Verdana" panose="020B0604030504040204" pitchFamily="34" charset="0"/>
                    <a:ea typeface="Verdana" panose="020B0604030504040204" pitchFamily="34" charset="0"/>
                    <a:cs typeface="Verdana" panose="020B0604030504040204" pitchFamily="34" charset="0"/>
                  </a:rPr>
                  <a:t> t = C </a:t>
                </a:r>
                <a:r>
                  <a:rPr lang="de-DE" sz="1600" b="1" dirty="0">
                    <a:latin typeface="Verdana" panose="020B0604030504040204" pitchFamily="34" charset="0"/>
                    <a:ea typeface="Verdana" panose="020B0604030504040204" pitchFamily="34" charset="0"/>
                    <a:cs typeface="Verdana" panose="020B0604030504040204" pitchFamily="34" charset="0"/>
                  </a:rPr>
                  <a:t>·</a:t>
                </a:r>
                <a:r>
                  <a:rPr lang="de-DE" sz="1600" b="1" dirty="0" smtClean="0">
                    <a:latin typeface="Verdana" panose="020B0604030504040204" pitchFamily="34" charset="0"/>
                    <a:ea typeface="Verdana" panose="020B0604030504040204" pitchFamily="34" charset="0"/>
                    <a:cs typeface="Verdana" panose="020B0604030504040204" pitchFamily="34" charset="0"/>
                  </a:rPr>
                  <a:t> U </a:t>
                </a:r>
              </a:p>
              <a:p>
                <a:pPr>
                  <a:spcBef>
                    <a:spcPts val="800"/>
                  </a:spcBef>
                </a:pPr>
                <a:r>
                  <a:rPr lang="de-DE" sz="1600" dirty="0" smtClean="0">
                    <a:latin typeface="Verdana" panose="020B0604030504040204" pitchFamily="34" charset="0"/>
                    <a:ea typeface="Verdana" panose="020B0604030504040204" pitchFamily="34" charset="0"/>
                    <a:cs typeface="Verdana" panose="020B0604030504040204" pitchFamily="34" charset="0"/>
                  </a:rPr>
                  <a:t>Nach C umgestellt:</a:t>
                </a:r>
              </a:p>
              <a:p>
                <a:pPr>
                  <a:spcBef>
                    <a:spcPts val="800"/>
                  </a:spcBef>
                </a:pPr>
                <a:r>
                  <a:rPr lang="de-DE" sz="1600" b="1" dirty="0" smtClean="0">
                    <a:latin typeface="Verdana" panose="020B0604030504040204" pitchFamily="34" charset="0"/>
                    <a:ea typeface="Verdana" panose="020B0604030504040204" pitchFamily="34" charset="0"/>
                    <a:cs typeface="Verdana" panose="020B0604030504040204" pitchFamily="34" charset="0"/>
                  </a:rPr>
                  <a:t>C = </a:t>
                </a:r>
                <a14:m>
                  <m:oMath xmlns:m="http://schemas.openxmlformats.org/officeDocument/2006/math">
                    <m:f>
                      <m:fPr>
                        <m:ctrlPr>
                          <a:rPr lang="de-DE" b="1" i="1" smtClean="0">
                            <a:latin typeface="Cambria Math" panose="02040503050406030204" pitchFamily="18" charset="0"/>
                            <a:ea typeface="Verdana" panose="020B0604030504040204" pitchFamily="34" charset="0"/>
                            <a:cs typeface="Verdana" panose="020B0604030504040204" pitchFamily="34" charset="0"/>
                          </a:rPr>
                        </m:ctrlPr>
                      </m:fPr>
                      <m:num>
                        <m:r>
                          <a:rPr lang="de-DE" b="1" i="1" smtClean="0">
                            <a:latin typeface="Cambria Math"/>
                            <a:ea typeface="Verdana" panose="020B0604030504040204" pitchFamily="34" charset="0"/>
                            <a:cs typeface="Verdana" panose="020B0604030504040204" pitchFamily="34" charset="0"/>
                          </a:rPr>
                          <m:t>𝑸</m:t>
                        </m:r>
                      </m:num>
                      <m:den>
                        <m:r>
                          <a:rPr lang="de-DE" b="1" i="1" smtClean="0">
                            <a:latin typeface="Cambria Math"/>
                            <a:ea typeface="Verdana" panose="020B0604030504040204" pitchFamily="34" charset="0"/>
                            <a:cs typeface="Verdana" panose="020B0604030504040204" pitchFamily="34" charset="0"/>
                          </a:rPr>
                          <m:t>𝑼</m:t>
                        </m:r>
                      </m:den>
                    </m:f>
                    <m:r>
                      <a:rPr lang="de-DE" b="1" i="1" smtClean="0">
                        <a:latin typeface="Cambria Math"/>
                        <a:ea typeface="Verdana" panose="020B0604030504040204" pitchFamily="34" charset="0"/>
                        <a:cs typeface="Verdana" panose="020B0604030504040204" pitchFamily="34" charset="0"/>
                      </a:rPr>
                      <m:t>= </m:t>
                    </m:r>
                    <m:f>
                      <m:fPr>
                        <m:ctrlPr>
                          <a:rPr lang="de-DE" b="1" i="1" smtClean="0">
                            <a:latin typeface="Cambria Math" panose="02040503050406030204" pitchFamily="18" charset="0"/>
                            <a:ea typeface="Verdana" panose="020B0604030504040204" pitchFamily="34" charset="0"/>
                            <a:cs typeface="Verdana" panose="020B0604030504040204" pitchFamily="34" charset="0"/>
                          </a:rPr>
                        </m:ctrlPr>
                      </m:fPr>
                      <m:num>
                        <m:r>
                          <a:rPr lang="de-DE" b="1" i="1">
                            <a:latin typeface="Cambria Math"/>
                            <a:ea typeface="Verdana" panose="020B0604030504040204" pitchFamily="34" charset="0"/>
                            <a:cs typeface="Verdana" panose="020B0604030504040204" pitchFamily="34" charset="0"/>
                          </a:rPr>
                          <m:t>𝑰</m:t>
                        </m:r>
                        <m:r>
                          <a:rPr lang="de-DE" b="1" i="1" smtClean="0">
                            <a:latin typeface="Cambria Math"/>
                            <a:ea typeface="Verdana" panose="020B0604030504040204" pitchFamily="34" charset="0"/>
                            <a:cs typeface="Verdana" panose="020B0604030504040204" pitchFamily="34" charset="0"/>
                          </a:rPr>
                          <m:t> </m:t>
                        </m:r>
                        <m:r>
                          <a:rPr lang="de-DE" b="1" i="1">
                            <a:latin typeface="Cambria Math"/>
                            <a:ea typeface="Verdana" panose="020B0604030504040204" pitchFamily="34" charset="0"/>
                            <a:cs typeface="Verdana" panose="020B0604030504040204" pitchFamily="34" charset="0"/>
                          </a:rPr>
                          <m:t>· </m:t>
                        </m:r>
                        <m:r>
                          <a:rPr lang="de-DE" b="1" i="1">
                            <a:latin typeface="Cambria Math"/>
                            <a:ea typeface="Verdana" panose="020B0604030504040204" pitchFamily="34" charset="0"/>
                            <a:cs typeface="Verdana" panose="020B0604030504040204" pitchFamily="34" charset="0"/>
                          </a:rPr>
                          <m:t>𝒕</m:t>
                        </m:r>
                      </m:num>
                      <m:den>
                        <m:r>
                          <a:rPr lang="de-DE" b="1" i="1" smtClean="0">
                            <a:latin typeface="Cambria Math"/>
                            <a:ea typeface="Verdana" panose="020B0604030504040204" pitchFamily="34" charset="0"/>
                            <a:cs typeface="Verdana" panose="020B0604030504040204" pitchFamily="34" charset="0"/>
                          </a:rPr>
                          <m:t>𝑼</m:t>
                        </m:r>
                      </m:den>
                    </m:f>
                  </m:oMath>
                </a14:m>
                <a:endParaRPr lang="de-DE" sz="1600" b="1" dirty="0" smtClean="0">
                  <a:latin typeface="Verdana" panose="020B0604030504040204" pitchFamily="34" charset="0"/>
                  <a:ea typeface="Verdana" panose="020B0604030504040204" pitchFamily="34" charset="0"/>
                  <a:cs typeface="Verdana" panose="020B0604030504040204" pitchFamily="34" charset="0"/>
                </a:endParaRPr>
              </a:p>
              <a:p>
                <a:pPr>
                  <a:spcBef>
                    <a:spcPts val="800"/>
                  </a:spcBef>
                </a:pPr>
                <a:r>
                  <a:rPr lang="de-DE" sz="1600" dirty="0" smtClean="0">
                    <a:latin typeface="Verdana" panose="020B0604030504040204" pitchFamily="34" charset="0"/>
                    <a:ea typeface="Verdana" panose="020B0604030504040204" pitchFamily="34" charset="0"/>
                    <a:cs typeface="Verdana" panose="020B0604030504040204" pitchFamily="34" charset="0"/>
                  </a:rPr>
                  <a:t>Die Einheit der Kapazität ist das Farad:</a:t>
                </a:r>
              </a:p>
              <a:p>
                <a:pPr>
                  <a:spcBef>
                    <a:spcPts val="800"/>
                  </a:spcBef>
                </a:pPr>
                <a:r>
                  <a:rPr lang="de-DE" sz="1600" b="1" dirty="0" smtClean="0">
                    <a:latin typeface="Verdana" panose="020B0604030504040204" pitchFamily="34" charset="0"/>
                    <a:ea typeface="Verdana" panose="020B0604030504040204" pitchFamily="34" charset="0"/>
                    <a:cs typeface="Verdana" panose="020B0604030504040204" pitchFamily="34" charset="0"/>
                  </a:rPr>
                  <a:t>1 F = 1 </a:t>
                </a:r>
                <a14:m>
                  <m:oMath xmlns:m="http://schemas.openxmlformats.org/officeDocument/2006/math">
                    <m:f>
                      <m:fPr>
                        <m:ctrlPr>
                          <a:rPr lang="de-DE" b="1" i="1">
                            <a:latin typeface="Cambria Math" panose="02040503050406030204" pitchFamily="18" charset="0"/>
                            <a:ea typeface="Verdana" panose="020B0604030504040204" pitchFamily="34" charset="0"/>
                            <a:cs typeface="Verdana" panose="020B0604030504040204" pitchFamily="34" charset="0"/>
                          </a:rPr>
                        </m:ctrlPr>
                      </m:fPr>
                      <m:num>
                        <m:r>
                          <a:rPr lang="de-DE" b="1" i="1" smtClean="0">
                            <a:latin typeface="Cambria Math"/>
                            <a:ea typeface="Verdana" panose="020B0604030504040204" pitchFamily="34" charset="0"/>
                            <a:cs typeface="Verdana" panose="020B0604030504040204" pitchFamily="34" charset="0"/>
                          </a:rPr>
                          <m:t>𝑨𝒔</m:t>
                        </m:r>
                      </m:num>
                      <m:den>
                        <m:r>
                          <a:rPr lang="de-DE" b="1" i="1" smtClean="0">
                            <a:latin typeface="Cambria Math"/>
                            <a:ea typeface="Verdana" panose="020B0604030504040204" pitchFamily="34" charset="0"/>
                            <a:cs typeface="Verdana" panose="020B0604030504040204" pitchFamily="34" charset="0"/>
                          </a:rPr>
                          <m:t>𝑽</m:t>
                        </m:r>
                      </m:den>
                    </m:f>
                  </m:oMath>
                </a14:m>
                <a:endParaRPr lang="de-DE" sz="1600" b="1" dirty="0">
                  <a:latin typeface="Verdana" panose="020B0604030504040204" pitchFamily="34" charset="0"/>
                  <a:ea typeface="Verdana" panose="020B0604030504040204" pitchFamily="34" charset="0"/>
                  <a:cs typeface="Verdana" panose="020B0604030504040204" pitchFamily="34" charset="0"/>
                </a:endParaRPr>
              </a:p>
            </p:txBody>
          </p:sp>
        </mc:Choice>
        <mc:Fallback xmlns="">
          <p:sp>
            <p:nvSpPr>
              <p:cNvPr id="9" name="Textfeld 8"/>
              <p:cNvSpPr txBox="1">
                <a:spLocks noRot="1" noChangeAspect="1" noMove="1" noResize="1" noEditPoints="1" noAdjustHandles="1" noChangeArrowheads="1" noChangeShapeType="1" noTextEdit="1"/>
              </p:cNvSpPr>
              <p:nvPr/>
            </p:nvSpPr>
            <p:spPr>
              <a:xfrm>
                <a:off x="683567" y="1268760"/>
                <a:ext cx="7890893" cy="3886320"/>
              </a:xfrm>
              <a:prstGeom prst="rect">
                <a:avLst/>
              </a:prstGeom>
              <a:blipFill rotWithShape="1">
                <a:blip r:embed="rId3"/>
                <a:stretch>
                  <a:fillRect l="-386" t="-470"/>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13" name="Textfeld 12"/>
              <p:cNvSpPr txBox="1"/>
              <p:nvPr/>
            </p:nvSpPr>
            <p:spPr>
              <a:xfrm>
                <a:off x="725589" y="5519576"/>
                <a:ext cx="7848871" cy="625877"/>
              </a:xfrm>
              <a:prstGeom prst="rect">
                <a:avLst/>
              </a:prstGeom>
              <a:solidFill>
                <a:srgbClr val="FFC000"/>
              </a:solidFill>
            </p:spPr>
            <p:txBody>
              <a:bodyPr wrap="square" numCol="2" rtlCol="0">
                <a:spAutoFit/>
              </a:bodyPr>
              <a:lstStyle/>
              <a:p>
                <a:pPr algn="ctr"/>
                <a:r>
                  <a:rPr lang="de-DE" sz="1600" b="1" dirty="0">
                    <a:latin typeface="Verdana" panose="020B0604030504040204" pitchFamily="34" charset="0"/>
                    <a:ea typeface="Verdana" panose="020B0604030504040204" pitchFamily="34" charset="0"/>
                    <a:cs typeface="Verdana" panose="020B0604030504040204" pitchFamily="34" charset="0"/>
                  </a:rPr>
                  <a:t>C =</a:t>
                </a:r>
                <a14:m>
                  <m:oMath xmlns:m="http://schemas.openxmlformats.org/officeDocument/2006/math">
                    <m:r>
                      <a:rPr lang="de-DE" b="1" i="1">
                        <a:latin typeface="Cambria Math"/>
                        <a:ea typeface="Verdana" panose="020B0604030504040204" pitchFamily="34" charset="0"/>
                        <a:cs typeface="Verdana" panose="020B0604030504040204" pitchFamily="34" charset="0"/>
                      </a:rPr>
                      <m:t> </m:t>
                    </m:r>
                    <m:f>
                      <m:fPr>
                        <m:ctrlPr>
                          <a:rPr lang="de-DE" b="1" i="1">
                            <a:latin typeface="Cambria Math" panose="02040503050406030204" pitchFamily="18" charset="0"/>
                            <a:ea typeface="Verdana" panose="020B0604030504040204" pitchFamily="34" charset="0"/>
                            <a:cs typeface="Verdana" panose="020B0604030504040204" pitchFamily="34" charset="0"/>
                          </a:rPr>
                        </m:ctrlPr>
                      </m:fPr>
                      <m:num>
                        <m:r>
                          <a:rPr lang="de-DE" b="1" i="1">
                            <a:latin typeface="Cambria Math"/>
                            <a:ea typeface="Verdana" panose="020B0604030504040204" pitchFamily="34" charset="0"/>
                            <a:cs typeface="Verdana" panose="020B0604030504040204" pitchFamily="34" charset="0"/>
                          </a:rPr>
                          <m:t>𝑰</m:t>
                        </m:r>
                        <m:r>
                          <a:rPr lang="de-DE" b="1" i="1">
                            <a:latin typeface="Cambria Math"/>
                            <a:ea typeface="Verdana" panose="020B0604030504040204" pitchFamily="34" charset="0"/>
                            <a:cs typeface="Verdana" panose="020B0604030504040204" pitchFamily="34" charset="0"/>
                          </a:rPr>
                          <m:t> · </m:t>
                        </m:r>
                        <m:r>
                          <a:rPr lang="de-DE" b="1" i="1">
                            <a:latin typeface="Cambria Math"/>
                            <a:ea typeface="Verdana" panose="020B0604030504040204" pitchFamily="34" charset="0"/>
                            <a:cs typeface="Verdana" panose="020B0604030504040204" pitchFamily="34" charset="0"/>
                          </a:rPr>
                          <m:t>𝒕</m:t>
                        </m:r>
                      </m:num>
                      <m:den>
                        <m:r>
                          <a:rPr lang="de-DE" b="1" i="1">
                            <a:latin typeface="Cambria Math"/>
                            <a:ea typeface="Verdana" panose="020B0604030504040204" pitchFamily="34" charset="0"/>
                            <a:cs typeface="Verdana" panose="020B0604030504040204" pitchFamily="34" charset="0"/>
                          </a:rPr>
                          <m:t>𝑼</m:t>
                        </m:r>
                      </m:den>
                    </m:f>
                  </m:oMath>
                </a14:m>
                <a:endParaRPr lang="en-US" b="1" dirty="0" smtClean="0">
                  <a:latin typeface="Verdana" panose="020B0604030504040204" pitchFamily="34" charset="0"/>
                  <a:ea typeface="Verdana" panose="020B0604030504040204" pitchFamily="34" charset="0"/>
                  <a:cs typeface="Verdana" panose="020B0604030504040204" pitchFamily="34" charset="0"/>
                </a:endParaRPr>
              </a:p>
              <a:p>
                <a:pPr algn="ctr"/>
                <a:r>
                  <a:rPr lang="de-DE" sz="1600" b="1" dirty="0">
                    <a:latin typeface="Verdana" panose="020B0604030504040204" pitchFamily="34" charset="0"/>
                    <a:ea typeface="Verdana" panose="020B0604030504040204" pitchFamily="34" charset="0"/>
                    <a:cs typeface="Verdana" panose="020B0604030504040204" pitchFamily="34" charset="0"/>
                  </a:rPr>
                  <a:t>1 F = 1 </a:t>
                </a:r>
                <a14:m>
                  <m:oMath xmlns:m="http://schemas.openxmlformats.org/officeDocument/2006/math">
                    <m:f>
                      <m:fPr>
                        <m:ctrlPr>
                          <a:rPr lang="de-DE" b="1" i="1">
                            <a:latin typeface="Cambria Math" panose="02040503050406030204" pitchFamily="18" charset="0"/>
                            <a:ea typeface="Verdana" panose="020B0604030504040204" pitchFamily="34" charset="0"/>
                            <a:cs typeface="Verdana" panose="020B0604030504040204" pitchFamily="34" charset="0"/>
                          </a:rPr>
                        </m:ctrlPr>
                      </m:fPr>
                      <m:num>
                        <m:r>
                          <a:rPr lang="de-DE" b="1" i="1">
                            <a:latin typeface="Cambria Math"/>
                            <a:ea typeface="Verdana" panose="020B0604030504040204" pitchFamily="34" charset="0"/>
                            <a:cs typeface="Verdana" panose="020B0604030504040204" pitchFamily="34" charset="0"/>
                          </a:rPr>
                          <m:t>𝑨𝒔</m:t>
                        </m:r>
                      </m:num>
                      <m:den>
                        <m:r>
                          <a:rPr lang="de-DE" b="1" i="1">
                            <a:latin typeface="Cambria Math"/>
                            <a:ea typeface="Verdana" panose="020B0604030504040204" pitchFamily="34" charset="0"/>
                            <a:cs typeface="Verdana" panose="020B0604030504040204" pitchFamily="34" charset="0"/>
                          </a:rPr>
                          <m:t>𝑽</m:t>
                        </m:r>
                      </m:den>
                    </m:f>
                  </m:oMath>
                </a14:m>
                <a:endParaRPr lang="de-DE" sz="1600" b="1" dirty="0">
                  <a:latin typeface="Verdana" panose="020B0604030504040204" pitchFamily="34" charset="0"/>
                  <a:ea typeface="Verdana" panose="020B0604030504040204" pitchFamily="34" charset="0"/>
                  <a:cs typeface="Verdana" panose="020B0604030504040204" pitchFamily="34" charset="0"/>
                </a:endParaRPr>
              </a:p>
            </p:txBody>
          </p:sp>
        </mc:Choice>
        <mc:Fallback xmlns="">
          <p:sp>
            <p:nvSpPr>
              <p:cNvPr id="13" name="Textfeld 12"/>
              <p:cNvSpPr txBox="1">
                <a:spLocks noRot="1" noChangeAspect="1" noMove="1" noResize="1" noEditPoints="1" noAdjustHandles="1" noChangeArrowheads="1" noChangeShapeType="1" noTextEdit="1"/>
              </p:cNvSpPr>
              <p:nvPr/>
            </p:nvSpPr>
            <p:spPr>
              <a:xfrm>
                <a:off x="725589" y="5519576"/>
                <a:ext cx="7848871" cy="625877"/>
              </a:xfrm>
              <a:prstGeom prst="rect">
                <a:avLst/>
              </a:prstGeom>
              <a:blipFill rotWithShape="1">
                <a:blip r:embed="rId4"/>
                <a:stretch>
                  <a:fillRect/>
                </a:stretch>
              </a:blipFill>
            </p:spPr>
            <p:txBody>
              <a:bodyPr/>
              <a:lstStyle/>
              <a:p>
                <a:r>
                  <a:rPr lang="en-US">
                    <a:noFill/>
                  </a:rPr>
                  <a:t> </a:t>
                </a:r>
              </a:p>
            </p:txBody>
          </p:sp>
        </mc:Fallback>
      </mc:AlternateContent>
      <p:cxnSp>
        <p:nvCxnSpPr>
          <p:cNvPr id="14" name="Gerade Verbindung 13"/>
          <p:cNvCxnSpPr/>
          <p:nvPr/>
        </p:nvCxnSpPr>
        <p:spPr>
          <a:xfrm>
            <a:off x="683568" y="5517232"/>
            <a:ext cx="7848871"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 name="Gerade Verbindung 14"/>
          <p:cNvCxnSpPr/>
          <p:nvPr/>
        </p:nvCxnSpPr>
        <p:spPr>
          <a:xfrm>
            <a:off x="683567" y="6139796"/>
            <a:ext cx="7848871"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feld 7"/>
          <p:cNvSpPr txBox="1"/>
          <p:nvPr/>
        </p:nvSpPr>
        <p:spPr>
          <a:xfrm>
            <a:off x="5580112" y="4346520"/>
            <a:ext cx="2494594" cy="738664"/>
          </a:xfrm>
          <a:prstGeom prst="rect">
            <a:avLst/>
          </a:prstGeom>
          <a:noFill/>
          <a:ln w="3175">
            <a:solidFill>
              <a:schemeClr val="tx1"/>
            </a:solidFill>
          </a:ln>
        </p:spPr>
        <p:txBody>
          <a:bodyPr wrap="none" rtlCol="0">
            <a:spAutoFit/>
          </a:bodyPr>
          <a:lstStyle/>
          <a:p>
            <a:r>
              <a:rPr lang="en-US" sz="1400" dirty="0" smtClean="0">
                <a:latin typeface="Verdana" panose="020B0604030504040204" pitchFamily="34" charset="0"/>
                <a:ea typeface="Verdana" panose="020B0604030504040204" pitchFamily="34" charset="0"/>
                <a:cs typeface="Verdana" panose="020B0604030504040204" pitchFamily="34" charset="0"/>
              </a:rPr>
              <a:t>1 µF  = 10</a:t>
            </a:r>
            <a:r>
              <a:rPr lang="en-US" sz="1400" baseline="30000" dirty="0" smtClean="0">
                <a:latin typeface="Verdana" panose="020B0604030504040204" pitchFamily="34" charset="0"/>
                <a:ea typeface="Verdana" panose="020B0604030504040204" pitchFamily="34" charset="0"/>
                <a:cs typeface="Verdana" panose="020B0604030504040204" pitchFamily="34" charset="0"/>
              </a:rPr>
              <a:t>-6 </a:t>
            </a:r>
            <a:r>
              <a:rPr lang="en-US" sz="1400" dirty="0">
                <a:latin typeface="Verdana" panose="020B0604030504040204" pitchFamily="34" charset="0"/>
                <a:ea typeface="Verdana" panose="020B0604030504040204" pitchFamily="34" charset="0"/>
                <a:cs typeface="Verdana" panose="020B0604030504040204" pitchFamily="34" charset="0"/>
              </a:rPr>
              <a:t>F</a:t>
            </a:r>
            <a:r>
              <a:rPr lang="en-US" sz="1400" dirty="0" smtClean="0">
                <a:latin typeface="Verdana" panose="020B0604030504040204" pitchFamily="34" charset="0"/>
                <a:ea typeface="Verdana" panose="020B0604030504040204" pitchFamily="34" charset="0"/>
                <a:cs typeface="Verdana" panose="020B0604030504040204" pitchFamily="34" charset="0"/>
              </a:rPr>
              <a:t> </a:t>
            </a:r>
            <a:r>
              <a:rPr lang="en-US" sz="1400" dirty="0">
                <a:latin typeface="Verdana" panose="020B0604030504040204" pitchFamily="34" charset="0"/>
                <a:ea typeface="Verdana" panose="020B0604030504040204" pitchFamily="34" charset="0"/>
                <a:cs typeface="Verdana" panose="020B0604030504040204" pitchFamily="34" charset="0"/>
              </a:rPr>
              <a:t>= </a:t>
            </a:r>
            <a:r>
              <a:rPr lang="en-US" sz="1400" dirty="0" smtClean="0">
                <a:latin typeface="Verdana" panose="020B0604030504040204" pitchFamily="34" charset="0"/>
                <a:ea typeface="Verdana" panose="020B0604030504040204" pitchFamily="34" charset="0"/>
                <a:cs typeface="Verdana" panose="020B0604030504040204" pitchFamily="34" charset="0"/>
              </a:rPr>
              <a:t>1000 </a:t>
            </a:r>
            <a:r>
              <a:rPr lang="en-US" sz="1400" dirty="0" err="1" smtClean="0">
                <a:latin typeface="Verdana" panose="020B0604030504040204" pitchFamily="34" charset="0"/>
                <a:ea typeface="Verdana" panose="020B0604030504040204" pitchFamily="34" charset="0"/>
                <a:cs typeface="Verdana" panose="020B0604030504040204" pitchFamily="34" charset="0"/>
              </a:rPr>
              <a:t>nF</a:t>
            </a:r>
            <a:endParaRPr lang="en-US" sz="1400" dirty="0" smtClean="0">
              <a:latin typeface="Verdana" panose="020B0604030504040204" pitchFamily="34" charset="0"/>
              <a:ea typeface="Verdana" panose="020B0604030504040204" pitchFamily="34" charset="0"/>
              <a:cs typeface="Verdana" panose="020B0604030504040204" pitchFamily="34" charset="0"/>
            </a:endParaRPr>
          </a:p>
          <a:p>
            <a:r>
              <a:rPr lang="en-US" sz="1400" dirty="0" smtClean="0">
                <a:latin typeface="Verdana" panose="020B0604030504040204" pitchFamily="34" charset="0"/>
                <a:ea typeface="Verdana" panose="020B0604030504040204" pitchFamily="34" charset="0"/>
                <a:cs typeface="Verdana" panose="020B0604030504040204" pitchFamily="34" charset="0"/>
              </a:rPr>
              <a:t>1 </a:t>
            </a:r>
            <a:r>
              <a:rPr lang="en-US" sz="1400" dirty="0" err="1" smtClean="0">
                <a:latin typeface="Verdana" panose="020B0604030504040204" pitchFamily="34" charset="0"/>
                <a:ea typeface="Verdana" panose="020B0604030504040204" pitchFamily="34" charset="0"/>
                <a:cs typeface="Verdana" panose="020B0604030504040204" pitchFamily="34" charset="0"/>
              </a:rPr>
              <a:t>nF</a:t>
            </a:r>
            <a:r>
              <a:rPr lang="en-US" sz="1400" dirty="0">
                <a:latin typeface="Verdana" panose="020B0604030504040204" pitchFamily="34" charset="0"/>
                <a:ea typeface="Verdana" panose="020B0604030504040204" pitchFamily="34" charset="0"/>
                <a:cs typeface="Verdana" panose="020B0604030504040204" pitchFamily="34" charset="0"/>
              </a:rPr>
              <a:t>  = </a:t>
            </a:r>
            <a:r>
              <a:rPr lang="en-US" sz="1400" dirty="0" smtClean="0">
                <a:latin typeface="Verdana" panose="020B0604030504040204" pitchFamily="34" charset="0"/>
                <a:ea typeface="Verdana" panose="020B0604030504040204" pitchFamily="34" charset="0"/>
                <a:cs typeface="Verdana" panose="020B0604030504040204" pitchFamily="34" charset="0"/>
              </a:rPr>
              <a:t>10</a:t>
            </a:r>
            <a:r>
              <a:rPr lang="en-US" sz="1400" baseline="30000" dirty="0" smtClean="0">
                <a:latin typeface="Verdana" panose="020B0604030504040204" pitchFamily="34" charset="0"/>
                <a:ea typeface="Verdana" panose="020B0604030504040204" pitchFamily="34" charset="0"/>
                <a:cs typeface="Verdana" panose="020B0604030504040204" pitchFamily="34" charset="0"/>
              </a:rPr>
              <a:t>-9 </a:t>
            </a:r>
            <a:r>
              <a:rPr lang="en-US" sz="1400" dirty="0">
                <a:latin typeface="Verdana" panose="020B0604030504040204" pitchFamily="34" charset="0"/>
                <a:ea typeface="Verdana" panose="020B0604030504040204" pitchFamily="34" charset="0"/>
                <a:cs typeface="Verdana" panose="020B0604030504040204" pitchFamily="34" charset="0"/>
              </a:rPr>
              <a:t>F = 1000 p</a:t>
            </a:r>
            <a:r>
              <a:rPr lang="en-US" sz="1400" dirty="0" smtClean="0">
                <a:latin typeface="Verdana" panose="020B0604030504040204" pitchFamily="34" charset="0"/>
                <a:ea typeface="Verdana" panose="020B0604030504040204" pitchFamily="34" charset="0"/>
                <a:cs typeface="Verdana" panose="020B0604030504040204" pitchFamily="34" charset="0"/>
              </a:rPr>
              <a:t>F</a:t>
            </a:r>
          </a:p>
          <a:p>
            <a:r>
              <a:rPr lang="en-US" sz="1400" dirty="0">
                <a:latin typeface="Verdana" panose="020B0604030504040204" pitchFamily="34" charset="0"/>
                <a:ea typeface="Verdana" panose="020B0604030504040204" pitchFamily="34" charset="0"/>
                <a:cs typeface="Verdana" panose="020B0604030504040204" pitchFamily="34" charset="0"/>
              </a:rPr>
              <a:t>1 </a:t>
            </a:r>
            <a:r>
              <a:rPr lang="en-US" sz="1400" dirty="0" smtClean="0">
                <a:latin typeface="Verdana" panose="020B0604030504040204" pitchFamily="34" charset="0"/>
                <a:ea typeface="Verdana" panose="020B0604030504040204" pitchFamily="34" charset="0"/>
                <a:cs typeface="Verdana" panose="020B0604030504040204" pitchFamily="34" charset="0"/>
              </a:rPr>
              <a:t>pF  </a:t>
            </a:r>
            <a:r>
              <a:rPr lang="en-US" sz="1400" dirty="0">
                <a:latin typeface="Verdana" panose="020B0604030504040204" pitchFamily="34" charset="0"/>
                <a:ea typeface="Verdana" panose="020B0604030504040204" pitchFamily="34" charset="0"/>
                <a:cs typeface="Verdana" panose="020B0604030504040204" pitchFamily="34" charset="0"/>
              </a:rPr>
              <a:t>= </a:t>
            </a:r>
            <a:r>
              <a:rPr lang="en-US" sz="1400" dirty="0" smtClean="0">
                <a:latin typeface="Verdana" panose="020B0604030504040204" pitchFamily="34" charset="0"/>
                <a:ea typeface="Verdana" panose="020B0604030504040204" pitchFamily="34" charset="0"/>
                <a:cs typeface="Verdana" panose="020B0604030504040204" pitchFamily="34" charset="0"/>
              </a:rPr>
              <a:t>10</a:t>
            </a:r>
            <a:r>
              <a:rPr lang="en-US" sz="1400" baseline="30000" dirty="0" smtClean="0">
                <a:latin typeface="Verdana" panose="020B0604030504040204" pitchFamily="34" charset="0"/>
                <a:ea typeface="Verdana" panose="020B0604030504040204" pitchFamily="34" charset="0"/>
                <a:cs typeface="Verdana" panose="020B0604030504040204" pitchFamily="34" charset="0"/>
              </a:rPr>
              <a:t>-12 </a:t>
            </a:r>
            <a:r>
              <a:rPr lang="en-US" sz="1400" dirty="0" smtClean="0">
                <a:latin typeface="Verdana" panose="020B0604030504040204" pitchFamily="34" charset="0"/>
                <a:ea typeface="Verdana" panose="020B0604030504040204" pitchFamily="34" charset="0"/>
                <a:cs typeface="Verdana" panose="020B0604030504040204" pitchFamily="34" charset="0"/>
              </a:rPr>
              <a:t>F</a:t>
            </a:r>
            <a:endParaRPr lang="en-US" sz="1400" dirty="0">
              <a:latin typeface="Verdana" panose="020B0604030504040204" pitchFamily="34" charset="0"/>
              <a:ea typeface="Verdana" panose="020B0604030504040204" pitchFamily="34" charset="0"/>
              <a:cs typeface="Verdana" panose="020B0604030504040204" pitchFamily="34" charset="0"/>
            </a:endParaRPr>
          </a:p>
        </p:txBody>
      </p:sp>
    </p:spTree>
    <p:extLst>
      <p:ext uri="{BB962C8B-B14F-4D97-AF65-F5344CB8AC3E}">
        <p14:creationId xmlns:p14="http://schemas.microsoft.com/office/powerpoint/2010/main" val="3191019712"/>
      </p:ext>
    </p:extLst>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685800" y="404664"/>
            <a:ext cx="6622504" cy="609600"/>
          </a:xfrm>
        </p:spPr>
        <p:txBody>
          <a:bodyPr/>
          <a:lstStyle/>
          <a:p>
            <a:r>
              <a:rPr lang="de-DE" altLang="en-US" dirty="0" smtClean="0"/>
              <a:t>Kapazitätsberechnung</a:t>
            </a:r>
          </a:p>
        </p:txBody>
      </p:sp>
      <p:sp>
        <p:nvSpPr>
          <p:cNvPr id="10244" name="Foliennummernplatzhalter 5"/>
          <p:cNvSpPr>
            <a:spLocks noGrp="1"/>
          </p:cNvSpPr>
          <p:nvPr>
            <p:ph type="sldNum" sz="quarter" idx="4294967295"/>
          </p:nvPr>
        </p:nvSpPr>
        <p:spPr bwMode="auto">
          <a:xfrm>
            <a:off x="72390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92BC0C84-D02F-441E-AE1A-F7948E005445}" type="slidenum">
              <a:rPr lang="de-DE" altLang="en-US"/>
              <a:pPr eaLnBrk="1" hangingPunct="1"/>
              <a:t>5</a:t>
            </a:fld>
            <a:endParaRPr lang="de-DE" altLang="en-US"/>
          </a:p>
        </p:txBody>
      </p:sp>
      <mc:AlternateContent xmlns:mc="http://schemas.openxmlformats.org/markup-compatibility/2006" xmlns:a14="http://schemas.microsoft.com/office/drawing/2010/main">
        <mc:Choice Requires="a14">
          <p:sp>
            <p:nvSpPr>
              <p:cNvPr id="9" name="Textfeld 8"/>
              <p:cNvSpPr txBox="1"/>
              <p:nvPr/>
            </p:nvSpPr>
            <p:spPr>
              <a:xfrm>
                <a:off x="683567" y="1268760"/>
                <a:ext cx="7890893" cy="3819059"/>
              </a:xfrm>
              <a:prstGeom prst="rect">
                <a:avLst/>
              </a:prstGeom>
              <a:noFill/>
            </p:spPr>
            <p:txBody>
              <a:bodyPr wrap="square" rtlCol="0">
                <a:spAutoFit/>
              </a:bodyPr>
              <a:lstStyle/>
              <a:p>
                <a:pPr>
                  <a:spcBef>
                    <a:spcPts val="800"/>
                  </a:spcBef>
                </a:pPr>
                <a:r>
                  <a:rPr lang="de-DE" sz="1600" dirty="0" smtClean="0">
                    <a:latin typeface="Verdana" panose="020B0604030504040204" pitchFamily="34" charset="0"/>
                    <a:ea typeface="Verdana" panose="020B0604030504040204" pitchFamily="34" charset="0"/>
                    <a:cs typeface="Verdana" panose="020B0604030504040204" pitchFamily="34" charset="0"/>
                  </a:rPr>
                  <a:t>Die Kapazität eines Kondensators kann aus seiner Geometrie berechnet werden. Sie hängt </a:t>
                </a:r>
                <a:r>
                  <a:rPr lang="de-DE" sz="1600" dirty="0">
                    <a:latin typeface="Verdana" panose="020B0604030504040204" pitchFamily="34" charset="0"/>
                    <a:ea typeface="Verdana" panose="020B0604030504040204" pitchFamily="34" charset="0"/>
                    <a:cs typeface="Verdana" panose="020B0604030504040204" pitchFamily="34" charset="0"/>
                  </a:rPr>
                  <a:t>dabei </a:t>
                </a:r>
                <a:r>
                  <a:rPr lang="de-DE" sz="1600" dirty="0" smtClean="0">
                    <a:latin typeface="Verdana" panose="020B0604030504040204" pitchFamily="34" charset="0"/>
                    <a:ea typeface="Verdana" panose="020B0604030504040204" pitchFamily="34" charset="0"/>
                    <a:cs typeface="Verdana" panose="020B0604030504040204" pitchFamily="34" charset="0"/>
                  </a:rPr>
                  <a:t>von </a:t>
                </a:r>
                <a:r>
                  <a:rPr lang="de-DE" sz="1600" dirty="0">
                    <a:latin typeface="Verdana" panose="020B0604030504040204" pitchFamily="34" charset="0"/>
                    <a:ea typeface="Verdana" panose="020B0604030504040204" pitchFamily="34" charset="0"/>
                    <a:cs typeface="Verdana" panose="020B0604030504040204" pitchFamily="34" charset="0"/>
                  </a:rPr>
                  <a:t>der Fläche A der gegenüberliegenden leitenden Flächen und dem Abstand d zwischen diesen Flächen, sowie vom Werkstoff des Dielektrikums ab. Die Abhängigkeit vom Werkstoff wird in der </a:t>
                </a:r>
                <a:r>
                  <a:rPr lang="de-DE" sz="1600" dirty="0" err="1">
                    <a:latin typeface="Verdana" panose="020B0604030504040204" pitchFamily="34" charset="0"/>
                    <a:ea typeface="Verdana" panose="020B0604030504040204" pitchFamily="34" charset="0"/>
                    <a:cs typeface="Verdana" panose="020B0604030504040204" pitchFamily="34" charset="0"/>
                  </a:rPr>
                  <a:t>Dielektrizitätszahl</a:t>
                </a:r>
                <a:r>
                  <a:rPr lang="de-DE" sz="1600" dirty="0">
                    <a:latin typeface="Verdana" panose="020B0604030504040204" pitchFamily="34" charset="0"/>
                    <a:ea typeface="Verdana" panose="020B0604030504040204" pitchFamily="34" charset="0"/>
                    <a:cs typeface="Verdana" panose="020B0604030504040204" pitchFamily="34" charset="0"/>
                  </a:rPr>
                  <a:t> ε (griechisch: </a:t>
                </a:r>
                <a:r>
                  <a:rPr lang="de-DE" sz="1600" dirty="0" err="1">
                    <a:latin typeface="Verdana" panose="020B0604030504040204" pitchFamily="34" charset="0"/>
                    <a:ea typeface="Verdana" panose="020B0604030504040204" pitchFamily="34" charset="0"/>
                    <a:cs typeface="Verdana" panose="020B0604030504040204" pitchFamily="34" charset="0"/>
                  </a:rPr>
                  <a:t>epsilon</a:t>
                </a:r>
                <a:r>
                  <a:rPr lang="de-DE" sz="1600" dirty="0">
                    <a:latin typeface="Verdana" panose="020B0604030504040204" pitchFamily="34" charset="0"/>
                    <a:ea typeface="Verdana" panose="020B0604030504040204" pitchFamily="34" charset="0"/>
                    <a:cs typeface="Verdana" panose="020B0604030504040204" pitchFamily="34" charset="0"/>
                  </a:rPr>
                  <a:t>) ausgedrückt.</a:t>
                </a:r>
                <a:r>
                  <a:rPr lang="de-DE" sz="1600" dirty="0" smtClean="0">
                    <a:latin typeface="Verdana" panose="020B0604030504040204" pitchFamily="34" charset="0"/>
                    <a:ea typeface="Verdana" panose="020B0604030504040204" pitchFamily="34" charset="0"/>
                    <a:cs typeface="Verdana" panose="020B0604030504040204" pitchFamily="34" charset="0"/>
                  </a:rPr>
                  <a:t/>
                </a:r>
                <a:br>
                  <a:rPr lang="de-DE" sz="1600" dirty="0" smtClean="0">
                    <a:latin typeface="Verdana" panose="020B0604030504040204" pitchFamily="34" charset="0"/>
                    <a:ea typeface="Verdana" panose="020B0604030504040204" pitchFamily="34" charset="0"/>
                    <a:cs typeface="Verdana" panose="020B0604030504040204" pitchFamily="34" charset="0"/>
                  </a:rPr>
                </a:br>
                <a:endParaRPr lang="de-DE" sz="1600" dirty="0" smtClean="0">
                  <a:latin typeface="Verdana" panose="020B0604030504040204" pitchFamily="34" charset="0"/>
                  <a:ea typeface="Verdana" panose="020B0604030504040204" pitchFamily="34" charset="0"/>
                  <a:cs typeface="Verdana" panose="020B0604030504040204" pitchFamily="34" charset="0"/>
                </a:endParaRPr>
              </a:p>
              <a:p>
                <a:pPr>
                  <a:spcBef>
                    <a:spcPts val="800"/>
                  </a:spcBef>
                </a:pPr>
                <a:r>
                  <a:rPr lang="de-DE" sz="2000" b="1" dirty="0" smtClean="0">
                    <a:latin typeface="Cambria Math" panose="02040503050406030204" pitchFamily="18" charset="0"/>
                    <a:ea typeface="Cambria Math" panose="02040503050406030204" pitchFamily="18" charset="0"/>
                    <a:cs typeface="Verdana" panose="020B0604030504040204" pitchFamily="34" charset="0"/>
                  </a:rPr>
                  <a:t>ε = ε</a:t>
                </a:r>
                <a:r>
                  <a:rPr lang="de-DE" sz="2000" b="1" baseline="-25000" dirty="0" smtClean="0">
                    <a:latin typeface="Cambria Math" panose="02040503050406030204" pitchFamily="18" charset="0"/>
                    <a:ea typeface="Cambria Math" panose="02040503050406030204" pitchFamily="18" charset="0"/>
                    <a:cs typeface="Verdana" panose="020B0604030504040204" pitchFamily="34" charset="0"/>
                  </a:rPr>
                  <a:t>0</a:t>
                </a:r>
                <a:r>
                  <a:rPr lang="de-DE" sz="2000" b="1" dirty="0" smtClean="0">
                    <a:latin typeface="Cambria Math" panose="02040503050406030204" pitchFamily="18" charset="0"/>
                    <a:ea typeface="Cambria Math" panose="02040503050406030204" pitchFamily="18" charset="0"/>
                    <a:cs typeface="Verdana" panose="020B0604030504040204" pitchFamily="34" charset="0"/>
                  </a:rPr>
                  <a:t> · </a:t>
                </a:r>
                <a:r>
                  <a:rPr lang="de-DE" sz="2000" b="1" dirty="0" err="1" smtClean="0">
                    <a:latin typeface="Cambria Math" panose="02040503050406030204" pitchFamily="18" charset="0"/>
                    <a:ea typeface="Cambria Math" panose="02040503050406030204" pitchFamily="18" charset="0"/>
                    <a:cs typeface="Verdana" panose="020B0604030504040204" pitchFamily="34" charset="0"/>
                  </a:rPr>
                  <a:t>ε</a:t>
                </a:r>
                <a:r>
                  <a:rPr lang="de-DE" sz="2000" b="1" baseline="-25000" dirty="0" err="1" smtClean="0">
                    <a:latin typeface="Cambria Math" panose="02040503050406030204" pitchFamily="18" charset="0"/>
                    <a:ea typeface="Cambria Math" panose="02040503050406030204" pitchFamily="18" charset="0"/>
                    <a:cs typeface="Verdana" panose="020B0604030504040204" pitchFamily="34" charset="0"/>
                  </a:rPr>
                  <a:t>r</a:t>
                </a:r>
                <a:endParaRPr lang="de-DE" sz="2000" b="1" baseline="-25000" dirty="0" smtClean="0">
                  <a:latin typeface="Cambria Math" panose="02040503050406030204" pitchFamily="18" charset="0"/>
                  <a:ea typeface="Cambria Math" panose="02040503050406030204" pitchFamily="18" charset="0"/>
                  <a:cs typeface="Verdana" panose="020B0604030504040204" pitchFamily="34" charset="0"/>
                </a:endParaRPr>
              </a:p>
              <a:p>
                <a:pPr>
                  <a:spcBef>
                    <a:spcPts val="800"/>
                  </a:spcBef>
                </a:pPr>
                <a:endParaRPr lang="de-DE" sz="1600" dirty="0" smtClean="0">
                  <a:latin typeface="Verdana" panose="020B0604030504040204" pitchFamily="34" charset="0"/>
                  <a:ea typeface="Verdana" panose="020B0604030504040204" pitchFamily="34" charset="0"/>
                  <a:cs typeface="Verdana" panose="020B0604030504040204" pitchFamily="34" charset="0"/>
                </a:endParaRPr>
              </a:p>
              <a:p>
                <a:pPr>
                  <a:spcBef>
                    <a:spcPts val="800"/>
                  </a:spcBef>
                </a:pPr>
                <a:r>
                  <a:rPr lang="de-DE" sz="1600" dirty="0" smtClean="0">
                    <a:latin typeface="Verdana" panose="020B0604030504040204" pitchFamily="34" charset="0"/>
                    <a:ea typeface="Verdana" panose="020B0604030504040204" pitchFamily="34" charset="0"/>
                    <a:cs typeface="Verdana" panose="020B0604030504040204" pitchFamily="34" charset="0"/>
                  </a:rPr>
                  <a:t>Damit </a:t>
                </a:r>
                <a:r>
                  <a:rPr lang="de-DE" sz="1600" dirty="0">
                    <a:latin typeface="Verdana" panose="020B0604030504040204" pitchFamily="34" charset="0"/>
                    <a:ea typeface="Verdana" panose="020B0604030504040204" pitchFamily="34" charset="0"/>
                    <a:cs typeface="Verdana" panose="020B0604030504040204" pitchFamily="34" charset="0"/>
                  </a:rPr>
                  <a:t>lässt sich die Kapazität eines Kondensators aus seinen geometrischen Abmessungen errechnen</a:t>
                </a:r>
                <a:r>
                  <a:rPr lang="de-DE" sz="1600" dirty="0" smtClean="0">
                    <a:latin typeface="Verdana" panose="020B0604030504040204" pitchFamily="34" charset="0"/>
                    <a:ea typeface="Verdana" panose="020B0604030504040204" pitchFamily="34" charset="0"/>
                    <a:cs typeface="Verdana" panose="020B0604030504040204" pitchFamily="34" charset="0"/>
                  </a:rPr>
                  <a:t>.</a:t>
                </a:r>
              </a:p>
              <a:p>
                <a:pPr>
                  <a:spcBef>
                    <a:spcPts val="800"/>
                  </a:spcBef>
                </a:pPr>
                <a:endParaRPr lang="de-DE" sz="1600" dirty="0">
                  <a:latin typeface="Verdana" panose="020B0604030504040204" pitchFamily="34" charset="0"/>
                  <a:ea typeface="Verdana" panose="020B0604030504040204" pitchFamily="34" charset="0"/>
                  <a:cs typeface="Verdana" panose="020B0604030504040204" pitchFamily="34" charset="0"/>
                </a:endParaRPr>
              </a:p>
              <a:p>
                <a:pPr>
                  <a:spcBef>
                    <a:spcPts val="800"/>
                  </a:spcBef>
                </a:pPr>
                <a:r>
                  <a:rPr lang="de-DE" sz="1600" b="1" dirty="0" smtClean="0">
                    <a:latin typeface="Verdana" panose="020B0604030504040204" pitchFamily="34" charset="0"/>
                    <a:ea typeface="Verdana" panose="020B0604030504040204" pitchFamily="34" charset="0"/>
                    <a:cs typeface="Verdana" panose="020B0604030504040204" pitchFamily="34" charset="0"/>
                  </a:rPr>
                  <a:t>C = </a:t>
                </a:r>
                <a14:m>
                  <m:oMath xmlns:m="http://schemas.openxmlformats.org/officeDocument/2006/math">
                    <m:f>
                      <m:fPr>
                        <m:ctrlPr>
                          <a:rPr lang="de-DE" sz="2000" b="1" i="1" smtClean="0">
                            <a:latin typeface="Cambria Math" panose="02040503050406030204" pitchFamily="18" charset="0"/>
                            <a:ea typeface="Verdana" panose="020B0604030504040204" pitchFamily="34" charset="0"/>
                            <a:cs typeface="Verdana" panose="020B0604030504040204" pitchFamily="34" charset="0"/>
                          </a:rPr>
                        </m:ctrlPr>
                      </m:fPr>
                      <m:num>
                        <m:r>
                          <m:rPr>
                            <m:nor/>
                          </m:rPr>
                          <a:rPr lang="de-DE" sz="2000" b="1" dirty="0">
                            <a:latin typeface="Cambria Math" panose="02040503050406030204" pitchFamily="18" charset="0"/>
                            <a:ea typeface="Cambria Math" panose="02040503050406030204" pitchFamily="18" charset="0"/>
                            <a:cs typeface="Verdana" panose="020B0604030504040204" pitchFamily="34" charset="0"/>
                          </a:rPr>
                          <m:t>ε</m:t>
                        </m:r>
                        <m:r>
                          <m:rPr>
                            <m:nor/>
                          </m:rPr>
                          <a:rPr lang="de-DE" sz="2000" b="1" baseline="-25000" dirty="0">
                            <a:latin typeface="Cambria Math" panose="02040503050406030204" pitchFamily="18" charset="0"/>
                            <a:ea typeface="Cambria Math" panose="02040503050406030204" pitchFamily="18" charset="0"/>
                            <a:cs typeface="Verdana" panose="020B0604030504040204" pitchFamily="34" charset="0"/>
                          </a:rPr>
                          <m:t>0</m:t>
                        </m:r>
                        <m:r>
                          <m:rPr>
                            <m:nor/>
                          </m:rPr>
                          <a:rPr lang="de-DE" sz="2000" b="1" dirty="0">
                            <a:latin typeface="Cambria Math" panose="02040503050406030204" pitchFamily="18" charset="0"/>
                            <a:ea typeface="Cambria Math" panose="02040503050406030204" pitchFamily="18" charset="0"/>
                            <a:cs typeface="Verdana" panose="020B0604030504040204" pitchFamily="34" charset="0"/>
                          </a:rPr>
                          <m:t> · </m:t>
                        </m:r>
                        <m:r>
                          <m:rPr>
                            <m:nor/>
                          </m:rPr>
                          <a:rPr lang="de-DE" sz="2000" b="1" dirty="0">
                            <a:latin typeface="Cambria Math" panose="02040503050406030204" pitchFamily="18" charset="0"/>
                            <a:ea typeface="Cambria Math" panose="02040503050406030204" pitchFamily="18" charset="0"/>
                            <a:cs typeface="Verdana" panose="020B0604030504040204" pitchFamily="34" charset="0"/>
                          </a:rPr>
                          <m:t>εr</m:t>
                        </m:r>
                        <m:r>
                          <m:rPr>
                            <m:nor/>
                          </m:rPr>
                          <a:rPr lang="de-DE" sz="2000" b="1" i="0" baseline="-25000" dirty="0" smtClean="0">
                            <a:latin typeface="Cambria Math" panose="02040503050406030204" pitchFamily="18" charset="0"/>
                            <a:ea typeface="Cambria Math" panose="02040503050406030204" pitchFamily="18" charset="0"/>
                            <a:cs typeface="Verdana" panose="020B0604030504040204" pitchFamily="34" charset="0"/>
                          </a:rPr>
                          <m:t> </m:t>
                        </m:r>
                        <m:r>
                          <m:rPr>
                            <m:nor/>
                          </m:rPr>
                          <a:rPr lang="de-DE" sz="2000" b="1" dirty="0">
                            <a:latin typeface="Cambria Math" panose="02040503050406030204" pitchFamily="18" charset="0"/>
                            <a:ea typeface="Cambria Math" panose="02040503050406030204" pitchFamily="18" charset="0"/>
                            <a:cs typeface="Verdana" panose="020B0604030504040204" pitchFamily="34" charset="0"/>
                          </a:rPr>
                          <m:t>·</m:t>
                        </m:r>
                        <m:r>
                          <m:rPr>
                            <m:nor/>
                          </m:rPr>
                          <a:rPr lang="de-DE" sz="2000" b="1" i="0" dirty="0" smtClean="0">
                            <a:latin typeface="Cambria Math" panose="02040503050406030204" pitchFamily="18" charset="0"/>
                            <a:ea typeface="Cambria Math" panose="02040503050406030204" pitchFamily="18" charset="0"/>
                            <a:cs typeface="Verdana" panose="020B0604030504040204" pitchFamily="34" charset="0"/>
                          </a:rPr>
                          <m:t> </m:t>
                        </m:r>
                        <m:r>
                          <a:rPr lang="de-DE" sz="2000" b="1" i="1" dirty="0" smtClean="0">
                            <a:latin typeface="Cambria Math"/>
                            <a:ea typeface="Verdana" panose="020B0604030504040204" pitchFamily="34" charset="0"/>
                            <a:cs typeface="Verdana" panose="020B0604030504040204" pitchFamily="34" charset="0"/>
                          </a:rPr>
                          <m:t>𝑨</m:t>
                        </m:r>
                      </m:num>
                      <m:den>
                        <m:r>
                          <a:rPr lang="de-DE" sz="2000" b="1" i="1" smtClean="0">
                            <a:latin typeface="Cambria Math"/>
                            <a:ea typeface="Verdana" panose="020B0604030504040204" pitchFamily="34" charset="0"/>
                            <a:cs typeface="Verdana" panose="020B0604030504040204" pitchFamily="34" charset="0"/>
                          </a:rPr>
                          <m:t>𝒅</m:t>
                        </m:r>
                      </m:den>
                    </m:f>
                  </m:oMath>
                </a14:m>
                <a:endParaRPr lang="de-DE" sz="1400" b="1" dirty="0" smtClean="0">
                  <a:latin typeface="Verdana" panose="020B0604030504040204" pitchFamily="34" charset="0"/>
                  <a:ea typeface="Verdana" panose="020B0604030504040204" pitchFamily="34" charset="0"/>
                  <a:cs typeface="Verdana" panose="020B0604030504040204" pitchFamily="34" charset="0"/>
                </a:endParaRPr>
              </a:p>
            </p:txBody>
          </p:sp>
        </mc:Choice>
        <mc:Fallback xmlns="">
          <p:sp>
            <p:nvSpPr>
              <p:cNvPr id="9" name="Textfeld 8"/>
              <p:cNvSpPr txBox="1">
                <a:spLocks noRot="1" noChangeAspect="1" noMove="1" noResize="1" noEditPoints="1" noAdjustHandles="1" noChangeArrowheads="1" noChangeShapeType="1" noTextEdit="1"/>
              </p:cNvSpPr>
              <p:nvPr/>
            </p:nvSpPr>
            <p:spPr>
              <a:xfrm>
                <a:off x="683567" y="1268760"/>
                <a:ext cx="7890893" cy="3819059"/>
              </a:xfrm>
              <a:prstGeom prst="rect">
                <a:avLst/>
              </a:prstGeom>
              <a:blipFill rotWithShape="1">
                <a:blip r:embed="rId3"/>
                <a:stretch>
                  <a:fillRect l="-772" t="-478" r="-772"/>
                </a:stretch>
              </a:blipFill>
            </p:spPr>
            <p:txBody>
              <a:bodyPr/>
              <a:lstStyle/>
              <a:p>
                <a:r>
                  <a:rPr lang="en-US">
                    <a:noFill/>
                  </a:rPr>
                  <a:t> </a:t>
                </a:r>
              </a:p>
            </p:txBody>
          </p:sp>
        </mc:Fallback>
      </mc:AlternateContent>
      <p:sp>
        <p:nvSpPr>
          <p:cNvPr id="13" name="Textfeld 12"/>
          <p:cNvSpPr txBox="1"/>
          <p:nvPr/>
        </p:nvSpPr>
        <p:spPr>
          <a:xfrm>
            <a:off x="683568" y="5591584"/>
            <a:ext cx="7848871" cy="523220"/>
          </a:xfrm>
          <a:prstGeom prst="rect">
            <a:avLst/>
          </a:prstGeom>
          <a:solidFill>
            <a:srgbClr val="FFC000"/>
          </a:solidFill>
        </p:spPr>
        <p:txBody>
          <a:bodyPr wrap="square" numCol="1" rtlCol="0">
            <a:spAutoFit/>
          </a:bodyPr>
          <a:lstStyle/>
          <a:p>
            <a:r>
              <a:rPr lang="de-DE" sz="1400" b="1" dirty="0" smtClean="0">
                <a:latin typeface="Verdana" panose="020B0604030504040204" pitchFamily="34" charset="0"/>
                <a:ea typeface="Verdana" panose="020B0604030504040204" pitchFamily="34" charset="0"/>
                <a:cs typeface="Verdana" panose="020B0604030504040204" pitchFamily="34" charset="0"/>
              </a:rPr>
              <a:t>Merke: </a:t>
            </a:r>
            <a:r>
              <a:rPr lang="de-DE" sz="1400" dirty="0" smtClean="0">
                <a:latin typeface="Verdana" panose="020B0604030504040204" pitchFamily="34" charset="0"/>
                <a:ea typeface="Verdana" panose="020B0604030504040204" pitchFamily="34" charset="0"/>
                <a:cs typeface="Verdana" panose="020B0604030504040204" pitchFamily="34" charset="0"/>
              </a:rPr>
              <a:t>Die </a:t>
            </a:r>
            <a:r>
              <a:rPr lang="de-DE" sz="1400" dirty="0">
                <a:latin typeface="Verdana" panose="020B0604030504040204" pitchFamily="34" charset="0"/>
                <a:ea typeface="Verdana" panose="020B0604030504040204" pitchFamily="34" charset="0"/>
                <a:cs typeface="Verdana" panose="020B0604030504040204" pitchFamily="34" charset="0"/>
              </a:rPr>
              <a:t>Kapazität C eines Kondensators ist umso größer, je größer die Fläche A und je geringer der Abstand d der Platten ist. Die Einheit ist das Farad F. </a:t>
            </a:r>
          </a:p>
        </p:txBody>
      </p:sp>
      <p:cxnSp>
        <p:nvCxnSpPr>
          <p:cNvPr id="14" name="Gerade Verbindung 13"/>
          <p:cNvCxnSpPr/>
          <p:nvPr/>
        </p:nvCxnSpPr>
        <p:spPr>
          <a:xfrm>
            <a:off x="683568" y="5589240"/>
            <a:ext cx="7848871"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 name="Gerade Verbindung 14"/>
          <p:cNvCxnSpPr/>
          <p:nvPr/>
        </p:nvCxnSpPr>
        <p:spPr>
          <a:xfrm>
            <a:off x="683567" y="6093296"/>
            <a:ext cx="7848871"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69943242"/>
      </p:ext>
    </p:extLst>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685800" y="404664"/>
            <a:ext cx="7772400" cy="609600"/>
          </a:xfrm>
        </p:spPr>
        <p:txBody>
          <a:bodyPr/>
          <a:lstStyle/>
          <a:p>
            <a:r>
              <a:rPr lang="de-DE" altLang="en-US" dirty="0" smtClean="0"/>
              <a:t>Prüfungsfrage</a:t>
            </a:r>
          </a:p>
        </p:txBody>
      </p:sp>
      <p:sp>
        <p:nvSpPr>
          <p:cNvPr id="11268" name="Foliennummernplatzhalter 5"/>
          <p:cNvSpPr>
            <a:spLocks noGrp="1"/>
          </p:cNvSpPr>
          <p:nvPr>
            <p:ph type="sldNum" sz="quarter" idx="4294967295"/>
          </p:nvPr>
        </p:nvSpPr>
        <p:spPr bwMode="auto">
          <a:xfrm>
            <a:off x="72390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561D7F5A-8CB7-4BB1-A8C7-2922CA14D6DB}" type="slidenum">
              <a:rPr lang="de-DE" altLang="en-US"/>
              <a:pPr eaLnBrk="1" hangingPunct="1"/>
              <a:t>6</a:t>
            </a:fld>
            <a:endParaRPr lang="de-DE" altLang="en-US"/>
          </a:p>
        </p:txBody>
      </p:sp>
      <p:graphicFrame>
        <p:nvGraphicFramePr>
          <p:cNvPr id="3" name="Tabelle 2"/>
          <p:cNvGraphicFramePr>
            <a:graphicFrameLocks noGrp="1"/>
          </p:cNvGraphicFramePr>
          <p:nvPr>
            <p:extLst>
              <p:ext uri="{D42A27DB-BD31-4B8C-83A1-F6EECF244321}">
                <p14:modId xmlns:p14="http://schemas.microsoft.com/office/powerpoint/2010/main" val="2021047855"/>
              </p:ext>
            </p:extLst>
          </p:nvPr>
        </p:nvGraphicFramePr>
        <p:xfrm>
          <a:off x="467544" y="2222872"/>
          <a:ext cx="8208912" cy="1854200"/>
        </p:xfrm>
        <a:graphic>
          <a:graphicData uri="http://schemas.openxmlformats.org/drawingml/2006/table">
            <a:tbl>
              <a:tblPr firstRow="1" bandRow="1">
                <a:tableStyleId>{17292A2E-F333-43FB-9621-5CBBE7FDCDCB}</a:tableStyleId>
              </a:tblPr>
              <a:tblGrid>
                <a:gridCol w="1111623"/>
                <a:gridCol w="7097289"/>
              </a:tblGrid>
              <a:tr h="370840">
                <a:tc>
                  <a:txBody>
                    <a:bodyPr/>
                    <a:lstStyle/>
                    <a:p>
                      <a:r>
                        <a:rPr lang="en-US" dirty="0" smtClean="0">
                          <a:solidFill>
                            <a:schemeClr val="tx1"/>
                          </a:solidFill>
                        </a:rPr>
                        <a:t>TC201</a:t>
                      </a:r>
                      <a:endParaRPr lang="en-US" dirty="0">
                        <a:solidFill>
                          <a:schemeClr val="tx1"/>
                        </a:solidFill>
                      </a:endParaRPr>
                    </a:p>
                  </a:txBody>
                  <a:tcPr>
                    <a:solidFill>
                      <a:schemeClr val="bg1">
                        <a:lumMod val="65000"/>
                      </a:schemeClr>
                    </a:solidFill>
                  </a:tcPr>
                </a:tc>
                <a:tc>
                  <a:txBody>
                    <a:bodyPr/>
                    <a:lstStyle/>
                    <a:p>
                      <a:r>
                        <a:rPr lang="de-DE"/>
                        <a:t>Welche Aussage zur Kapazität eines Kondensators ist richtig?</a:t>
                      </a:r>
                    </a:p>
                  </a:txBody>
                  <a:tcPr marL="38100" marR="38100" marT="38100" marB="38100" anchor="ctr">
                    <a:solidFill>
                      <a:schemeClr val="bg1">
                        <a:lumMod val="65000"/>
                      </a:schemeClr>
                    </a:solidFill>
                  </a:tcPr>
                </a:tc>
              </a:tr>
              <a:tr h="370840">
                <a:tc>
                  <a:txBody>
                    <a:bodyPr/>
                    <a:lstStyle/>
                    <a:p>
                      <a:r>
                        <a:rPr lang="en-US" dirty="0" smtClean="0"/>
                        <a:t>A</a:t>
                      </a:r>
                      <a:endParaRPr lang="en-US" dirty="0"/>
                    </a:p>
                  </a:txBody>
                  <a:tcPr/>
                </a:tc>
                <a:tc>
                  <a:txBody>
                    <a:bodyPr/>
                    <a:lstStyle/>
                    <a:p>
                      <a:r>
                        <a:rPr lang="de-DE" dirty="0" smtClean="0"/>
                        <a:t>Je </a:t>
                      </a:r>
                      <a:r>
                        <a:rPr lang="de-DE" dirty="0"/>
                        <a:t>größer der Plattenabstand ist, desto kleiner ist die Kapazität.</a:t>
                      </a:r>
                    </a:p>
                  </a:txBody>
                  <a:tcPr marL="38100" marR="38100" marT="38100" marB="38100" anchor="ctr"/>
                </a:tc>
              </a:tr>
              <a:tr h="370840">
                <a:tc>
                  <a:txBody>
                    <a:bodyPr/>
                    <a:lstStyle/>
                    <a:p>
                      <a:r>
                        <a:rPr lang="en-US" dirty="0" smtClean="0"/>
                        <a:t>B</a:t>
                      </a:r>
                      <a:endParaRPr lang="en-US" dirty="0"/>
                    </a:p>
                  </a:txBody>
                  <a:tcPr/>
                </a:tc>
                <a:tc>
                  <a:txBody>
                    <a:bodyPr/>
                    <a:lstStyle/>
                    <a:p>
                      <a:r>
                        <a:rPr lang="de-DE" dirty="0" smtClean="0"/>
                        <a:t>Je </a:t>
                      </a:r>
                      <a:r>
                        <a:rPr lang="de-DE" dirty="0"/>
                        <a:t>größer die angelegte Spannung ist, desto kleiner ist die Kapazität.</a:t>
                      </a:r>
                    </a:p>
                  </a:txBody>
                  <a:tcPr marL="38100" marR="38100" marT="38100" marB="38100" anchor="ctr"/>
                </a:tc>
              </a:tr>
              <a:tr h="370840">
                <a:tc>
                  <a:txBody>
                    <a:bodyPr/>
                    <a:lstStyle/>
                    <a:p>
                      <a:r>
                        <a:rPr lang="en-US" dirty="0" smtClean="0"/>
                        <a:t>C</a:t>
                      </a:r>
                      <a:endParaRPr lang="en-US" dirty="0"/>
                    </a:p>
                  </a:txBody>
                  <a:tcPr/>
                </a:tc>
                <a:tc>
                  <a:txBody>
                    <a:bodyPr/>
                    <a:lstStyle/>
                    <a:p>
                      <a:r>
                        <a:rPr lang="de-DE" dirty="0" smtClean="0"/>
                        <a:t>Je </a:t>
                      </a:r>
                      <a:r>
                        <a:rPr lang="de-DE" dirty="0"/>
                        <a:t>größer die Plattenoberfläche ist, desto kleiner ist die Kapazität.</a:t>
                      </a:r>
                    </a:p>
                  </a:txBody>
                  <a:tcPr marL="38100" marR="38100" marT="38100" marB="38100" anchor="ctr"/>
                </a:tc>
              </a:tr>
              <a:tr h="370840">
                <a:tc>
                  <a:txBody>
                    <a:bodyPr/>
                    <a:lstStyle/>
                    <a:p>
                      <a:r>
                        <a:rPr lang="en-US" dirty="0" smtClean="0"/>
                        <a:t>D</a:t>
                      </a:r>
                      <a:endParaRPr lang="en-US" dirty="0"/>
                    </a:p>
                  </a:txBody>
                  <a:tcPr/>
                </a:tc>
                <a:tc>
                  <a:txBody>
                    <a:bodyPr/>
                    <a:lstStyle/>
                    <a:p>
                      <a:r>
                        <a:rPr lang="de-DE" dirty="0" smtClean="0"/>
                        <a:t>Je </a:t>
                      </a:r>
                      <a:r>
                        <a:rPr lang="de-DE" dirty="0"/>
                        <a:t>größer die </a:t>
                      </a:r>
                      <a:r>
                        <a:rPr lang="de-DE" dirty="0" err="1"/>
                        <a:t>Dielektrizitätszahl</a:t>
                      </a:r>
                      <a:r>
                        <a:rPr lang="de-DE" dirty="0"/>
                        <a:t> ist, desto kleiner ist die Kapazität.</a:t>
                      </a:r>
                    </a:p>
                  </a:txBody>
                  <a:tcPr marL="38100" marR="38100" marT="38100" marB="38100" anchor="ctr"/>
                </a:tc>
              </a:tr>
            </a:tbl>
          </a:graphicData>
        </a:graphic>
      </p:graphicFrame>
      <p:sp>
        <p:nvSpPr>
          <p:cNvPr id="5" name="Interaktive Schaltfläche: Hilfe 4">
            <a:hlinkClick r:id="" action="ppaction://noaction" highlightClick="1"/>
          </p:cNvPr>
          <p:cNvSpPr/>
          <p:nvPr/>
        </p:nvSpPr>
        <p:spPr>
          <a:xfrm>
            <a:off x="739966" y="2637032"/>
            <a:ext cx="577251"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Interaktive Schaltfläche: Hilfe 10">
            <a:hlinkClick r:id="" action="ppaction://noaction" highlightClick="1"/>
          </p:cNvPr>
          <p:cNvSpPr/>
          <p:nvPr/>
        </p:nvSpPr>
        <p:spPr>
          <a:xfrm>
            <a:off x="739966" y="3002877"/>
            <a:ext cx="577251"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Interaktive Schaltfläche: Hilfe 11">
            <a:hlinkClick r:id="" action="ppaction://noaction" highlightClick="1"/>
          </p:cNvPr>
          <p:cNvSpPr/>
          <p:nvPr/>
        </p:nvSpPr>
        <p:spPr>
          <a:xfrm>
            <a:off x="739966" y="3368722"/>
            <a:ext cx="577251"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Interaktive Schaltfläche: Hilfe 12">
            <a:hlinkClick r:id="" action="ppaction://noaction" highlightClick="1"/>
          </p:cNvPr>
          <p:cNvSpPr/>
          <p:nvPr/>
        </p:nvSpPr>
        <p:spPr>
          <a:xfrm>
            <a:off x="739966" y="3734568"/>
            <a:ext cx="577251"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feld 5"/>
          <p:cNvSpPr txBox="1"/>
          <p:nvPr/>
        </p:nvSpPr>
        <p:spPr>
          <a:xfrm>
            <a:off x="467544" y="2980091"/>
            <a:ext cx="953245" cy="338554"/>
          </a:xfrm>
          <a:prstGeom prst="rect">
            <a:avLst/>
          </a:prstGeom>
          <a:solidFill>
            <a:srgbClr val="FF3333"/>
          </a:solidFill>
        </p:spPr>
        <p:txBody>
          <a:bodyPr wrap="square" rtlCol="0">
            <a:spAutoFit/>
          </a:bodyPr>
          <a:lstStyle/>
          <a:p>
            <a:r>
              <a:rPr lang="en-US" sz="1600" dirty="0" err="1" smtClean="0">
                <a:latin typeface="+mn-lt"/>
              </a:rPr>
              <a:t>Falsch</a:t>
            </a:r>
            <a:endParaRPr lang="en-US" sz="1600" dirty="0">
              <a:latin typeface="+mn-lt"/>
            </a:endParaRPr>
          </a:p>
        </p:txBody>
      </p:sp>
      <p:sp>
        <p:nvSpPr>
          <p:cNvPr id="15" name="Textfeld 14"/>
          <p:cNvSpPr txBox="1"/>
          <p:nvPr/>
        </p:nvSpPr>
        <p:spPr>
          <a:xfrm>
            <a:off x="478766" y="2623384"/>
            <a:ext cx="926829" cy="338554"/>
          </a:xfrm>
          <a:prstGeom prst="rect">
            <a:avLst/>
          </a:prstGeom>
          <a:solidFill>
            <a:srgbClr val="92D050"/>
          </a:solidFill>
        </p:spPr>
        <p:txBody>
          <a:bodyPr wrap="square" rtlCol="0">
            <a:spAutoFit/>
          </a:bodyPr>
          <a:lstStyle/>
          <a:p>
            <a:r>
              <a:rPr lang="en-US" sz="1600" dirty="0" err="1" smtClean="0">
                <a:latin typeface="+mn-lt"/>
              </a:rPr>
              <a:t>Richtig</a:t>
            </a:r>
            <a:endParaRPr lang="en-US" sz="1600" dirty="0">
              <a:latin typeface="+mn-lt"/>
            </a:endParaRPr>
          </a:p>
        </p:txBody>
      </p:sp>
      <p:sp>
        <p:nvSpPr>
          <p:cNvPr id="16" name="Textfeld 15"/>
          <p:cNvSpPr txBox="1"/>
          <p:nvPr/>
        </p:nvSpPr>
        <p:spPr>
          <a:xfrm>
            <a:off x="478766" y="3350446"/>
            <a:ext cx="926829" cy="338554"/>
          </a:xfrm>
          <a:prstGeom prst="rect">
            <a:avLst/>
          </a:prstGeom>
          <a:solidFill>
            <a:srgbClr val="FF3333"/>
          </a:solidFill>
        </p:spPr>
        <p:txBody>
          <a:bodyPr wrap="square" rtlCol="0">
            <a:spAutoFit/>
          </a:bodyPr>
          <a:lstStyle/>
          <a:p>
            <a:r>
              <a:rPr lang="en-US" sz="1600" dirty="0" err="1" smtClean="0">
                <a:latin typeface="+mn-lt"/>
              </a:rPr>
              <a:t>Falsch</a:t>
            </a:r>
            <a:endParaRPr lang="en-US" sz="1600" dirty="0">
              <a:latin typeface="+mn-lt"/>
            </a:endParaRPr>
          </a:p>
        </p:txBody>
      </p:sp>
      <p:sp>
        <p:nvSpPr>
          <p:cNvPr id="17" name="Textfeld 16"/>
          <p:cNvSpPr txBox="1"/>
          <p:nvPr/>
        </p:nvSpPr>
        <p:spPr>
          <a:xfrm>
            <a:off x="478766" y="3707154"/>
            <a:ext cx="926829" cy="338554"/>
          </a:xfrm>
          <a:prstGeom prst="rect">
            <a:avLst/>
          </a:prstGeom>
          <a:solidFill>
            <a:srgbClr val="FF3333"/>
          </a:solidFill>
        </p:spPr>
        <p:txBody>
          <a:bodyPr wrap="square" rtlCol="0">
            <a:spAutoFit/>
          </a:bodyPr>
          <a:lstStyle/>
          <a:p>
            <a:r>
              <a:rPr lang="en-US" sz="1600" dirty="0" err="1" smtClean="0">
                <a:latin typeface="+mn-lt"/>
              </a:rPr>
              <a:t>Falsch</a:t>
            </a:r>
            <a:endParaRPr lang="en-US" sz="1600" dirty="0">
              <a:latin typeface="+mn-lt"/>
            </a:endParaRPr>
          </a:p>
        </p:txBody>
      </p:sp>
    </p:spTree>
    <p:extLst>
      <p:ext uri="{BB962C8B-B14F-4D97-AF65-F5344CB8AC3E}">
        <p14:creationId xmlns:p14="http://schemas.microsoft.com/office/powerpoint/2010/main" val="260822217"/>
      </p:ext>
    </p:extLst>
  </p:cSld>
  <p:clrMapOvr>
    <a:masterClrMapping/>
  </p:clrMapOvr>
  <p:transition/>
  <p:timing>
    <p:tnLst>
      <p:par>
        <p:cTn id="1" dur="indefinite" restart="never" nodeType="tmRoot">
          <p:childTnLst>
            <p:seq concurrent="1" nextAc="seek">
              <p:cTn id="2" restart="whenNotActive" fill="hold" evtFilter="cancelBubble" nodeType="interactiveSeq">
                <p:stCondLst>
                  <p:cond evt="onClick" delay="0">
                    <p:tgtEl>
                      <p:spTgt spid="11"/>
                    </p:tgtEl>
                  </p:cond>
                </p:stCondLst>
                <p:endSync evt="end" delay="0">
                  <p:rtn val="all"/>
                </p:endSync>
                <p:childTnLst>
                  <p:par>
                    <p:cTn id="3" fill="hold">
                      <p:stCondLst>
                        <p:cond delay="0"/>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nextCondLst>
                <p:cond evt="onClick" delay="0">
                  <p:tgtEl>
                    <p:spTgt spid="11"/>
                  </p:tgtEl>
                </p:cond>
              </p:nextCondLst>
            </p:seq>
            <p:seq concurrent="1" nextAc="seek">
              <p:cTn id="7" restart="whenNotActive" fill="hold" evtFilter="cancelBubble" nodeType="interactiveSeq">
                <p:stCondLst>
                  <p:cond evt="onClick" delay="0">
                    <p:tgtEl>
                      <p:spTgt spid="5"/>
                    </p:tgtEl>
                  </p:cond>
                </p:stCondLst>
                <p:endSync evt="end" delay="0">
                  <p:rtn val="all"/>
                </p:endSync>
                <p:childTnLst>
                  <p:par>
                    <p:cTn id="8" fill="hold">
                      <p:stCondLst>
                        <p:cond delay="0"/>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15"/>
                                        </p:tgtEl>
                                        <p:attrNameLst>
                                          <p:attrName>style.visibility</p:attrName>
                                        </p:attrNameLst>
                                      </p:cBhvr>
                                      <p:to>
                                        <p:strVal val="visible"/>
                                      </p:to>
                                    </p:set>
                                  </p:childTnLst>
                                </p:cTn>
                              </p:par>
                            </p:childTnLst>
                          </p:cTn>
                        </p:par>
                      </p:childTnLst>
                    </p:cTn>
                  </p:par>
                </p:childTnLst>
              </p:cTn>
              <p:nextCondLst>
                <p:cond evt="onClick" delay="0">
                  <p:tgtEl>
                    <p:spTgt spid="5"/>
                  </p:tgtEl>
                </p:cond>
              </p:nextCondLst>
            </p:seq>
            <p:seq concurrent="1" nextAc="seek">
              <p:cTn id="12" restart="whenNotActive" fill="hold" evtFilter="cancelBubble" nodeType="interactiveSeq">
                <p:stCondLst>
                  <p:cond evt="onClick" delay="0">
                    <p:tgtEl>
                      <p:spTgt spid="12"/>
                    </p:tgtEl>
                  </p:cond>
                </p:stCondLst>
                <p:endSync evt="end" delay="0">
                  <p:rtn val="all"/>
                </p:endSync>
                <p:childTnLst>
                  <p:par>
                    <p:cTn id="13" fill="hold">
                      <p:stCondLst>
                        <p:cond delay="0"/>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6"/>
                                        </p:tgtEl>
                                        <p:attrNameLst>
                                          <p:attrName>style.visibility</p:attrName>
                                        </p:attrNameLst>
                                      </p:cBhvr>
                                      <p:to>
                                        <p:strVal val="visible"/>
                                      </p:to>
                                    </p:set>
                                  </p:childTnLst>
                                </p:cTn>
                              </p:par>
                            </p:childTnLst>
                          </p:cTn>
                        </p:par>
                      </p:childTnLst>
                    </p:cTn>
                  </p:par>
                </p:childTnLst>
              </p:cTn>
              <p:nextCondLst>
                <p:cond evt="onClick" delay="0">
                  <p:tgtEl>
                    <p:spTgt spid="12"/>
                  </p:tgtEl>
                </p:cond>
              </p:nextCondLst>
            </p:seq>
            <p:seq concurrent="1" nextAc="seek">
              <p:cTn id="17" restart="whenNotActive" fill="hold" evtFilter="cancelBubble" nodeType="interactiveSeq">
                <p:stCondLst>
                  <p:cond evt="onClick" delay="0">
                    <p:tgtEl>
                      <p:spTgt spid="13"/>
                    </p:tgtEl>
                  </p:cond>
                </p:stCondLst>
                <p:endSync evt="end" delay="0">
                  <p:rtn val="all"/>
                </p:endSync>
                <p:childTnLst>
                  <p:par>
                    <p:cTn id="18" fill="hold">
                      <p:stCondLst>
                        <p:cond delay="0"/>
                      </p:stCondLst>
                      <p:childTnLst>
                        <p:par>
                          <p:cTn id="19" fill="hold">
                            <p:stCondLst>
                              <p:cond delay="0"/>
                            </p:stCondLst>
                            <p:childTnLst>
                              <p:par>
                                <p:cTn id="20" presetID="1" presetClass="entr" presetSubtype="0" fill="hold" grpId="0" nodeType="clickEffect">
                                  <p:stCondLst>
                                    <p:cond delay="0"/>
                                  </p:stCondLst>
                                  <p:childTnLst>
                                    <p:set>
                                      <p:cBhvr>
                                        <p:cTn id="21" dur="1" fill="hold">
                                          <p:stCondLst>
                                            <p:cond delay="0"/>
                                          </p:stCondLst>
                                        </p:cTn>
                                        <p:tgtEl>
                                          <p:spTgt spid="17"/>
                                        </p:tgtEl>
                                        <p:attrNameLst>
                                          <p:attrName>style.visibility</p:attrName>
                                        </p:attrNameLst>
                                      </p:cBhvr>
                                      <p:to>
                                        <p:strVal val="visible"/>
                                      </p:to>
                                    </p:set>
                                  </p:childTnLst>
                                </p:cTn>
                              </p:par>
                            </p:childTnLst>
                          </p:cTn>
                        </p:par>
                      </p:childTnLst>
                    </p:cTn>
                  </p:par>
                </p:childTnLst>
              </p:cTn>
              <p:nextCondLst>
                <p:cond evt="onClick" delay="0">
                  <p:tgtEl>
                    <p:spTgt spid="13"/>
                  </p:tgtEl>
                </p:cond>
              </p:nextCondLst>
            </p:seq>
          </p:childTnLst>
        </p:cTn>
      </p:par>
    </p:tnLst>
    <p:bldLst>
      <p:bldP spid="6" grpId="0" animBg="1"/>
      <p:bldP spid="15" grpId="0" animBg="1"/>
      <p:bldP spid="16" grpId="0" animBg="1"/>
      <p:bldP spid="17"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685800" y="408280"/>
            <a:ext cx="6550496" cy="609600"/>
          </a:xfrm>
        </p:spPr>
        <p:txBody>
          <a:bodyPr/>
          <a:lstStyle/>
          <a:p>
            <a:r>
              <a:rPr lang="de-DE" altLang="en-US" dirty="0" smtClean="0"/>
              <a:t>Parallelschaltung von Kondensatoren</a:t>
            </a:r>
          </a:p>
        </p:txBody>
      </p:sp>
      <p:sp>
        <p:nvSpPr>
          <p:cNvPr id="10244" name="Foliennummernplatzhalter 5"/>
          <p:cNvSpPr>
            <a:spLocks noGrp="1"/>
          </p:cNvSpPr>
          <p:nvPr>
            <p:ph type="sldNum" sz="quarter" idx="4294967295"/>
          </p:nvPr>
        </p:nvSpPr>
        <p:spPr bwMode="auto">
          <a:xfrm>
            <a:off x="72390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92BC0C84-D02F-441E-AE1A-F7948E005445}" type="slidenum">
              <a:rPr lang="de-DE" altLang="en-US"/>
              <a:pPr eaLnBrk="1" hangingPunct="1"/>
              <a:t>7</a:t>
            </a:fld>
            <a:endParaRPr lang="de-DE" altLang="en-US"/>
          </a:p>
        </p:txBody>
      </p:sp>
      <p:sp>
        <p:nvSpPr>
          <p:cNvPr id="9" name="Textfeld 8"/>
          <p:cNvSpPr txBox="1"/>
          <p:nvPr/>
        </p:nvSpPr>
        <p:spPr>
          <a:xfrm>
            <a:off x="683568" y="1268760"/>
            <a:ext cx="7848872" cy="3867725"/>
          </a:xfrm>
          <a:prstGeom prst="rect">
            <a:avLst/>
          </a:prstGeom>
          <a:noFill/>
        </p:spPr>
        <p:txBody>
          <a:bodyPr wrap="square" rtlCol="0">
            <a:spAutoFit/>
          </a:bodyPr>
          <a:lstStyle/>
          <a:p>
            <a:pPr>
              <a:spcBef>
                <a:spcPts val="800"/>
              </a:spcBef>
            </a:pPr>
            <a:r>
              <a:rPr lang="de-DE" sz="1600" dirty="0">
                <a:latin typeface="Verdana" panose="020B0604030504040204" pitchFamily="34" charset="0"/>
                <a:ea typeface="Verdana" panose="020B0604030504040204" pitchFamily="34" charset="0"/>
                <a:cs typeface="Verdana" panose="020B0604030504040204" pitchFamily="34" charset="0"/>
              </a:rPr>
              <a:t>Wie bei Widerständen gibt es bei Kondensatoren eine Parallelschaltung, eine Reihenschaltung und die gemischte Schaltung.</a:t>
            </a:r>
            <a:endParaRPr lang="de-DE" sz="1600" dirty="0" smtClean="0">
              <a:latin typeface="Verdana" panose="020B0604030504040204" pitchFamily="34" charset="0"/>
              <a:ea typeface="Verdana" panose="020B0604030504040204" pitchFamily="34" charset="0"/>
              <a:cs typeface="Verdana" panose="020B0604030504040204" pitchFamily="34" charset="0"/>
            </a:endParaRPr>
          </a:p>
          <a:p>
            <a:pPr>
              <a:spcBef>
                <a:spcPts val="800"/>
              </a:spcBef>
            </a:pPr>
            <a:endParaRPr lang="de-DE" sz="1600" dirty="0">
              <a:latin typeface="Verdana" panose="020B0604030504040204" pitchFamily="34" charset="0"/>
              <a:ea typeface="Verdana" panose="020B0604030504040204" pitchFamily="34" charset="0"/>
              <a:cs typeface="Verdana" panose="020B0604030504040204" pitchFamily="34" charset="0"/>
            </a:endParaRPr>
          </a:p>
          <a:p>
            <a:pPr>
              <a:spcBef>
                <a:spcPts val="800"/>
              </a:spcBef>
            </a:pPr>
            <a:endParaRPr lang="de-DE" sz="1600" dirty="0" smtClean="0">
              <a:latin typeface="Verdana" panose="020B0604030504040204" pitchFamily="34" charset="0"/>
              <a:ea typeface="Verdana" panose="020B0604030504040204" pitchFamily="34" charset="0"/>
              <a:cs typeface="Verdana" panose="020B0604030504040204" pitchFamily="34" charset="0"/>
            </a:endParaRPr>
          </a:p>
          <a:p>
            <a:pPr>
              <a:spcBef>
                <a:spcPts val="800"/>
              </a:spcBef>
            </a:pPr>
            <a:endParaRPr lang="de-DE" sz="1600" dirty="0">
              <a:latin typeface="Verdana" panose="020B0604030504040204" pitchFamily="34" charset="0"/>
              <a:ea typeface="Verdana" panose="020B0604030504040204" pitchFamily="34" charset="0"/>
              <a:cs typeface="Verdana" panose="020B0604030504040204" pitchFamily="34" charset="0"/>
            </a:endParaRPr>
          </a:p>
          <a:p>
            <a:pPr>
              <a:spcBef>
                <a:spcPts val="800"/>
              </a:spcBef>
            </a:pPr>
            <a:endParaRPr lang="de-DE" sz="1600" dirty="0" smtClean="0">
              <a:latin typeface="Verdana" panose="020B0604030504040204" pitchFamily="34" charset="0"/>
              <a:ea typeface="Verdana" panose="020B0604030504040204" pitchFamily="34" charset="0"/>
              <a:cs typeface="Verdana" panose="020B0604030504040204" pitchFamily="34" charset="0"/>
            </a:endParaRPr>
          </a:p>
          <a:p>
            <a:pPr>
              <a:spcBef>
                <a:spcPts val="800"/>
              </a:spcBef>
            </a:pPr>
            <a:endParaRPr lang="de-DE" sz="1600" dirty="0">
              <a:latin typeface="Verdana" panose="020B0604030504040204" pitchFamily="34" charset="0"/>
              <a:ea typeface="Verdana" panose="020B0604030504040204" pitchFamily="34" charset="0"/>
              <a:cs typeface="Verdana" panose="020B0604030504040204" pitchFamily="34" charset="0"/>
            </a:endParaRPr>
          </a:p>
          <a:p>
            <a:pPr>
              <a:spcBef>
                <a:spcPts val="800"/>
              </a:spcBef>
            </a:pPr>
            <a:endParaRPr lang="de-DE" sz="1600" dirty="0" smtClean="0">
              <a:latin typeface="Verdana" panose="020B0604030504040204" pitchFamily="34" charset="0"/>
              <a:ea typeface="Verdana" panose="020B0604030504040204" pitchFamily="34" charset="0"/>
              <a:cs typeface="Verdana" panose="020B0604030504040204" pitchFamily="34" charset="0"/>
            </a:endParaRPr>
          </a:p>
          <a:p>
            <a:pPr>
              <a:spcBef>
                <a:spcPts val="800"/>
              </a:spcBef>
            </a:pPr>
            <a:endParaRPr lang="de-DE" sz="1600" dirty="0">
              <a:latin typeface="Verdana" panose="020B0604030504040204" pitchFamily="34" charset="0"/>
              <a:ea typeface="Verdana" panose="020B0604030504040204" pitchFamily="34" charset="0"/>
              <a:cs typeface="Verdana" panose="020B0604030504040204" pitchFamily="34" charset="0"/>
            </a:endParaRPr>
          </a:p>
          <a:p>
            <a:pPr>
              <a:spcBef>
                <a:spcPts val="800"/>
              </a:spcBef>
            </a:pPr>
            <a:r>
              <a:rPr lang="de-DE" sz="1600" dirty="0">
                <a:latin typeface="Verdana" panose="020B0604030504040204" pitchFamily="34" charset="0"/>
                <a:ea typeface="Verdana" panose="020B0604030504040204" pitchFamily="34" charset="0"/>
                <a:cs typeface="Verdana" panose="020B0604030504040204" pitchFamily="34" charset="0"/>
              </a:rPr>
              <a:t>Bei der Parallelschaltung vergrößert sich die wirksame Fläche </a:t>
            </a:r>
            <a:r>
              <a:rPr lang="de-DE" sz="1600" dirty="0" smtClean="0">
                <a:latin typeface="Verdana" panose="020B0604030504040204" pitchFamily="34" charset="0"/>
                <a:ea typeface="Verdana" panose="020B0604030504040204" pitchFamily="34" charset="0"/>
                <a:cs typeface="Verdana" panose="020B0604030504040204" pitchFamily="34" charset="0"/>
              </a:rPr>
              <a:t>der </a:t>
            </a:r>
            <a:r>
              <a:rPr lang="de-DE" sz="1600" dirty="0">
                <a:latin typeface="Verdana" panose="020B0604030504040204" pitchFamily="34" charset="0"/>
                <a:ea typeface="Verdana" panose="020B0604030504040204" pitchFamily="34" charset="0"/>
                <a:cs typeface="Verdana" panose="020B0604030504040204" pitchFamily="34" charset="0"/>
              </a:rPr>
              <a:t>gegenüber stehenden Platten. Mit größerer Fläche er­gibt sich eine im Verhältnis größere Kapazität. Daraus lässt sich Folgendes ableiten. </a:t>
            </a:r>
            <a:endParaRPr lang="en-US" sz="1600" dirty="0">
              <a:latin typeface="Verdana" panose="020B0604030504040204" pitchFamily="34" charset="0"/>
              <a:ea typeface="Verdana" panose="020B0604030504040204" pitchFamily="34" charset="0"/>
              <a:cs typeface="Verdana" panose="020B0604030504040204" pitchFamily="34" charset="0"/>
            </a:endParaRPr>
          </a:p>
        </p:txBody>
      </p:sp>
      <p:pic>
        <p:nvPicPr>
          <p:cNvPr id="3" name="Grafik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818280" y="2070728"/>
            <a:ext cx="5057775" cy="1895475"/>
          </a:xfrm>
          <a:prstGeom prst="rect">
            <a:avLst/>
          </a:prstGeom>
        </p:spPr>
      </p:pic>
      <p:sp>
        <p:nvSpPr>
          <p:cNvPr id="8" name="Textfeld 7"/>
          <p:cNvSpPr txBox="1"/>
          <p:nvPr/>
        </p:nvSpPr>
        <p:spPr>
          <a:xfrm>
            <a:off x="683568" y="5591584"/>
            <a:ext cx="7848871" cy="584775"/>
          </a:xfrm>
          <a:prstGeom prst="rect">
            <a:avLst/>
          </a:prstGeom>
          <a:solidFill>
            <a:srgbClr val="FFC000"/>
          </a:solidFill>
        </p:spPr>
        <p:txBody>
          <a:bodyPr wrap="square" numCol="1" rtlCol="0">
            <a:spAutoFit/>
          </a:bodyPr>
          <a:lstStyle/>
          <a:p>
            <a:r>
              <a:rPr lang="de-DE" sz="1600" b="1" dirty="0">
                <a:latin typeface="Verdana" panose="020B0604030504040204" pitchFamily="34" charset="0"/>
                <a:ea typeface="Verdana" panose="020B0604030504040204" pitchFamily="34" charset="0"/>
                <a:cs typeface="Verdana" panose="020B0604030504040204" pitchFamily="34" charset="0"/>
              </a:rPr>
              <a:t>Merke: </a:t>
            </a:r>
            <a:r>
              <a:rPr lang="de-DE" sz="1600" dirty="0">
                <a:latin typeface="Verdana" panose="020B0604030504040204" pitchFamily="34" charset="0"/>
                <a:ea typeface="Verdana" panose="020B0604030504040204" pitchFamily="34" charset="0"/>
                <a:cs typeface="Verdana" panose="020B0604030504040204" pitchFamily="34" charset="0"/>
              </a:rPr>
              <a:t>Die Gesamtkapazität C bei der Parallelschaltung von Kondensatoren ist gleich der Summe der Einzelkapazitäten. </a:t>
            </a:r>
          </a:p>
        </p:txBody>
      </p:sp>
      <p:cxnSp>
        <p:nvCxnSpPr>
          <p:cNvPr id="10" name="Gerade Verbindung 9"/>
          <p:cNvCxnSpPr/>
          <p:nvPr/>
        </p:nvCxnSpPr>
        <p:spPr>
          <a:xfrm>
            <a:off x="683568" y="5589240"/>
            <a:ext cx="7848871"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 name="Gerade Verbindung 10"/>
          <p:cNvCxnSpPr/>
          <p:nvPr/>
        </p:nvCxnSpPr>
        <p:spPr>
          <a:xfrm>
            <a:off x="683567" y="6165304"/>
            <a:ext cx="7848871"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52736295"/>
      </p:ext>
    </p:extLst>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683568" y="404664"/>
            <a:ext cx="7772400" cy="609600"/>
          </a:xfrm>
        </p:spPr>
        <p:txBody>
          <a:bodyPr/>
          <a:lstStyle/>
          <a:p>
            <a:r>
              <a:rPr lang="de-DE" altLang="en-US" dirty="0" smtClean="0"/>
              <a:t>Prüfungsfrage</a:t>
            </a:r>
          </a:p>
        </p:txBody>
      </p:sp>
      <p:sp>
        <p:nvSpPr>
          <p:cNvPr id="11268" name="Foliennummernplatzhalter 5"/>
          <p:cNvSpPr>
            <a:spLocks noGrp="1"/>
          </p:cNvSpPr>
          <p:nvPr>
            <p:ph type="sldNum" sz="quarter" idx="4294967295"/>
          </p:nvPr>
        </p:nvSpPr>
        <p:spPr bwMode="auto">
          <a:xfrm>
            <a:off x="72390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561D7F5A-8CB7-4BB1-A8C7-2922CA14D6DB}" type="slidenum">
              <a:rPr lang="de-DE" altLang="en-US"/>
              <a:pPr eaLnBrk="1" hangingPunct="1"/>
              <a:t>8</a:t>
            </a:fld>
            <a:endParaRPr lang="de-DE" altLang="en-US"/>
          </a:p>
        </p:txBody>
      </p:sp>
      <p:graphicFrame>
        <p:nvGraphicFramePr>
          <p:cNvPr id="3" name="Tabelle 2"/>
          <p:cNvGraphicFramePr>
            <a:graphicFrameLocks noGrp="1"/>
          </p:cNvGraphicFramePr>
          <p:nvPr>
            <p:extLst>
              <p:ext uri="{D42A27DB-BD31-4B8C-83A1-F6EECF244321}">
                <p14:modId xmlns:p14="http://schemas.microsoft.com/office/powerpoint/2010/main" val="2903419365"/>
              </p:ext>
            </p:extLst>
          </p:nvPr>
        </p:nvGraphicFramePr>
        <p:xfrm>
          <a:off x="1115616" y="1531112"/>
          <a:ext cx="6696744" cy="2382520"/>
        </p:xfrm>
        <a:graphic>
          <a:graphicData uri="http://schemas.openxmlformats.org/drawingml/2006/table">
            <a:tbl>
              <a:tblPr firstRow="1" bandRow="1">
                <a:tableStyleId>{17292A2E-F333-43FB-9621-5CBBE7FDCDCB}</a:tableStyleId>
              </a:tblPr>
              <a:tblGrid>
                <a:gridCol w="936104"/>
                <a:gridCol w="5760640"/>
              </a:tblGrid>
              <a:tr h="370840">
                <a:tc>
                  <a:txBody>
                    <a:bodyPr/>
                    <a:lstStyle/>
                    <a:p>
                      <a:r>
                        <a:rPr lang="en-US" dirty="0" smtClean="0">
                          <a:solidFill>
                            <a:schemeClr val="tx1"/>
                          </a:solidFill>
                        </a:rPr>
                        <a:t>TC206</a:t>
                      </a:r>
                      <a:endParaRPr lang="en-US" dirty="0">
                        <a:solidFill>
                          <a:schemeClr val="tx1"/>
                        </a:solidFill>
                      </a:endParaRPr>
                    </a:p>
                  </a:txBody>
                  <a:tcPr>
                    <a:solidFill>
                      <a:schemeClr val="bg1">
                        <a:lumMod val="65000"/>
                      </a:schemeClr>
                    </a:solidFill>
                  </a:tcPr>
                </a:tc>
                <a:tc>
                  <a:txBody>
                    <a:bodyPr/>
                    <a:lstStyle/>
                    <a:p>
                      <a:r>
                        <a:rPr lang="de-DE"/>
                        <a:t>Drei Kondensatoren mit den Kapazitäten C</a:t>
                      </a:r>
                      <a:r>
                        <a:rPr lang="de-DE" baseline="-25000"/>
                        <a:t>1</a:t>
                      </a:r>
                      <a:r>
                        <a:rPr lang="de-DE"/>
                        <a:t> = 0,1 µF, C</a:t>
                      </a:r>
                      <a:r>
                        <a:rPr lang="de-DE" baseline="-25000"/>
                        <a:t>2</a:t>
                      </a:r>
                      <a:r>
                        <a:rPr lang="de-DE"/>
                        <a:t> = 150 nF und C</a:t>
                      </a:r>
                      <a:r>
                        <a:rPr lang="de-DE" baseline="-25000"/>
                        <a:t>3</a:t>
                      </a:r>
                      <a:r>
                        <a:rPr lang="de-DE"/>
                        <a:t> = 50000 pF werden parallel geschaltet. Wie groß ist die Gesamtkapazität? </a:t>
                      </a:r>
                    </a:p>
                  </a:txBody>
                  <a:tcPr marL="38100" marR="38100" marT="38100" marB="38100" anchor="ctr">
                    <a:solidFill>
                      <a:schemeClr val="bg1">
                        <a:lumMod val="65000"/>
                      </a:schemeClr>
                    </a:solidFill>
                  </a:tcPr>
                </a:tc>
              </a:tr>
              <a:tr h="370840">
                <a:tc>
                  <a:txBody>
                    <a:bodyPr/>
                    <a:lstStyle/>
                    <a:p>
                      <a:r>
                        <a:rPr lang="en-US" dirty="0" smtClean="0"/>
                        <a:t>A</a:t>
                      </a:r>
                      <a:endParaRPr lang="en-US" dirty="0"/>
                    </a:p>
                  </a:txBody>
                  <a:tcPr/>
                </a:tc>
                <a:tc>
                  <a:txBody>
                    <a:bodyPr/>
                    <a:lstStyle/>
                    <a:p>
                      <a:r>
                        <a:rPr lang="en-US" dirty="0" smtClean="0"/>
                        <a:t>0,027 </a:t>
                      </a:r>
                      <a:r>
                        <a:rPr lang="en-US" dirty="0"/>
                        <a:t>µF</a:t>
                      </a:r>
                    </a:p>
                  </a:txBody>
                  <a:tcPr marL="38100" marR="38100" marT="38100" marB="38100" anchor="ctr"/>
                </a:tc>
              </a:tr>
              <a:tr h="370840">
                <a:tc>
                  <a:txBody>
                    <a:bodyPr/>
                    <a:lstStyle/>
                    <a:p>
                      <a:r>
                        <a:rPr lang="en-US" dirty="0" smtClean="0"/>
                        <a:t>B</a:t>
                      </a:r>
                      <a:endParaRPr lang="en-US" dirty="0"/>
                    </a:p>
                  </a:txBody>
                  <a:tcPr/>
                </a:tc>
                <a:tc>
                  <a:txBody>
                    <a:bodyPr/>
                    <a:lstStyle/>
                    <a:p>
                      <a:r>
                        <a:rPr lang="en-US" dirty="0" smtClean="0"/>
                        <a:t>0,255 </a:t>
                      </a:r>
                      <a:r>
                        <a:rPr lang="en-US" dirty="0"/>
                        <a:t>µF</a:t>
                      </a:r>
                    </a:p>
                  </a:txBody>
                  <a:tcPr marL="38100" marR="38100" marT="38100" marB="38100" anchor="ctr"/>
                </a:tc>
              </a:tr>
              <a:tr h="370840">
                <a:tc>
                  <a:txBody>
                    <a:bodyPr/>
                    <a:lstStyle/>
                    <a:p>
                      <a:r>
                        <a:rPr lang="en-US" dirty="0" smtClean="0"/>
                        <a:t>C</a:t>
                      </a:r>
                      <a:endParaRPr lang="en-US" dirty="0"/>
                    </a:p>
                  </a:txBody>
                  <a:tcPr/>
                </a:tc>
                <a:tc>
                  <a:txBody>
                    <a:bodyPr/>
                    <a:lstStyle/>
                    <a:p>
                      <a:r>
                        <a:rPr lang="en-US" dirty="0" smtClean="0"/>
                        <a:t>0,3 </a:t>
                      </a:r>
                      <a:r>
                        <a:rPr lang="en-US" dirty="0"/>
                        <a:t>µF</a:t>
                      </a:r>
                    </a:p>
                  </a:txBody>
                  <a:tcPr marL="38100" marR="38100" marT="38100" marB="38100" anchor="ctr"/>
                </a:tc>
              </a:tr>
              <a:tr h="370840">
                <a:tc>
                  <a:txBody>
                    <a:bodyPr/>
                    <a:lstStyle/>
                    <a:p>
                      <a:r>
                        <a:rPr lang="en-US" dirty="0" smtClean="0"/>
                        <a:t>D</a:t>
                      </a:r>
                      <a:endParaRPr lang="en-US" dirty="0"/>
                    </a:p>
                  </a:txBody>
                  <a:tcPr/>
                </a:tc>
                <a:tc>
                  <a:txBody>
                    <a:bodyPr/>
                    <a:lstStyle/>
                    <a:p>
                      <a:r>
                        <a:rPr lang="en-US" dirty="0" smtClean="0"/>
                        <a:t>2,73 </a:t>
                      </a:r>
                      <a:r>
                        <a:rPr lang="en-US" dirty="0" err="1"/>
                        <a:t>nF</a:t>
                      </a:r>
                      <a:endParaRPr lang="en-US" dirty="0"/>
                    </a:p>
                  </a:txBody>
                  <a:tcPr marL="38100" marR="38100" marT="38100" marB="38100" anchor="ctr"/>
                </a:tc>
              </a:tr>
            </a:tbl>
          </a:graphicData>
        </a:graphic>
      </p:graphicFrame>
      <p:sp>
        <p:nvSpPr>
          <p:cNvPr id="5" name="Interaktive Schaltfläche: Hilfe 4">
            <a:hlinkClick r:id="" action="ppaction://noaction" highlightClick="1"/>
          </p:cNvPr>
          <p:cNvSpPr/>
          <p:nvPr/>
        </p:nvSpPr>
        <p:spPr>
          <a:xfrm>
            <a:off x="1430944" y="2825560"/>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Interaktive Schaltfläche: Hilfe 10">
            <a:hlinkClick r:id="" action="ppaction://noaction" highlightClick="1"/>
          </p:cNvPr>
          <p:cNvSpPr/>
          <p:nvPr/>
        </p:nvSpPr>
        <p:spPr>
          <a:xfrm>
            <a:off x="1435045" y="2452876"/>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Interaktive Schaltfläche: Hilfe 11">
            <a:hlinkClick r:id="" action="ppaction://noaction" highlightClick="1"/>
          </p:cNvPr>
          <p:cNvSpPr/>
          <p:nvPr/>
        </p:nvSpPr>
        <p:spPr>
          <a:xfrm>
            <a:off x="1435045" y="3216050"/>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Interaktive Schaltfläche: Hilfe 12">
            <a:hlinkClick r:id="" action="ppaction://noaction" highlightClick="1"/>
          </p:cNvPr>
          <p:cNvSpPr/>
          <p:nvPr/>
        </p:nvSpPr>
        <p:spPr>
          <a:xfrm>
            <a:off x="1435045" y="3595544"/>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feld 5"/>
          <p:cNvSpPr txBox="1"/>
          <p:nvPr/>
        </p:nvSpPr>
        <p:spPr>
          <a:xfrm>
            <a:off x="1156560" y="2809079"/>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15" name="Textfeld 14"/>
          <p:cNvSpPr txBox="1"/>
          <p:nvPr/>
        </p:nvSpPr>
        <p:spPr>
          <a:xfrm>
            <a:off x="1167781" y="2438724"/>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16" name="Textfeld 15"/>
          <p:cNvSpPr txBox="1"/>
          <p:nvPr/>
        </p:nvSpPr>
        <p:spPr>
          <a:xfrm>
            <a:off x="1167781" y="3193082"/>
            <a:ext cx="809837" cy="338554"/>
          </a:xfrm>
          <a:prstGeom prst="rect">
            <a:avLst/>
          </a:prstGeom>
          <a:solidFill>
            <a:srgbClr val="92D050"/>
          </a:solidFill>
        </p:spPr>
        <p:txBody>
          <a:bodyPr wrap="none" rtlCol="0">
            <a:spAutoFit/>
          </a:bodyPr>
          <a:lstStyle/>
          <a:p>
            <a:r>
              <a:rPr lang="en-US" sz="1600" dirty="0" err="1" smtClean="0">
                <a:latin typeface="+mn-lt"/>
              </a:rPr>
              <a:t>Richtig</a:t>
            </a:r>
            <a:endParaRPr lang="en-US" sz="1600" dirty="0">
              <a:latin typeface="+mn-lt"/>
            </a:endParaRPr>
          </a:p>
        </p:txBody>
      </p:sp>
      <p:sp>
        <p:nvSpPr>
          <p:cNvPr id="17" name="Textfeld 16"/>
          <p:cNvSpPr txBox="1"/>
          <p:nvPr/>
        </p:nvSpPr>
        <p:spPr>
          <a:xfrm>
            <a:off x="1167781" y="3563438"/>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2" name="Textfeld 1"/>
          <p:cNvSpPr txBox="1"/>
          <p:nvPr/>
        </p:nvSpPr>
        <p:spPr>
          <a:xfrm>
            <a:off x="1156560" y="4221088"/>
            <a:ext cx="6727808" cy="2277547"/>
          </a:xfrm>
          <a:prstGeom prst="rect">
            <a:avLst/>
          </a:prstGeom>
          <a:noFill/>
        </p:spPr>
        <p:txBody>
          <a:bodyPr wrap="square" rtlCol="0">
            <a:spAutoFit/>
          </a:bodyPr>
          <a:lstStyle/>
          <a:p>
            <a:r>
              <a:rPr lang="de-DE" sz="1400" b="1" dirty="0">
                <a:latin typeface="Verdana" panose="020B0604030504040204" pitchFamily="34" charset="0"/>
                <a:ea typeface="Verdana" panose="020B0604030504040204" pitchFamily="34" charset="0"/>
                <a:cs typeface="Verdana" panose="020B0604030504040204" pitchFamily="34" charset="0"/>
              </a:rPr>
              <a:t>Lösung: </a:t>
            </a:r>
            <a:r>
              <a:rPr lang="de-DE" sz="1400" dirty="0">
                <a:latin typeface="Verdana" panose="020B0604030504040204" pitchFamily="34" charset="0"/>
                <a:ea typeface="Verdana" panose="020B0604030504040204" pitchFamily="34" charset="0"/>
                <a:cs typeface="Verdana" panose="020B0604030504040204" pitchFamily="34" charset="0"/>
              </a:rPr>
              <a:t>Zunächst wandeln wir die Kapazitätswerte in eine gemeinsame Größenordnung um. Ich wähle in diesem Fall Nanofarad (</a:t>
            </a:r>
            <a:r>
              <a:rPr lang="de-DE" sz="1400" dirty="0" err="1">
                <a:latin typeface="Verdana" panose="020B0604030504040204" pitchFamily="34" charset="0"/>
                <a:ea typeface="Verdana" panose="020B0604030504040204" pitchFamily="34" charset="0"/>
                <a:cs typeface="Verdana" panose="020B0604030504040204" pitchFamily="34" charset="0"/>
              </a:rPr>
              <a:t>nF</a:t>
            </a:r>
            <a:r>
              <a:rPr lang="de-DE" sz="1400" dirty="0">
                <a:latin typeface="Verdana" panose="020B0604030504040204" pitchFamily="34" charset="0"/>
                <a:ea typeface="Verdana" panose="020B0604030504040204" pitchFamily="34" charset="0"/>
                <a:cs typeface="Verdana" panose="020B0604030504040204" pitchFamily="34" charset="0"/>
              </a:rPr>
              <a:t>). 1000 </a:t>
            </a:r>
            <a:r>
              <a:rPr lang="de-DE" sz="1400" dirty="0" err="1">
                <a:latin typeface="Verdana" panose="020B0604030504040204" pitchFamily="34" charset="0"/>
                <a:ea typeface="Verdana" panose="020B0604030504040204" pitchFamily="34" charset="0"/>
                <a:cs typeface="Verdana" panose="020B0604030504040204" pitchFamily="34" charset="0"/>
              </a:rPr>
              <a:t>pF</a:t>
            </a:r>
            <a:r>
              <a:rPr lang="de-DE" sz="1400" dirty="0">
                <a:latin typeface="Verdana" panose="020B0604030504040204" pitchFamily="34" charset="0"/>
                <a:ea typeface="Verdana" panose="020B0604030504040204" pitchFamily="34" charset="0"/>
                <a:cs typeface="Verdana" panose="020B0604030504040204" pitchFamily="34" charset="0"/>
              </a:rPr>
              <a:t> = 1 </a:t>
            </a:r>
            <a:r>
              <a:rPr lang="de-DE" sz="1400" dirty="0" err="1">
                <a:latin typeface="Verdana" panose="020B0604030504040204" pitchFamily="34" charset="0"/>
                <a:ea typeface="Verdana" panose="020B0604030504040204" pitchFamily="34" charset="0"/>
                <a:cs typeface="Verdana" panose="020B0604030504040204" pitchFamily="34" charset="0"/>
              </a:rPr>
              <a:t>nF</a:t>
            </a:r>
            <a:r>
              <a:rPr lang="de-DE" sz="1400" dirty="0">
                <a:latin typeface="Verdana" panose="020B0604030504040204" pitchFamily="34" charset="0"/>
                <a:ea typeface="Verdana" panose="020B0604030504040204" pitchFamily="34" charset="0"/>
                <a:cs typeface="Verdana" panose="020B0604030504040204" pitchFamily="34" charset="0"/>
              </a:rPr>
              <a:t>, 1000 </a:t>
            </a:r>
            <a:r>
              <a:rPr lang="de-DE" sz="1400" dirty="0" err="1">
                <a:latin typeface="Verdana" panose="020B0604030504040204" pitchFamily="34" charset="0"/>
                <a:ea typeface="Verdana" panose="020B0604030504040204" pitchFamily="34" charset="0"/>
                <a:cs typeface="Verdana" panose="020B0604030504040204" pitchFamily="34" charset="0"/>
              </a:rPr>
              <a:t>nF</a:t>
            </a:r>
            <a:r>
              <a:rPr lang="de-DE" sz="1400" dirty="0">
                <a:latin typeface="Verdana" panose="020B0604030504040204" pitchFamily="34" charset="0"/>
                <a:ea typeface="Verdana" panose="020B0604030504040204" pitchFamily="34" charset="0"/>
                <a:cs typeface="Verdana" panose="020B0604030504040204" pitchFamily="34" charset="0"/>
              </a:rPr>
              <a:t> = 1 µF. Damit erhalten wir folgende Kapazitäten</a:t>
            </a:r>
          </a:p>
          <a:p>
            <a:endParaRPr lang="de-DE" sz="1400" dirty="0">
              <a:latin typeface="Verdana" panose="020B0604030504040204" pitchFamily="34" charset="0"/>
              <a:ea typeface="Verdana" panose="020B0604030504040204" pitchFamily="34" charset="0"/>
              <a:cs typeface="Verdana" panose="020B0604030504040204" pitchFamily="34" charset="0"/>
            </a:endParaRPr>
          </a:p>
          <a:p>
            <a:r>
              <a:rPr lang="de-DE" sz="1400" dirty="0">
                <a:latin typeface="Verdana" panose="020B0604030504040204" pitchFamily="34" charset="0"/>
                <a:ea typeface="Verdana" panose="020B0604030504040204" pitchFamily="34" charset="0"/>
                <a:cs typeface="Verdana" panose="020B0604030504040204" pitchFamily="34" charset="0"/>
              </a:rPr>
              <a:t>C</a:t>
            </a:r>
            <a:r>
              <a:rPr lang="de-DE" sz="1400" baseline="-25000" dirty="0">
                <a:latin typeface="Verdana" panose="020B0604030504040204" pitchFamily="34" charset="0"/>
                <a:ea typeface="Verdana" panose="020B0604030504040204" pitchFamily="34" charset="0"/>
                <a:cs typeface="Verdana" panose="020B0604030504040204" pitchFamily="34" charset="0"/>
              </a:rPr>
              <a:t>1</a:t>
            </a:r>
            <a:r>
              <a:rPr lang="de-DE" sz="1400" dirty="0">
                <a:latin typeface="Verdana" panose="020B0604030504040204" pitchFamily="34" charset="0"/>
                <a:ea typeface="Verdana" panose="020B0604030504040204" pitchFamily="34" charset="0"/>
                <a:cs typeface="Verdana" panose="020B0604030504040204" pitchFamily="34" charset="0"/>
              </a:rPr>
              <a:t> = 100 </a:t>
            </a:r>
            <a:r>
              <a:rPr lang="de-DE" sz="1400" dirty="0" err="1">
                <a:latin typeface="Verdana" panose="020B0604030504040204" pitchFamily="34" charset="0"/>
                <a:ea typeface="Verdana" panose="020B0604030504040204" pitchFamily="34" charset="0"/>
                <a:cs typeface="Verdana" panose="020B0604030504040204" pitchFamily="34" charset="0"/>
              </a:rPr>
              <a:t>nF</a:t>
            </a:r>
            <a:r>
              <a:rPr lang="de-DE" sz="1400" dirty="0">
                <a:latin typeface="Verdana" panose="020B0604030504040204" pitchFamily="34" charset="0"/>
                <a:ea typeface="Verdana" panose="020B0604030504040204" pitchFamily="34" charset="0"/>
                <a:cs typeface="Verdana" panose="020B0604030504040204" pitchFamily="34" charset="0"/>
              </a:rPr>
              <a:t>, C</a:t>
            </a:r>
            <a:r>
              <a:rPr lang="de-DE" sz="1400" baseline="-25000" dirty="0">
                <a:latin typeface="Verdana" panose="020B0604030504040204" pitchFamily="34" charset="0"/>
                <a:ea typeface="Verdana" panose="020B0604030504040204" pitchFamily="34" charset="0"/>
                <a:cs typeface="Verdana" panose="020B0604030504040204" pitchFamily="34" charset="0"/>
              </a:rPr>
              <a:t>2</a:t>
            </a:r>
            <a:r>
              <a:rPr lang="de-DE" sz="1400" dirty="0">
                <a:latin typeface="Verdana" panose="020B0604030504040204" pitchFamily="34" charset="0"/>
                <a:ea typeface="Verdana" panose="020B0604030504040204" pitchFamily="34" charset="0"/>
                <a:cs typeface="Verdana" panose="020B0604030504040204" pitchFamily="34" charset="0"/>
              </a:rPr>
              <a:t> = 150 </a:t>
            </a:r>
            <a:r>
              <a:rPr lang="de-DE" sz="1400" dirty="0" err="1">
                <a:latin typeface="Verdana" panose="020B0604030504040204" pitchFamily="34" charset="0"/>
                <a:ea typeface="Verdana" panose="020B0604030504040204" pitchFamily="34" charset="0"/>
                <a:cs typeface="Verdana" panose="020B0604030504040204" pitchFamily="34" charset="0"/>
              </a:rPr>
              <a:t>nF</a:t>
            </a:r>
            <a:r>
              <a:rPr lang="de-DE" sz="1400" dirty="0">
                <a:latin typeface="Verdana" panose="020B0604030504040204" pitchFamily="34" charset="0"/>
                <a:ea typeface="Verdana" panose="020B0604030504040204" pitchFamily="34" charset="0"/>
                <a:cs typeface="Verdana" panose="020B0604030504040204" pitchFamily="34" charset="0"/>
              </a:rPr>
              <a:t> und C</a:t>
            </a:r>
            <a:r>
              <a:rPr lang="de-DE" sz="1400" baseline="-25000" dirty="0">
                <a:latin typeface="Verdana" panose="020B0604030504040204" pitchFamily="34" charset="0"/>
                <a:ea typeface="Verdana" panose="020B0604030504040204" pitchFamily="34" charset="0"/>
                <a:cs typeface="Verdana" panose="020B0604030504040204" pitchFamily="34" charset="0"/>
              </a:rPr>
              <a:t>3</a:t>
            </a:r>
            <a:r>
              <a:rPr lang="de-DE" sz="1400" dirty="0">
                <a:latin typeface="Verdana" panose="020B0604030504040204" pitchFamily="34" charset="0"/>
                <a:ea typeface="Verdana" panose="020B0604030504040204" pitchFamily="34" charset="0"/>
                <a:cs typeface="Verdana" panose="020B0604030504040204" pitchFamily="34" charset="0"/>
              </a:rPr>
              <a:t> = 50 </a:t>
            </a:r>
            <a:r>
              <a:rPr lang="de-DE" sz="1400" dirty="0" err="1">
                <a:latin typeface="Verdana" panose="020B0604030504040204" pitchFamily="34" charset="0"/>
                <a:ea typeface="Verdana" panose="020B0604030504040204" pitchFamily="34" charset="0"/>
                <a:cs typeface="Verdana" panose="020B0604030504040204" pitchFamily="34" charset="0"/>
              </a:rPr>
              <a:t>nF</a:t>
            </a:r>
            <a:r>
              <a:rPr lang="de-DE" sz="1400" dirty="0">
                <a:latin typeface="Verdana" panose="020B0604030504040204" pitchFamily="34" charset="0"/>
                <a:ea typeface="Verdana" panose="020B0604030504040204" pitchFamily="34" charset="0"/>
                <a:cs typeface="Verdana" panose="020B0604030504040204" pitchFamily="34" charset="0"/>
              </a:rPr>
              <a:t>.</a:t>
            </a:r>
          </a:p>
          <a:p>
            <a:endParaRPr lang="de-DE" sz="1400" dirty="0">
              <a:latin typeface="Verdana" panose="020B0604030504040204" pitchFamily="34" charset="0"/>
              <a:ea typeface="Verdana" panose="020B0604030504040204" pitchFamily="34" charset="0"/>
              <a:cs typeface="Verdana" panose="020B0604030504040204" pitchFamily="34" charset="0"/>
            </a:endParaRPr>
          </a:p>
          <a:p>
            <a:r>
              <a:rPr lang="de-DE" sz="1400" dirty="0">
                <a:latin typeface="Verdana" panose="020B0604030504040204" pitchFamily="34" charset="0"/>
                <a:ea typeface="Verdana" panose="020B0604030504040204" pitchFamily="34" charset="0"/>
                <a:cs typeface="Verdana" panose="020B0604030504040204" pitchFamily="34" charset="0"/>
              </a:rPr>
              <a:t>C</a:t>
            </a:r>
            <a:r>
              <a:rPr lang="de-DE" sz="1400" baseline="-25000" dirty="0">
                <a:latin typeface="Verdana" panose="020B0604030504040204" pitchFamily="34" charset="0"/>
                <a:ea typeface="Verdana" panose="020B0604030504040204" pitchFamily="34" charset="0"/>
                <a:cs typeface="Verdana" panose="020B0604030504040204" pitchFamily="34" charset="0"/>
              </a:rPr>
              <a:t>G</a:t>
            </a:r>
            <a:r>
              <a:rPr lang="de-DE" sz="1400" dirty="0">
                <a:latin typeface="Verdana" panose="020B0604030504040204" pitchFamily="34" charset="0"/>
                <a:ea typeface="Verdana" panose="020B0604030504040204" pitchFamily="34" charset="0"/>
                <a:cs typeface="Verdana" panose="020B0604030504040204" pitchFamily="34" charset="0"/>
              </a:rPr>
              <a:t> = 100 </a:t>
            </a:r>
            <a:r>
              <a:rPr lang="de-DE" sz="1400" dirty="0" err="1">
                <a:latin typeface="Verdana" panose="020B0604030504040204" pitchFamily="34" charset="0"/>
                <a:ea typeface="Verdana" panose="020B0604030504040204" pitchFamily="34" charset="0"/>
                <a:cs typeface="Verdana" panose="020B0604030504040204" pitchFamily="34" charset="0"/>
              </a:rPr>
              <a:t>nF</a:t>
            </a:r>
            <a:r>
              <a:rPr lang="de-DE" sz="1400" dirty="0">
                <a:latin typeface="Verdana" panose="020B0604030504040204" pitchFamily="34" charset="0"/>
                <a:ea typeface="Verdana" panose="020B0604030504040204" pitchFamily="34" charset="0"/>
                <a:cs typeface="Verdana" panose="020B0604030504040204" pitchFamily="34" charset="0"/>
              </a:rPr>
              <a:t> + 150 </a:t>
            </a:r>
            <a:r>
              <a:rPr lang="de-DE" sz="1400" dirty="0" err="1">
                <a:latin typeface="Verdana" panose="020B0604030504040204" pitchFamily="34" charset="0"/>
                <a:ea typeface="Verdana" panose="020B0604030504040204" pitchFamily="34" charset="0"/>
                <a:cs typeface="Verdana" panose="020B0604030504040204" pitchFamily="34" charset="0"/>
              </a:rPr>
              <a:t>nF</a:t>
            </a:r>
            <a:r>
              <a:rPr lang="de-DE" sz="1400" dirty="0">
                <a:latin typeface="Verdana" panose="020B0604030504040204" pitchFamily="34" charset="0"/>
                <a:ea typeface="Verdana" panose="020B0604030504040204" pitchFamily="34" charset="0"/>
                <a:cs typeface="Verdana" panose="020B0604030504040204" pitchFamily="34" charset="0"/>
              </a:rPr>
              <a:t> + 50 </a:t>
            </a:r>
            <a:r>
              <a:rPr lang="de-DE" sz="1400" dirty="0" err="1">
                <a:latin typeface="Verdana" panose="020B0604030504040204" pitchFamily="34" charset="0"/>
                <a:ea typeface="Verdana" panose="020B0604030504040204" pitchFamily="34" charset="0"/>
                <a:cs typeface="Verdana" panose="020B0604030504040204" pitchFamily="34" charset="0"/>
              </a:rPr>
              <a:t>nF</a:t>
            </a:r>
            <a:r>
              <a:rPr lang="de-DE" sz="1400" dirty="0">
                <a:latin typeface="Verdana" panose="020B0604030504040204" pitchFamily="34" charset="0"/>
                <a:ea typeface="Verdana" panose="020B0604030504040204" pitchFamily="34" charset="0"/>
                <a:cs typeface="Verdana" panose="020B0604030504040204" pitchFamily="34" charset="0"/>
              </a:rPr>
              <a:t> = 300 </a:t>
            </a:r>
            <a:r>
              <a:rPr lang="de-DE" sz="1400" dirty="0" err="1">
                <a:latin typeface="Verdana" panose="020B0604030504040204" pitchFamily="34" charset="0"/>
                <a:ea typeface="Verdana" panose="020B0604030504040204" pitchFamily="34" charset="0"/>
                <a:cs typeface="Verdana" panose="020B0604030504040204" pitchFamily="34" charset="0"/>
              </a:rPr>
              <a:t>nF</a:t>
            </a:r>
            <a:endParaRPr lang="de-DE" sz="1400" dirty="0">
              <a:latin typeface="Verdana" panose="020B0604030504040204" pitchFamily="34" charset="0"/>
              <a:ea typeface="Verdana" panose="020B0604030504040204" pitchFamily="34" charset="0"/>
              <a:cs typeface="Verdana" panose="020B0604030504040204" pitchFamily="34" charset="0"/>
            </a:endParaRPr>
          </a:p>
          <a:p>
            <a:endParaRPr lang="de-DE" sz="1400" dirty="0">
              <a:latin typeface="Verdana" panose="020B0604030504040204" pitchFamily="34" charset="0"/>
              <a:ea typeface="Verdana" panose="020B0604030504040204" pitchFamily="34" charset="0"/>
              <a:cs typeface="Verdana" panose="020B0604030504040204" pitchFamily="34" charset="0"/>
            </a:endParaRPr>
          </a:p>
          <a:p>
            <a:r>
              <a:rPr lang="de-DE" sz="1400" dirty="0">
                <a:latin typeface="Verdana" panose="020B0604030504040204" pitchFamily="34" charset="0"/>
                <a:ea typeface="Verdana" panose="020B0604030504040204" pitchFamily="34" charset="0"/>
                <a:cs typeface="Verdana" panose="020B0604030504040204" pitchFamily="34" charset="0"/>
              </a:rPr>
              <a:t>C</a:t>
            </a:r>
            <a:r>
              <a:rPr lang="de-DE" sz="1400" baseline="-25000" dirty="0">
                <a:latin typeface="Verdana" panose="020B0604030504040204" pitchFamily="34" charset="0"/>
                <a:ea typeface="Verdana" panose="020B0604030504040204" pitchFamily="34" charset="0"/>
                <a:cs typeface="Verdana" panose="020B0604030504040204" pitchFamily="34" charset="0"/>
              </a:rPr>
              <a:t>G</a:t>
            </a:r>
            <a:r>
              <a:rPr lang="de-DE" sz="1400" dirty="0">
                <a:latin typeface="Verdana" panose="020B0604030504040204" pitchFamily="34" charset="0"/>
                <a:ea typeface="Verdana" panose="020B0604030504040204" pitchFamily="34" charset="0"/>
                <a:cs typeface="Verdana" panose="020B0604030504040204" pitchFamily="34" charset="0"/>
              </a:rPr>
              <a:t> = 0,3 µF </a:t>
            </a:r>
          </a:p>
          <a:p>
            <a:endParaRPr lang="en-US" sz="1600" dirty="0">
              <a:latin typeface="Verdana" panose="020B0604030504040204" pitchFamily="34" charset="0"/>
              <a:ea typeface="Verdana" panose="020B0604030504040204" pitchFamily="34" charset="0"/>
              <a:cs typeface="Verdana" panose="020B0604030504040204" pitchFamily="34" charset="0"/>
            </a:endParaRPr>
          </a:p>
        </p:txBody>
      </p:sp>
    </p:spTree>
    <p:extLst>
      <p:ext uri="{BB962C8B-B14F-4D97-AF65-F5344CB8AC3E}">
        <p14:creationId xmlns:p14="http://schemas.microsoft.com/office/powerpoint/2010/main" val="1640170274"/>
      </p:ext>
    </p:extLst>
  </p:cSld>
  <p:clrMapOvr>
    <a:masterClrMapping/>
  </p:clrMapOvr>
  <p:transition/>
  <p:timing>
    <p:tnLst>
      <p:par>
        <p:cTn id="1" dur="indefinite" restart="never" nodeType="tmRoot">
          <p:childTnLst>
            <p:seq concurrent="1" nextAc="seek">
              <p:cTn id="2" restart="whenNotActive" fill="hold" evtFilter="cancelBubble" nodeType="interactiveSeq">
                <p:stCondLst>
                  <p:cond evt="onClick" delay="0">
                    <p:tgtEl>
                      <p:spTgt spid="11"/>
                    </p:tgtEl>
                  </p:cond>
                </p:stCondLst>
                <p:endSync evt="end" delay="0">
                  <p:rtn val="all"/>
                </p:endSync>
                <p:childTnLst>
                  <p:par>
                    <p:cTn id="3" fill="hold">
                      <p:stCondLst>
                        <p:cond delay="0"/>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5"/>
                                        </p:tgtEl>
                                        <p:attrNameLst>
                                          <p:attrName>style.visibility</p:attrName>
                                        </p:attrNameLst>
                                      </p:cBhvr>
                                      <p:to>
                                        <p:strVal val="visible"/>
                                      </p:to>
                                    </p:set>
                                  </p:childTnLst>
                                </p:cTn>
                              </p:par>
                            </p:childTnLst>
                          </p:cTn>
                        </p:par>
                      </p:childTnLst>
                    </p:cTn>
                  </p:par>
                </p:childTnLst>
              </p:cTn>
              <p:nextCondLst>
                <p:cond evt="onClick" delay="0">
                  <p:tgtEl>
                    <p:spTgt spid="11"/>
                  </p:tgtEl>
                </p:cond>
              </p:nextCondLst>
            </p:seq>
            <p:seq concurrent="1" nextAc="seek">
              <p:cTn id="7" restart="whenNotActive" fill="hold" evtFilter="cancelBubble" nodeType="interactiveSeq">
                <p:stCondLst>
                  <p:cond evt="onClick" delay="0">
                    <p:tgtEl>
                      <p:spTgt spid="5"/>
                    </p:tgtEl>
                  </p:cond>
                </p:stCondLst>
                <p:endSync evt="end" delay="0">
                  <p:rtn val="all"/>
                </p:endSync>
                <p:childTnLst>
                  <p:par>
                    <p:cTn id="8" fill="hold">
                      <p:stCondLst>
                        <p:cond delay="0"/>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childTnLst>
                                </p:cTn>
                              </p:par>
                            </p:childTnLst>
                          </p:cTn>
                        </p:par>
                      </p:childTnLst>
                    </p:cTn>
                  </p:par>
                </p:childTnLst>
              </p:cTn>
              <p:nextCondLst>
                <p:cond evt="onClick" delay="0">
                  <p:tgtEl>
                    <p:spTgt spid="5"/>
                  </p:tgtEl>
                </p:cond>
              </p:nextCondLst>
            </p:seq>
            <p:seq concurrent="1" nextAc="seek">
              <p:cTn id="12" restart="whenNotActive" fill="hold" evtFilter="cancelBubble" nodeType="interactiveSeq">
                <p:stCondLst>
                  <p:cond evt="onClick" delay="0">
                    <p:tgtEl>
                      <p:spTgt spid="12"/>
                    </p:tgtEl>
                  </p:cond>
                </p:stCondLst>
                <p:endSync evt="end" delay="0">
                  <p:rtn val="all"/>
                </p:endSync>
                <p:childTnLst>
                  <p:par>
                    <p:cTn id="13" fill="hold">
                      <p:stCondLst>
                        <p:cond delay="0"/>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6"/>
                                        </p:tgtEl>
                                        <p:attrNameLst>
                                          <p:attrName>style.visibility</p:attrName>
                                        </p:attrNameLst>
                                      </p:cBhvr>
                                      <p:to>
                                        <p:strVal val="visible"/>
                                      </p:to>
                                    </p:set>
                                  </p:childTnLst>
                                </p:cTn>
                              </p:par>
                            </p:childTnLst>
                          </p:cTn>
                        </p:par>
                        <p:par>
                          <p:cTn id="17" fill="hold">
                            <p:stCondLst>
                              <p:cond delay="0"/>
                            </p:stCondLst>
                            <p:childTnLst>
                              <p:par>
                                <p:cTn id="18" presetID="1" presetClass="entr" presetSubtype="0" fill="hold" grpId="0" nodeType="afterEffect">
                                  <p:stCondLst>
                                    <p:cond delay="500"/>
                                  </p:stCondLst>
                                  <p:childTnLst>
                                    <p:set>
                                      <p:cBhvr>
                                        <p:cTn id="19" dur="1" fill="hold">
                                          <p:stCondLst>
                                            <p:cond delay="0"/>
                                          </p:stCondLst>
                                        </p:cTn>
                                        <p:tgtEl>
                                          <p:spTgt spid="2"/>
                                        </p:tgtEl>
                                        <p:attrNameLst>
                                          <p:attrName>style.visibility</p:attrName>
                                        </p:attrNameLst>
                                      </p:cBhvr>
                                      <p:to>
                                        <p:strVal val="visible"/>
                                      </p:to>
                                    </p:set>
                                  </p:childTnLst>
                                </p:cTn>
                              </p:par>
                            </p:childTnLst>
                          </p:cTn>
                        </p:par>
                      </p:childTnLst>
                    </p:cTn>
                  </p:par>
                </p:childTnLst>
              </p:cTn>
              <p:nextCondLst>
                <p:cond evt="onClick" delay="0">
                  <p:tgtEl>
                    <p:spTgt spid="12"/>
                  </p:tgtEl>
                </p:cond>
              </p:nextCondLst>
            </p:seq>
            <p:seq concurrent="1" nextAc="seek">
              <p:cTn id="20" restart="whenNotActive" fill="hold" evtFilter="cancelBubble" nodeType="interactiveSeq">
                <p:stCondLst>
                  <p:cond evt="onClick" delay="0">
                    <p:tgtEl>
                      <p:spTgt spid="13"/>
                    </p:tgtEl>
                  </p:cond>
                </p:stCondLst>
                <p:endSync evt="end" delay="0">
                  <p:rtn val="all"/>
                </p:endSync>
                <p:childTnLst>
                  <p:par>
                    <p:cTn id="21" fill="hold">
                      <p:stCondLst>
                        <p:cond delay="0"/>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17"/>
                                        </p:tgtEl>
                                        <p:attrNameLst>
                                          <p:attrName>style.visibility</p:attrName>
                                        </p:attrNameLst>
                                      </p:cBhvr>
                                      <p:to>
                                        <p:strVal val="visible"/>
                                      </p:to>
                                    </p:set>
                                  </p:childTnLst>
                                </p:cTn>
                              </p:par>
                            </p:childTnLst>
                          </p:cTn>
                        </p:par>
                      </p:childTnLst>
                    </p:cTn>
                  </p:par>
                </p:childTnLst>
              </p:cTn>
              <p:nextCondLst>
                <p:cond evt="onClick" delay="0">
                  <p:tgtEl>
                    <p:spTgt spid="13"/>
                  </p:tgtEl>
                </p:cond>
              </p:nextCondLst>
            </p:seq>
          </p:childTnLst>
        </p:cTn>
      </p:par>
    </p:tnLst>
    <p:bldLst>
      <p:bldP spid="6" grpId="0" animBg="1"/>
      <p:bldP spid="15" grpId="0" animBg="1"/>
      <p:bldP spid="16" grpId="0" animBg="1"/>
      <p:bldP spid="17" grpId="0" animBg="1"/>
      <p:bldP spid="2"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685800" y="408280"/>
            <a:ext cx="6550496" cy="609600"/>
          </a:xfrm>
        </p:spPr>
        <p:txBody>
          <a:bodyPr/>
          <a:lstStyle/>
          <a:p>
            <a:r>
              <a:rPr lang="de-DE" altLang="en-US" dirty="0" smtClean="0"/>
              <a:t>Reihenschaltung von Kondensatoren</a:t>
            </a:r>
          </a:p>
        </p:txBody>
      </p:sp>
      <p:sp>
        <p:nvSpPr>
          <p:cNvPr id="10244" name="Foliennummernplatzhalter 5"/>
          <p:cNvSpPr>
            <a:spLocks noGrp="1"/>
          </p:cNvSpPr>
          <p:nvPr>
            <p:ph type="sldNum" sz="quarter" idx="4294967295"/>
          </p:nvPr>
        </p:nvSpPr>
        <p:spPr bwMode="auto">
          <a:xfrm>
            <a:off x="72390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92BC0C84-D02F-441E-AE1A-F7948E005445}" type="slidenum">
              <a:rPr lang="de-DE" altLang="en-US"/>
              <a:pPr eaLnBrk="1" hangingPunct="1"/>
              <a:t>9</a:t>
            </a:fld>
            <a:endParaRPr lang="de-DE" altLang="en-US"/>
          </a:p>
        </p:txBody>
      </p:sp>
      <mc:AlternateContent xmlns:mc="http://schemas.openxmlformats.org/markup-compatibility/2006" xmlns:a14="http://schemas.microsoft.com/office/drawing/2010/main">
        <mc:Choice Requires="a14">
          <p:sp>
            <p:nvSpPr>
              <p:cNvPr id="9" name="Textfeld 8"/>
              <p:cNvSpPr txBox="1"/>
              <p:nvPr/>
            </p:nvSpPr>
            <p:spPr>
              <a:xfrm>
                <a:off x="683565" y="2329540"/>
                <a:ext cx="7920883" cy="2997295"/>
              </a:xfrm>
              <a:prstGeom prst="rect">
                <a:avLst/>
              </a:prstGeom>
              <a:noFill/>
            </p:spPr>
            <p:txBody>
              <a:bodyPr wrap="square" rtlCol="0">
                <a:spAutoFit/>
              </a:bodyPr>
              <a:lstStyle/>
              <a:p>
                <a:pPr>
                  <a:spcBef>
                    <a:spcPts val="800"/>
                  </a:spcBef>
                </a:pPr>
                <a:r>
                  <a:rPr lang="de-DE" sz="1600" dirty="0" smtClean="0">
                    <a:latin typeface="Verdana" panose="020B0604030504040204" pitchFamily="34" charset="0"/>
                    <a:ea typeface="Verdana" panose="020B0604030504040204" pitchFamily="34" charset="0"/>
                    <a:cs typeface="Verdana" panose="020B0604030504040204" pitchFamily="34" charset="0"/>
                  </a:rPr>
                  <a:t>Die Reihenschaltung mehrerer Kondensatoren </a:t>
                </a:r>
                <a:r>
                  <a:rPr lang="de-DE" sz="1600" dirty="0">
                    <a:latin typeface="Verdana" panose="020B0604030504040204" pitchFamily="34" charset="0"/>
                    <a:ea typeface="Verdana" panose="020B0604030504040204" pitchFamily="34" charset="0"/>
                    <a:cs typeface="Verdana" panose="020B0604030504040204" pitchFamily="34" charset="0"/>
                  </a:rPr>
                  <a:t>entspricht </a:t>
                </a:r>
                <a:r>
                  <a:rPr lang="de-DE" sz="1600" dirty="0" smtClean="0">
                    <a:latin typeface="Verdana" panose="020B0604030504040204" pitchFamily="34" charset="0"/>
                    <a:ea typeface="Verdana" panose="020B0604030504040204" pitchFamily="34" charset="0"/>
                    <a:cs typeface="Verdana" panose="020B0604030504040204" pitchFamily="34" charset="0"/>
                  </a:rPr>
                  <a:t>effektiv einer </a:t>
                </a:r>
                <a:r>
                  <a:rPr lang="de-DE" sz="1600" dirty="0">
                    <a:latin typeface="Verdana" panose="020B0604030504040204" pitchFamily="34" charset="0"/>
                    <a:ea typeface="Verdana" panose="020B0604030504040204" pitchFamily="34" charset="0"/>
                    <a:cs typeface="Verdana" panose="020B0604030504040204" pitchFamily="34" charset="0"/>
                  </a:rPr>
                  <a:t>Vergrößerung des Plattenabstandes, was wiederum eine </a:t>
                </a:r>
                <a:r>
                  <a:rPr lang="de-DE" sz="1600" dirty="0" smtClean="0">
                    <a:latin typeface="Verdana" panose="020B0604030504040204" pitchFamily="34" charset="0"/>
                    <a:ea typeface="Verdana" panose="020B0604030504040204" pitchFamily="34" charset="0"/>
                    <a:cs typeface="Verdana" panose="020B0604030504040204" pitchFamily="34" charset="0"/>
                  </a:rPr>
                  <a:t>Kapazitäts-verminderung </a:t>
                </a:r>
                <a:r>
                  <a:rPr lang="de-DE" sz="1600" dirty="0">
                    <a:latin typeface="Verdana" panose="020B0604030504040204" pitchFamily="34" charset="0"/>
                    <a:ea typeface="Verdana" panose="020B0604030504040204" pitchFamily="34" charset="0"/>
                    <a:cs typeface="Verdana" panose="020B0604030504040204" pitchFamily="34" charset="0"/>
                  </a:rPr>
                  <a:t>bedeutet. Die Gesamtkapazität ist bei einer Reihenschaltung kleiner als die kleinste Einzelkapazität</a:t>
                </a:r>
                <a:r>
                  <a:rPr lang="de-DE" sz="1600" dirty="0" smtClean="0">
                    <a:latin typeface="Verdana" panose="020B0604030504040204" pitchFamily="34" charset="0"/>
                    <a:ea typeface="Verdana" panose="020B0604030504040204" pitchFamily="34" charset="0"/>
                    <a:cs typeface="Verdana" panose="020B0604030504040204" pitchFamily="34" charset="0"/>
                  </a:rPr>
                  <a:t>. Man berechnet sie zu:</a:t>
                </a:r>
              </a:p>
              <a:p>
                <a:pPr>
                  <a:spcBef>
                    <a:spcPts val="800"/>
                  </a:spcBef>
                </a:pPr>
                <a14:m>
                  <m:oMath xmlns:m="http://schemas.openxmlformats.org/officeDocument/2006/math">
                    <m:f>
                      <m:fPr>
                        <m:ctrlPr>
                          <a:rPr lang="de-DE" sz="2000" i="1">
                            <a:latin typeface="Cambria Math" panose="02040503050406030204" pitchFamily="18" charset="0"/>
                            <a:ea typeface="Verdana" panose="020B0604030504040204" pitchFamily="34" charset="0"/>
                            <a:cs typeface="Verdana" panose="020B0604030504040204" pitchFamily="34" charset="0"/>
                          </a:rPr>
                        </m:ctrlPr>
                      </m:fPr>
                      <m:num>
                        <m:r>
                          <a:rPr lang="de-DE" sz="2000" i="1">
                            <a:latin typeface="Cambria Math"/>
                            <a:ea typeface="Verdana" panose="020B0604030504040204" pitchFamily="34" charset="0"/>
                            <a:cs typeface="Verdana" panose="020B0604030504040204" pitchFamily="34" charset="0"/>
                          </a:rPr>
                          <m:t>1</m:t>
                        </m:r>
                      </m:num>
                      <m:den>
                        <m:r>
                          <a:rPr lang="de-DE" sz="2000" b="0" i="1" smtClean="0">
                            <a:latin typeface="Cambria Math"/>
                            <a:ea typeface="Verdana" panose="020B0604030504040204" pitchFamily="34" charset="0"/>
                            <a:cs typeface="Verdana" panose="020B0604030504040204" pitchFamily="34" charset="0"/>
                          </a:rPr>
                          <m:t>𝐶</m:t>
                        </m:r>
                        <m:r>
                          <a:rPr lang="de-DE" sz="2000" b="0" i="1" baseline="-25000" smtClean="0">
                            <a:latin typeface="Cambria Math"/>
                            <a:ea typeface="Verdana" panose="020B0604030504040204" pitchFamily="34" charset="0"/>
                            <a:cs typeface="Verdana" panose="020B0604030504040204" pitchFamily="34" charset="0"/>
                          </a:rPr>
                          <m:t>𝐺</m:t>
                        </m:r>
                      </m:den>
                    </m:f>
                  </m:oMath>
                </a14:m>
                <a:r>
                  <a:rPr lang="de-DE" sz="2000" dirty="0">
                    <a:latin typeface="Verdana" panose="020B0604030504040204" pitchFamily="34" charset="0"/>
                    <a:ea typeface="Verdana" panose="020B0604030504040204" pitchFamily="34" charset="0"/>
                    <a:cs typeface="Verdana" panose="020B0604030504040204" pitchFamily="34" charset="0"/>
                  </a:rPr>
                  <a:t> = </a:t>
                </a:r>
                <a14:m>
                  <m:oMath xmlns:m="http://schemas.openxmlformats.org/officeDocument/2006/math">
                    <m:f>
                      <m:fPr>
                        <m:ctrlPr>
                          <a:rPr lang="de-DE" sz="2000" i="1">
                            <a:latin typeface="Cambria Math" panose="02040503050406030204" pitchFamily="18" charset="0"/>
                            <a:ea typeface="Verdana" panose="020B0604030504040204" pitchFamily="34" charset="0"/>
                            <a:cs typeface="Verdana" panose="020B0604030504040204" pitchFamily="34" charset="0"/>
                          </a:rPr>
                        </m:ctrlPr>
                      </m:fPr>
                      <m:num>
                        <m:r>
                          <a:rPr lang="de-DE" sz="2000" i="1">
                            <a:latin typeface="Cambria Math"/>
                            <a:ea typeface="Verdana" panose="020B0604030504040204" pitchFamily="34" charset="0"/>
                            <a:cs typeface="Verdana" panose="020B0604030504040204" pitchFamily="34" charset="0"/>
                          </a:rPr>
                          <m:t>1</m:t>
                        </m:r>
                      </m:num>
                      <m:den>
                        <m:r>
                          <a:rPr lang="de-DE" sz="2000" b="0" i="1" smtClean="0">
                            <a:latin typeface="Cambria Math"/>
                            <a:ea typeface="Verdana" panose="020B0604030504040204" pitchFamily="34" charset="0"/>
                            <a:cs typeface="Verdana" panose="020B0604030504040204" pitchFamily="34" charset="0"/>
                          </a:rPr>
                          <m:t>𝐶</m:t>
                        </m:r>
                        <m:r>
                          <a:rPr lang="de-DE" sz="2000" i="1" baseline="-25000">
                            <a:latin typeface="Cambria Math"/>
                            <a:ea typeface="Verdana" panose="020B0604030504040204" pitchFamily="34" charset="0"/>
                            <a:cs typeface="Verdana" panose="020B0604030504040204" pitchFamily="34" charset="0"/>
                          </a:rPr>
                          <m:t>1</m:t>
                        </m:r>
                      </m:den>
                    </m:f>
                  </m:oMath>
                </a14:m>
                <a:r>
                  <a:rPr lang="de-DE" sz="2000" dirty="0">
                    <a:latin typeface="Verdana" panose="020B0604030504040204" pitchFamily="34" charset="0"/>
                    <a:ea typeface="Verdana" panose="020B0604030504040204" pitchFamily="34" charset="0"/>
                    <a:cs typeface="Verdana" panose="020B0604030504040204" pitchFamily="34" charset="0"/>
                  </a:rPr>
                  <a:t> </a:t>
                </a:r>
                <a14:m>
                  <m:oMath xmlns:m="http://schemas.openxmlformats.org/officeDocument/2006/math">
                    <m:r>
                      <a:rPr lang="de-DE" sz="2000">
                        <a:latin typeface="Cambria Math"/>
                        <a:ea typeface="Verdana" panose="020B0604030504040204" pitchFamily="34" charset="0"/>
                        <a:cs typeface="Verdana" panose="020B0604030504040204" pitchFamily="34" charset="0"/>
                      </a:rPr>
                      <m:t>+</m:t>
                    </m:r>
                  </m:oMath>
                </a14:m>
                <a:r>
                  <a:rPr lang="de-DE" sz="2000" dirty="0">
                    <a:latin typeface="Verdana" panose="020B0604030504040204" pitchFamily="34" charset="0"/>
                    <a:ea typeface="Verdana" panose="020B0604030504040204" pitchFamily="34" charset="0"/>
                    <a:cs typeface="Verdana" panose="020B0604030504040204" pitchFamily="34" charset="0"/>
                  </a:rPr>
                  <a:t> </a:t>
                </a:r>
                <a14:m>
                  <m:oMath xmlns:m="http://schemas.openxmlformats.org/officeDocument/2006/math">
                    <m:f>
                      <m:fPr>
                        <m:ctrlPr>
                          <a:rPr lang="de-DE" sz="2000" i="1">
                            <a:latin typeface="Cambria Math" panose="02040503050406030204" pitchFamily="18" charset="0"/>
                            <a:ea typeface="Verdana" panose="020B0604030504040204" pitchFamily="34" charset="0"/>
                            <a:cs typeface="Verdana" panose="020B0604030504040204" pitchFamily="34" charset="0"/>
                          </a:rPr>
                        </m:ctrlPr>
                      </m:fPr>
                      <m:num>
                        <m:r>
                          <a:rPr lang="de-DE" sz="2000" i="1">
                            <a:latin typeface="Cambria Math"/>
                            <a:ea typeface="Verdana" panose="020B0604030504040204" pitchFamily="34" charset="0"/>
                            <a:cs typeface="Verdana" panose="020B0604030504040204" pitchFamily="34" charset="0"/>
                          </a:rPr>
                          <m:t>1</m:t>
                        </m:r>
                      </m:num>
                      <m:den>
                        <m:r>
                          <a:rPr lang="de-DE" sz="2000" b="0" i="1" smtClean="0">
                            <a:latin typeface="Cambria Math"/>
                            <a:ea typeface="Verdana" panose="020B0604030504040204" pitchFamily="34" charset="0"/>
                            <a:cs typeface="Verdana" panose="020B0604030504040204" pitchFamily="34" charset="0"/>
                          </a:rPr>
                          <m:t>𝐶</m:t>
                        </m:r>
                        <m:r>
                          <a:rPr lang="de-DE" sz="2000" i="1" baseline="-25000">
                            <a:latin typeface="Cambria Math"/>
                            <a:ea typeface="Verdana" panose="020B0604030504040204" pitchFamily="34" charset="0"/>
                            <a:cs typeface="Verdana" panose="020B0604030504040204" pitchFamily="34" charset="0"/>
                          </a:rPr>
                          <m:t>2</m:t>
                        </m:r>
                      </m:den>
                    </m:f>
                  </m:oMath>
                </a14:m>
                <a:r>
                  <a:rPr lang="de-DE" sz="2000" dirty="0">
                    <a:latin typeface="Verdana" panose="020B0604030504040204" pitchFamily="34" charset="0"/>
                    <a:ea typeface="Verdana" panose="020B0604030504040204" pitchFamily="34" charset="0"/>
                    <a:cs typeface="Verdana" panose="020B0604030504040204" pitchFamily="34" charset="0"/>
                  </a:rPr>
                  <a:t> </a:t>
                </a:r>
                <a14:m>
                  <m:oMath xmlns:m="http://schemas.openxmlformats.org/officeDocument/2006/math">
                    <m:r>
                      <a:rPr lang="de-DE" sz="2000">
                        <a:latin typeface="Cambria Math"/>
                        <a:ea typeface="Verdana" panose="020B0604030504040204" pitchFamily="34" charset="0"/>
                        <a:cs typeface="Verdana" panose="020B0604030504040204" pitchFamily="34" charset="0"/>
                      </a:rPr>
                      <m:t>+ </m:t>
                    </m:r>
                    <m:f>
                      <m:fPr>
                        <m:ctrlPr>
                          <a:rPr lang="de-DE" sz="2000" i="1">
                            <a:latin typeface="Cambria Math" panose="02040503050406030204" pitchFamily="18" charset="0"/>
                            <a:ea typeface="Verdana" panose="020B0604030504040204" pitchFamily="34" charset="0"/>
                            <a:cs typeface="Verdana" panose="020B0604030504040204" pitchFamily="34" charset="0"/>
                          </a:rPr>
                        </m:ctrlPr>
                      </m:fPr>
                      <m:num>
                        <m:r>
                          <a:rPr lang="de-DE" sz="2000" i="1">
                            <a:latin typeface="Cambria Math"/>
                            <a:ea typeface="Verdana" panose="020B0604030504040204" pitchFamily="34" charset="0"/>
                            <a:cs typeface="Verdana" panose="020B0604030504040204" pitchFamily="34" charset="0"/>
                          </a:rPr>
                          <m:t>1</m:t>
                        </m:r>
                      </m:num>
                      <m:den>
                        <m:r>
                          <a:rPr lang="de-DE" sz="2000" b="0" i="1" smtClean="0">
                            <a:latin typeface="Cambria Math"/>
                            <a:ea typeface="Verdana" panose="020B0604030504040204" pitchFamily="34" charset="0"/>
                            <a:cs typeface="Verdana" panose="020B0604030504040204" pitchFamily="34" charset="0"/>
                          </a:rPr>
                          <m:t>𝐶</m:t>
                        </m:r>
                        <m:r>
                          <a:rPr lang="de-DE" sz="2000" i="1" baseline="-25000">
                            <a:latin typeface="Cambria Math"/>
                            <a:ea typeface="Verdana" panose="020B0604030504040204" pitchFamily="34" charset="0"/>
                            <a:cs typeface="Verdana" panose="020B0604030504040204" pitchFamily="34" charset="0"/>
                          </a:rPr>
                          <m:t>3</m:t>
                        </m:r>
                      </m:den>
                    </m:f>
                  </m:oMath>
                </a14:m>
                <a:r>
                  <a:rPr lang="de-DE" sz="1600" dirty="0" smtClean="0">
                    <a:latin typeface="Verdana" panose="020B0604030504040204" pitchFamily="34" charset="0"/>
                    <a:ea typeface="Verdana" panose="020B0604030504040204" pitchFamily="34" charset="0"/>
                    <a:cs typeface="Verdana" panose="020B0604030504040204" pitchFamily="34" charset="0"/>
                  </a:rPr>
                  <a:t> + …</a:t>
                </a:r>
                <a:endParaRPr lang="de-DE" sz="1600" dirty="0">
                  <a:latin typeface="Verdana" panose="020B0604030504040204" pitchFamily="34" charset="0"/>
                  <a:ea typeface="Verdana" panose="020B0604030504040204" pitchFamily="34" charset="0"/>
                  <a:cs typeface="Verdana" panose="020B0604030504040204" pitchFamily="34" charset="0"/>
                </a:endParaRPr>
              </a:p>
              <a:p>
                <a:pPr>
                  <a:spcBef>
                    <a:spcPts val="800"/>
                  </a:spcBef>
                </a:pPr>
                <a:r>
                  <a:rPr lang="de-DE" sz="1600" dirty="0">
                    <a:latin typeface="Verdana" panose="020B0604030504040204" pitchFamily="34" charset="0"/>
                    <a:ea typeface="Verdana" panose="020B0604030504040204" pitchFamily="34" charset="0"/>
                    <a:cs typeface="Verdana" panose="020B0604030504040204" pitchFamily="34" charset="0"/>
                  </a:rPr>
                  <a:t>Entsprechend der Formel für die Parallelschaltung von zwei Widerständen kann für die Reihenschaltung von zwei Kondensatoren folgende Formel hergeleitet </a:t>
                </a:r>
                <a:r>
                  <a:rPr lang="de-DE" sz="1600" dirty="0" smtClean="0">
                    <a:latin typeface="Verdana" panose="020B0604030504040204" pitchFamily="34" charset="0"/>
                    <a:ea typeface="Verdana" panose="020B0604030504040204" pitchFamily="34" charset="0"/>
                    <a:cs typeface="Verdana" panose="020B0604030504040204" pitchFamily="34" charset="0"/>
                  </a:rPr>
                  <a:t>werden:</a:t>
                </a:r>
              </a:p>
              <a:p>
                <a:pPr>
                  <a:spcBef>
                    <a:spcPts val="800"/>
                  </a:spcBef>
                </a:pPr>
                <a:r>
                  <a:rPr lang="de-DE" sz="1600" dirty="0" smtClean="0">
                    <a:latin typeface="Verdana" panose="020B0604030504040204" pitchFamily="34" charset="0"/>
                    <a:ea typeface="Verdana" panose="020B0604030504040204" pitchFamily="34" charset="0"/>
                    <a:cs typeface="Verdana" panose="020B0604030504040204" pitchFamily="34" charset="0"/>
                  </a:rPr>
                  <a:t>C </a:t>
                </a:r>
                <a:r>
                  <a:rPr lang="de-DE" sz="1600" dirty="0">
                    <a:latin typeface="Verdana" panose="020B0604030504040204" pitchFamily="34" charset="0"/>
                    <a:ea typeface="Verdana" panose="020B0604030504040204" pitchFamily="34" charset="0"/>
                    <a:cs typeface="Verdana" panose="020B0604030504040204" pitchFamily="34" charset="0"/>
                  </a:rPr>
                  <a:t>= </a:t>
                </a:r>
                <a14:m>
                  <m:oMath xmlns:m="http://schemas.openxmlformats.org/officeDocument/2006/math">
                    <m:f>
                      <m:fPr>
                        <m:ctrlPr>
                          <a:rPr lang="de-DE" sz="2000" i="1">
                            <a:latin typeface="Cambria Math" panose="02040503050406030204" pitchFamily="18" charset="0"/>
                            <a:ea typeface="Verdana" panose="020B0604030504040204" pitchFamily="34" charset="0"/>
                            <a:cs typeface="Verdana" panose="020B0604030504040204" pitchFamily="34" charset="0"/>
                          </a:rPr>
                        </m:ctrlPr>
                      </m:fPr>
                      <m:num>
                        <m:r>
                          <a:rPr lang="de-DE" sz="2000" b="0" i="1" smtClean="0">
                            <a:latin typeface="Cambria Math"/>
                            <a:ea typeface="Verdana" panose="020B0604030504040204" pitchFamily="34" charset="0"/>
                            <a:cs typeface="Verdana" panose="020B0604030504040204" pitchFamily="34" charset="0"/>
                          </a:rPr>
                          <m:t>𝐶</m:t>
                        </m:r>
                        <m:r>
                          <a:rPr lang="de-DE" sz="2000" i="1" baseline="-25000">
                            <a:latin typeface="Cambria Math"/>
                            <a:ea typeface="Verdana" panose="020B0604030504040204" pitchFamily="34" charset="0"/>
                            <a:cs typeface="Verdana" panose="020B0604030504040204" pitchFamily="34" charset="0"/>
                          </a:rPr>
                          <m:t>1</m:t>
                        </m:r>
                        <m:r>
                          <a:rPr lang="de-DE" sz="2000" i="1">
                            <a:latin typeface="Cambria Math"/>
                            <a:ea typeface="Verdana" panose="020B0604030504040204" pitchFamily="34" charset="0"/>
                            <a:cs typeface="Verdana" panose="020B0604030504040204" pitchFamily="34" charset="0"/>
                          </a:rPr>
                          <m:t>∗</m:t>
                        </m:r>
                        <m:r>
                          <a:rPr lang="de-DE" sz="2000" b="0" i="1" smtClean="0">
                            <a:latin typeface="Cambria Math"/>
                            <a:ea typeface="Verdana" panose="020B0604030504040204" pitchFamily="34" charset="0"/>
                            <a:cs typeface="Verdana" panose="020B0604030504040204" pitchFamily="34" charset="0"/>
                          </a:rPr>
                          <m:t>𝐶</m:t>
                        </m:r>
                        <m:r>
                          <a:rPr lang="de-DE" sz="2000" i="1" baseline="-25000">
                            <a:latin typeface="Cambria Math"/>
                            <a:ea typeface="Verdana" panose="020B0604030504040204" pitchFamily="34" charset="0"/>
                            <a:cs typeface="Verdana" panose="020B0604030504040204" pitchFamily="34" charset="0"/>
                          </a:rPr>
                          <m:t>2</m:t>
                        </m:r>
                      </m:num>
                      <m:den>
                        <m:r>
                          <a:rPr lang="de-DE" sz="2000" b="0" i="1" smtClean="0">
                            <a:latin typeface="Cambria Math"/>
                            <a:ea typeface="Verdana" panose="020B0604030504040204" pitchFamily="34" charset="0"/>
                            <a:cs typeface="Verdana" panose="020B0604030504040204" pitchFamily="34" charset="0"/>
                          </a:rPr>
                          <m:t>𝐶</m:t>
                        </m:r>
                        <m:r>
                          <a:rPr lang="de-DE" sz="2000" i="1" baseline="-25000">
                            <a:latin typeface="Cambria Math"/>
                            <a:ea typeface="Verdana" panose="020B0604030504040204" pitchFamily="34" charset="0"/>
                            <a:cs typeface="Verdana" panose="020B0604030504040204" pitchFamily="34" charset="0"/>
                          </a:rPr>
                          <m:t>1</m:t>
                        </m:r>
                        <m:r>
                          <a:rPr lang="de-DE" sz="2000" i="1">
                            <a:latin typeface="Cambria Math"/>
                            <a:ea typeface="Verdana" panose="020B0604030504040204" pitchFamily="34" charset="0"/>
                            <a:cs typeface="Verdana" panose="020B0604030504040204" pitchFamily="34" charset="0"/>
                          </a:rPr>
                          <m:t>+</m:t>
                        </m:r>
                        <m:r>
                          <a:rPr lang="de-DE" sz="2000" b="0" i="1" smtClean="0">
                            <a:latin typeface="Cambria Math"/>
                            <a:ea typeface="Verdana" panose="020B0604030504040204" pitchFamily="34" charset="0"/>
                            <a:cs typeface="Verdana" panose="020B0604030504040204" pitchFamily="34" charset="0"/>
                          </a:rPr>
                          <m:t>𝐶</m:t>
                        </m:r>
                        <m:r>
                          <a:rPr lang="de-DE" sz="2000" i="1" baseline="-25000">
                            <a:latin typeface="Cambria Math"/>
                            <a:ea typeface="Verdana" panose="020B0604030504040204" pitchFamily="34" charset="0"/>
                            <a:cs typeface="Verdana" panose="020B0604030504040204" pitchFamily="34" charset="0"/>
                          </a:rPr>
                          <m:t>2</m:t>
                        </m:r>
                      </m:den>
                    </m:f>
                  </m:oMath>
                </a14:m>
                <a:endParaRPr lang="en-US" sz="1600" dirty="0">
                  <a:latin typeface="Verdana" panose="020B0604030504040204" pitchFamily="34" charset="0"/>
                  <a:ea typeface="Verdana" panose="020B0604030504040204" pitchFamily="34" charset="0"/>
                  <a:cs typeface="Verdana" panose="020B0604030504040204" pitchFamily="34" charset="0"/>
                </a:endParaRPr>
              </a:p>
            </p:txBody>
          </p:sp>
        </mc:Choice>
        <mc:Fallback xmlns="">
          <p:sp>
            <p:nvSpPr>
              <p:cNvPr id="9" name="Textfeld 8"/>
              <p:cNvSpPr txBox="1">
                <a:spLocks noRot="1" noChangeAspect="1" noMove="1" noResize="1" noEditPoints="1" noAdjustHandles="1" noChangeArrowheads="1" noChangeShapeType="1" noTextEdit="1"/>
              </p:cNvSpPr>
              <p:nvPr/>
            </p:nvSpPr>
            <p:spPr>
              <a:xfrm>
                <a:off x="683565" y="2329540"/>
                <a:ext cx="7920883" cy="2997295"/>
              </a:xfrm>
              <a:prstGeom prst="rect">
                <a:avLst/>
              </a:prstGeom>
              <a:blipFill rotWithShape="1">
                <a:blip r:embed="rId3"/>
                <a:stretch>
                  <a:fillRect l="-385" t="-610" r="-770"/>
                </a:stretch>
              </a:blipFill>
            </p:spPr>
            <p:txBody>
              <a:bodyPr/>
              <a:lstStyle/>
              <a:p>
                <a:r>
                  <a:rPr lang="en-US">
                    <a:noFill/>
                  </a:rPr>
                  <a:t> </a:t>
                </a:r>
              </a:p>
            </p:txBody>
          </p:sp>
        </mc:Fallback>
      </mc:AlternateContent>
      <p:sp>
        <p:nvSpPr>
          <p:cNvPr id="8" name="Textfeld 7"/>
          <p:cNvSpPr txBox="1"/>
          <p:nvPr/>
        </p:nvSpPr>
        <p:spPr>
          <a:xfrm>
            <a:off x="683568" y="5591584"/>
            <a:ext cx="7848871" cy="584775"/>
          </a:xfrm>
          <a:prstGeom prst="rect">
            <a:avLst/>
          </a:prstGeom>
          <a:solidFill>
            <a:srgbClr val="FFC000"/>
          </a:solidFill>
        </p:spPr>
        <p:txBody>
          <a:bodyPr wrap="square" numCol="1" rtlCol="0">
            <a:spAutoFit/>
          </a:bodyPr>
          <a:lstStyle/>
          <a:p>
            <a:r>
              <a:rPr lang="de-DE" sz="1600" b="1" dirty="0" smtClean="0">
                <a:latin typeface="Verdana" panose="020B0604030504040204" pitchFamily="34" charset="0"/>
                <a:ea typeface="Verdana" panose="020B0604030504040204" pitchFamily="34" charset="0"/>
                <a:cs typeface="Verdana" panose="020B0604030504040204" pitchFamily="34" charset="0"/>
              </a:rPr>
              <a:t>Weiter gilt auch hier: </a:t>
            </a:r>
            <a:r>
              <a:rPr lang="de-DE" sz="1600" dirty="0">
                <a:latin typeface="Verdana" panose="020B0604030504040204" pitchFamily="34" charset="0"/>
                <a:ea typeface="Verdana" panose="020B0604030504040204" pitchFamily="34" charset="0"/>
                <a:cs typeface="Verdana" panose="020B0604030504040204" pitchFamily="34" charset="0"/>
              </a:rPr>
              <a:t>Die Gesamtkapazität </a:t>
            </a:r>
            <a:r>
              <a:rPr lang="de-DE" sz="1600" dirty="0" smtClean="0">
                <a:latin typeface="Verdana" panose="020B0604030504040204" pitchFamily="34" charset="0"/>
                <a:ea typeface="Verdana" panose="020B0604030504040204" pitchFamily="34" charset="0"/>
                <a:cs typeface="Verdana" panose="020B0604030504040204" pitchFamily="34" charset="0"/>
              </a:rPr>
              <a:t>der Reihenschaltung </a:t>
            </a:r>
            <a:r>
              <a:rPr lang="de-DE" sz="1600" dirty="0">
                <a:latin typeface="Verdana" panose="020B0604030504040204" pitchFamily="34" charset="0"/>
                <a:ea typeface="Verdana" panose="020B0604030504040204" pitchFamily="34" charset="0"/>
                <a:cs typeface="Verdana" panose="020B0604030504040204" pitchFamily="34" charset="0"/>
              </a:rPr>
              <a:t>von </a:t>
            </a:r>
            <a:r>
              <a:rPr lang="de-DE" sz="1600" dirty="0" smtClean="0">
                <a:latin typeface="Verdana" panose="020B0604030504040204" pitchFamily="34" charset="0"/>
                <a:ea typeface="Verdana" panose="020B0604030504040204" pitchFamily="34" charset="0"/>
                <a:cs typeface="Verdana" panose="020B0604030504040204" pitchFamily="34" charset="0"/>
              </a:rPr>
              <a:t>n gleichen Kondensatoren </a:t>
            </a:r>
            <a:r>
              <a:rPr lang="de-DE" sz="1600" dirty="0">
                <a:latin typeface="Verdana" panose="020B0604030504040204" pitchFamily="34" charset="0"/>
                <a:ea typeface="Verdana" panose="020B0604030504040204" pitchFamily="34" charset="0"/>
                <a:cs typeface="Verdana" panose="020B0604030504040204" pitchFamily="34" charset="0"/>
              </a:rPr>
              <a:t>ist </a:t>
            </a:r>
            <a:r>
              <a:rPr lang="de-DE" sz="1600" dirty="0" smtClean="0">
                <a:latin typeface="Verdana" panose="020B0604030504040204" pitchFamily="34" charset="0"/>
                <a:ea typeface="Verdana" panose="020B0604030504040204" pitchFamily="34" charset="0"/>
                <a:cs typeface="Verdana" panose="020B0604030504040204" pitchFamily="34" charset="0"/>
              </a:rPr>
              <a:t>die Einzelkapazität geteilt durch n. </a:t>
            </a:r>
            <a:endParaRPr lang="de-DE" sz="1600" dirty="0">
              <a:latin typeface="Verdana" panose="020B0604030504040204" pitchFamily="34" charset="0"/>
              <a:ea typeface="Verdana" panose="020B0604030504040204" pitchFamily="34" charset="0"/>
              <a:cs typeface="Verdana" panose="020B0604030504040204" pitchFamily="34" charset="0"/>
            </a:endParaRPr>
          </a:p>
        </p:txBody>
      </p:sp>
      <p:cxnSp>
        <p:nvCxnSpPr>
          <p:cNvPr id="10" name="Gerade Verbindung 9"/>
          <p:cNvCxnSpPr/>
          <p:nvPr/>
        </p:nvCxnSpPr>
        <p:spPr>
          <a:xfrm>
            <a:off x="683568" y="5589240"/>
            <a:ext cx="7848871"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 name="Gerade Verbindung 10"/>
          <p:cNvCxnSpPr/>
          <p:nvPr/>
        </p:nvCxnSpPr>
        <p:spPr>
          <a:xfrm>
            <a:off x="683567" y="6165304"/>
            <a:ext cx="7848871"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pic>
        <p:nvPicPr>
          <p:cNvPr id="2" name="Grafik 1"/>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907704" y="1124744"/>
            <a:ext cx="4667250" cy="1190625"/>
          </a:xfrm>
          <a:prstGeom prst="rect">
            <a:avLst/>
          </a:prstGeom>
        </p:spPr>
      </p:pic>
    </p:spTree>
    <p:extLst>
      <p:ext uri="{BB962C8B-B14F-4D97-AF65-F5344CB8AC3E}">
        <p14:creationId xmlns:p14="http://schemas.microsoft.com/office/powerpoint/2010/main" val="2574667158"/>
      </p:ext>
    </p:extLst>
  </p:cSld>
  <p:clrMapOvr>
    <a:masterClrMapping/>
  </p:clrMapOvr>
  <p:transition/>
  <p:timing>
    <p:tnLst>
      <p:par>
        <p:cTn id="1" dur="indefinite" restart="never" nodeType="tmRoot"/>
      </p:par>
    </p:tnLst>
  </p:timing>
</p:sld>
</file>

<file path=ppt/theme/theme1.xml><?xml version="1.0" encoding="utf-8"?>
<a:theme xmlns:a="http://schemas.openxmlformats.org/drawingml/2006/main" name="Standarddesign">
  <a:themeElements>
    <a:clrScheme name="Standard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Standarddesign">
      <a:majorFont>
        <a:latin typeface="Arial"/>
        <a:ea typeface=""/>
        <a:cs typeface=""/>
      </a:majorFont>
      <a:minorFont>
        <a:latin typeface="Arial"/>
        <a:ea typeface=""/>
        <a:cs typeface=""/>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Standarddesign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Standard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Standarddesign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Standarddesign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Standard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Standard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Standard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Larissa-Design">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Larissa-Design">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Metro</Template>
  <TotalTime>0</TotalTime>
  <Words>1720</Words>
  <Application>Microsoft Office PowerPoint</Application>
  <PresentationFormat>Bildschirmpräsentation (4:3)</PresentationFormat>
  <Paragraphs>339</Paragraphs>
  <Slides>24</Slides>
  <Notes>24</Notes>
  <HiddenSlides>0</HiddenSlides>
  <MMClips>0</MMClips>
  <ScaleCrop>false</ScaleCrop>
  <HeadingPairs>
    <vt:vector size="6" baseType="variant">
      <vt:variant>
        <vt:lpstr>Verwendete Schriftarten</vt:lpstr>
      </vt:variant>
      <vt:variant>
        <vt:i4>5</vt:i4>
      </vt:variant>
      <vt:variant>
        <vt:lpstr>Design</vt:lpstr>
      </vt:variant>
      <vt:variant>
        <vt:i4>1</vt:i4>
      </vt:variant>
      <vt:variant>
        <vt:lpstr>Folientitel</vt:lpstr>
      </vt:variant>
      <vt:variant>
        <vt:i4>24</vt:i4>
      </vt:variant>
    </vt:vector>
  </HeadingPairs>
  <TitlesOfParts>
    <vt:vector size="30" baseType="lpstr">
      <vt:lpstr>Arial</vt:lpstr>
      <vt:lpstr>Calibri</vt:lpstr>
      <vt:lpstr>Cambria Math</vt:lpstr>
      <vt:lpstr>Times New Roman</vt:lpstr>
      <vt:lpstr>Verdana</vt:lpstr>
      <vt:lpstr>Standarddesign</vt:lpstr>
      <vt:lpstr>PowerPoint-Präsentation</vt:lpstr>
      <vt:lpstr>PowerPoint-Präsentation</vt:lpstr>
      <vt:lpstr>Der Kondensator</vt:lpstr>
      <vt:lpstr>Die Kapazität</vt:lpstr>
      <vt:lpstr>Kapazitätsberechnung</vt:lpstr>
      <vt:lpstr>Prüfungsfrage</vt:lpstr>
      <vt:lpstr>Parallelschaltung von Kondensatoren</vt:lpstr>
      <vt:lpstr>Prüfungsfrage</vt:lpstr>
      <vt:lpstr>Reihenschaltung von Kondensatoren</vt:lpstr>
      <vt:lpstr>Prüfungsfrage</vt:lpstr>
      <vt:lpstr>Prüfungsfrage</vt:lpstr>
      <vt:lpstr>Prüfungsfrage</vt:lpstr>
      <vt:lpstr>PowerPoint-Präsentation</vt:lpstr>
      <vt:lpstr>Kondensator an Wechselspannung</vt:lpstr>
      <vt:lpstr>Der Wechselstromwiderstand</vt:lpstr>
      <vt:lpstr>Prüfungsfrage</vt:lpstr>
      <vt:lpstr>Bauformen von Kondensatoren</vt:lpstr>
      <vt:lpstr>Gepolte Kondensatoren</vt:lpstr>
      <vt:lpstr>Veränderliche Kondensatoren</vt:lpstr>
      <vt:lpstr>Kennzeichnung von Kondensatoren</vt:lpstr>
      <vt:lpstr>Prüfungsfrage</vt:lpstr>
      <vt:lpstr>Prüfungsfragen</vt:lpstr>
      <vt:lpstr>Prüfungsfragen</vt:lpstr>
      <vt:lpstr>Pause – es geht gleich weiter</vt:lpstr>
    </vt:vector>
  </TitlesOfParts>
  <Company>Universität Konstanz</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vtk2006;Dominik Bok</dc:creator>
  <cp:lastModifiedBy>Markus Noller</cp:lastModifiedBy>
  <cp:revision>290</cp:revision>
  <dcterms:created xsi:type="dcterms:W3CDTF">2007-05-09T13:16:25Z</dcterms:created>
  <dcterms:modified xsi:type="dcterms:W3CDTF">2015-11-04T16:26:53Z</dcterms:modified>
</cp:coreProperties>
</file>