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handoutMasterIdLst>
    <p:handoutMasterId r:id="rId25"/>
  </p:handoutMasterIdLst>
  <p:sldIdLst>
    <p:sldId id="299" r:id="rId2"/>
    <p:sldId id="319" r:id="rId3"/>
    <p:sldId id="284" r:id="rId4"/>
    <p:sldId id="402" r:id="rId5"/>
    <p:sldId id="403" r:id="rId6"/>
    <p:sldId id="321" r:id="rId7"/>
    <p:sldId id="394" r:id="rId8"/>
    <p:sldId id="404" r:id="rId9"/>
    <p:sldId id="405" r:id="rId10"/>
    <p:sldId id="406" r:id="rId11"/>
    <p:sldId id="407" r:id="rId12"/>
    <p:sldId id="334" r:id="rId13"/>
    <p:sldId id="395" r:id="rId14"/>
    <p:sldId id="337" r:id="rId15"/>
    <p:sldId id="338" r:id="rId16"/>
    <p:sldId id="379" r:id="rId17"/>
    <p:sldId id="398" r:id="rId18"/>
    <p:sldId id="408" r:id="rId19"/>
    <p:sldId id="399" r:id="rId20"/>
    <p:sldId id="385" r:id="rId21"/>
    <p:sldId id="401" r:id="rId22"/>
    <p:sldId id="306" r:id="rId23"/>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4926" autoAdjust="0"/>
  </p:normalViewPr>
  <p:slideViewPr>
    <p:cSldViewPr>
      <p:cViewPr varScale="1">
        <p:scale>
          <a:sx n="83" d="100"/>
          <a:sy n="83" d="100"/>
        </p:scale>
        <p:origin x="810" y="7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05.11.2015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05.11.2015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2559784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165397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772169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216230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1059785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14</a:t>
            </a:fld>
            <a:endParaRPr lang="de-DE" altLang="en-US" sz="1200" smtClean="0"/>
          </a:p>
        </p:txBody>
      </p:sp>
    </p:spTree>
    <p:extLst>
      <p:ext uri="{BB962C8B-B14F-4D97-AF65-F5344CB8AC3E}">
        <p14:creationId xmlns:p14="http://schemas.microsoft.com/office/powerpoint/2010/main" val="3670541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89228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852615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4190168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18</a:t>
            </a:fld>
            <a:endParaRPr lang="de-DE" altLang="en-US" sz="1200" smtClean="0"/>
          </a:p>
        </p:txBody>
      </p:sp>
    </p:spTree>
    <p:extLst>
      <p:ext uri="{BB962C8B-B14F-4D97-AF65-F5344CB8AC3E}">
        <p14:creationId xmlns:p14="http://schemas.microsoft.com/office/powerpoint/2010/main" val="15964515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249516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a:t>
            </a:fld>
            <a:endParaRPr lang="de-DE" altLang="en-US" sz="1200" smtClean="0"/>
          </a:p>
        </p:txBody>
      </p:sp>
    </p:spTree>
    <p:extLst>
      <p:ext uri="{BB962C8B-B14F-4D97-AF65-F5344CB8AC3E}">
        <p14:creationId xmlns:p14="http://schemas.microsoft.com/office/powerpoint/2010/main" val="2182492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971702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5330755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22</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79065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547576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33077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74340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981698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150652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69226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695574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12.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7.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smtClean="0"/>
              <a:t>Technik E-06</a:t>
            </a:r>
            <a:endParaRPr lang="de-DE" sz="2400" b="1" dirty="0" smtClean="0"/>
          </a:p>
          <a:p>
            <a:endParaRPr lang="de-DE" b="1" dirty="0" smtClean="0"/>
          </a:p>
          <a:p>
            <a:r>
              <a:rPr lang="de-DE" b="1" dirty="0" smtClean="0"/>
              <a:t>Spule, Transformator</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Wickelkörper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a:p>
        </p:txBody>
      </p:sp>
      <p:sp>
        <p:nvSpPr>
          <p:cNvPr id="6" name="Textfeld 5"/>
          <p:cNvSpPr txBox="1"/>
          <p:nvPr/>
        </p:nvSpPr>
        <p:spPr>
          <a:xfrm>
            <a:off x="827584" y="1116033"/>
            <a:ext cx="7560840" cy="584775"/>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Für </a:t>
            </a:r>
            <a:r>
              <a:rPr lang="de-DE" sz="1600" dirty="0">
                <a:latin typeface="Verdana" panose="020B0604030504040204" pitchFamily="34" charset="0"/>
                <a:ea typeface="Verdana" panose="020B0604030504040204" pitchFamily="34" charset="0"/>
                <a:cs typeface="Verdana" panose="020B0604030504040204" pitchFamily="34" charset="0"/>
              </a:rPr>
              <a:t>die Selbstherstellung von Spulen gibt es Wickelkörper unterschiedlichster Bauformen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828429"/>
            <a:ext cx="4629150" cy="2076450"/>
          </a:xfrm>
          <a:prstGeom prst="rect">
            <a:avLst/>
          </a:prstGeom>
        </p:spPr>
      </p:pic>
      <p:sp>
        <p:nvSpPr>
          <p:cNvPr id="8" name="Textfeld 7"/>
          <p:cNvSpPr txBox="1"/>
          <p:nvPr/>
        </p:nvSpPr>
        <p:spPr>
          <a:xfrm>
            <a:off x="827584" y="4073004"/>
            <a:ext cx="7560840" cy="2308324"/>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Um die Induktivität zu vergrößern, werden Spulenkerne </a:t>
            </a:r>
            <a:r>
              <a:rPr lang="de-DE" sz="1600" dirty="0" smtClean="0">
                <a:latin typeface="Verdana" panose="020B0604030504040204" pitchFamily="34" charset="0"/>
                <a:ea typeface="Verdana" panose="020B0604030504040204" pitchFamily="34" charset="0"/>
                <a:cs typeface="Verdana" panose="020B0604030504040204" pitchFamily="34" charset="0"/>
              </a:rPr>
              <a:t>(Abbildung c</a:t>
            </a:r>
            <a:r>
              <a:rPr lang="de-DE" sz="1600" dirty="0">
                <a:latin typeface="Verdana" panose="020B0604030504040204" pitchFamily="34" charset="0"/>
                <a:ea typeface="Verdana" panose="020B0604030504040204" pitchFamily="34" charset="0"/>
                <a:cs typeface="Verdana" panose="020B0604030504040204" pitchFamily="34" charset="0"/>
              </a:rPr>
              <a:t>) aus Ferrit verwendet. Ferrit-Gewindekerne ermöglichen einstellbare Induktivitäten. Man kann diese Kerne unterschiedlich tief in die Spule hinein schrauben. Je nach dem, ob der Gewindekern sich hauptsächlich außerhalb der Spule befindet oder tief in sie hinein ragt, ist die Induktivität der Spule kleiner oder größer</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r>
              <a:rPr lang="de-DE" sz="1600" dirty="0">
                <a:latin typeface="Verdana" panose="020B0604030504040204" pitchFamily="34" charset="0"/>
                <a:ea typeface="Verdana" panose="020B0604030504040204" pitchFamily="34" charset="0"/>
                <a:cs typeface="Verdana" panose="020B0604030504040204" pitchFamily="34" charset="0"/>
              </a:rPr>
              <a:t>Um schädliche Kapazitäten zwischen den Drähten zu vermeiden, verwendet man Kreuzwickelspulen oder Spulenkörper, die in Kammern unterteilt </a:t>
            </a:r>
            <a:r>
              <a:rPr lang="de-DE" sz="1600" dirty="0" smtClean="0">
                <a:latin typeface="Verdana" panose="020B0604030504040204" pitchFamily="34" charset="0"/>
                <a:ea typeface="Verdana" panose="020B0604030504040204" pitchFamily="34" charset="0"/>
                <a:cs typeface="Verdana" panose="020B0604030504040204" pitchFamily="34" charset="0"/>
              </a:rPr>
              <a:t>sind</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(Bild e).</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3081" y="1881609"/>
            <a:ext cx="2619375" cy="1743075"/>
          </a:xfrm>
          <a:prstGeom prst="rect">
            <a:avLst/>
          </a:prstGeom>
        </p:spPr>
      </p:pic>
      <p:sp>
        <p:nvSpPr>
          <p:cNvPr id="5" name="Textfeld 4"/>
          <p:cNvSpPr txBox="1"/>
          <p:nvPr/>
        </p:nvSpPr>
        <p:spPr>
          <a:xfrm>
            <a:off x="6847952" y="3559707"/>
            <a:ext cx="264816" cy="307777"/>
          </a:xfrm>
          <a:prstGeom prst="rect">
            <a:avLst/>
          </a:prstGeom>
          <a:noFill/>
        </p:spPr>
        <p:txBody>
          <a:bodyPr wrap="none" rtlCol="0">
            <a:spAutoFit/>
          </a:bodyPr>
          <a:lstStyle/>
          <a:p>
            <a:r>
              <a:rPr lang="de-DE" sz="1400" dirty="0" smtClean="0">
                <a:solidFill>
                  <a:schemeClr val="tx1">
                    <a:lumMod val="50000"/>
                    <a:lumOff val="50000"/>
                  </a:schemeClr>
                </a:solidFill>
              </a:rPr>
              <a:t>e</a:t>
            </a:r>
            <a:endParaRPr lang="de-DE" dirty="0">
              <a:solidFill>
                <a:schemeClr val="tx1">
                  <a:lumMod val="50000"/>
                  <a:lumOff val="50000"/>
                </a:schemeClr>
              </a:solidFill>
            </a:endParaRPr>
          </a:p>
        </p:txBody>
      </p:sp>
    </p:spTree>
    <p:extLst>
      <p:ext uri="{BB962C8B-B14F-4D97-AF65-F5344CB8AC3E}">
        <p14:creationId xmlns:p14="http://schemas.microsoft.com/office/powerpoint/2010/main" val="37805339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Variable Spulen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a:p>
        </p:txBody>
      </p:sp>
      <p:sp>
        <p:nvSpPr>
          <p:cNvPr id="6" name="Textfeld 5"/>
          <p:cNvSpPr txBox="1"/>
          <p:nvPr/>
        </p:nvSpPr>
        <p:spPr>
          <a:xfrm>
            <a:off x="827584" y="1116033"/>
            <a:ext cx="7560840" cy="584775"/>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Für Senderendstufen und Antennen-</a:t>
            </a:r>
            <a:r>
              <a:rPr lang="de-DE" sz="1600" dirty="0" err="1" smtClean="0">
                <a:latin typeface="Verdana" panose="020B0604030504040204" pitchFamily="34" charset="0"/>
                <a:ea typeface="Verdana" panose="020B0604030504040204" pitchFamily="34" charset="0"/>
                <a:cs typeface="Verdana" panose="020B0604030504040204" pitchFamily="34" charset="0"/>
              </a:rPr>
              <a:t>Anpassgeräte</a:t>
            </a:r>
            <a:r>
              <a:rPr lang="de-DE" sz="1600" dirty="0" smtClean="0">
                <a:latin typeface="Verdana" panose="020B0604030504040204" pitchFamily="34" charset="0"/>
                <a:ea typeface="Verdana" panose="020B0604030504040204" pitchFamily="34" charset="0"/>
                <a:cs typeface="Verdana" panose="020B0604030504040204" pitchFamily="34" charset="0"/>
              </a:rPr>
              <a:t> (Tuner) werden oft veränderliche Spulen (Rollspulen) verwendet.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5" name="Textfeld 4"/>
          <p:cNvSpPr txBox="1"/>
          <p:nvPr/>
        </p:nvSpPr>
        <p:spPr>
          <a:xfrm>
            <a:off x="6847952" y="3559707"/>
            <a:ext cx="264816" cy="307777"/>
          </a:xfrm>
          <a:prstGeom prst="rect">
            <a:avLst/>
          </a:prstGeom>
          <a:noFill/>
        </p:spPr>
        <p:txBody>
          <a:bodyPr wrap="none" rtlCol="0">
            <a:spAutoFit/>
          </a:bodyPr>
          <a:lstStyle/>
          <a:p>
            <a:r>
              <a:rPr lang="de-DE" sz="1400" dirty="0" smtClean="0">
                <a:solidFill>
                  <a:schemeClr val="tx1">
                    <a:lumMod val="50000"/>
                    <a:lumOff val="50000"/>
                  </a:schemeClr>
                </a:solidFill>
              </a:rPr>
              <a:t>e</a:t>
            </a:r>
            <a:endParaRPr lang="de-DE" dirty="0">
              <a:solidFill>
                <a:schemeClr val="tx1">
                  <a:lumMod val="50000"/>
                  <a:lumOff val="50000"/>
                </a:schemeClr>
              </a:solidFill>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013" y="2348880"/>
            <a:ext cx="4181475" cy="3571875"/>
          </a:xfrm>
          <a:prstGeom prst="rect">
            <a:avLst/>
          </a:prstGeom>
        </p:spPr>
      </p:pic>
      <p:pic>
        <p:nvPicPr>
          <p:cNvPr id="7" name="Grafi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14943" y="2272690"/>
            <a:ext cx="3876557" cy="2574034"/>
          </a:xfrm>
          <a:prstGeom prst="rect">
            <a:avLst/>
          </a:prstGeom>
        </p:spPr>
      </p:pic>
    </p:spTree>
    <p:extLst>
      <p:ext uri="{BB962C8B-B14F-4D97-AF65-F5344CB8AC3E}">
        <p14:creationId xmlns:p14="http://schemas.microsoft.com/office/powerpoint/2010/main" val="243154204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Reihenschaltung von Spulen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9" name="Textfeld 8"/>
          <p:cNvSpPr txBox="1"/>
          <p:nvPr/>
        </p:nvSpPr>
        <p:spPr>
          <a:xfrm>
            <a:off x="683568" y="1268760"/>
            <a:ext cx="7848872" cy="351891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Nach DIN sind zwei Schaltzeichen zulässig, wobei das linke allgemein und das rechte Schaltzeichen vorwiegend bei Hochfrequenz angewendet </a:t>
            </a:r>
            <a:r>
              <a:rPr lang="de-DE" sz="1600" dirty="0" smtClean="0">
                <a:latin typeface="Verdana" panose="020B0604030504040204" pitchFamily="34" charset="0"/>
                <a:ea typeface="Verdana" panose="020B0604030504040204" pitchFamily="34" charset="0"/>
                <a:cs typeface="Verdana" panose="020B0604030504040204" pitchFamily="34" charset="0"/>
              </a:rPr>
              <a:t>wird.</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Reihen- und die Parallelschaltung berechnet man wie beim Widerstand. Sind die Spulen in Reihe geschaltet, addieren sich die Induktivitäten der Spulen zur Gesamtinduktivität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                                                               L</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G</a:t>
            </a:r>
            <a:r>
              <a:rPr lang="de-DE" sz="1600" dirty="0" smtClean="0">
                <a:latin typeface="Verdana" panose="020B0604030504040204" pitchFamily="34" charset="0"/>
                <a:ea typeface="Verdana" panose="020B0604030504040204" pitchFamily="34" charset="0"/>
                <a:cs typeface="Verdana" panose="020B0604030504040204" pitchFamily="34" charset="0"/>
              </a:rPr>
              <a:t> = L</a:t>
            </a:r>
            <a:r>
              <a:rPr lang="de-DE" sz="1600" baseline="-25000" dirty="0">
                <a:latin typeface="Verdana" panose="020B0604030504040204" pitchFamily="34" charset="0"/>
                <a:ea typeface="Verdana" panose="020B0604030504040204" pitchFamily="34" charset="0"/>
                <a:cs typeface="Verdana" panose="020B0604030504040204" pitchFamily="34" charset="0"/>
              </a:rPr>
              <a:t>1</a:t>
            </a:r>
            <a:r>
              <a:rPr lang="de-DE" sz="1600" dirty="0" smtClean="0">
                <a:latin typeface="Verdana" panose="020B0604030504040204" pitchFamily="34" charset="0"/>
                <a:ea typeface="Verdana" panose="020B0604030504040204" pitchFamily="34" charset="0"/>
                <a:cs typeface="Verdana" panose="020B0604030504040204" pitchFamily="34" charset="0"/>
              </a:rPr>
              <a:t> + L</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2</a:t>
            </a:r>
            <a:r>
              <a:rPr lang="de-DE" sz="1600" dirty="0" smtClean="0">
                <a:latin typeface="Verdana" panose="020B0604030504040204" pitchFamily="34" charset="0"/>
                <a:ea typeface="Verdana" panose="020B0604030504040204" pitchFamily="34" charset="0"/>
                <a:cs typeface="Verdana" panose="020B0604030504040204" pitchFamily="34" charset="0"/>
              </a:rPr>
              <a:t> +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8" name="Textfeld 7"/>
          <p:cNvSpPr txBox="1"/>
          <p:nvPr/>
        </p:nvSpPr>
        <p:spPr>
          <a:xfrm>
            <a:off x="683568" y="5724545"/>
            <a:ext cx="7848871" cy="584775"/>
          </a:xfrm>
          <a:prstGeom prst="rect">
            <a:avLst/>
          </a:prstGeom>
          <a:solidFill>
            <a:srgbClr val="FFC000"/>
          </a:solidFill>
        </p:spPr>
        <p:txBody>
          <a:bodyPr wrap="square" numCol="1" rtlCol="0">
            <a:spAutoFit/>
          </a:bodyPr>
          <a:lstStyle/>
          <a:p>
            <a:r>
              <a:rPr lang="de-DE" sz="1600" b="1" dirty="0">
                <a:latin typeface="Verdana" panose="020B0604030504040204" pitchFamily="34" charset="0"/>
                <a:ea typeface="Verdana" panose="020B0604030504040204" pitchFamily="34" charset="0"/>
                <a:cs typeface="Verdana" panose="020B0604030504040204" pitchFamily="34" charset="0"/>
              </a:rPr>
              <a:t>Merke: </a:t>
            </a:r>
            <a:r>
              <a:rPr lang="de-DE" sz="1600" dirty="0">
                <a:latin typeface="Verdana" panose="020B0604030504040204" pitchFamily="34" charset="0"/>
                <a:ea typeface="Verdana" panose="020B0604030504040204" pitchFamily="34" charset="0"/>
                <a:cs typeface="Verdana" panose="020B0604030504040204" pitchFamily="34" charset="0"/>
              </a:rPr>
              <a:t>Die </a:t>
            </a:r>
            <a:r>
              <a:rPr lang="de-DE" sz="1600" dirty="0" smtClean="0">
                <a:latin typeface="Verdana" panose="020B0604030504040204" pitchFamily="34" charset="0"/>
                <a:ea typeface="Verdana" panose="020B0604030504040204" pitchFamily="34" charset="0"/>
                <a:cs typeface="Verdana" panose="020B0604030504040204" pitchFamily="34" charset="0"/>
              </a:rPr>
              <a:t>Gesamtinduktivität L </a:t>
            </a:r>
            <a:r>
              <a:rPr lang="de-DE" sz="1600" dirty="0">
                <a:latin typeface="Verdana" panose="020B0604030504040204" pitchFamily="34" charset="0"/>
                <a:ea typeface="Verdana" panose="020B0604030504040204" pitchFamily="34" charset="0"/>
                <a:cs typeface="Verdana" panose="020B0604030504040204" pitchFamily="34" charset="0"/>
              </a:rPr>
              <a:t>bei der </a:t>
            </a:r>
            <a:r>
              <a:rPr lang="de-DE" sz="1600" dirty="0" smtClean="0">
                <a:latin typeface="Verdana" panose="020B0604030504040204" pitchFamily="34" charset="0"/>
                <a:ea typeface="Verdana" panose="020B0604030504040204" pitchFamily="34" charset="0"/>
                <a:cs typeface="Verdana" panose="020B0604030504040204" pitchFamily="34" charset="0"/>
              </a:rPr>
              <a:t>Reihenschaltung </a:t>
            </a:r>
            <a:r>
              <a:rPr lang="de-DE" sz="1600" dirty="0">
                <a:latin typeface="Verdana" panose="020B0604030504040204" pitchFamily="34" charset="0"/>
                <a:ea typeface="Verdana" panose="020B0604030504040204" pitchFamily="34" charset="0"/>
                <a:cs typeface="Verdana" panose="020B0604030504040204" pitchFamily="34" charset="0"/>
              </a:rPr>
              <a:t>von </a:t>
            </a:r>
            <a:r>
              <a:rPr lang="de-DE" sz="1600" dirty="0" smtClean="0">
                <a:latin typeface="Verdana" panose="020B0604030504040204" pitchFamily="34" charset="0"/>
                <a:ea typeface="Verdana" panose="020B0604030504040204" pitchFamily="34" charset="0"/>
                <a:cs typeface="Verdana" panose="020B0604030504040204" pitchFamily="34" charset="0"/>
              </a:rPr>
              <a:t>Spulen </a:t>
            </a:r>
            <a:r>
              <a:rPr lang="de-DE" sz="1600" dirty="0">
                <a:latin typeface="Verdana" panose="020B0604030504040204" pitchFamily="34" charset="0"/>
                <a:ea typeface="Verdana" panose="020B0604030504040204" pitchFamily="34" charset="0"/>
                <a:cs typeface="Verdana" panose="020B0604030504040204" pitchFamily="34" charset="0"/>
              </a:rPr>
              <a:t>ist gleich der Summe der </a:t>
            </a:r>
            <a:r>
              <a:rPr lang="de-DE" sz="1600" dirty="0" err="1" smtClean="0">
                <a:latin typeface="Verdana" panose="020B0604030504040204" pitchFamily="34" charset="0"/>
                <a:ea typeface="Verdana" panose="020B0604030504040204" pitchFamily="34" charset="0"/>
                <a:cs typeface="Verdana" panose="020B0604030504040204" pitchFamily="34" charset="0"/>
              </a:rPr>
              <a:t>Einzelinduktivitäten</a:t>
            </a:r>
            <a:r>
              <a:rPr lang="de-DE" sz="1600" dirty="0" smtClean="0">
                <a:latin typeface="Verdana" panose="020B0604030504040204" pitchFamily="34" charset="0"/>
                <a:ea typeface="Verdana" panose="020B0604030504040204" pitchFamily="34" charset="0"/>
                <a:cs typeface="Verdana" panose="020B0604030504040204" pitchFamily="34" charset="0"/>
              </a:rPr>
              <a:t>.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cxnSp>
        <p:nvCxnSpPr>
          <p:cNvPr id="10" name="Gerade Verbindung 9"/>
          <p:cNvCxnSpPr/>
          <p:nvPr/>
        </p:nvCxnSpPr>
        <p:spPr>
          <a:xfrm>
            <a:off x="683568" y="5722201"/>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83567" y="6298265"/>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5004" y="1819424"/>
            <a:ext cx="4829175" cy="76200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7664" y="3694539"/>
            <a:ext cx="3093720" cy="1592580"/>
          </a:xfrm>
          <a:prstGeom prst="rect">
            <a:avLst/>
          </a:prstGeom>
        </p:spPr>
      </p:pic>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Parallelschaltung von Spulen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13</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83565" y="2827258"/>
                <a:ext cx="7920883" cy="2257926"/>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Parallelschaltung mehrerer Spulen berechnet sich wie bei parallel geschalteten Widerständen zu:</a:t>
                </a:r>
              </a:p>
              <a:p>
                <a:pPr>
                  <a:spcBef>
                    <a:spcPts val="800"/>
                  </a:spcBef>
                </a:pP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b="0" i="1" baseline="-25000" smtClean="0">
                            <a:latin typeface="Cambria Math"/>
                            <a:ea typeface="Verdana" panose="020B0604030504040204" pitchFamily="34" charset="0"/>
                            <a:cs typeface="Verdana" panose="020B0604030504040204" pitchFamily="34" charset="0"/>
                          </a:rPr>
                          <m:t>𝐺</m:t>
                        </m:r>
                      </m:den>
                    </m:f>
                  </m:oMath>
                </a14:m>
                <a:r>
                  <a:rPr lang="de-DE" sz="2000" dirty="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1</m:t>
                        </m:r>
                      </m:den>
                    </m:f>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de-DE" sz="2000">
                        <a:latin typeface="Cambria Math"/>
                        <a:ea typeface="Verdana" panose="020B0604030504040204" pitchFamily="34" charset="0"/>
                        <a:cs typeface="Verdana" panose="020B0604030504040204" pitchFamily="34" charset="0"/>
                      </a:rPr>
                      <m:t>+</m:t>
                    </m:r>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2</m:t>
                        </m:r>
                      </m:den>
                    </m:f>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de-DE" sz="2000">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3</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 …</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Entsprechend der Formel für die Parallelschaltung von zwei Widerständen </a:t>
                </a:r>
                <a:r>
                  <a:rPr lang="de-DE" sz="1600" dirty="0" smtClean="0">
                    <a:latin typeface="Verdana" panose="020B0604030504040204" pitchFamily="34" charset="0"/>
                    <a:ea typeface="Verdana" panose="020B0604030504040204" pitchFamily="34" charset="0"/>
                    <a:cs typeface="Verdana" panose="020B0604030504040204" pitchFamily="34" charset="0"/>
                  </a:rPr>
                  <a:t>gilt für zwei Spulen:</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L</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m:t>
                        </m:r>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2</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m:t>
                        </m:r>
                        <m:r>
                          <a:rPr lang="de-DE" sz="2000" b="0" i="1" smtClean="0">
                            <a:latin typeface="Cambria Math" panose="02040503050406030204" pitchFamily="18" charset="0"/>
                            <a:ea typeface="Verdana" panose="020B0604030504040204" pitchFamily="34" charset="0"/>
                            <a:cs typeface="Verdana" panose="020B0604030504040204" pitchFamily="34" charset="0"/>
                          </a:rPr>
                          <m:t>𝐿</m:t>
                        </m:r>
                        <m:r>
                          <a:rPr lang="de-DE" sz="2000" i="1" baseline="-25000">
                            <a:latin typeface="Cambria Math"/>
                            <a:ea typeface="Verdana" panose="020B0604030504040204" pitchFamily="34" charset="0"/>
                            <a:cs typeface="Verdana" panose="020B0604030504040204" pitchFamily="34" charset="0"/>
                          </a:rPr>
                          <m:t>2</m:t>
                        </m:r>
                      </m:den>
                    </m:f>
                  </m:oMath>
                </a14:m>
                <a:endParaRPr lang="en-US"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5" y="2827258"/>
                <a:ext cx="7920883" cy="2257926"/>
              </a:xfrm>
              <a:prstGeom prst="rect">
                <a:avLst/>
              </a:prstGeom>
              <a:blipFill rotWithShape="0">
                <a:blip r:embed="rId3"/>
                <a:stretch>
                  <a:fillRect l="-385" t="-811" b="-1351"/>
                </a:stretch>
              </a:blipFill>
            </p:spPr>
            <p:txBody>
              <a:bodyPr/>
              <a:lstStyle/>
              <a:p>
                <a:r>
                  <a:rPr lang="de-DE">
                    <a:noFill/>
                  </a:rPr>
                  <a:t> </a:t>
                </a:r>
              </a:p>
            </p:txBody>
          </p:sp>
        </mc:Fallback>
      </mc:AlternateContent>
      <p:sp>
        <p:nvSpPr>
          <p:cNvPr id="8" name="Textfeld 7"/>
          <p:cNvSpPr txBox="1"/>
          <p:nvPr/>
        </p:nvSpPr>
        <p:spPr>
          <a:xfrm>
            <a:off x="683568" y="5591584"/>
            <a:ext cx="7848871" cy="584775"/>
          </a:xfrm>
          <a:prstGeom prst="rect">
            <a:avLst/>
          </a:prstGeom>
          <a:solidFill>
            <a:srgbClr val="FFC000"/>
          </a:solidFill>
        </p:spPr>
        <p:txBody>
          <a:bodyPr wrap="square" numCol="1" rtlCol="0">
            <a:spAutoFit/>
          </a:bodyPr>
          <a:lstStyle/>
          <a:p>
            <a:r>
              <a:rPr lang="de-DE" sz="1600" b="1" dirty="0" smtClean="0">
                <a:latin typeface="Verdana" panose="020B0604030504040204" pitchFamily="34" charset="0"/>
                <a:ea typeface="Verdana" panose="020B0604030504040204" pitchFamily="34" charset="0"/>
                <a:cs typeface="Verdana" panose="020B0604030504040204" pitchFamily="34" charset="0"/>
              </a:rPr>
              <a:t>Weiter gilt auch hier: </a:t>
            </a:r>
            <a:r>
              <a:rPr lang="de-DE" sz="1600" dirty="0">
                <a:latin typeface="Verdana" panose="020B0604030504040204" pitchFamily="34" charset="0"/>
                <a:ea typeface="Verdana" panose="020B0604030504040204" pitchFamily="34" charset="0"/>
                <a:cs typeface="Verdana" panose="020B0604030504040204" pitchFamily="34" charset="0"/>
              </a:rPr>
              <a:t>Die </a:t>
            </a:r>
            <a:r>
              <a:rPr lang="de-DE" sz="1600" dirty="0" smtClean="0">
                <a:latin typeface="Verdana" panose="020B0604030504040204" pitchFamily="34" charset="0"/>
                <a:ea typeface="Verdana" panose="020B0604030504040204" pitchFamily="34" charset="0"/>
                <a:cs typeface="Verdana" panose="020B0604030504040204" pitchFamily="34" charset="0"/>
              </a:rPr>
              <a:t>Gesamtinduktivität der Parallelschaltung </a:t>
            </a:r>
            <a:r>
              <a:rPr lang="de-DE" sz="1600" dirty="0">
                <a:latin typeface="Verdana" panose="020B0604030504040204" pitchFamily="34" charset="0"/>
                <a:ea typeface="Verdana" panose="020B0604030504040204" pitchFamily="34" charset="0"/>
                <a:cs typeface="Verdana" panose="020B0604030504040204" pitchFamily="34" charset="0"/>
              </a:rPr>
              <a:t>von </a:t>
            </a:r>
            <a:r>
              <a:rPr lang="de-DE" sz="1600" dirty="0" smtClean="0">
                <a:latin typeface="Verdana" panose="020B0604030504040204" pitchFamily="34" charset="0"/>
                <a:ea typeface="Verdana" panose="020B0604030504040204" pitchFamily="34" charset="0"/>
                <a:cs typeface="Verdana" panose="020B0604030504040204" pitchFamily="34" charset="0"/>
              </a:rPr>
              <a:t>n gleichen Spulen </a:t>
            </a:r>
            <a:r>
              <a:rPr lang="de-DE" sz="1600" dirty="0">
                <a:latin typeface="Verdana" panose="020B0604030504040204" pitchFamily="34" charset="0"/>
                <a:ea typeface="Verdana" panose="020B0604030504040204" pitchFamily="34" charset="0"/>
                <a:cs typeface="Verdana" panose="020B0604030504040204" pitchFamily="34" charset="0"/>
              </a:rPr>
              <a:t>ist </a:t>
            </a:r>
            <a:r>
              <a:rPr lang="de-DE" sz="1600" dirty="0" smtClean="0">
                <a:latin typeface="Verdana" panose="020B0604030504040204" pitchFamily="34" charset="0"/>
                <a:ea typeface="Verdana" panose="020B0604030504040204" pitchFamily="34" charset="0"/>
                <a:cs typeface="Verdana" panose="020B0604030504040204" pitchFamily="34" charset="0"/>
              </a:rPr>
              <a:t>die Einzelinduktivität geteilt durch n.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cxnSp>
        <p:nvCxnSpPr>
          <p:cNvPr id="10" name="Gerade Verbindung 9"/>
          <p:cNvCxnSpPr/>
          <p:nvPr/>
        </p:nvCxnSpPr>
        <p:spPr>
          <a:xfrm>
            <a:off x="683568" y="55892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83567" y="616530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3199" y="1017880"/>
            <a:ext cx="2476119" cy="1499711"/>
          </a:xfrm>
          <a:prstGeom prst="rect">
            <a:avLst/>
          </a:prstGeom>
        </p:spPr>
      </p:pic>
    </p:spTree>
    <p:extLst>
      <p:ext uri="{BB962C8B-B14F-4D97-AF65-F5344CB8AC3E}">
        <p14:creationId xmlns:p14="http://schemas.microsoft.com/office/powerpoint/2010/main" val="2574667158"/>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Wechselstromwiderstand </a:t>
            </a:r>
            <a:br>
              <a:rPr lang="de-DE" sz="2800" b="1" dirty="0" smtClean="0">
                <a:latin typeface="+mj-lt"/>
                <a:ea typeface="Verdana" panose="020B0604030504040204" pitchFamily="34" charset="0"/>
                <a:cs typeface="Verdana" panose="020B0604030504040204" pitchFamily="34" charset="0"/>
              </a:rPr>
            </a:br>
            <a:r>
              <a:rPr lang="de-DE" sz="2800" b="1" dirty="0" smtClean="0">
                <a:latin typeface="+mj-lt"/>
                <a:ea typeface="Verdana" panose="020B0604030504040204" pitchFamily="34" charset="0"/>
                <a:cs typeface="Verdana" panose="020B0604030504040204" pitchFamily="34" charset="0"/>
              </a:rPr>
              <a:t>von Spulen</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290129276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Spule an Wechselspannung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dirty="0"/>
          </a:p>
        </p:txBody>
      </p:sp>
      <p:sp>
        <p:nvSpPr>
          <p:cNvPr id="9" name="Textfeld 8"/>
          <p:cNvSpPr txBox="1"/>
          <p:nvPr/>
        </p:nvSpPr>
        <p:spPr>
          <a:xfrm>
            <a:off x="683568" y="1124744"/>
            <a:ext cx="7848870" cy="1508105"/>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Schaltet man einen Spule in einen Stromkreis mit einer Gleichspannungsquelle, so fließt durch die </a:t>
            </a:r>
            <a:r>
              <a:rPr lang="de-DE" sz="1600" dirty="0" err="1" smtClean="0">
                <a:latin typeface="Verdana" panose="020B0604030504040204" pitchFamily="34" charset="0"/>
                <a:ea typeface="Verdana" panose="020B0604030504040204" pitchFamily="34" charset="0"/>
                <a:cs typeface="Verdana" panose="020B0604030504040204" pitchFamily="34" charset="0"/>
              </a:rPr>
              <a:t>Selbsinduktionsspannung</a:t>
            </a:r>
            <a:r>
              <a:rPr lang="de-DE" sz="1600" dirty="0" smtClean="0">
                <a:latin typeface="Verdana" panose="020B0604030504040204" pitchFamily="34" charset="0"/>
                <a:ea typeface="Verdana" panose="020B0604030504040204" pitchFamily="34" charset="0"/>
                <a:cs typeface="Verdana" panose="020B0604030504040204" pitchFamily="34" charset="0"/>
              </a:rPr>
              <a:t> anfangs kein Strom, er nimmt dann so lange zu bis der ohmsche Widerstand der Spule den Strom begrenzt:</a:t>
            </a:r>
          </a:p>
          <a:p>
            <a:pPr>
              <a:spcBef>
                <a:spcPts val="1200"/>
              </a:spcBef>
            </a:pPr>
            <a:r>
              <a:rPr lang="de-DE" sz="1800" b="1" dirty="0" smtClean="0">
                <a:latin typeface="Verdana" panose="020B0604030504040204" pitchFamily="34" charset="0"/>
                <a:ea typeface="Verdana" panose="020B0604030504040204" pitchFamily="34" charset="0"/>
                <a:cs typeface="Verdana" panose="020B0604030504040204" pitchFamily="34" charset="0"/>
              </a:rPr>
              <a:t>Die Spule leitet Gleichstrom.</a:t>
            </a:r>
            <a:endParaRPr lang="de-DE" sz="16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14" name="Textfeld 13"/>
          <p:cNvSpPr txBox="1"/>
          <p:nvPr/>
        </p:nvSpPr>
        <p:spPr>
          <a:xfrm>
            <a:off x="602861" y="4985881"/>
            <a:ext cx="7848870" cy="1569660"/>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Schließt man eine Spule an Wechselspannung </a:t>
            </a:r>
            <a:r>
              <a:rPr lang="de-DE" sz="1600" dirty="0" smtClean="0">
                <a:latin typeface="Verdana" panose="020B0604030504040204" pitchFamily="34" charset="0"/>
                <a:ea typeface="Verdana" panose="020B0604030504040204" pitchFamily="34" charset="0"/>
                <a:cs typeface="Verdana" panose="020B0604030504040204" pitchFamily="34" charset="0"/>
              </a:rPr>
              <a:t>an, </a:t>
            </a:r>
            <a:r>
              <a:rPr lang="de-DE" sz="1600" dirty="0">
                <a:latin typeface="Verdana" panose="020B0604030504040204" pitchFamily="34" charset="0"/>
                <a:ea typeface="Verdana" panose="020B0604030504040204" pitchFamily="34" charset="0"/>
                <a:cs typeface="Verdana" panose="020B0604030504040204" pitchFamily="34" charset="0"/>
              </a:rPr>
              <a:t>entspricht dies einer dauernden Änderung des Stromflusses, was eine ständige Entstehung einer Selbstinduktionsspannung und damit eine Verringerung des Stromflusses zur Folge hat. Dies wirkt sich also wie ein Widerstand aus. Man bezeichnet es, wie beim Kondensator, als Wechselstromwiderstand der Spule oder als induktiven Blindwiderstand X</a:t>
            </a:r>
            <a:r>
              <a:rPr lang="de-DE" sz="1600" baseline="-25000" dirty="0">
                <a:latin typeface="Verdana" panose="020B0604030504040204" pitchFamily="34" charset="0"/>
                <a:ea typeface="Verdana" panose="020B0604030504040204" pitchFamily="34" charset="0"/>
                <a:cs typeface="Verdana" panose="020B0604030504040204" pitchFamily="34" charset="0"/>
              </a:rPr>
              <a:t>L</a:t>
            </a:r>
            <a:r>
              <a:rPr lang="de-DE" sz="1600" dirty="0">
                <a:latin typeface="Verdana" panose="020B0604030504040204" pitchFamily="34" charset="0"/>
                <a:ea typeface="Verdana" panose="020B0604030504040204" pitchFamily="34" charset="0"/>
                <a:cs typeface="Verdana" panose="020B0604030504040204" pitchFamily="34" charset="0"/>
              </a:rPr>
              <a: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2708920"/>
            <a:ext cx="3162300" cy="2209800"/>
          </a:xfrm>
          <a:prstGeom prst="rect">
            <a:avLst/>
          </a:prstGeom>
        </p:spPr>
      </p:pic>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Wechselstromwiderstand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dirty="0"/>
          </a:p>
        </p:txBody>
      </p:sp>
      <mc:AlternateContent xmlns:mc="http://schemas.openxmlformats.org/markup-compatibility/2006" xmlns:a14="http://schemas.microsoft.com/office/drawing/2010/main">
        <mc:Choice Requires="a14">
          <p:sp>
            <p:nvSpPr>
              <p:cNvPr id="9" name="Textfeld 8"/>
              <p:cNvSpPr txBox="1"/>
              <p:nvPr/>
            </p:nvSpPr>
            <p:spPr>
              <a:xfrm>
                <a:off x="683568" y="1268760"/>
                <a:ext cx="7848870" cy="2072875"/>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Entsprechend dem Widerstand nach dem ohmschen Gesetz bezeichnet man das Verhältnis aus anliegender Spannung zum fließenden Wechselstrom als "Wechselstromwiderstand" der Spule X</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L</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X</a:t>
                </a:r>
                <a:r>
                  <a:rPr lang="de-DE" sz="1600" baseline="-25000" dirty="0">
                    <a:latin typeface="Verdana" panose="020B0604030504040204" pitchFamily="34" charset="0"/>
                    <a:ea typeface="Verdana" panose="020B0604030504040204" pitchFamily="34" charset="0"/>
                    <a:cs typeface="Verdana" panose="020B0604030504040204" pitchFamily="34" charset="0"/>
                  </a:rPr>
                  <a:t>L</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m:rPr>
                            <m:sty m:val="p"/>
                          </m:rPr>
                          <a:rPr lang="de-DE" sz="2000">
                            <a:latin typeface="Cambria Math"/>
                            <a:ea typeface="Verdana" panose="020B0604030504040204" pitchFamily="34" charset="0"/>
                            <a:cs typeface="Verdana" panose="020B0604030504040204" pitchFamily="34" charset="0"/>
                          </a:rPr>
                          <m:t>U</m:t>
                        </m:r>
                        <m:r>
                          <m:rPr>
                            <m:sty m:val="p"/>
                          </m:rPr>
                          <a:rPr lang="de-DE" sz="2000" b="0" i="0" baseline="-25000" smtClean="0">
                            <a:latin typeface="Cambria Math" panose="02040503050406030204" pitchFamily="18" charset="0"/>
                            <a:ea typeface="Verdana" panose="020B0604030504040204" pitchFamily="34" charset="0"/>
                            <a:cs typeface="Verdana" panose="020B0604030504040204" pitchFamily="34" charset="0"/>
                          </a:rPr>
                          <m:t>L</m:t>
                        </m:r>
                      </m:num>
                      <m:den>
                        <m:r>
                          <m:rPr>
                            <m:sty m:val="p"/>
                          </m:rPr>
                          <a:rPr lang="de-DE" sz="2000">
                            <a:latin typeface="Cambria Math"/>
                            <a:ea typeface="Verdana" panose="020B0604030504040204" pitchFamily="34" charset="0"/>
                            <a:cs typeface="Verdana" panose="020B0604030504040204" pitchFamily="34" charset="0"/>
                          </a:rPr>
                          <m:t>I</m:t>
                        </m:r>
                        <m:r>
                          <m:rPr>
                            <m:sty m:val="p"/>
                          </m:rPr>
                          <a:rPr lang="de-DE" sz="2000" b="0" i="0" baseline="-25000" smtClean="0">
                            <a:latin typeface="Cambria Math" panose="02040503050406030204" pitchFamily="18" charset="0"/>
                            <a:ea typeface="Verdana" panose="020B0604030504040204" pitchFamily="34" charset="0"/>
                            <a:cs typeface="Verdana" panose="020B0604030504040204" pitchFamily="34" charset="0"/>
                          </a:rPr>
                          <m:t>L</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Der Wechselstromwiderstand lässt sich auch aus Kapazität und Frequenz berechnen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8" y="1268760"/>
                <a:ext cx="7848870" cy="2072875"/>
              </a:xfrm>
              <a:prstGeom prst="rect">
                <a:avLst/>
              </a:prstGeom>
              <a:blipFill rotWithShape="0">
                <a:blip r:embed="rId3"/>
                <a:stretch>
                  <a:fillRect l="-388" t="-882" b="-2941"/>
                </a:stretch>
              </a:blipFill>
            </p:spPr>
            <p:txBody>
              <a:bodyPr/>
              <a:lstStyle/>
              <a:p>
                <a:r>
                  <a:rPr lang="de-DE">
                    <a:noFill/>
                  </a:rPr>
                  <a:t> </a:t>
                </a:r>
              </a:p>
            </p:txBody>
          </p:sp>
        </mc:Fallback>
      </mc:AlternateContent>
      <p:sp>
        <p:nvSpPr>
          <p:cNvPr id="14" name="Textfeld 13"/>
          <p:cNvSpPr txBox="1"/>
          <p:nvPr/>
        </p:nvSpPr>
        <p:spPr>
          <a:xfrm>
            <a:off x="683568" y="4243319"/>
            <a:ext cx="7848870" cy="147732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Der Wechselstromwiderstand ist </a:t>
            </a:r>
            <a:r>
              <a:rPr lang="de-DE" sz="1600" dirty="0" smtClean="0">
                <a:latin typeface="Verdana" panose="020B0604030504040204" pitchFamily="34" charset="0"/>
                <a:ea typeface="Verdana" panose="020B0604030504040204" pitchFamily="34" charset="0"/>
                <a:cs typeface="Verdana" panose="020B0604030504040204" pitchFamily="34" charset="0"/>
              </a:rPr>
              <a:t>also umso </a:t>
            </a:r>
            <a:r>
              <a:rPr lang="de-DE" sz="1600" dirty="0">
                <a:latin typeface="Verdana" panose="020B0604030504040204" pitchFamily="34" charset="0"/>
                <a:ea typeface="Verdana" panose="020B0604030504040204" pitchFamily="34" charset="0"/>
                <a:cs typeface="Verdana" panose="020B0604030504040204" pitchFamily="34" charset="0"/>
              </a:rPr>
              <a:t>größer, je größer die Induktivität der Spule ist und je rascher sich der Strom ändert, je höher also die Frequenz des Wechselstroms ist. Beim Kondensator war es genau umgekehrt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Zum Vergleich:</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16" name="Textfeld 15"/>
              <p:cNvSpPr txBox="1"/>
              <p:nvPr/>
            </p:nvSpPr>
            <p:spPr>
              <a:xfrm>
                <a:off x="683568" y="3515289"/>
                <a:ext cx="7848871" cy="400110"/>
              </a:xfrm>
              <a:prstGeom prst="rect">
                <a:avLst/>
              </a:prstGeom>
              <a:solidFill>
                <a:srgbClr val="FFC000"/>
              </a:solidFill>
            </p:spPr>
            <p:txBody>
              <a:bodyPr wrap="square" numCol="1"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X</a:t>
                </a:r>
                <a:r>
                  <a:rPr lang="de-DE" sz="1600" baseline="-25000" dirty="0">
                    <a:latin typeface="Verdana" panose="020B0604030504040204" pitchFamily="34" charset="0"/>
                    <a:ea typeface="Verdana" panose="020B0604030504040204" pitchFamily="34" charset="0"/>
                    <a:cs typeface="Verdana" panose="020B0604030504040204" pitchFamily="34" charset="0"/>
                  </a:rPr>
                  <a:t>L</a:t>
                </a:r>
                <a:r>
                  <a:rPr lang="de-DE" sz="1600"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r>
                      <a:rPr lang="de-DE" sz="2000">
                        <a:latin typeface="Cambria Math"/>
                        <a:ea typeface="Verdana" panose="020B0604030504040204" pitchFamily="34" charset="0"/>
                        <a:cs typeface="Verdana" panose="020B0604030504040204" pitchFamily="34" charset="0"/>
                      </a:rPr>
                      <m:t>2</m:t>
                    </m:r>
                    <m:r>
                      <m:rPr>
                        <m:sty m:val="p"/>
                      </m:rPr>
                      <a:rPr lang="el-GR" sz="2000" i="1">
                        <a:latin typeface="Cambria Math"/>
                        <a:ea typeface="Verdana" panose="020B0604030504040204" pitchFamily="34" charset="0"/>
                        <a:cs typeface="Verdana" panose="020B0604030504040204" pitchFamily="34" charset="0"/>
                      </a:rPr>
                      <m:t>π</m:t>
                    </m:r>
                    <m:r>
                      <a:rPr lang="de-DE" sz="2000" i="1">
                        <a:latin typeface="Cambria Math"/>
                        <a:ea typeface="Verdana" panose="020B0604030504040204" pitchFamily="34" charset="0"/>
                        <a:cs typeface="Verdana" panose="020B0604030504040204" pitchFamily="34" charset="0"/>
                      </a:rPr>
                      <m:t>𝑓</m:t>
                    </m:r>
                    <m:r>
                      <a:rPr lang="de-DE" sz="2000" b="0" i="1" smtClean="0">
                        <a:latin typeface="Cambria Math" panose="02040503050406030204" pitchFamily="18" charset="0"/>
                        <a:ea typeface="Verdana" panose="020B0604030504040204" pitchFamily="34" charset="0"/>
                        <a:cs typeface="Verdana" panose="020B0604030504040204" pitchFamily="34" charset="0"/>
                      </a:rPr>
                      <m:t>𝐿</m:t>
                    </m:r>
                  </m:oMath>
                </a14:m>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6" name="Textfeld 15"/>
              <p:cNvSpPr txBox="1">
                <a:spLocks noRot="1" noChangeAspect="1" noMove="1" noResize="1" noEditPoints="1" noAdjustHandles="1" noChangeArrowheads="1" noChangeShapeType="1" noTextEdit="1"/>
              </p:cNvSpPr>
              <p:nvPr/>
            </p:nvSpPr>
            <p:spPr>
              <a:xfrm>
                <a:off x="683568" y="3515289"/>
                <a:ext cx="7848871" cy="400110"/>
              </a:xfrm>
              <a:prstGeom prst="rect">
                <a:avLst/>
              </a:prstGeom>
              <a:blipFill rotWithShape="0">
                <a:blip r:embed="rId4"/>
                <a:stretch>
                  <a:fillRect l="-388" b="-18462"/>
                </a:stretch>
              </a:blipFill>
            </p:spPr>
            <p:txBody>
              <a:bodyPr/>
              <a:lstStyle/>
              <a:p>
                <a:r>
                  <a:rPr lang="de-DE">
                    <a:noFill/>
                  </a:rPr>
                  <a:t> </a:t>
                </a:r>
              </a:p>
            </p:txBody>
          </p:sp>
        </mc:Fallback>
      </mc:AlternateContent>
      <p:cxnSp>
        <p:nvCxnSpPr>
          <p:cNvPr id="17" name="Gerade Verbindung 16"/>
          <p:cNvCxnSpPr/>
          <p:nvPr/>
        </p:nvCxnSpPr>
        <p:spPr>
          <a:xfrm>
            <a:off x="696268" y="350100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Textfeld 9"/>
              <p:cNvSpPr txBox="1"/>
              <p:nvPr/>
            </p:nvSpPr>
            <p:spPr>
              <a:xfrm>
                <a:off x="2514724" y="5263108"/>
                <a:ext cx="2232248" cy="563359"/>
              </a:xfrm>
              <a:prstGeom prst="rect">
                <a:avLst/>
              </a:prstGeom>
              <a:noFill/>
            </p:spPr>
            <p:txBody>
              <a:bodyPr wrap="square" numCol="1"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X</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C</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2000" dirty="0" smtClean="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smtClean="0">
                            <a:latin typeface="Cambria Math" panose="02040503050406030204" pitchFamily="18" charset="0"/>
                            <a:ea typeface="Verdana" panose="020B0604030504040204" pitchFamily="34" charset="0"/>
                            <a:cs typeface="Verdana" panose="020B0604030504040204" pitchFamily="34" charset="0"/>
                          </a:rPr>
                        </m:ctrlPr>
                      </m:fPr>
                      <m:num>
                        <m:r>
                          <a:rPr lang="de-DE" sz="2000" b="0" i="0" smtClean="0">
                            <a:latin typeface="Cambria Math"/>
                            <a:ea typeface="Verdana" panose="020B0604030504040204" pitchFamily="34" charset="0"/>
                            <a:cs typeface="Verdana" panose="020B0604030504040204" pitchFamily="34" charset="0"/>
                          </a:rPr>
                          <m:t>1</m:t>
                        </m:r>
                      </m:num>
                      <m:den>
                        <m:r>
                          <a:rPr lang="de-DE" sz="2000" b="0" i="0" smtClean="0">
                            <a:latin typeface="Cambria Math"/>
                            <a:ea typeface="Verdana" panose="020B0604030504040204" pitchFamily="34" charset="0"/>
                            <a:cs typeface="Verdana" panose="020B0604030504040204" pitchFamily="34" charset="0"/>
                          </a:rPr>
                          <m:t>2</m:t>
                        </m:r>
                        <m:r>
                          <m:rPr>
                            <m:sty m:val="p"/>
                          </m:rPr>
                          <a:rPr lang="el-GR" sz="2000" b="0" i="1" smtClean="0">
                            <a:latin typeface="Cambria Math"/>
                            <a:ea typeface="Verdana" panose="020B0604030504040204" pitchFamily="34" charset="0"/>
                            <a:cs typeface="Verdana" panose="020B0604030504040204" pitchFamily="34" charset="0"/>
                          </a:rPr>
                          <m:t>π</m:t>
                        </m:r>
                        <m:r>
                          <a:rPr lang="de-DE" sz="2000" b="0" i="1" smtClean="0">
                            <a:latin typeface="Cambria Math"/>
                            <a:ea typeface="Verdana" panose="020B0604030504040204" pitchFamily="34" charset="0"/>
                            <a:cs typeface="Verdana" panose="020B0604030504040204" pitchFamily="34" charset="0"/>
                          </a:rPr>
                          <m:t>𝑓𝐶</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a:t>
                </a:r>
              </a:p>
            </p:txBody>
          </p:sp>
        </mc:Choice>
        <mc:Fallback xmlns="">
          <p:sp>
            <p:nvSpPr>
              <p:cNvPr id="10" name="Textfeld 9"/>
              <p:cNvSpPr txBox="1">
                <a:spLocks noRot="1" noChangeAspect="1" noMove="1" noResize="1" noEditPoints="1" noAdjustHandles="1" noChangeArrowheads="1" noChangeShapeType="1" noTextEdit="1"/>
              </p:cNvSpPr>
              <p:nvPr/>
            </p:nvSpPr>
            <p:spPr>
              <a:xfrm>
                <a:off x="2514724" y="5263108"/>
                <a:ext cx="2232248" cy="563359"/>
              </a:xfrm>
              <a:prstGeom prst="rect">
                <a:avLst/>
              </a:prstGeom>
              <a:blipFill rotWithShape="0">
                <a:blip r:embed="rId5"/>
                <a:stretch>
                  <a:fillRect l="-1639" b="-6452"/>
                </a:stretch>
              </a:blipFill>
            </p:spPr>
            <p:txBody>
              <a:bodyPr/>
              <a:lstStyle/>
              <a:p>
                <a:r>
                  <a:rPr lang="de-DE">
                    <a:noFill/>
                  </a:rPr>
                  <a:t> </a:t>
                </a:r>
              </a:p>
            </p:txBody>
          </p:sp>
        </mc:Fallback>
      </mc:AlternateContent>
      <p:cxnSp>
        <p:nvCxnSpPr>
          <p:cNvPr id="11" name="Gerade Verbindung 16"/>
          <p:cNvCxnSpPr/>
          <p:nvPr/>
        </p:nvCxnSpPr>
        <p:spPr>
          <a:xfrm>
            <a:off x="683568" y="392035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090876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a:p>
        </p:txBody>
      </p:sp>
      <p:graphicFrame>
        <p:nvGraphicFramePr>
          <p:cNvPr id="18" name="Tabelle 17"/>
          <p:cNvGraphicFramePr>
            <a:graphicFrameLocks noGrp="1"/>
          </p:cNvGraphicFramePr>
          <p:nvPr>
            <p:extLst>
              <p:ext uri="{D42A27DB-BD31-4B8C-83A1-F6EECF244321}">
                <p14:modId xmlns:p14="http://schemas.microsoft.com/office/powerpoint/2010/main" val="4283937849"/>
              </p:ext>
            </p:extLst>
          </p:nvPr>
        </p:nvGraphicFramePr>
        <p:xfrm>
          <a:off x="1115616" y="2434952"/>
          <a:ext cx="6912768" cy="2362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TC306</a:t>
                      </a:r>
                      <a:endParaRPr lang="en-US" dirty="0">
                        <a:solidFill>
                          <a:schemeClr val="tx1"/>
                        </a:solidFill>
                      </a:endParaRPr>
                    </a:p>
                  </a:txBody>
                  <a:tcPr>
                    <a:solidFill>
                      <a:schemeClr val="bg1">
                        <a:lumMod val="65000"/>
                      </a:schemeClr>
                    </a:solidFill>
                  </a:tcPr>
                </a:tc>
                <a:tc>
                  <a:txBody>
                    <a:bodyPr/>
                    <a:lstStyle/>
                    <a:p>
                      <a:r>
                        <a:rPr lang="en-US"/>
                        <a:t>Mit zunehmender Frequenz</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a:t>sinkt der Wechselstromwiderstand der Spule bis zu einem Minimum und steigt dann wieder.</a:t>
                      </a:r>
                    </a:p>
                  </a:txBody>
                  <a:tcPr marL="38100" marR="38100" marT="38100" marB="38100" anchor="ctr"/>
                </a:tc>
              </a:tr>
              <a:tr h="370840">
                <a:tc>
                  <a:txBody>
                    <a:bodyPr/>
                    <a:lstStyle/>
                    <a:p>
                      <a:r>
                        <a:rPr lang="en-US" dirty="0" smtClean="0"/>
                        <a:t>B</a:t>
                      </a:r>
                      <a:endParaRPr lang="en-US" dirty="0"/>
                    </a:p>
                  </a:txBody>
                  <a:tcPr anchor="ctr"/>
                </a:tc>
                <a:tc>
                  <a:txBody>
                    <a:bodyPr/>
                    <a:lstStyle/>
                    <a:p>
                      <a:r>
                        <a:rPr lang="de-DE" dirty="0" smtClean="0"/>
                        <a:t>steigt </a:t>
                      </a:r>
                      <a:r>
                        <a:rPr lang="de-DE" dirty="0"/>
                        <a:t>der Wechselstromwiderstand der Spule bis zu einem Maximum und sinkt dann wieder.</a:t>
                      </a:r>
                    </a:p>
                  </a:txBody>
                  <a:tcPr marL="38100" marR="38100" marT="38100" marB="38100" anchor="ctr"/>
                </a:tc>
              </a:tr>
              <a:tr h="370840">
                <a:tc>
                  <a:txBody>
                    <a:bodyPr/>
                    <a:lstStyle/>
                    <a:p>
                      <a:r>
                        <a:rPr lang="en-US" dirty="0" smtClean="0"/>
                        <a:t>C</a:t>
                      </a:r>
                      <a:endParaRPr lang="en-US" dirty="0"/>
                    </a:p>
                  </a:txBody>
                  <a:tcPr anchor="ctr"/>
                </a:tc>
                <a:tc>
                  <a:txBody>
                    <a:bodyPr/>
                    <a:lstStyle/>
                    <a:p>
                      <a:r>
                        <a:rPr lang="de-DE" dirty="0" smtClean="0"/>
                        <a:t>steigt </a:t>
                      </a:r>
                      <a:r>
                        <a:rPr lang="de-DE" dirty="0"/>
                        <a:t>der Wechselstromwiderstand der Spule.</a:t>
                      </a:r>
                    </a:p>
                  </a:txBody>
                  <a:tcPr marL="38100" marR="38100" marT="38100" marB="38100" anchor="ctr"/>
                </a:tc>
              </a:tr>
              <a:tr h="370840">
                <a:tc>
                  <a:txBody>
                    <a:bodyPr/>
                    <a:lstStyle/>
                    <a:p>
                      <a:r>
                        <a:rPr lang="en-US" dirty="0" smtClean="0"/>
                        <a:t>D</a:t>
                      </a:r>
                      <a:endParaRPr lang="en-US" dirty="0"/>
                    </a:p>
                  </a:txBody>
                  <a:tcPr anchor="ctr"/>
                </a:tc>
                <a:tc>
                  <a:txBody>
                    <a:bodyPr/>
                    <a:lstStyle/>
                    <a:p>
                      <a:r>
                        <a:rPr lang="de-DE" dirty="0" smtClean="0"/>
                        <a:t>sinkt </a:t>
                      </a:r>
                      <a:r>
                        <a:rPr lang="de-DE" dirty="0"/>
                        <a:t>der Wechselstromwiderstand der Spule.</a:t>
                      </a:r>
                    </a:p>
                  </a:txBody>
                  <a:tcPr marL="38100" marR="38100" marT="38100" marB="38100" anchor="ctr"/>
                </a:tc>
              </a:tr>
            </a:tbl>
          </a:graphicData>
        </a:graphic>
      </p:graphicFrame>
      <p:sp>
        <p:nvSpPr>
          <p:cNvPr id="19" name="Interaktive Schaltfläche: Hilfe 18">
            <a:hlinkClick r:id="" action="ppaction://noaction" highlightClick="1"/>
          </p:cNvPr>
          <p:cNvSpPr/>
          <p:nvPr/>
        </p:nvSpPr>
        <p:spPr>
          <a:xfrm>
            <a:off x="1430944" y="2987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36197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4102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44608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35958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29659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407138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1188142" y="44355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904969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Transformator, </a:t>
            </a:r>
            <a:r>
              <a:rPr lang="de-DE" sz="2800" b="1" dirty="0" err="1" smtClean="0">
                <a:latin typeface="+mj-lt"/>
                <a:ea typeface="Verdana" panose="020B0604030504040204" pitchFamily="34" charset="0"/>
                <a:cs typeface="Verdana" panose="020B0604030504040204" pitchFamily="34" charset="0"/>
              </a:rPr>
              <a:t>Übertrager</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198548235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b="1" dirty="0" smtClean="0"/>
              <a:t>Transformator, </a:t>
            </a:r>
            <a:r>
              <a:rPr lang="de-DE" b="1" dirty="0" err="1" smtClean="0"/>
              <a:t>Übertrager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dirty="0"/>
          </a:p>
        </p:txBody>
      </p:sp>
      <mc:AlternateContent xmlns:mc="http://schemas.openxmlformats.org/markup-compatibility/2006" xmlns:a14="http://schemas.microsoft.com/office/drawing/2010/main">
        <mc:Choice Requires="a14">
          <p:sp>
            <p:nvSpPr>
              <p:cNvPr id="9" name="Textfeld 8"/>
              <p:cNvSpPr txBox="1"/>
              <p:nvPr/>
            </p:nvSpPr>
            <p:spPr>
              <a:xfrm>
                <a:off x="683568" y="2718787"/>
                <a:ext cx="7848870" cy="3053593"/>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Werden zwei elektrisch getrennte Spulen von einem gemeinsamen Magnetfeld durchdrungen, zum Beispiel wenn sie auf einen gemeinsamen Kern gewickelt sind, verhalten sich die Wechselspannungen in den Wicklungen wie deren Windungszahlen. Das Verhältnis der Windungszahlen N</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1</a:t>
                </a:r>
                <a:r>
                  <a:rPr lang="de-DE" sz="1600" dirty="0" smtClean="0">
                    <a:latin typeface="Verdana" panose="020B0604030504040204" pitchFamily="34" charset="0"/>
                    <a:ea typeface="Verdana" panose="020B0604030504040204" pitchFamily="34" charset="0"/>
                    <a:cs typeface="Verdana" panose="020B0604030504040204" pitchFamily="34" charset="0"/>
                  </a:rPr>
                  <a:t> zu N</a:t>
                </a:r>
                <a:r>
                  <a:rPr lang="de-DE" sz="1600" baseline="-25000" dirty="0">
                    <a:latin typeface="Verdana" panose="020B0604030504040204" pitchFamily="34" charset="0"/>
                    <a:ea typeface="Verdana" panose="020B0604030504040204" pitchFamily="34" charset="0"/>
                    <a:cs typeface="Verdana" panose="020B0604030504040204" pitchFamily="34" charset="0"/>
                  </a:rPr>
                  <a:t>2</a:t>
                </a:r>
                <a:r>
                  <a:rPr lang="de-DE" sz="1600" dirty="0" smtClean="0">
                    <a:latin typeface="Verdana" panose="020B0604030504040204" pitchFamily="34" charset="0"/>
                    <a:ea typeface="Verdana" panose="020B0604030504040204" pitchFamily="34" charset="0"/>
                    <a:cs typeface="Verdana" panose="020B0604030504040204" pitchFamily="34" charset="0"/>
                  </a:rPr>
                  <a:t> nennt man Übersetzungsverhältnis ü.</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ü = </a:t>
                </a:r>
                <a14:m>
                  <m:oMath xmlns:m="http://schemas.openxmlformats.org/officeDocument/2006/math">
                    <m:f>
                      <m:fPr>
                        <m:ctrlPr>
                          <a:rPr lang="de-DE" sz="2000" i="1" smtClean="0">
                            <a:latin typeface="Cambria Math" panose="02040503050406030204" pitchFamily="18" charset="0"/>
                            <a:ea typeface="Verdana" panose="020B0604030504040204" pitchFamily="34" charset="0"/>
                            <a:cs typeface="Verdana" panose="020B0604030504040204" pitchFamily="34" charset="0"/>
                          </a:rPr>
                        </m:ctrlPr>
                      </m:fPr>
                      <m:num>
                        <m:r>
                          <a:rPr lang="de-DE" sz="2000" b="0" i="1" smtClean="0">
                            <a:latin typeface="Cambria Math" panose="02040503050406030204" pitchFamily="18" charset="0"/>
                            <a:ea typeface="Verdana" panose="020B0604030504040204" pitchFamily="34" charset="0"/>
                            <a:cs typeface="Verdana" panose="020B0604030504040204" pitchFamily="34" charset="0"/>
                          </a:rPr>
                          <m:t>𝑁</m:t>
                        </m:r>
                        <m:r>
                          <a:rPr lang="de-DE" sz="2000" b="0" i="1" baseline="-25000" smtClean="0">
                            <a:latin typeface="Cambria Math" panose="02040503050406030204" pitchFamily="18" charset="0"/>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𝑁</m:t>
                        </m:r>
                        <m:r>
                          <a:rPr lang="de-DE" sz="2000" b="0" i="1" baseline="-25000" smtClean="0">
                            <a:latin typeface="Cambria Math" panose="02040503050406030204" pitchFamily="18" charset="0"/>
                            <a:ea typeface="Verdana" panose="020B0604030504040204" pitchFamily="34" charset="0"/>
                            <a:cs typeface="Verdana" panose="020B0604030504040204" pitchFamily="34" charset="0"/>
                          </a:rPr>
                          <m:t>2</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sz="2000" i="1" smtClean="0">
                            <a:latin typeface="Cambria Math" panose="02040503050406030204" pitchFamily="18" charset="0"/>
                            <a:ea typeface="Verdana" panose="020B0604030504040204" pitchFamily="34" charset="0"/>
                            <a:cs typeface="Verdana" panose="020B0604030504040204" pitchFamily="34" charset="0"/>
                          </a:rPr>
                        </m:ctrlPr>
                      </m:fPr>
                      <m:num>
                        <m:r>
                          <a:rPr lang="de-DE" sz="2000" b="0" i="1" smtClean="0">
                            <a:latin typeface="Cambria Math" panose="02040503050406030204" pitchFamily="18" charset="0"/>
                            <a:ea typeface="Verdana" panose="020B0604030504040204" pitchFamily="34" charset="0"/>
                            <a:cs typeface="Verdana" panose="020B0604030504040204" pitchFamily="34" charset="0"/>
                          </a:rPr>
                          <m:t>𝑈</m:t>
                        </m:r>
                        <m:r>
                          <a:rPr lang="de-DE" sz="2000" b="0" i="1" baseline="-25000" smtClean="0">
                            <a:latin typeface="Cambria Math" panose="02040503050406030204" pitchFamily="18" charset="0"/>
                            <a:ea typeface="Verdana" panose="020B0604030504040204" pitchFamily="34" charset="0"/>
                            <a:cs typeface="Verdana" panose="020B0604030504040204" pitchFamily="34" charset="0"/>
                          </a:rPr>
                          <m:t>1</m:t>
                        </m:r>
                      </m:num>
                      <m:den>
                        <m:r>
                          <a:rPr lang="de-DE" sz="2000" b="0" i="1" smtClean="0">
                            <a:latin typeface="Cambria Math" panose="02040503050406030204" pitchFamily="18" charset="0"/>
                            <a:ea typeface="Verdana" panose="020B0604030504040204" pitchFamily="34" charset="0"/>
                            <a:cs typeface="Verdana" panose="020B0604030504040204" pitchFamily="34" charset="0"/>
                          </a:rPr>
                          <m:t>𝑈</m:t>
                        </m:r>
                        <m:r>
                          <a:rPr lang="de-DE" sz="2000" b="0" i="1" baseline="-25000" smtClean="0">
                            <a:latin typeface="Cambria Math" panose="02040503050406030204" pitchFamily="18" charset="0"/>
                            <a:ea typeface="Verdana" panose="020B0604030504040204" pitchFamily="34" charset="0"/>
                            <a:cs typeface="Verdana" panose="020B0604030504040204" pitchFamily="34" charset="0"/>
                          </a:rPr>
                          <m:t>2</m:t>
                        </m:r>
                      </m:den>
                    </m:f>
                  </m:oMath>
                </a14:m>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Eingangswicklung eines Übertrages nennt man Primärseite (N</a:t>
                </a:r>
                <a:r>
                  <a:rPr lang="de-DE" sz="1600" baseline="-25000" dirty="0">
                    <a:latin typeface="Verdana" panose="020B0604030504040204" pitchFamily="34" charset="0"/>
                    <a:ea typeface="Verdana" panose="020B0604030504040204" pitchFamily="34" charset="0"/>
                    <a:cs typeface="Verdana" panose="020B0604030504040204" pitchFamily="34" charset="0"/>
                  </a:rPr>
                  <a:t>1</a:t>
                </a:r>
                <a:r>
                  <a:rPr lang="de-DE" sz="1600" dirty="0">
                    <a:latin typeface="Verdana" panose="020B0604030504040204" pitchFamily="34" charset="0"/>
                    <a:ea typeface="Verdana" panose="020B0604030504040204" pitchFamily="34" charset="0"/>
                    <a:cs typeface="Verdana" panose="020B0604030504040204" pitchFamily="34" charset="0"/>
                  </a:rPr>
                  <a:t>, U</a:t>
                </a:r>
                <a:r>
                  <a:rPr lang="de-DE" sz="1600" baseline="-25000" dirty="0">
                    <a:latin typeface="Verdana" panose="020B0604030504040204" pitchFamily="34" charset="0"/>
                    <a:ea typeface="Verdana" panose="020B0604030504040204" pitchFamily="34" charset="0"/>
                    <a:cs typeface="Verdana" panose="020B0604030504040204" pitchFamily="34" charset="0"/>
                  </a:rPr>
                  <a:t>1</a:t>
                </a:r>
                <a:r>
                  <a:rPr lang="de-DE" sz="1600" dirty="0">
                    <a:latin typeface="Verdana" panose="020B0604030504040204" pitchFamily="34" charset="0"/>
                    <a:ea typeface="Verdana" panose="020B0604030504040204" pitchFamily="34" charset="0"/>
                    <a:cs typeface="Verdana" panose="020B0604030504040204" pitchFamily="34" charset="0"/>
                  </a:rPr>
                  <a:t>), die Ausgangswicklung Sekundärseite (N</a:t>
                </a:r>
                <a:r>
                  <a:rPr lang="de-DE" sz="1600" baseline="-25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U</a:t>
                </a:r>
                <a:r>
                  <a:rPr lang="de-DE" sz="1600" baseline="-25000" dirty="0">
                    <a:latin typeface="Verdana" panose="020B0604030504040204" pitchFamily="34" charset="0"/>
                    <a:ea typeface="Verdana" panose="020B0604030504040204" pitchFamily="34" charset="0"/>
                    <a:cs typeface="Verdana" panose="020B0604030504040204" pitchFamily="34" charset="0"/>
                  </a:rPr>
                  <a:t>2</a:t>
                </a:r>
                <a:r>
                  <a:rPr lang="de-DE" sz="1600" dirty="0">
                    <a:latin typeface="Verdana" panose="020B0604030504040204" pitchFamily="34" charset="0"/>
                    <a:ea typeface="Verdana" panose="020B0604030504040204" pitchFamily="34" charset="0"/>
                    <a:cs typeface="Verdana" panose="020B0604030504040204" pitchFamily="34" charset="0"/>
                  </a:rPr>
                  <a:t>). Mit einem </a:t>
                </a:r>
                <a:r>
                  <a:rPr lang="de-DE" sz="1600" dirty="0" err="1">
                    <a:latin typeface="Verdana" panose="020B0604030504040204" pitchFamily="34" charset="0"/>
                    <a:ea typeface="Verdana" panose="020B0604030504040204" pitchFamily="34" charset="0"/>
                    <a:cs typeface="Verdana" panose="020B0604030504040204" pitchFamily="34" charset="0"/>
                  </a:rPr>
                  <a:t>Übertrager</a:t>
                </a:r>
                <a:r>
                  <a:rPr lang="de-DE" sz="1600" dirty="0">
                    <a:latin typeface="Verdana" panose="020B0604030504040204" pitchFamily="34" charset="0"/>
                    <a:ea typeface="Verdana" panose="020B0604030504040204" pitchFamily="34" charset="0"/>
                    <a:cs typeface="Verdana" panose="020B0604030504040204" pitchFamily="34" charset="0"/>
                  </a:rPr>
                  <a:t> lassen sich Spannungen, Ströme und auch ohmsche Widerstände "übersetzen" (transformieren).</a:t>
                </a:r>
              </a:p>
            </p:txBody>
          </p:sp>
        </mc:Choice>
        <mc:Fallback xmlns="">
          <p:sp>
            <p:nvSpPr>
              <p:cNvPr id="9" name="Textfeld 8"/>
              <p:cNvSpPr txBox="1">
                <a:spLocks noRot="1" noChangeAspect="1" noMove="1" noResize="1" noEditPoints="1" noAdjustHandles="1" noChangeArrowheads="1" noChangeShapeType="1" noTextEdit="1"/>
              </p:cNvSpPr>
              <p:nvPr/>
            </p:nvSpPr>
            <p:spPr>
              <a:xfrm>
                <a:off x="683568" y="2718787"/>
                <a:ext cx="7848870" cy="3053593"/>
              </a:xfrm>
              <a:prstGeom prst="rect">
                <a:avLst/>
              </a:prstGeom>
              <a:blipFill rotWithShape="0">
                <a:blip r:embed="rId3"/>
                <a:stretch>
                  <a:fillRect l="-388" t="-599" b="-1597"/>
                </a:stretch>
              </a:blipFill>
            </p:spPr>
            <p:txBody>
              <a:bodyPr/>
              <a:lstStyle/>
              <a:p>
                <a:r>
                  <a:rPr lang="de-DE">
                    <a:noFill/>
                  </a:rPr>
                  <a:t> </a:t>
                </a:r>
              </a:p>
            </p:txBody>
          </p:sp>
        </mc:Fallback>
      </mc:AlternateContent>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5736" y="1038096"/>
            <a:ext cx="3229166" cy="1480566"/>
          </a:xfrm>
          <a:prstGeom prst="rect">
            <a:avLst/>
          </a:prstGeom>
        </p:spPr>
      </p:pic>
    </p:spTree>
    <p:extLst>
      <p:ext uri="{BB962C8B-B14F-4D97-AF65-F5344CB8AC3E}">
        <p14:creationId xmlns:p14="http://schemas.microsoft.com/office/powerpoint/2010/main" val="322351935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Was ist eine Spule?</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95245602"/>
              </p:ext>
            </p:extLst>
          </p:nvPr>
        </p:nvGraphicFramePr>
        <p:xfrm>
          <a:off x="899592" y="1247646"/>
          <a:ext cx="7488832" cy="238252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TC402</a:t>
                      </a:r>
                      <a:endParaRPr lang="en-US" dirty="0">
                        <a:solidFill>
                          <a:schemeClr val="tx1"/>
                        </a:solidFill>
                      </a:endParaRPr>
                    </a:p>
                  </a:txBody>
                  <a:tcPr>
                    <a:solidFill>
                      <a:schemeClr val="bg1">
                        <a:lumMod val="65000"/>
                      </a:schemeClr>
                    </a:solidFill>
                  </a:tcPr>
                </a:tc>
                <a:tc>
                  <a:txBody>
                    <a:bodyPr/>
                    <a:lstStyle/>
                    <a:p>
                      <a:r>
                        <a:rPr lang="de-DE" dirty="0" smtClean="0"/>
                        <a:t>Ein </a:t>
                      </a:r>
                      <a:r>
                        <a:rPr lang="de-DE" dirty="0"/>
                        <a:t>Trafo liegt an 45 Volt und gibt 180 Volt ab. Seine Primärwicklung hat 150 Windungen. Wie groß ist seine Sekundärwindungszahl?</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b="1">
                          <a:effectLst/>
                        </a:rPr>
                        <a:t>   </a:t>
                      </a:r>
                      <a:r>
                        <a:rPr lang="de-DE">
                          <a:effectLst/>
                        </a:rPr>
                        <a:t>46 Windungen </a:t>
                      </a:r>
                    </a:p>
                  </a:txBody>
                  <a:tcPr marL="38100" marR="38100" marT="38100" marB="38100" anchor="ctr"/>
                </a:tc>
              </a:tr>
              <a:tr h="370840">
                <a:tc>
                  <a:txBody>
                    <a:bodyPr/>
                    <a:lstStyle/>
                    <a:p>
                      <a:r>
                        <a:rPr lang="en-US" dirty="0" smtClean="0"/>
                        <a:t>B</a:t>
                      </a:r>
                      <a:endParaRPr lang="en-US" dirty="0"/>
                    </a:p>
                  </a:txBody>
                  <a:tcPr/>
                </a:tc>
                <a:tc>
                  <a:txBody>
                    <a:bodyPr/>
                    <a:lstStyle/>
                    <a:p>
                      <a:r>
                        <a:rPr lang="de-DE" b="1">
                          <a:effectLst/>
                        </a:rPr>
                        <a:t>   </a:t>
                      </a:r>
                      <a:r>
                        <a:rPr lang="de-DE">
                          <a:effectLst/>
                        </a:rPr>
                        <a:t>30 Windungen</a:t>
                      </a:r>
                    </a:p>
                  </a:txBody>
                  <a:tcPr marL="38100" marR="38100" marT="38100" marB="38100" anchor="ctr"/>
                </a:tc>
              </a:tr>
              <a:tr h="370840">
                <a:tc>
                  <a:txBody>
                    <a:bodyPr/>
                    <a:lstStyle/>
                    <a:p>
                      <a:r>
                        <a:rPr lang="en-US" dirty="0" smtClean="0"/>
                        <a:t>C</a:t>
                      </a:r>
                      <a:endParaRPr lang="en-US" dirty="0"/>
                    </a:p>
                  </a:txBody>
                  <a:tcPr/>
                </a:tc>
                <a:tc>
                  <a:txBody>
                    <a:bodyPr/>
                    <a:lstStyle/>
                    <a:p>
                      <a:r>
                        <a:rPr lang="de-DE" b="1">
                          <a:effectLst/>
                        </a:rPr>
                        <a:t>   </a:t>
                      </a:r>
                      <a:r>
                        <a:rPr lang="de-DE">
                          <a:effectLst/>
                        </a:rPr>
                        <a:t>600 Windungen</a:t>
                      </a:r>
                    </a:p>
                  </a:txBody>
                  <a:tcPr marL="38100" marR="38100" marT="38100" marB="38100" anchor="ctr"/>
                </a:tc>
              </a:tr>
              <a:tr h="370840">
                <a:tc>
                  <a:txBody>
                    <a:bodyPr/>
                    <a:lstStyle/>
                    <a:p>
                      <a:r>
                        <a:rPr lang="en-US" dirty="0" smtClean="0"/>
                        <a:t>D</a:t>
                      </a:r>
                      <a:endParaRPr lang="en-US" dirty="0"/>
                    </a:p>
                  </a:txBody>
                  <a:tcPr/>
                </a:tc>
                <a:tc>
                  <a:txBody>
                    <a:bodyPr/>
                    <a:lstStyle/>
                    <a:p>
                      <a:r>
                        <a:rPr lang="de-DE" b="1" dirty="0">
                          <a:effectLst/>
                        </a:rPr>
                        <a:t>   </a:t>
                      </a:r>
                      <a:r>
                        <a:rPr lang="de-DE" dirty="0">
                          <a:effectLst/>
                        </a:rPr>
                        <a:t>850 Windungen</a:t>
                      </a:r>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219021" y="21877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536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9194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853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308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741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901200"/>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2579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mc:AlternateContent xmlns:mc="http://schemas.openxmlformats.org/markup-compatibility/2006" xmlns:a14="http://schemas.microsoft.com/office/drawing/2010/main">
        <mc:Choice Requires="a14">
          <p:sp>
            <p:nvSpPr>
              <p:cNvPr id="8" name="Textfeld 7"/>
              <p:cNvSpPr txBox="1"/>
              <p:nvPr/>
            </p:nvSpPr>
            <p:spPr>
              <a:xfrm>
                <a:off x="1467379" y="3789040"/>
                <a:ext cx="3824701" cy="2660087"/>
              </a:xfrm>
              <a:prstGeom prst="rect">
                <a:avLst/>
              </a:prstGeom>
              <a:noFill/>
            </p:spPr>
            <p:txBody>
              <a:bodyPr wrap="non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Und so kommt man an die Lösung:</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panose="02040503050406030204" pitchFamily="18" charset="0"/>
                            <a:ea typeface="Verdana" panose="020B0604030504040204" pitchFamily="34" charset="0"/>
                            <a:cs typeface="Verdana" panose="020B0604030504040204" pitchFamily="34" charset="0"/>
                          </a:rPr>
                          <m:t>𝑁</m:t>
                        </m:r>
                        <m:r>
                          <a:rPr lang="de-DE" sz="2000" i="1" baseline="-25000">
                            <a:latin typeface="Cambria Math" panose="02040503050406030204" pitchFamily="18" charset="0"/>
                            <a:ea typeface="Verdana" panose="020B0604030504040204" pitchFamily="34" charset="0"/>
                            <a:cs typeface="Verdana" panose="020B0604030504040204" pitchFamily="34" charset="0"/>
                          </a:rPr>
                          <m:t>1</m:t>
                        </m:r>
                      </m:num>
                      <m:den>
                        <m:r>
                          <a:rPr lang="de-DE" sz="2000" i="1">
                            <a:latin typeface="Cambria Math" panose="02040503050406030204" pitchFamily="18" charset="0"/>
                            <a:ea typeface="Verdana" panose="020B0604030504040204" pitchFamily="34" charset="0"/>
                            <a:cs typeface="Verdana" panose="020B0604030504040204" pitchFamily="34" charset="0"/>
                          </a:rPr>
                          <m:t>𝑁</m:t>
                        </m:r>
                        <m:r>
                          <a:rPr lang="de-DE" sz="2000" i="1" baseline="-25000">
                            <a:latin typeface="Cambria Math" panose="02040503050406030204" pitchFamily="18" charset="0"/>
                            <a:ea typeface="Verdana" panose="020B0604030504040204" pitchFamily="34" charset="0"/>
                            <a:cs typeface="Verdana" panose="020B0604030504040204" pitchFamily="34" charset="0"/>
                          </a:rPr>
                          <m:t>2</m:t>
                        </m:r>
                      </m:den>
                    </m:f>
                  </m:oMath>
                </a14:m>
                <a:r>
                  <a:rPr lang="de-DE" sz="1600" dirty="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panose="02040503050406030204" pitchFamily="18" charset="0"/>
                            <a:ea typeface="Verdana" panose="020B0604030504040204" pitchFamily="34" charset="0"/>
                            <a:cs typeface="Verdana" panose="020B0604030504040204" pitchFamily="34" charset="0"/>
                          </a:rPr>
                          <m:t>𝑈</m:t>
                        </m:r>
                        <m:r>
                          <a:rPr lang="de-DE" sz="2000" i="1" baseline="-25000">
                            <a:latin typeface="Cambria Math" panose="02040503050406030204" pitchFamily="18" charset="0"/>
                            <a:ea typeface="Verdana" panose="020B0604030504040204" pitchFamily="34" charset="0"/>
                            <a:cs typeface="Verdana" panose="020B0604030504040204" pitchFamily="34" charset="0"/>
                          </a:rPr>
                          <m:t>1</m:t>
                        </m:r>
                      </m:num>
                      <m:den>
                        <m:r>
                          <a:rPr lang="de-DE" sz="2000" i="1">
                            <a:latin typeface="Cambria Math" panose="02040503050406030204" pitchFamily="18" charset="0"/>
                            <a:ea typeface="Verdana" panose="020B0604030504040204" pitchFamily="34" charset="0"/>
                            <a:cs typeface="Verdana" panose="020B0604030504040204" pitchFamily="34" charset="0"/>
                          </a:rPr>
                          <m:t>𝑈</m:t>
                        </m:r>
                        <m:r>
                          <a:rPr lang="de-DE" sz="2000" i="1" baseline="-25000">
                            <a:latin typeface="Cambria Math" panose="02040503050406030204" pitchFamily="18" charset="0"/>
                            <a:ea typeface="Verdana" panose="020B0604030504040204" pitchFamily="34" charset="0"/>
                            <a:cs typeface="Verdana" panose="020B0604030504040204" pitchFamily="34" charset="0"/>
                          </a:rPr>
                          <m:t>2</m:t>
                        </m:r>
                      </m:den>
                    </m:f>
                  </m:oMath>
                </a14:m>
                <a:endParaRPr lang="de-DE" sz="1400" dirty="0">
                  <a:latin typeface="Verdana" panose="020B0604030504040204" pitchFamily="34" charset="0"/>
                  <a:ea typeface="Verdana" panose="020B0604030504040204" pitchFamily="34" charset="0"/>
                  <a:cs typeface="Verdana" panose="020B0604030504040204" pitchFamily="34" charset="0"/>
                </a:endParaRPr>
              </a:p>
              <a:p>
                <a:endParaRPr lang="de-DE" sz="14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umgestellt:</a:t>
                </a:r>
              </a:p>
              <a:p>
                <a:endParaRPr lang="de-DE" sz="1600" dirty="0" smtClean="0">
                  <a:latin typeface="Verdana" panose="020B0604030504040204" pitchFamily="34" charset="0"/>
                  <a:ea typeface="Verdana" panose="020B0604030504040204" pitchFamily="34" charset="0"/>
                  <a:cs typeface="Verdana" panose="020B0604030504040204" pitchFamily="34" charset="0"/>
                </a:endParaRPr>
              </a:p>
              <a:p>
                <a:r>
                  <a:rPr lang="de-DE" sz="1600" dirty="0" smtClean="0">
                    <a:latin typeface="Cambria Math" panose="02040503050406030204" pitchFamily="18" charset="0"/>
                    <a:ea typeface="Cambria Math" panose="02040503050406030204" pitchFamily="18" charset="0"/>
                    <a:cs typeface="Verdana" panose="020B0604030504040204" pitchFamily="34" charset="0"/>
                  </a:rPr>
                  <a:t>   N</a:t>
                </a:r>
                <a:r>
                  <a:rPr lang="de-DE" sz="1600" baseline="-25000" dirty="0" smtClean="0">
                    <a:latin typeface="Cambria Math" panose="02040503050406030204" pitchFamily="18" charset="0"/>
                    <a:ea typeface="Cambria Math" panose="02040503050406030204" pitchFamily="18" charset="0"/>
                    <a:cs typeface="Verdana" panose="020B0604030504040204" pitchFamily="34" charset="0"/>
                  </a:rPr>
                  <a:t>2</a:t>
                </a:r>
                <a:r>
                  <a:rPr lang="de-DE" sz="1600" dirty="0" smtClean="0">
                    <a:latin typeface="Cambria Math" panose="02040503050406030204" pitchFamily="18" charset="0"/>
                    <a:ea typeface="Cambria Math" panose="02040503050406030204" pitchFamily="18" charset="0"/>
                    <a:cs typeface="Verdana" panose="020B0604030504040204" pitchFamily="34" charset="0"/>
                  </a:rPr>
                  <a:t> </a:t>
                </a:r>
                <a:r>
                  <a:rPr lang="de-DE" sz="2000" dirty="0" smtClean="0">
                    <a:latin typeface="Cambria Math" panose="02040503050406030204" pitchFamily="18" charset="0"/>
                    <a:ea typeface="Cambria Math" panose="02040503050406030204" pitchFamily="18"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Cambria Math" panose="02040503050406030204" pitchFamily="18" charset="0"/>
                            <a:cs typeface="Verdana" panose="020B0604030504040204" pitchFamily="34" charset="0"/>
                          </a:rPr>
                        </m:ctrlPr>
                      </m:fPr>
                      <m:num>
                        <m:r>
                          <a:rPr lang="de-DE" sz="2000" i="1">
                            <a:latin typeface="Cambria Math" panose="02040503050406030204" pitchFamily="18" charset="0"/>
                            <a:ea typeface="Cambria Math" panose="02040503050406030204" pitchFamily="18" charset="0"/>
                            <a:cs typeface="Verdana" panose="020B0604030504040204" pitchFamily="34" charset="0"/>
                          </a:rPr>
                          <m:t>𝑈</m:t>
                        </m:r>
                        <m:r>
                          <a:rPr lang="de-DE" sz="2000" b="0" i="1" baseline="-25000" smtClean="0">
                            <a:latin typeface="Cambria Math" panose="02040503050406030204" pitchFamily="18" charset="0"/>
                            <a:ea typeface="Cambria Math" panose="02040503050406030204" pitchFamily="18" charset="0"/>
                            <a:cs typeface="Verdana" panose="020B0604030504040204" pitchFamily="34" charset="0"/>
                          </a:rPr>
                          <m:t>2</m:t>
                        </m:r>
                      </m:num>
                      <m:den>
                        <m:r>
                          <a:rPr lang="de-DE" sz="2000" i="1">
                            <a:latin typeface="Cambria Math" panose="02040503050406030204" pitchFamily="18" charset="0"/>
                            <a:ea typeface="Cambria Math" panose="02040503050406030204" pitchFamily="18" charset="0"/>
                            <a:cs typeface="Verdana" panose="020B0604030504040204" pitchFamily="34" charset="0"/>
                          </a:rPr>
                          <m:t>𝑈</m:t>
                        </m:r>
                        <m:r>
                          <a:rPr lang="de-DE" sz="2000" b="0" i="1" baseline="-25000" smtClean="0">
                            <a:latin typeface="Cambria Math" panose="02040503050406030204" pitchFamily="18" charset="0"/>
                            <a:ea typeface="Cambria Math" panose="02040503050406030204" pitchFamily="18" charset="0"/>
                            <a:cs typeface="Verdana" panose="020B0604030504040204" pitchFamily="34" charset="0"/>
                          </a:rPr>
                          <m:t>1</m:t>
                        </m:r>
                      </m:den>
                    </m:f>
                    <m:r>
                      <a:rPr lang="de-DE" sz="2000" b="0" i="1" baseline="-25000" smtClean="0">
                        <a:latin typeface="Cambria Math" panose="02040503050406030204" pitchFamily="18" charset="0"/>
                        <a:ea typeface="Cambria Math" panose="02040503050406030204" pitchFamily="18" charset="0"/>
                        <a:cs typeface="Verdana" panose="020B0604030504040204" pitchFamily="34" charset="0"/>
                      </a:rPr>
                      <m:t> </m:t>
                    </m:r>
                  </m:oMath>
                </a14:m>
                <a:r>
                  <a:rPr lang="de-DE" sz="2000" dirty="0" smtClean="0">
                    <a:latin typeface="Cambria Math" panose="02040503050406030204" pitchFamily="18" charset="0"/>
                    <a:ea typeface="Cambria Math" panose="02040503050406030204" pitchFamily="18" charset="0"/>
                    <a:cs typeface="Verdana" panose="020B0604030504040204" pitchFamily="34" charset="0"/>
                  </a:rPr>
                  <a:t> ∙ </a:t>
                </a:r>
                <a:r>
                  <a:rPr lang="de-DE" sz="1600" dirty="0" smtClean="0">
                    <a:latin typeface="Cambria Math" panose="02040503050406030204" pitchFamily="18" charset="0"/>
                    <a:ea typeface="Cambria Math" panose="02040503050406030204" pitchFamily="18" charset="0"/>
                    <a:cs typeface="Verdana" panose="020B0604030504040204" pitchFamily="34" charset="0"/>
                  </a:rPr>
                  <a:t>N</a:t>
                </a:r>
                <a:r>
                  <a:rPr lang="de-DE" sz="1600" baseline="-25000" dirty="0" smtClean="0">
                    <a:latin typeface="Cambria Math" panose="02040503050406030204" pitchFamily="18" charset="0"/>
                    <a:ea typeface="Cambria Math" panose="02040503050406030204" pitchFamily="18" charset="0"/>
                    <a:cs typeface="Verdana" panose="020B0604030504040204" pitchFamily="34" charset="0"/>
                  </a:rPr>
                  <a:t>1</a:t>
                </a:r>
                <a:r>
                  <a:rPr lang="de-DE" sz="2000" dirty="0" smtClean="0">
                    <a:latin typeface="Cambria Math" panose="02040503050406030204" pitchFamily="18" charset="0"/>
                    <a:ea typeface="Cambria Math" panose="02040503050406030204" pitchFamily="18" charset="0"/>
                    <a:cs typeface="Verdana" panose="020B0604030504040204" pitchFamily="34" charset="0"/>
                  </a:rPr>
                  <a:t> = </a:t>
                </a:r>
                <a:r>
                  <a:rPr lang="de-DE" sz="2000" dirty="0">
                    <a:latin typeface="Cambria Math" panose="02040503050406030204" pitchFamily="18" charset="0"/>
                    <a:ea typeface="Cambria Math" panose="02040503050406030204" pitchFamily="18"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Cambria Math" panose="02040503050406030204" pitchFamily="18" charset="0"/>
                            <a:cs typeface="Verdana" panose="020B0604030504040204" pitchFamily="34" charset="0"/>
                          </a:rPr>
                        </m:ctrlPr>
                      </m:fPr>
                      <m:num>
                        <m:r>
                          <a:rPr lang="de-DE" sz="2000" b="0" i="1" smtClean="0">
                            <a:latin typeface="Cambria Math" panose="02040503050406030204" pitchFamily="18" charset="0"/>
                            <a:ea typeface="Cambria Math" panose="02040503050406030204" pitchFamily="18" charset="0"/>
                            <a:cs typeface="Verdana" panose="020B0604030504040204" pitchFamily="34" charset="0"/>
                          </a:rPr>
                          <m:t>180</m:t>
                        </m:r>
                        <m:r>
                          <a:rPr lang="de-DE" sz="2000" b="0" i="1" smtClean="0">
                            <a:latin typeface="Cambria Math" panose="02040503050406030204" pitchFamily="18" charset="0"/>
                            <a:ea typeface="Cambria Math" panose="02040503050406030204" pitchFamily="18" charset="0"/>
                            <a:cs typeface="Verdana" panose="020B0604030504040204" pitchFamily="34" charset="0"/>
                          </a:rPr>
                          <m:t>𝑉</m:t>
                        </m:r>
                      </m:num>
                      <m:den>
                        <m:r>
                          <a:rPr lang="de-DE" sz="2000" b="0" i="1" smtClean="0">
                            <a:latin typeface="Cambria Math" panose="02040503050406030204" pitchFamily="18" charset="0"/>
                            <a:ea typeface="Cambria Math" panose="02040503050406030204" pitchFamily="18" charset="0"/>
                            <a:cs typeface="Verdana" panose="020B0604030504040204" pitchFamily="34" charset="0"/>
                          </a:rPr>
                          <m:t>45</m:t>
                        </m:r>
                        <m:r>
                          <a:rPr lang="de-DE" sz="2000" b="0" i="1" smtClean="0">
                            <a:latin typeface="Cambria Math" panose="02040503050406030204" pitchFamily="18" charset="0"/>
                            <a:ea typeface="Cambria Math" panose="02040503050406030204" pitchFamily="18" charset="0"/>
                            <a:cs typeface="Verdana" panose="020B0604030504040204" pitchFamily="34" charset="0"/>
                          </a:rPr>
                          <m:t>𝑉</m:t>
                        </m:r>
                      </m:den>
                    </m:f>
                    <m:r>
                      <a:rPr lang="de-DE" sz="2000" i="1" baseline="-25000">
                        <a:latin typeface="Cambria Math" panose="02040503050406030204" pitchFamily="18" charset="0"/>
                        <a:ea typeface="Cambria Math" panose="02040503050406030204" pitchFamily="18" charset="0"/>
                        <a:cs typeface="Verdana" panose="020B0604030504040204" pitchFamily="34" charset="0"/>
                      </a:rPr>
                      <m:t> </m:t>
                    </m:r>
                  </m:oMath>
                </a14:m>
                <a:r>
                  <a:rPr lang="de-DE" sz="2000" dirty="0" smtClean="0">
                    <a:latin typeface="Cambria Math" panose="02040503050406030204" pitchFamily="18" charset="0"/>
                    <a:ea typeface="Cambria Math" panose="02040503050406030204" pitchFamily="18" charset="0"/>
                    <a:cs typeface="Verdana" panose="020B0604030504040204" pitchFamily="34" charset="0"/>
                  </a:rPr>
                  <a:t> ∙ </a:t>
                </a:r>
                <a:r>
                  <a:rPr lang="de-DE" sz="1600" dirty="0" smtClean="0">
                    <a:latin typeface="Cambria Math" panose="02040503050406030204" pitchFamily="18" charset="0"/>
                    <a:ea typeface="Cambria Math" panose="02040503050406030204" pitchFamily="18" charset="0"/>
                    <a:cs typeface="Verdana" panose="020B0604030504040204" pitchFamily="34" charset="0"/>
                  </a:rPr>
                  <a:t>150</a:t>
                </a:r>
              </a:p>
              <a:p>
                <a:r>
                  <a:rPr lang="de-DE" sz="1600" dirty="0" smtClean="0">
                    <a:latin typeface="Verdana" panose="020B0604030504040204" pitchFamily="34" charset="0"/>
                    <a:ea typeface="Verdana" panose="020B0604030504040204" pitchFamily="34" charset="0"/>
                    <a:cs typeface="Verdana" panose="020B0604030504040204" pitchFamily="34" charset="0"/>
                  </a:rPr>
                  <a:t>  </a:t>
                </a:r>
              </a:p>
              <a:p>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Also 600 </a:t>
                </a:r>
                <a:r>
                  <a:rPr lang="de-DE" sz="1600" dirty="0" smtClean="0">
                    <a:latin typeface="Verdana" panose="020B0604030504040204" pitchFamily="34" charset="0"/>
                    <a:ea typeface="Verdana" panose="020B0604030504040204" pitchFamily="34" charset="0"/>
                    <a:cs typeface="Verdana" panose="020B0604030504040204" pitchFamily="34" charset="0"/>
                  </a:rPr>
                  <a:t>Windungen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8" name="Textfeld 7"/>
              <p:cNvSpPr txBox="1">
                <a:spLocks noRot="1" noChangeAspect="1" noMove="1" noResize="1" noEditPoints="1" noAdjustHandles="1" noChangeArrowheads="1" noChangeShapeType="1" noTextEdit="1"/>
              </p:cNvSpPr>
              <p:nvPr/>
            </p:nvSpPr>
            <p:spPr>
              <a:xfrm>
                <a:off x="1467379" y="3789040"/>
                <a:ext cx="3824701" cy="2660087"/>
              </a:xfrm>
              <a:prstGeom prst="rect">
                <a:avLst/>
              </a:prstGeom>
              <a:blipFill rotWithShape="0">
                <a:blip r:embed="rId3"/>
                <a:stretch>
                  <a:fillRect l="-957" t="-688" b="-2064"/>
                </a:stretch>
              </a:blipFill>
            </p:spPr>
            <p:txBody>
              <a:bodyPr/>
              <a:lstStyle/>
              <a:p>
                <a:r>
                  <a:rPr lang="de-DE">
                    <a:noFill/>
                  </a:rPr>
                  <a:t> </a:t>
                </a:r>
              </a:p>
            </p:txBody>
          </p:sp>
        </mc:Fallback>
      </mc:AlternateContent>
    </p:spTree>
    <p:extLst>
      <p:ext uri="{BB962C8B-B14F-4D97-AF65-F5344CB8AC3E}">
        <p14:creationId xmlns:p14="http://schemas.microsoft.com/office/powerpoint/2010/main" val="116552357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3526622"/>
              </p:ext>
            </p:extLst>
          </p:nvPr>
        </p:nvGraphicFramePr>
        <p:xfrm>
          <a:off x="899592" y="1247646"/>
          <a:ext cx="7488832" cy="238252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TC401</a:t>
                      </a:r>
                      <a:endParaRPr lang="en-US" dirty="0">
                        <a:solidFill>
                          <a:schemeClr val="tx1"/>
                        </a:solidFill>
                      </a:endParaRPr>
                    </a:p>
                  </a:txBody>
                  <a:tcPr>
                    <a:solidFill>
                      <a:schemeClr val="bg1">
                        <a:lumMod val="65000"/>
                      </a:schemeClr>
                    </a:solidFill>
                  </a:tcPr>
                </a:tc>
                <a:tc>
                  <a:txBody>
                    <a:bodyPr/>
                    <a:lstStyle/>
                    <a:p>
                      <a:r>
                        <a:rPr lang="de-DE" dirty="0" smtClean="0"/>
                        <a:t>Ein </a:t>
                      </a:r>
                      <a:r>
                        <a:rPr lang="de-DE" dirty="0"/>
                        <a:t>Trafo liegt an 230 Volt und gibt 11,5 Volt ab. Seine Primärwicklung hat 600 Windungen. Wie groß ist seine Sekundärwindungszahl? </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b="1"/>
                        <a:t>   </a:t>
                      </a:r>
                      <a:r>
                        <a:rPr lang="de-DE"/>
                        <a:t>20 Windungen</a:t>
                      </a:r>
                    </a:p>
                  </a:txBody>
                  <a:tcPr marL="38100" marR="38100" marT="38100" marB="38100" anchor="ctr"/>
                </a:tc>
              </a:tr>
              <a:tr h="370840">
                <a:tc>
                  <a:txBody>
                    <a:bodyPr/>
                    <a:lstStyle/>
                    <a:p>
                      <a:r>
                        <a:rPr lang="en-US" dirty="0" smtClean="0"/>
                        <a:t>B</a:t>
                      </a:r>
                      <a:endParaRPr lang="en-US" dirty="0"/>
                    </a:p>
                  </a:txBody>
                  <a:tcPr/>
                </a:tc>
                <a:tc>
                  <a:txBody>
                    <a:bodyPr/>
                    <a:lstStyle/>
                    <a:p>
                      <a:r>
                        <a:rPr lang="de-DE" b="1"/>
                        <a:t>   </a:t>
                      </a:r>
                      <a:r>
                        <a:rPr lang="de-DE"/>
                        <a:t>30 Windungen</a:t>
                      </a:r>
                    </a:p>
                  </a:txBody>
                  <a:tcPr marL="38100" marR="38100" marT="38100" marB="38100" anchor="ctr"/>
                </a:tc>
              </a:tr>
              <a:tr h="370840">
                <a:tc>
                  <a:txBody>
                    <a:bodyPr/>
                    <a:lstStyle/>
                    <a:p>
                      <a:r>
                        <a:rPr lang="en-US" dirty="0" smtClean="0"/>
                        <a:t>C</a:t>
                      </a:r>
                      <a:endParaRPr lang="en-US" dirty="0"/>
                    </a:p>
                  </a:txBody>
                  <a:tcPr/>
                </a:tc>
                <a:tc>
                  <a:txBody>
                    <a:bodyPr/>
                    <a:lstStyle/>
                    <a:p>
                      <a:r>
                        <a:rPr lang="de-DE" b="1"/>
                        <a:t>   </a:t>
                      </a:r>
                      <a:r>
                        <a:rPr lang="de-DE"/>
                        <a:t>52 Windungen</a:t>
                      </a:r>
                    </a:p>
                  </a:txBody>
                  <a:tcPr marL="38100" marR="38100" marT="38100" marB="38100" anchor="ctr"/>
                </a:tc>
              </a:tr>
              <a:tr h="370840">
                <a:tc>
                  <a:txBody>
                    <a:bodyPr/>
                    <a:lstStyle/>
                    <a:p>
                      <a:r>
                        <a:rPr lang="en-US" dirty="0" smtClean="0"/>
                        <a:t>D</a:t>
                      </a:r>
                      <a:endParaRPr lang="en-US" dirty="0"/>
                    </a:p>
                  </a:txBody>
                  <a:tcPr/>
                </a:tc>
                <a:tc>
                  <a:txBody>
                    <a:bodyPr/>
                    <a:lstStyle/>
                    <a:p>
                      <a:r>
                        <a:rPr lang="de-DE" b="1" dirty="0"/>
                        <a:t>   </a:t>
                      </a:r>
                      <a:r>
                        <a:rPr lang="de-DE" dirty="0"/>
                        <a:t>180 Windungen</a:t>
                      </a:r>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219021" y="21900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558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9217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875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331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21764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90346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60170"/>
            <a:ext cx="787395" cy="338554"/>
          </a:xfrm>
          <a:prstGeom prst="rect">
            <a:avLst/>
          </a:prstGeom>
          <a:solidFill>
            <a:srgbClr val="FF3333"/>
          </a:solidFill>
          <a:ln>
            <a:solidFill>
              <a:srgbClr val="FF3333"/>
            </a:solid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74070686"/>
              </p:ext>
            </p:extLst>
          </p:nvPr>
        </p:nvGraphicFramePr>
        <p:xfrm>
          <a:off x="899592" y="3861048"/>
          <a:ext cx="7488832" cy="265684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TC403</a:t>
                      </a:r>
                      <a:endParaRPr lang="en-US" dirty="0">
                        <a:solidFill>
                          <a:schemeClr val="tx1"/>
                        </a:solidFill>
                      </a:endParaRPr>
                    </a:p>
                  </a:txBody>
                  <a:tcPr>
                    <a:solidFill>
                      <a:schemeClr val="bg1">
                        <a:lumMod val="65000"/>
                      </a:schemeClr>
                    </a:solidFill>
                  </a:tcPr>
                </a:tc>
                <a:tc>
                  <a:txBody>
                    <a:bodyPr/>
                    <a:lstStyle/>
                    <a:p>
                      <a:r>
                        <a:rPr lang="de-DE" dirty="0" smtClean="0"/>
                        <a:t>Die </a:t>
                      </a:r>
                      <a:r>
                        <a:rPr lang="de-DE" dirty="0"/>
                        <a:t>Primärspule eines </a:t>
                      </a:r>
                      <a:r>
                        <a:rPr lang="de-DE" dirty="0" err="1"/>
                        <a:t>Übertragers</a:t>
                      </a:r>
                      <a:r>
                        <a:rPr lang="de-DE" dirty="0"/>
                        <a:t> hat die fünffache Anzahl von Windungen der Sekundärspule. Wie hoch ist die erwartete Sekundärspannung, wenn die Primärspule an eine 230-V-Stromversorgung angeschlossen wird?</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b="1"/>
                        <a:t>   </a:t>
                      </a:r>
                      <a:r>
                        <a:rPr lang="de-DE"/>
                        <a:t>9,2 Volt</a:t>
                      </a:r>
                    </a:p>
                  </a:txBody>
                  <a:tcPr marL="38100" marR="38100" marT="38100" marB="38100" anchor="ctr"/>
                </a:tc>
              </a:tr>
              <a:tr h="370840">
                <a:tc>
                  <a:txBody>
                    <a:bodyPr/>
                    <a:lstStyle/>
                    <a:p>
                      <a:r>
                        <a:rPr lang="en-US" dirty="0" smtClean="0"/>
                        <a:t>B</a:t>
                      </a:r>
                      <a:endParaRPr lang="en-US" dirty="0"/>
                    </a:p>
                  </a:txBody>
                  <a:tcPr/>
                </a:tc>
                <a:tc>
                  <a:txBody>
                    <a:bodyPr/>
                    <a:lstStyle/>
                    <a:p>
                      <a:r>
                        <a:rPr lang="de-DE" b="1"/>
                        <a:t>   </a:t>
                      </a:r>
                      <a:r>
                        <a:rPr lang="de-DE"/>
                        <a:t>23 Volt</a:t>
                      </a:r>
                    </a:p>
                  </a:txBody>
                  <a:tcPr marL="38100" marR="38100" marT="38100" marB="38100" anchor="ctr"/>
                </a:tc>
              </a:tr>
              <a:tr h="370840">
                <a:tc>
                  <a:txBody>
                    <a:bodyPr/>
                    <a:lstStyle/>
                    <a:p>
                      <a:r>
                        <a:rPr lang="en-US" dirty="0" smtClean="0"/>
                        <a:t>C</a:t>
                      </a:r>
                      <a:endParaRPr lang="en-US" dirty="0"/>
                    </a:p>
                  </a:txBody>
                  <a:tcPr/>
                </a:tc>
                <a:tc>
                  <a:txBody>
                    <a:bodyPr/>
                    <a:lstStyle/>
                    <a:p>
                      <a:r>
                        <a:rPr lang="de-DE" b="1" dirty="0"/>
                        <a:t>   </a:t>
                      </a:r>
                      <a:r>
                        <a:rPr lang="de-DE" dirty="0"/>
                        <a:t>46 Volt</a:t>
                      </a:r>
                    </a:p>
                  </a:txBody>
                  <a:tcPr marL="38100" marR="38100" marT="38100" marB="38100" anchor="ctr"/>
                </a:tc>
              </a:tr>
              <a:tr h="370840">
                <a:tc>
                  <a:txBody>
                    <a:bodyPr/>
                    <a:lstStyle/>
                    <a:p>
                      <a:r>
                        <a:rPr lang="en-US" dirty="0" smtClean="0"/>
                        <a:t>D</a:t>
                      </a:r>
                      <a:endParaRPr lang="en-US" dirty="0"/>
                    </a:p>
                  </a:txBody>
                  <a:tcPr/>
                </a:tc>
                <a:tc>
                  <a:txBody>
                    <a:bodyPr/>
                    <a:lstStyle/>
                    <a:p>
                      <a:r>
                        <a:rPr lang="de-DE" b="1" dirty="0"/>
                        <a:t>   </a:t>
                      </a:r>
                      <a:r>
                        <a:rPr lang="de-DE" dirty="0"/>
                        <a:t>1150 Volt</a:t>
                      </a:r>
                    </a:p>
                  </a:txBody>
                  <a:tcPr marL="38100" marR="38100" marT="38100" marB="38100" anchor="ctr"/>
                </a:tc>
              </a:tr>
            </a:tbl>
          </a:graphicData>
        </a:graphic>
      </p:graphicFrame>
      <p:sp>
        <p:nvSpPr>
          <p:cNvPr id="19" name="Interaktive Schaltfläche: Hilfe 18">
            <a:hlinkClick r:id="" action="ppaction://noaction" highlightClick="1"/>
          </p:cNvPr>
          <p:cNvSpPr/>
          <p:nvPr/>
        </p:nvSpPr>
        <p:spPr>
          <a:xfrm>
            <a:off x="1214920" y="50823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4482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8140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61799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4243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50612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78266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61546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9531497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Nächste Woche: Mi, 11. November, 19 Uhr 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22</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Induktivität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8" y="1268760"/>
            <a:ext cx="7848872" cy="117981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Im vorigen Kapitel wurde der Kondensator besprochen. Hier geht es um die Spule, die in ihrem Verhalten in vielen Fällen mit dem eines Kondensators verglichen werden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Spule besteht aus aufgewickeltem Draht. </a:t>
            </a:r>
          </a:p>
        </p:txBody>
      </p:sp>
      <p:sp>
        <p:nvSpPr>
          <p:cNvPr id="6" name="Textfeld 5"/>
          <p:cNvSpPr txBox="1"/>
          <p:nvPr/>
        </p:nvSpPr>
        <p:spPr>
          <a:xfrm>
            <a:off x="3347864" y="2644457"/>
            <a:ext cx="5112568" cy="2800767"/>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Wenn durch den Draht einer Spule Strom fließt, ist ein Magnetfeld vorhanden, das gespeicherte Energie darstellt. Das Magnetfeld ist nicht sichtbar. Wenn man mit einer Kompassnadel in die Nähe einer stromdurchflossenen Spule kommt und die Richtung der Nadel als Linie zeichnet, erhält man ein Bild ähnlich </a:t>
            </a:r>
            <a:r>
              <a:rPr lang="de-DE" sz="1600" dirty="0" smtClean="0">
                <a:latin typeface="Verdana" panose="020B0604030504040204" pitchFamily="34" charset="0"/>
                <a:ea typeface="Verdana" panose="020B0604030504040204" pitchFamily="34" charset="0"/>
                <a:cs typeface="Verdana" panose="020B0604030504040204" pitchFamily="34" charset="0"/>
              </a:rPr>
              <a:t>wie links gezeigt. </a:t>
            </a:r>
            <a:r>
              <a:rPr lang="de-DE" sz="1600" dirty="0">
                <a:latin typeface="Verdana" panose="020B0604030504040204" pitchFamily="34" charset="0"/>
                <a:ea typeface="Verdana" panose="020B0604030504040204" pitchFamily="34" charset="0"/>
                <a:cs typeface="Verdana" panose="020B0604030504040204" pitchFamily="34" charset="0"/>
              </a:rPr>
              <a:t>Innerhalb der Spule verlaufen die Linien parallel. Man sagt, es handelt sich um ein homogenes Feld. Außerhalb schließen sich die Linien in Bögen.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63322" y="3335720"/>
            <a:ext cx="3352800" cy="2080260"/>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Selbstinduktionsspannung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9" name="Textfeld 8"/>
          <p:cNvSpPr txBox="1"/>
          <p:nvPr/>
        </p:nvSpPr>
        <p:spPr>
          <a:xfrm>
            <a:off x="683568" y="1268760"/>
            <a:ext cx="7848872" cy="132343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Energieübertragung kann sehr schnell, aber niemals augenblicklich erfolgen. Sie dauert immer eine gewisse Zeit. Deshalb steigt der Strom in einer Spule nie augenblicklich an. Er baut sich immer nach und nach auf, während die Energie in das Magnetfeld übertragen wird. Dieses langsame Ansteigen soll durch einen Versuch nachgewiesen werden.</a:t>
            </a:r>
          </a:p>
        </p:txBody>
      </p:sp>
      <p:sp>
        <p:nvSpPr>
          <p:cNvPr id="6" name="Textfeld 5"/>
          <p:cNvSpPr txBox="1"/>
          <p:nvPr/>
        </p:nvSpPr>
        <p:spPr>
          <a:xfrm>
            <a:off x="3563888" y="2644457"/>
            <a:ext cx="4896544" cy="2308324"/>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Schaltet man wie </a:t>
            </a:r>
            <a:r>
              <a:rPr lang="de-DE" sz="1600" dirty="0" smtClean="0">
                <a:latin typeface="Verdana" panose="020B0604030504040204" pitchFamily="34" charset="0"/>
                <a:ea typeface="Verdana" panose="020B0604030504040204" pitchFamily="34" charset="0"/>
                <a:cs typeface="Verdana" panose="020B0604030504040204" pitchFamily="34" charset="0"/>
              </a:rPr>
              <a:t>im Bild gezeigt </a:t>
            </a:r>
            <a:r>
              <a:rPr lang="de-DE" sz="1600" dirty="0">
                <a:latin typeface="Verdana" panose="020B0604030504040204" pitchFamily="34" charset="0"/>
                <a:ea typeface="Verdana" panose="020B0604030504040204" pitchFamily="34" charset="0"/>
                <a:cs typeface="Verdana" panose="020B0604030504040204" pitchFamily="34" charset="0"/>
              </a:rPr>
              <a:t>zwei </a:t>
            </a:r>
            <a:r>
              <a:rPr lang="de-DE" sz="1600" dirty="0" smtClean="0">
                <a:latin typeface="Verdana" panose="020B0604030504040204" pitchFamily="34" charset="0"/>
                <a:ea typeface="Verdana" panose="020B0604030504040204" pitchFamily="34" charset="0"/>
                <a:cs typeface="Verdana" panose="020B0604030504040204" pitchFamily="34" charset="0"/>
              </a:rPr>
              <a:t>Glüh-lampen </a:t>
            </a:r>
            <a:r>
              <a:rPr lang="de-DE" sz="1600" dirty="0">
                <a:latin typeface="Verdana" panose="020B0604030504040204" pitchFamily="34" charset="0"/>
                <a:ea typeface="Verdana" panose="020B0604030504040204" pitchFamily="34" charset="0"/>
                <a:cs typeface="Verdana" panose="020B0604030504040204" pitchFamily="34" charset="0"/>
              </a:rPr>
              <a:t>gleichzeitig an eine Spannungsquelle, wobei eine Glühlampe über einen Widerstand und die andere über eine Spule mit vielen Windungen und Eisenkern angeschlossen ist, so leuchtet die Lampe mit der Spule deutlich später auf, obwohl nachher beide Lampen gleich hell leuchten. Der Strom wird also verzögert.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488" y="2644457"/>
            <a:ext cx="2979420" cy="2118360"/>
          </a:xfrm>
          <a:prstGeom prst="rect">
            <a:avLst/>
          </a:prstGeom>
        </p:spPr>
      </p:pic>
      <p:sp>
        <p:nvSpPr>
          <p:cNvPr id="8" name="Textfeld 7"/>
          <p:cNvSpPr txBox="1"/>
          <p:nvPr/>
        </p:nvSpPr>
        <p:spPr>
          <a:xfrm>
            <a:off x="683568" y="5016078"/>
            <a:ext cx="7848872" cy="107721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 Verzögerung kommt dadurch zustande, dass zunächst in dem Draht der Spule eine Gegenspannung erzeugt wird, sobald sich der Strom durch die Spule ändert und das Magnetfeld aufgebaut wird. Diese </a:t>
            </a:r>
            <a:r>
              <a:rPr lang="de-DE" sz="1600" dirty="0" smtClean="0">
                <a:latin typeface="Verdana" panose="020B0604030504040204" pitchFamily="34" charset="0"/>
                <a:ea typeface="Verdana" panose="020B0604030504040204" pitchFamily="34" charset="0"/>
                <a:cs typeface="Verdana" panose="020B0604030504040204" pitchFamily="34" charset="0"/>
              </a:rPr>
              <a:t>Gegen-spannung </a:t>
            </a:r>
            <a:r>
              <a:rPr lang="de-DE" sz="1600" dirty="0">
                <a:latin typeface="Verdana" panose="020B0604030504040204" pitchFamily="34" charset="0"/>
                <a:ea typeface="Verdana" panose="020B0604030504040204" pitchFamily="34" charset="0"/>
                <a:cs typeface="Verdana" panose="020B0604030504040204" pitchFamily="34" charset="0"/>
              </a:rPr>
              <a:t>wird Selbstinduktionsspannung genannt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280456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43526849"/>
              </p:ext>
            </p:extLst>
          </p:nvPr>
        </p:nvGraphicFramePr>
        <p:xfrm>
          <a:off x="899592" y="1247646"/>
          <a:ext cx="7488832" cy="20110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TB402</a:t>
                      </a:r>
                      <a:endParaRPr lang="en-US" dirty="0">
                        <a:solidFill>
                          <a:schemeClr val="tx1"/>
                        </a:solidFill>
                      </a:endParaRPr>
                    </a:p>
                  </a:txBody>
                  <a:tcPr>
                    <a:solidFill>
                      <a:schemeClr val="bg1">
                        <a:lumMod val="65000"/>
                      </a:schemeClr>
                    </a:solidFill>
                  </a:tcPr>
                </a:tc>
                <a:tc>
                  <a:txBody>
                    <a:bodyPr/>
                    <a:lstStyle/>
                    <a:p>
                      <a:pPr marL="0" algn="l" defTabSz="914400" rtl="0" eaLnBrk="1" fontAlgn="ctr" latinLnBrk="0" hangingPunct="1"/>
                      <a:r>
                        <a:rPr lang="de-DE" sz="1700" b="1" kern="1200" dirty="0" smtClean="0">
                          <a:solidFill>
                            <a:schemeClr val="bg1"/>
                          </a:solidFill>
                          <a:latin typeface="+mn-lt"/>
                          <a:ea typeface="+mn-ea"/>
                          <a:cs typeface="+mn-cs"/>
                        </a:rPr>
                        <a:t>Wie </a:t>
                      </a:r>
                      <a:r>
                        <a:rPr lang="de-DE" sz="1700" b="1" kern="1200" dirty="0">
                          <a:solidFill>
                            <a:schemeClr val="bg1"/>
                          </a:solidFill>
                          <a:latin typeface="+mn-lt"/>
                          <a:ea typeface="+mn-ea"/>
                          <a:cs typeface="+mn-cs"/>
                        </a:rPr>
                        <a:t>nennt man das Feld im Innern einer langen Zylinderspule beim Fließen eines Gleichstroms?</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tc>
                <a:tc>
                  <a:txBody>
                    <a:bodyPr/>
                    <a:lstStyle/>
                    <a:p>
                      <a:pPr marL="0" algn="l" defTabSz="914400" rtl="0" eaLnBrk="1" fontAlgn="ctr" latinLnBrk="0" hangingPunct="1"/>
                      <a:r>
                        <a:rPr lang="de-DE" sz="1800" kern="1200">
                          <a:solidFill>
                            <a:schemeClr val="tx1"/>
                          </a:solidFill>
                          <a:latin typeface="+mn-lt"/>
                          <a:ea typeface="+mn-ea"/>
                          <a:cs typeface="+mn-cs"/>
                        </a:rPr>
                        <a:t>   Homogenes elektrisches Feld</a:t>
                      </a:r>
                    </a:p>
                  </a:txBody>
                  <a:tcPr marL="9525" marR="9525" marT="9525" marB="0" anchor="ctr"/>
                </a:tc>
              </a:tr>
              <a:tr h="370840">
                <a:tc>
                  <a:txBody>
                    <a:bodyPr/>
                    <a:lstStyle/>
                    <a:p>
                      <a:r>
                        <a:rPr lang="en-US" dirty="0" smtClean="0"/>
                        <a:t>B</a:t>
                      </a:r>
                      <a:endParaRPr lang="en-US" dirty="0"/>
                    </a:p>
                  </a:txBody>
                  <a:tcPr/>
                </a:tc>
                <a:tc>
                  <a:txBody>
                    <a:bodyPr/>
                    <a:lstStyle/>
                    <a:p>
                      <a:pPr marL="0" algn="l" defTabSz="914400" rtl="0" eaLnBrk="1" fontAlgn="ctr" latinLnBrk="0" hangingPunct="1"/>
                      <a:r>
                        <a:rPr lang="de-DE" sz="1800" kern="1200" dirty="0">
                          <a:solidFill>
                            <a:schemeClr val="tx1"/>
                          </a:solidFill>
                          <a:latin typeface="+mn-lt"/>
                          <a:ea typeface="+mn-ea"/>
                          <a:cs typeface="+mn-cs"/>
                        </a:rPr>
                        <a:t>   Zentriertes magnetisches Feld</a:t>
                      </a:r>
                    </a:p>
                  </a:txBody>
                  <a:tcPr marL="9525" marR="9525" marT="9525" marB="0" anchor="ctr"/>
                </a:tc>
              </a:tr>
              <a:tr h="370840">
                <a:tc>
                  <a:txBody>
                    <a:bodyPr/>
                    <a:lstStyle/>
                    <a:p>
                      <a:r>
                        <a:rPr lang="en-US" dirty="0" smtClean="0"/>
                        <a:t>C</a:t>
                      </a:r>
                      <a:endParaRPr lang="en-US" dirty="0"/>
                    </a:p>
                  </a:txBody>
                  <a:tcPr/>
                </a:tc>
                <a:tc>
                  <a:txBody>
                    <a:bodyPr/>
                    <a:lstStyle/>
                    <a:p>
                      <a:pPr marL="0" algn="l" defTabSz="914400" rtl="0" eaLnBrk="1" fontAlgn="ctr" latinLnBrk="0" hangingPunct="1"/>
                      <a:r>
                        <a:rPr lang="de-DE" sz="1800" kern="1200">
                          <a:solidFill>
                            <a:schemeClr val="tx1"/>
                          </a:solidFill>
                          <a:latin typeface="+mn-lt"/>
                          <a:ea typeface="+mn-ea"/>
                          <a:cs typeface="+mn-cs"/>
                        </a:rPr>
                        <a:t>   Konzentrisches Magnetfeld</a:t>
                      </a:r>
                    </a:p>
                  </a:txBody>
                  <a:tcPr marL="9525" marR="9525" marT="9525" marB="0" anchor="ctr"/>
                </a:tc>
              </a:tr>
              <a:tr h="370840">
                <a:tc>
                  <a:txBody>
                    <a:bodyPr/>
                    <a:lstStyle/>
                    <a:p>
                      <a:r>
                        <a:rPr lang="en-US" dirty="0" smtClean="0"/>
                        <a:t>D</a:t>
                      </a:r>
                      <a:endParaRPr lang="en-US" dirty="0"/>
                    </a:p>
                  </a:txBody>
                  <a:tcPr/>
                </a:tc>
                <a:tc>
                  <a:txBody>
                    <a:bodyPr/>
                    <a:lstStyle/>
                    <a:p>
                      <a:pPr marL="0" algn="l" defTabSz="914400" rtl="0" eaLnBrk="1" fontAlgn="ctr" latinLnBrk="0" hangingPunct="1"/>
                      <a:r>
                        <a:rPr lang="de-DE" sz="1800" kern="1200" dirty="0">
                          <a:solidFill>
                            <a:schemeClr val="tx1"/>
                          </a:solidFill>
                          <a:latin typeface="+mn-lt"/>
                          <a:ea typeface="+mn-ea"/>
                          <a:cs typeface="+mn-cs"/>
                        </a:rPr>
                        <a:t>   Homogenes magnetisches Feld</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18203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1862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520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179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1634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067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53378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89049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734843688"/>
              </p:ext>
            </p:extLst>
          </p:nvPr>
        </p:nvGraphicFramePr>
        <p:xfrm>
          <a:off x="899592" y="3636099"/>
          <a:ext cx="7488832" cy="252920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TC305</a:t>
                      </a:r>
                      <a:endParaRPr lang="en-US" dirty="0">
                        <a:solidFill>
                          <a:schemeClr val="tx1"/>
                        </a:solidFill>
                      </a:endParaRPr>
                    </a:p>
                  </a:txBody>
                  <a:tcPr>
                    <a:solidFill>
                      <a:schemeClr val="bg1">
                        <a:lumMod val="65000"/>
                      </a:schemeClr>
                    </a:solidFill>
                  </a:tcPr>
                </a:tc>
                <a:tc>
                  <a:txBody>
                    <a:bodyPr/>
                    <a:lstStyle/>
                    <a:p>
                      <a:pPr algn="l" fontAlgn="ctr"/>
                      <a:r>
                        <a:rPr lang="de-DE" sz="1700" b="1" kern="1200" dirty="0" smtClean="0">
                          <a:solidFill>
                            <a:schemeClr val="bg1"/>
                          </a:solidFill>
                          <a:latin typeface="+mn-lt"/>
                          <a:ea typeface="+mn-ea"/>
                          <a:cs typeface="+mn-cs"/>
                        </a:rPr>
                        <a:t>Schaltet </a:t>
                      </a:r>
                      <a:r>
                        <a:rPr lang="de-DE" sz="1700" b="1" kern="1200" dirty="0">
                          <a:solidFill>
                            <a:schemeClr val="bg1"/>
                          </a:solidFill>
                          <a:latin typeface="+mn-lt"/>
                          <a:ea typeface="+mn-ea"/>
                          <a:cs typeface="+mn-cs"/>
                        </a:rPr>
                        <a:t>man zwei Glühlampen gleichzeitig an eine </a:t>
                      </a:r>
                      <a:r>
                        <a:rPr lang="de-DE" sz="1700" b="1" kern="1200" dirty="0" smtClean="0">
                          <a:solidFill>
                            <a:schemeClr val="bg1"/>
                          </a:solidFill>
                          <a:latin typeface="+mn-lt"/>
                          <a:ea typeface="+mn-ea"/>
                          <a:cs typeface="+mn-cs"/>
                        </a:rPr>
                        <a:t>Spannungsquelle an, </a:t>
                      </a:r>
                      <a:r>
                        <a:rPr lang="de-DE" sz="1700" b="1" kern="1200" dirty="0">
                          <a:solidFill>
                            <a:schemeClr val="bg1"/>
                          </a:solidFill>
                          <a:latin typeface="+mn-lt"/>
                          <a:ea typeface="+mn-ea"/>
                          <a:cs typeface="+mn-cs"/>
                        </a:rPr>
                        <a:t>wobei eine Glühlampe zum </a:t>
                      </a:r>
                      <a:r>
                        <a:rPr lang="de-DE" sz="1700" b="1" kern="1200" dirty="0" smtClean="0">
                          <a:solidFill>
                            <a:schemeClr val="bg1"/>
                          </a:solidFill>
                          <a:latin typeface="+mn-lt"/>
                          <a:ea typeface="+mn-ea"/>
                          <a:cs typeface="+mn-cs"/>
                        </a:rPr>
                        <a:t>Helligkeits-</a:t>
                      </a:r>
                      <a:r>
                        <a:rPr lang="de-DE" sz="1700" b="1" kern="1200" dirty="0" err="1" smtClean="0">
                          <a:solidFill>
                            <a:schemeClr val="bg1"/>
                          </a:solidFill>
                          <a:latin typeface="+mn-lt"/>
                          <a:ea typeface="+mn-ea"/>
                          <a:cs typeface="+mn-cs"/>
                        </a:rPr>
                        <a:t>ausgleich</a:t>
                      </a:r>
                      <a:r>
                        <a:rPr lang="de-DE" sz="1700" b="1" kern="1200" dirty="0" smtClean="0">
                          <a:solidFill>
                            <a:schemeClr val="bg1"/>
                          </a:solidFill>
                          <a:latin typeface="+mn-lt"/>
                          <a:ea typeface="+mn-ea"/>
                          <a:cs typeface="+mn-cs"/>
                        </a:rPr>
                        <a:t> </a:t>
                      </a:r>
                      <a:r>
                        <a:rPr lang="de-DE" sz="1700" b="1" kern="1200" dirty="0">
                          <a:solidFill>
                            <a:schemeClr val="bg1"/>
                          </a:solidFill>
                          <a:latin typeface="+mn-lt"/>
                          <a:ea typeface="+mn-ea"/>
                          <a:cs typeface="+mn-cs"/>
                        </a:rPr>
                        <a:t>über einen Widerstand und die andere über eine Spule mit vielen Windungen und Eisenkern angeschlossen ist</a:t>
                      </a:r>
                      <a:r>
                        <a:rPr lang="de-DE" sz="1700" b="1" kern="1200" dirty="0" smtClean="0">
                          <a:solidFill>
                            <a:schemeClr val="bg1"/>
                          </a:solidFill>
                          <a:latin typeface="+mn-lt"/>
                          <a:ea typeface="+mn-ea"/>
                          <a:cs typeface="+mn-cs"/>
                        </a:rPr>
                        <a:t>,</a:t>
                      </a:r>
                      <a:endParaRPr lang="de-DE" sz="1700" b="1" kern="1200" dirty="0">
                        <a:solidFill>
                          <a:schemeClr val="bg1"/>
                        </a:solidFill>
                        <a:latin typeface="+mn-lt"/>
                        <a:ea typeface="+mn-ea"/>
                        <a:cs typeface="+mn-cs"/>
                      </a:endParaRPr>
                    </a:p>
                  </a:txBody>
                  <a:tcPr marL="9525" marR="9525" marT="9525" marB="0" anchor="ctr">
                    <a:solidFill>
                      <a:schemeClr val="bg1">
                        <a:lumMod val="65000"/>
                      </a:schemeClr>
                    </a:solidFill>
                  </a:tcPr>
                </a:tc>
              </a:tr>
              <a:tr h="370840">
                <a:tc>
                  <a:txBody>
                    <a:bodyPr/>
                    <a:lstStyle/>
                    <a:p>
                      <a:r>
                        <a:rPr lang="en-US" dirty="0" smtClean="0"/>
                        <a:t>A</a:t>
                      </a:r>
                      <a:endParaRPr lang="en-US"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de-DE" sz="1800" kern="1200" dirty="0">
                          <a:solidFill>
                            <a:schemeClr val="tx1"/>
                          </a:solidFill>
                          <a:latin typeface="+mn-lt"/>
                          <a:ea typeface="+mn-ea"/>
                          <a:cs typeface="+mn-cs"/>
                        </a:rPr>
                        <a:t>   </a:t>
                      </a:r>
                      <a:r>
                        <a:rPr lang="de-DE" sz="1800" kern="1200" dirty="0" smtClean="0">
                          <a:solidFill>
                            <a:schemeClr val="tx1"/>
                          </a:solidFill>
                          <a:latin typeface="+mn-lt"/>
                          <a:ea typeface="+mn-ea"/>
                          <a:cs typeface="+mn-cs"/>
                        </a:rPr>
                        <a:t>so leuchtet H2 kurz auf und geht wieder aus. H1 leuchtet.</a:t>
                      </a:r>
                    </a:p>
                  </a:txBody>
                  <a:tcPr marL="9525" marR="9525" marT="9525" marB="0" anchor="ctr"/>
                </a:tc>
              </a:tr>
              <a:tr h="370840">
                <a:tc>
                  <a:txBody>
                    <a:bodyPr/>
                    <a:lstStyle/>
                    <a:p>
                      <a:r>
                        <a:rPr lang="en-US" dirty="0" smtClean="0"/>
                        <a:t>B</a:t>
                      </a:r>
                      <a:endParaRPr lang="en-US"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de-DE" sz="1800" kern="1200" dirty="0">
                          <a:solidFill>
                            <a:schemeClr val="tx1"/>
                          </a:solidFill>
                          <a:latin typeface="+mn-lt"/>
                          <a:ea typeface="+mn-ea"/>
                          <a:cs typeface="+mn-cs"/>
                        </a:rPr>
                        <a:t>   </a:t>
                      </a:r>
                      <a:r>
                        <a:rPr lang="de-DE" sz="1800" kern="1200" dirty="0" smtClean="0">
                          <a:solidFill>
                            <a:schemeClr val="tx1"/>
                          </a:solidFill>
                          <a:latin typeface="+mn-lt"/>
                          <a:ea typeface="+mn-ea"/>
                          <a:cs typeface="+mn-cs"/>
                        </a:rPr>
                        <a:t>so leuchten H1 und H2 genau gleich schnell.</a:t>
                      </a:r>
                    </a:p>
                  </a:txBody>
                  <a:tcPr marL="9525" marR="9525" marT="9525" marB="0" anchor="ctr"/>
                </a:tc>
              </a:tr>
              <a:tr h="370840">
                <a:tc>
                  <a:txBody>
                    <a:bodyPr/>
                    <a:lstStyle/>
                    <a:p>
                      <a:r>
                        <a:rPr lang="en-US" dirty="0" smtClean="0"/>
                        <a:t>C</a:t>
                      </a:r>
                      <a:endParaRPr lang="en-US"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de-DE" sz="1800" kern="1200" dirty="0">
                          <a:solidFill>
                            <a:schemeClr val="tx1"/>
                          </a:solidFill>
                          <a:latin typeface="+mn-lt"/>
                          <a:ea typeface="+mn-ea"/>
                          <a:cs typeface="+mn-cs"/>
                        </a:rPr>
                        <a:t>  </a:t>
                      </a:r>
                      <a:r>
                        <a:rPr lang="de-DE" sz="1800" kern="1200" dirty="0" smtClean="0">
                          <a:solidFill>
                            <a:schemeClr val="tx1"/>
                          </a:solidFill>
                          <a:latin typeface="+mn-lt"/>
                          <a:ea typeface="+mn-ea"/>
                          <a:cs typeface="+mn-cs"/>
                        </a:rPr>
                        <a:t> so leuchtet H2 zuerst.</a:t>
                      </a:r>
                    </a:p>
                  </a:txBody>
                  <a:tcPr marL="9525" marR="9525" marT="9525" marB="0" anchor="ctr"/>
                </a:tc>
              </a:tr>
              <a:tr h="370840">
                <a:tc>
                  <a:txBody>
                    <a:bodyPr/>
                    <a:lstStyle/>
                    <a:p>
                      <a:r>
                        <a:rPr lang="en-US" dirty="0" smtClean="0"/>
                        <a:t>D</a:t>
                      </a:r>
                      <a:endParaRPr lang="en-US" dirty="0"/>
                    </a:p>
                  </a:txBody>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de-DE" sz="1800" kern="1200" dirty="0">
                          <a:solidFill>
                            <a:schemeClr val="tx1"/>
                          </a:solidFill>
                          <a:latin typeface="+mn-lt"/>
                          <a:ea typeface="+mn-ea"/>
                          <a:cs typeface="+mn-cs"/>
                        </a:rPr>
                        <a:t>  </a:t>
                      </a:r>
                      <a:r>
                        <a:rPr lang="de-DE" sz="1800" kern="1200" dirty="0" smtClean="0">
                          <a:solidFill>
                            <a:schemeClr val="tx1"/>
                          </a:solidFill>
                          <a:latin typeface="+mn-lt"/>
                          <a:ea typeface="+mn-ea"/>
                          <a:cs typeface="+mn-cs"/>
                        </a:rPr>
                        <a:t> so leuchtet H1 zuerst.</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7374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032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690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349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7932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1621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376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0968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6326" y="5229200"/>
            <a:ext cx="1862138" cy="1323975"/>
          </a:xfrm>
          <a:prstGeom prst="rect">
            <a:avLst/>
          </a:prstGeom>
          <a:ln>
            <a:solidFill>
              <a:schemeClr val="tx1"/>
            </a:solidFill>
          </a:ln>
        </p:spPr>
      </p:pic>
    </p:spTree>
    <p:extLst>
      <p:ext uri="{BB962C8B-B14F-4D97-AF65-F5344CB8AC3E}">
        <p14:creationId xmlns:p14="http://schemas.microsoft.com/office/powerpoint/2010/main" val="332066658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Induktivität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83567" y="1268760"/>
                <a:ext cx="7890893" cy="493365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Mathematisch lässt sich dies mit Hilfe von Formeln ausdrücken. Die Induktivität lässt sich aus ihren geometrischen Abmessungen und den Werkstoffeigenschaften des verwendeten Kerns berechnen.</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Induktivität     -   Zum Vergleich: Kapazität</a:t>
                </a:r>
              </a:p>
              <a:p>
                <a:pPr>
                  <a:spcBef>
                    <a:spcPts val="800"/>
                  </a:spcBef>
                </a:pPr>
                <a:r>
                  <a:rPr lang="de-DE" sz="1800" b="1" dirty="0" smtClean="0">
                    <a:latin typeface="Verdana" panose="020B0604030504040204" pitchFamily="34" charset="0"/>
                    <a:ea typeface="Verdana" panose="020B0604030504040204" pitchFamily="34" charset="0"/>
                    <a:cs typeface="Verdana" panose="020B0604030504040204" pitchFamily="34" charset="0"/>
                  </a:rPr>
                  <a:t>L </a:t>
                </a:r>
                <a:r>
                  <a:rPr lang="de-DE" sz="1800" b="1"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b="1" i="1">
                            <a:latin typeface="Cambria Math" panose="02040503050406030204" pitchFamily="18" charset="0"/>
                            <a:ea typeface="Verdana" panose="020B0604030504040204" pitchFamily="34" charset="0"/>
                            <a:cs typeface="Verdana" panose="020B0604030504040204" pitchFamily="34" charset="0"/>
                          </a:rPr>
                        </m:ctrlPr>
                      </m:fPr>
                      <m:num>
                        <m:r>
                          <m:rPr>
                            <m:nor/>
                          </m:rPr>
                          <a:rPr lang="de-DE" b="1" i="0" dirty="0" smtClean="0">
                            <a:latin typeface="Cambria Math" panose="02040503050406030204" pitchFamily="18" charset="0"/>
                            <a:ea typeface="Cambria Math" panose="02040503050406030204" pitchFamily="18" charset="0"/>
                            <a:cs typeface="Verdana" panose="020B0604030504040204" pitchFamily="34" charset="0"/>
                          </a:rPr>
                          <m:t>µ</m:t>
                        </m:r>
                        <m:r>
                          <m:rPr>
                            <m:nor/>
                          </m:rPr>
                          <a:rPr lang="de-DE" b="1" baseline="-25000" dirty="0">
                            <a:latin typeface="Cambria Math" panose="02040503050406030204" pitchFamily="18" charset="0"/>
                            <a:ea typeface="Cambria Math" panose="02040503050406030204" pitchFamily="18" charset="0"/>
                            <a:cs typeface="Verdana" panose="020B0604030504040204" pitchFamily="34" charset="0"/>
                          </a:rPr>
                          <m:t> </m:t>
                        </m:r>
                        <m:r>
                          <m:rPr>
                            <m:nor/>
                          </m:rPr>
                          <a:rPr lang="de-DE" b="1" dirty="0">
                            <a:latin typeface="Cambria Math" panose="02040503050406030204" pitchFamily="18" charset="0"/>
                            <a:ea typeface="Cambria Math" panose="02040503050406030204" pitchFamily="18" charset="0"/>
                            <a:cs typeface="Verdana" panose="020B0604030504040204" pitchFamily="34" charset="0"/>
                          </a:rPr>
                          <m:t>· </m:t>
                        </m:r>
                        <m:r>
                          <a:rPr lang="de-DE" b="1" i="1" dirty="0">
                            <a:latin typeface="Cambria Math"/>
                            <a:ea typeface="Verdana" panose="020B0604030504040204" pitchFamily="34" charset="0"/>
                            <a:cs typeface="Verdana" panose="020B0604030504040204" pitchFamily="34" charset="0"/>
                          </a:rPr>
                          <m:t>𝑨</m:t>
                        </m:r>
                      </m:num>
                      <m:den>
                        <m:r>
                          <a:rPr lang="de-DE" b="1" i="1" smtClean="0">
                            <a:latin typeface="Cambria Math" panose="02040503050406030204" pitchFamily="18" charset="0"/>
                            <a:ea typeface="Verdana" panose="020B0604030504040204" pitchFamily="34" charset="0"/>
                            <a:cs typeface="Verdana" panose="020B0604030504040204" pitchFamily="34" charset="0"/>
                          </a:rPr>
                          <m:t>𝒍</m:t>
                        </m:r>
                      </m:den>
                    </m:f>
                    <m:r>
                      <a:rPr lang="de-DE" b="1" i="1" smtClean="0">
                        <a:latin typeface="Cambria Math" panose="02040503050406030204" pitchFamily="18" charset="0"/>
                        <a:ea typeface="Verdana" panose="020B0604030504040204" pitchFamily="34" charset="0"/>
                        <a:cs typeface="Verdana" panose="020B0604030504040204" pitchFamily="34" charset="0"/>
                      </a:rPr>
                      <m:t>∙</m:t>
                    </m:r>
                    <m:r>
                      <a:rPr lang="de-DE" b="1" i="1" smtClean="0">
                        <a:latin typeface="Cambria Math" panose="02040503050406030204" pitchFamily="18" charset="0"/>
                        <a:ea typeface="Verdana" panose="020B0604030504040204" pitchFamily="34" charset="0"/>
                        <a:cs typeface="Verdana" panose="020B0604030504040204" pitchFamily="34" charset="0"/>
                      </a:rPr>
                      <m:t>𝑵</m:t>
                    </m:r>
                    <m:r>
                      <a:rPr lang="de-DE" b="1" i="1" baseline="30000" smtClean="0">
                        <a:latin typeface="Cambria Math" panose="02040503050406030204" pitchFamily="18" charset="0"/>
                        <a:ea typeface="Verdana" panose="020B0604030504040204" pitchFamily="34" charset="0"/>
                        <a:cs typeface="Verdana" panose="020B0604030504040204" pitchFamily="34" charset="0"/>
                      </a:rPr>
                      <m:t>𝟐</m:t>
                    </m:r>
                  </m:oMath>
                </a14:m>
                <a:r>
                  <a:rPr lang="de-DE" b="1" dirty="0" smtClean="0">
                    <a:latin typeface="Verdana" panose="020B0604030504040204" pitchFamily="34" charset="0"/>
                    <a:ea typeface="Verdana" panose="020B0604030504040204" pitchFamily="34" charset="0"/>
                    <a:cs typeface="Verdana" panose="020B0604030504040204" pitchFamily="34" charset="0"/>
                  </a:rPr>
                  <a:t>     </a:t>
                </a:r>
                <a:r>
                  <a:rPr lang="de-DE" sz="1800" b="1" dirty="0">
                    <a:latin typeface="Verdana" panose="020B0604030504040204" pitchFamily="34" charset="0"/>
                    <a:ea typeface="Verdana" panose="020B0604030504040204" pitchFamily="34" charset="0"/>
                    <a:cs typeface="Verdana" panose="020B0604030504040204" pitchFamily="34" charset="0"/>
                  </a:rPr>
                  <a:t>C = </a:t>
                </a:r>
                <a14:m>
                  <m:oMath xmlns:m="http://schemas.openxmlformats.org/officeDocument/2006/math">
                    <m:f>
                      <m:fPr>
                        <m:ctrlPr>
                          <a:rPr lang="de-DE" b="1" i="1">
                            <a:latin typeface="Cambria Math" panose="02040503050406030204" pitchFamily="18" charset="0"/>
                            <a:ea typeface="Verdana" panose="020B0604030504040204" pitchFamily="34" charset="0"/>
                            <a:cs typeface="Verdana" panose="020B0604030504040204" pitchFamily="34" charset="0"/>
                          </a:rPr>
                        </m:ctrlPr>
                      </m:fPr>
                      <m:num>
                        <m:r>
                          <m:rPr>
                            <m:nor/>
                          </m:rPr>
                          <a:rPr lang="de-DE" b="1" dirty="0">
                            <a:latin typeface="Cambria Math" panose="02040503050406030204" pitchFamily="18" charset="0"/>
                            <a:ea typeface="Cambria Math" panose="02040503050406030204" pitchFamily="18" charset="0"/>
                            <a:cs typeface="Verdana" panose="020B0604030504040204" pitchFamily="34" charset="0"/>
                          </a:rPr>
                          <m:t>ε</m:t>
                        </m:r>
                        <m:r>
                          <m:rPr>
                            <m:nor/>
                          </m:rPr>
                          <a:rPr lang="de-DE" b="1" baseline="-25000" dirty="0">
                            <a:latin typeface="Cambria Math" panose="02040503050406030204" pitchFamily="18" charset="0"/>
                            <a:ea typeface="Cambria Math" panose="02040503050406030204" pitchFamily="18" charset="0"/>
                            <a:cs typeface="Verdana" panose="020B0604030504040204" pitchFamily="34" charset="0"/>
                          </a:rPr>
                          <m:t> </m:t>
                        </m:r>
                        <m:r>
                          <m:rPr>
                            <m:nor/>
                          </m:rPr>
                          <a:rPr lang="de-DE" b="1" dirty="0">
                            <a:latin typeface="Cambria Math" panose="02040503050406030204" pitchFamily="18" charset="0"/>
                            <a:ea typeface="Cambria Math" panose="02040503050406030204" pitchFamily="18" charset="0"/>
                            <a:cs typeface="Verdana" panose="020B0604030504040204" pitchFamily="34" charset="0"/>
                          </a:rPr>
                          <m:t>· </m:t>
                        </m:r>
                        <m:r>
                          <a:rPr lang="de-DE" b="1" i="1" dirty="0">
                            <a:latin typeface="Cambria Math"/>
                            <a:ea typeface="Verdana" panose="020B0604030504040204" pitchFamily="34" charset="0"/>
                            <a:cs typeface="Verdana" panose="020B0604030504040204" pitchFamily="34" charset="0"/>
                          </a:rPr>
                          <m:t>𝑨</m:t>
                        </m:r>
                      </m:num>
                      <m:den>
                        <m:r>
                          <a:rPr lang="de-DE" b="1" i="1">
                            <a:latin typeface="Cambria Math"/>
                            <a:ea typeface="Verdana" panose="020B0604030504040204" pitchFamily="34" charset="0"/>
                            <a:cs typeface="Verdana" panose="020B0604030504040204" pitchFamily="34" charset="0"/>
                          </a:rPr>
                          <m:t>𝒅</m:t>
                        </m:r>
                      </m:den>
                    </m:f>
                  </m:oMath>
                </a14:m>
                <a:endParaRPr lang="de-DE" sz="1600" b="1"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Werkstoffeigenschaften des Kerns werden durch die Permeabilität µ gekennzeichnet, ähnlich wie die Dielektrizitätskonstante beim Kondensator. A ist die Querschnittsfläche der Spule. Beim Kondensator war dies die Plattenfläche. l ist die Länge der magnetischen Feldlinien. Beim Kondensator war dies der Plattenabstand – dort mit d bezeichnet. Hinzugekommen ist die quadratische Abhängigkeit von der Windungszahl</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Induktivität steigt mit dem Permeabilitätswert µ, mit der Querschnittsfläche A und sogar quadratisch mit der Windungszahl N, sinkt aber mit der Spulenlänge l</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7" y="1268760"/>
                <a:ext cx="7890893" cy="4933658"/>
              </a:xfrm>
              <a:prstGeom prst="rect">
                <a:avLst/>
              </a:prstGeom>
              <a:blipFill rotWithShape="0">
                <a:blip r:embed="rId3"/>
                <a:stretch>
                  <a:fillRect l="-618" t="-371" r="-1236" b="-742"/>
                </a:stretch>
              </a:blipFill>
            </p:spPr>
            <p:txBody>
              <a:bodyPr/>
              <a:lstStyle/>
              <a:p>
                <a:r>
                  <a:rPr lang="de-DE">
                    <a:noFill/>
                  </a:rPr>
                  <a:t> </a:t>
                </a:r>
              </a:p>
            </p:txBody>
          </p:sp>
        </mc:Fallback>
      </mc:AlternateContent>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26024" y="2348880"/>
            <a:ext cx="2246376" cy="1091279"/>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Induktivitätsberechnung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a:p>
        </p:txBody>
      </p:sp>
      <p:sp>
        <p:nvSpPr>
          <p:cNvPr id="9" name="Textfeld 8"/>
          <p:cNvSpPr txBox="1"/>
          <p:nvPr/>
        </p:nvSpPr>
        <p:spPr>
          <a:xfrm>
            <a:off x="683567" y="1268760"/>
            <a:ext cx="7890893" cy="528349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Einheit der Induktivität ist Henry (H). Typisch sind Luftspulen in </a:t>
            </a:r>
            <a:r>
              <a:rPr lang="de-DE" sz="1600" dirty="0" err="1">
                <a:latin typeface="Verdana" panose="020B0604030504040204" pitchFamily="34" charset="0"/>
                <a:ea typeface="Verdana" panose="020B0604030504040204" pitchFamily="34" charset="0"/>
                <a:cs typeface="Verdana" panose="020B0604030504040204" pitchFamily="34" charset="0"/>
              </a:rPr>
              <a:t>Mikrohenry</a:t>
            </a:r>
            <a:r>
              <a:rPr lang="de-DE" sz="1600" dirty="0">
                <a:latin typeface="Verdana" panose="020B0604030504040204" pitchFamily="34" charset="0"/>
                <a:ea typeface="Verdana" panose="020B0604030504040204" pitchFamily="34" charset="0"/>
                <a:cs typeface="Verdana" panose="020B0604030504040204" pitchFamily="34" charset="0"/>
              </a:rPr>
              <a:t> (µH) oder Spulen mit Ferritkernen in </a:t>
            </a:r>
            <a:r>
              <a:rPr lang="de-DE" sz="1600" dirty="0" err="1">
                <a:latin typeface="Verdana" panose="020B0604030504040204" pitchFamily="34" charset="0"/>
                <a:ea typeface="Verdana" panose="020B0604030504040204" pitchFamily="34" charset="0"/>
                <a:cs typeface="Verdana" panose="020B0604030504040204" pitchFamily="34" charset="0"/>
              </a:rPr>
              <a:t>Millihenry</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mH</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Wenn man eine Spule (zum Beispiel 30 µH) auf die doppelte Länge auseinander zieht, "verdünnt" sich das Magnetfeld und die Induktivität halbiert sich (15 µH). Wenn man eine Spule auf die halbe Länge zusammen staucht, ist das Magnetfeld konzentrierter: Die Induktivität der Spule hat sich verdoppelt. Wenn man eine Spule auf die doppelte Windungszahl verlängert, verdoppelt sich die Induktivität ebenfalls (60 µH). Wenn man die nun doppelt so lange Spule anschließend wieder auf die ursprüngliche Länge zusammenstaucht, verdoppelt sich die Induktivität nochmals (120 µH). Man hat also die vierfache Induktivität der ursprünglichen Spule.</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dieser Ableitung soll der quadratische Zusammenhang verdeutlicht werden. Merken Sie sich bitte nur: Verdoppelt man die Windungszahl bei sonst gleichen Abmessungen, vervierfacht sich die Induktivität einer Spule.</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1916832"/>
            <a:ext cx="2935605" cy="848773"/>
          </a:xfrm>
          <a:prstGeom prst="rect">
            <a:avLst/>
          </a:prstGeom>
        </p:spPr>
      </p:pic>
    </p:spTree>
    <p:extLst>
      <p:ext uri="{BB962C8B-B14F-4D97-AF65-F5344CB8AC3E}">
        <p14:creationId xmlns:p14="http://schemas.microsoft.com/office/powerpoint/2010/main" val="306994324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85403501"/>
              </p:ext>
            </p:extLst>
          </p:nvPr>
        </p:nvGraphicFramePr>
        <p:xfrm>
          <a:off x="899592" y="1302891"/>
          <a:ext cx="7488832" cy="22701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TC302</a:t>
                      </a:r>
                      <a:endParaRPr lang="en-US" dirty="0">
                        <a:solidFill>
                          <a:schemeClr val="tx1"/>
                        </a:solidFill>
                      </a:endParaRPr>
                    </a:p>
                  </a:txBody>
                  <a:tcPr>
                    <a:solidFill>
                      <a:schemeClr val="bg1">
                        <a:lumMod val="65000"/>
                      </a:schemeClr>
                    </a:solidFill>
                  </a:tcPr>
                </a:tc>
                <a:tc>
                  <a:txBody>
                    <a:bodyPr/>
                    <a:lstStyle/>
                    <a:p>
                      <a:pPr algn="l" fontAlgn="ctr"/>
                      <a:r>
                        <a:rPr lang="de-DE" sz="1700" b="1" kern="1200" dirty="0" smtClean="0">
                          <a:solidFill>
                            <a:schemeClr val="bg1"/>
                          </a:solidFill>
                          <a:latin typeface="+mn-lt"/>
                          <a:ea typeface="+mn-ea"/>
                          <a:cs typeface="+mn-cs"/>
                        </a:rPr>
                        <a:t>Wie </a:t>
                      </a:r>
                      <a:r>
                        <a:rPr lang="de-DE" sz="1700" b="1" kern="1200" dirty="0">
                          <a:solidFill>
                            <a:schemeClr val="bg1"/>
                          </a:solidFill>
                          <a:latin typeface="+mn-lt"/>
                          <a:ea typeface="+mn-ea"/>
                          <a:cs typeface="+mn-cs"/>
                        </a:rPr>
                        <a:t>ändert sich die Induktivität einer Spule von 12 µH, wenn die Wicklung auf dem Wickelkörper bei gleicher Windungszahl auf den doppelten Wert auseinander gezogen wird?</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tc>
                <a:tc>
                  <a:txBody>
                    <a:bodyPr/>
                    <a:lstStyle/>
                    <a:p>
                      <a:pPr algn="l" fontAlgn="ctr"/>
                      <a:r>
                        <a:rPr lang="de-DE" sz="1800" kern="1200">
                          <a:solidFill>
                            <a:schemeClr val="tx1"/>
                          </a:solidFill>
                          <a:latin typeface="+mn-lt"/>
                          <a:ea typeface="+mn-ea"/>
                          <a:cs typeface="+mn-cs"/>
                        </a:rPr>
                        <a:t>  Die Induktivität sinkt auf 3 µH.</a:t>
                      </a:r>
                    </a:p>
                  </a:txBody>
                  <a:tcPr marL="9525" marR="9525" marT="9525" marB="0" anchor="ctr"/>
                </a:tc>
              </a:tr>
              <a:tr h="370840">
                <a:tc>
                  <a:txBody>
                    <a:bodyPr/>
                    <a:lstStyle/>
                    <a:p>
                      <a:r>
                        <a:rPr lang="en-US" dirty="0" smtClean="0"/>
                        <a:t>B</a:t>
                      </a:r>
                      <a:endParaRPr lang="en-US" dirty="0"/>
                    </a:p>
                  </a:txBody>
                  <a:tcPr/>
                </a:tc>
                <a:tc>
                  <a:txBody>
                    <a:bodyPr/>
                    <a:lstStyle/>
                    <a:p>
                      <a:pPr algn="l" fontAlgn="ctr"/>
                      <a:r>
                        <a:rPr lang="de-DE" sz="1800" kern="1200" dirty="0">
                          <a:solidFill>
                            <a:schemeClr val="tx1"/>
                          </a:solidFill>
                          <a:latin typeface="+mn-lt"/>
                          <a:ea typeface="+mn-ea"/>
                          <a:cs typeface="+mn-cs"/>
                        </a:rPr>
                        <a:t>  Die Induktivität sinkt auf 6 µH.</a:t>
                      </a:r>
                    </a:p>
                  </a:txBody>
                  <a:tcPr marL="9525" marR="9525" marT="9525" marB="0" anchor="ctr"/>
                </a:tc>
              </a:tr>
              <a:tr h="370840">
                <a:tc>
                  <a:txBody>
                    <a:bodyPr/>
                    <a:lstStyle/>
                    <a:p>
                      <a:r>
                        <a:rPr lang="en-US" dirty="0" smtClean="0"/>
                        <a:t>C</a:t>
                      </a:r>
                      <a:endParaRPr lang="en-US" dirty="0"/>
                    </a:p>
                  </a:txBody>
                  <a:tcPr/>
                </a:tc>
                <a:tc>
                  <a:txBody>
                    <a:bodyPr/>
                    <a:lstStyle/>
                    <a:p>
                      <a:pPr algn="l" fontAlgn="ctr"/>
                      <a:r>
                        <a:rPr lang="de-DE" sz="1800" kern="1200">
                          <a:solidFill>
                            <a:schemeClr val="tx1"/>
                          </a:solidFill>
                          <a:latin typeface="+mn-lt"/>
                          <a:ea typeface="+mn-ea"/>
                          <a:cs typeface="+mn-cs"/>
                        </a:rPr>
                        <a:t>  Die Induktivität steigt auf 24 µH.</a:t>
                      </a:r>
                    </a:p>
                  </a:txBody>
                  <a:tcPr marL="9525" marR="9525" marT="9525" marB="0" anchor="ctr"/>
                </a:tc>
              </a:tr>
              <a:tr h="370840">
                <a:tc>
                  <a:txBody>
                    <a:bodyPr/>
                    <a:lstStyle/>
                    <a:p>
                      <a:r>
                        <a:rPr lang="en-US" dirty="0" smtClean="0"/>
                        <a:t>D</a:t>
                      </a:r>
                      <a:endParaRPr lang="en-US" dirty="0"/>
                    </a:p>
                  </a:txBody>
                  <a:tcPr/>
                </a:tc>
                <a:tc>
                  <a:txBody>
                    <a:bodyPr/>
                    <a:lstStyle/>
                    <a:p>
                      <a:pPr algn="l" fontAlgn="ctr"/>
                      <a:r>
                        <a:rPr lang="de-DE" sz="1800" kern="1200" dirty="0">
                          <a:solidFill>
                            <a:schemeClr val="tx1"/>
                          </a:solidFill>
                          <a:latin typeface="+mn-lt"/>
                          <a:ea typeface="+mn-ea"/>
                          <a:cs typeface="+mn-cs"/>
                        </a:rPr>
                        <a:t>  Die Induktivität steigt auf 48 µH.</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21390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049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707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366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4821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212542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85248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091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900254718"/>
              </p:ext>
            </p:extLst>
          </p:nvPr>
        </p:nvGraphicFramePr>
        <p:xfrm>
          <a:off x="899592" y="3933056"/>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TC303</a:t>
                      </a:r>
                      <a:endParaRPr lang="en-US" dirty="0">
                        <a:solidFill>
                          <a:schemeClr val="tx1"/>
                        </a:solidFill>
                      </a:endParaRPr>
                    </a:p>
                  </a:txBody>
                  <a:tcPr>
                    <a:solidFill>
                      <a:schemeClr val="bg1">
                        <a:lumMod val="65000"/>
                      </a:schemeClr>
                    </a:solidFill>
                  </a:tcPr>
                </a:tc>
                <a:tc>
                  <a:txBody>
                    <a:bodyPr/>
                    <a:lstStyle/>
                    <a:p>
                      <a:pPr algn="l" fontAlgn="ctr"/>
                      <a:r>
                        <a:rPr lang="de-DE" sz="1700" b="1" kern="1200" dirty="0" smtClean="0">
                          <a:solidFill>
                            <a:schemeClr val="bg1"/>
                          </a:solidFill>
                          <a:latin typeface="+mn-lt"/>
                          <a:ea typeface="+mn-ea"/>
                          <a:cs typeface="+mn-cs"/>
                        </a:rPr>
                        <a:t>Wie </a:t>
                      </a:r>
                      <a:r>
                        <a:rPr lang="de-DE" sz="1700" b="1" kern="1200" dirty="0">
                          <a:solidFill>
                            <a:schemeClr val="bg1"/>
                          </a:solidFill>
                          <a:latin typeface="+mn-lt"/>
                          <a:ea typeface="+mn-ea"/>
                          <a:cs typeface="+mn-cs"/>
                        </a:rPr>
                        <a:t>kann man die Induktivität einer Spule vergrößern?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kern="1200" dirty="0" smtClean="0">
                          <a:solidFill>
                            <a:schemeClr val="tx1"/>
                          </a:solidFill>
                          <a:latin typeface="+mn-lt"/>
                          <a:ea typeface="+mn-ea"/>
                          <a:cs typeface="+mn-cs"/>
                        </a:rPr>
                        <a:t>   Durch </a:t>
                      </a:r>
                      <a:r>
                        <a:rPr lang="de-DE" sz="1800" kern="1200" dirty="0">
                          <a:solidFill>
                            <a:schemeClr val="tx1"/>
                          </a:solidFill>
                          <a:latin typeface="+mn-lt"/>
                          <a:ea typeface="+mn-ea"/>
                          <a:cs typeface="+mn-cs"/>
                        </a:rPr>
                        <a:t>Auseinanderziehen der Spule (Vergrößerung </a:t>
                      </a:r>
                      <a:r>
                        <a:rPr lang="de-DE" sz="1800" kern="1200" dirty="0" smtClean="0">
                          <a:solidFill>
                            <a:schemeClr val="tx1"/>
                          </a:solidFill>
                          <a:latin typeface="+mn-lt"/>
                          <a:ea typeface="+mn-ea"/>
                          <a:cs typeface="+mn-cs"/>
                        </a:rPr>
                        <a:t>der</a:t>
                      </a:r>
                      <a:br>
                        <a:rPr lang="de-DE" sz="1800" kern="1200" dirty="0" smtClean="0">
                          <a:solidFill>
                            <a:schemeClr val="tx1"/>
                          </a:solidFill>
                          <a:latin typeface="+mn-lt"/>
                          <a:ea typeface="+mn-ea"/>
                          <a:cs typeface="+mn-cs"/>
                        </a:rPr>
                      </a:br>
                      <a:r>
                        <a:rPr lang="de-DE" sz="1800" kern="1200" dirty="0" smtClean="0">
                          <a:solidFill>
                            <a:schemeClr val="tx1"/>
                          </a:solidFill>
                          <a:latin typeface="+mn-lt"/>
                          <a:ea typeface="+mn-ea"/>
                          <a:cs typeface="+mn-cs"/>
                        </a:rPr>
                        <a:t>   </a:t>
                      </a:r>
                      <a:r>
                        <a:rPr lang="de-DE" sz="1800" kern="1200" dirty="0">
                          <a:solidFill>
                            <a:schemeClr val="tx1"/>
                          </a:solidFill>
                          <a:latin typeface="+mn-lt"/>
                          <a:ea typeface="+mn-ea"/>
                          <a:cs typeface="+mn-cs"/>
                        </a:rPr>
                        <a:t>Spulenlänge).</a:t>
                      </a:r>
                    </a:p>
                  </a:txBody>
                  <a:tcPr marL="9525" marR="9525" marT="9525" marB="0" anchor="ctr"/>
                </a:tc>
              </a:tr>
              <a:tr h="370840">
                <a:tc>
                  <a:txBody>
                    <a:bodyPr/>
                    <a:lstStyle/>
                    <a:p>
                      <a:r>
                        <a:rPr lang="en-US" dirty="0" smtClean="0"/>
                        <a:t>B</a:t>
                      </a:r>
                      <a:endParaRPr lang="en-US" dirty="0"/>
                    </a:p>
                  </a:txBody>
                  <a:tcPr/>
                </a:tc>
                <a:tc>
                  <a:txBody>
                    <a:bodyPr/>
                    <a:lstStyle/>
                    <a:p>
                      <a:pPr algn="l" fontAlgn="ctr"/>
                      <a:r>
                        <a:rPr lang="de-DE" sz="1800" kern="1200" dirty="0">
                          <a:solidFill>
                            <a:schemeClr val="tx1"/>
                          </a:solidFill>
                          <a:latin typeface="+mn-lt"/>
                          <a:ea typeface="+mn-ea"/>
                          <a:cs typeface="+mn-cs"/>
                        </a:rPr>
                        <a:t>   Durch Einführen eines Kupferkerns in die Spule.</a:t>
                      </a:r>
                    </a:p>
                  </a:txBody>
                  <a:tcPr marL="9525" marR="9525" marT="9525" marB="0" anchor="ctr"/>
                </a:tc>
              </a:tr>
              <a:tr h="370840">
                <a:tc>
                  <a:txBody>
                    <a:bodyPr/>
                    <a:lstStyle/>
                    <a:p>
                      <a:r>
                        <a:rPr lang="en-US" dirty="0" smtClean="0"/>
                        <a:t>C</a:t>
                      </a:r>
                      <a:endParaRPr lang="en-US" dirty="0"/>
                    </a:p>
                  </a:txBody>
                  <a:tcPr/>
                </a:tc>
                <a:tc>
                  <a:txBody>
                    <a:bodyPr/>
                    <a:lstStyle/>
                    <a:p>
                      <a:pPr algn="l" fontAlgn="ctr"/>
                      <a:r>
                        <a:rPr lang="de-DE" sz="1800" kern="1200">
                          <a:solidFill>
                            <a:schemeClr val="tx1"/>
                          </a:solidFill>
                          <a:latin typeface="+mn-lt"/>
                          <a:ea typeface="+mn-ea"/>
                          <a:cs typeface="+mn-cs"/>
                        </a:rPr>
                        <a:t>   Durch Stauchen der Spule (Verkürzen der Spulenlänge).</a:t>
                      </a:r>
                    </a:p>
                  </a:txBody>
                  <a:tcPr marL="9525" marR="9525" marT="9525" marB="0" anchor="ctr"/>
                </a:tc>
              </a:tr>
              <a:tr h="370840">
                <a:tc>
                  <a:txBody>
                    <a:bodyPr/>
                    <a:lstStyle/>
                    <a:p>
                      <a:r>
                        <a:rPr lang="en-US" dirty="0" smtClean="0"/>
                        <a:t>D</a:t>
                      </a:r>
                      <a:endParaRPr lang="en-US" dirty="0"/>
                    </a:p>
                  </a:txBody>
                  <a:tcPr/>
                </a:tc>
                <a:tc>
                  <a:txBody>
                    <a:bodyPr/>
                    <a:lstStyle/>
                    <a:p>
                      <a:pPr algn="l" fontAlgn="ctr"/>
                      <a:r>
                        <a:rPr lang="de-DE" sz="1800" kern="1200" dirty="0">
                          <a:solidFill>
                            <a:schemeClr val="tx1"/>
                          </a:solidFill>
                          <a:latin typeface="+mn-lt"/>
                          <a:ea typeface="+mn-ea"/>
                          <a:cs typeface="+mn-cs"/>
                        </a:rPr>
                        <a:t>   Durch Einbau der Spule in einen Abschirmbecher.</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4080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008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667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325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7696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3868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3531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60731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5026686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Bauformen von Spulen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a:p>
        </p:txBody>
      </p:sp>
      <p:sp>
        <p:nvSpPr>
          <p:cNvPr id="6" name="Textfeld 5"/>
          <p:cNvSpPr txBox="1"/>
          <p:nvPr/>
        </p:nvSpPr>
        <p:spPr>
          <a:xfrm>
            <a:off x="899592" y="3966155"/>
            <a:ext cx="7560840" cy="830997"/>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Fertig gewickelte Spulen kleiner Induktivität sind im Handel erhältlich. Luftspulen werden von Funkamateuren, die ihre Geräte selber bauen, selbst gewickelt</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340768"/>
            <a:ext cx="4714875" cy="2495550"/>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4970" y="1700808"/>
            <a:ext cx="2676525" cy="1714500"/>
          </a:xfrm>
          <a:prstGeom prst="rect">
            <a:avLst/>
          </a:prstGeom>
        </p:spPr>
      </p:pic>
      <p:sp>
        <p:nvSpPr>
          <p:cNvPr id="12" name="Textfeld 11"/>
          <p:cNvSpPr txBox="1"/>
          <p:nvPr/>
        </p:nvSpPr>
        <p:spPr>
          <a:xfrm>
            <a:off x="2258864" y="4954845"/>
            <a:ext cx="6201568"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Im </a:t>
            </a:r>
            <a:r>
              <a:rPr lang="de-DE" sz="1600" dirty="0" smtClean="0">
                <a:latin typeface="Verdana" panose="020B0604030504040204" pitchFamily="34" charset="0"/>
                <a:ea typeface="Verdana" panose="020B0604030504040204" pitchFamily="34" charset="0"/>
                <a:cs typeface="Verdana" panose="020B0604030504040204" pitchFamily="34" charset="0"/>
              </a:rPr>
              <a:t>UHF-Bereich </a:t>
            </a:r>
            <a:r>
              <a:rPr lang="de-DE" sz="1600" dirty="0">
                <a:latin typeface="Verdana" panose="020B0604030504040204" pitchFamily="34" charset="0"/>
                <a:ea typeface="Verdana" panose="020B0604030504040204" pitchFamily="34" charset="0"/>
                <a:cs typeface="Verdana" panose="020B0604030504040204" pitchFamily="34" charset="0"/>
              </a:rPr>
              <a:t>werden auch so genannte Printspulen verwendet. Sie werden wie bei gedruckten Leiterplatten in die Platine geätzt. Die Wicklungen sind meistens spiralförmig wie </a:t>
            </a:r>
            <a:r>
              <a:rPr lang="de-DE" sz="1600" dirty="0" smtClean="0">
                <a:latin typeface="Verdana" panose="020B0604030504040204" pitchFamily="34" charset="0"/>
                <a:ea typeface="Verdana" panose="020B0604030504040204" pitchFamily="34" charset="0"/>
                <a:cs typeface="Verdana" panose="020B0604030504040204" pitchFamily="34" charset="0"/>
              </a:rPr>
              <a:t>im nebenstehenden Bild.</a:t>
            </a:r>
          </a:p>
        </p:txBody>
      </p:sp>
      <p:pic>
        <p:nvPicPr>
          <p:cNvPr id="7" name="Grafik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800" y="4926989"/>
            <a:ext cx="1352550" cy="1409700"/>
          </a:xfrm>
          <a:prstGeom prst="rect">
            <a:avLst/>
          </a:prstGeom>
        </p:spPr>
      </p:pic>
    </p:spTree>
    <p:extLst>
      <p:ext uri="{BB962C8B-B14F-4D97-AF65-F5344CB8AC3E}">
        <p14:creationId xmlns:p14="http://schemas.microsoft.com/office/powerpoint/2010/main" val="241470626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1335</Words>
  <Application>Microsoft Office PowerPoint</Application>
  <PresentationFormat>Bildschirmpräsentation (4:3)</PresentationFormat>
  <Paragraphs>262</Paragraphs>
  <Slides>22</Slides>
  <Notes>22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22</vt:i4>
      </vt:variant>
    </vt:vector>
  </HeadingPairs>
  <TitlesOfParts>
    <vt:vector size="28" baseType="lpstr">
      <vt:lpstr>Arial</vt:lpstr>
      <vt:lpstr>Calibri</vt:lpstr>
      <vt:lpstr>Cambria Math</vt:lpstr>
      <vt:lpstr>Times New Roman</vt:lpstr>
      <vt:lpstr>Verdana</vt:lpstr>
      <vt:lpstr>Standarddesign</vt:lpstr>
      <vt:lpstr>PowerPoint-Präsentation</vt:lpstr>
      <vt:lpstr>PowerPoint-Präsentation</vt:lpstr>
      <vt:lpstr>Der Induktivität</vt:lpstr>
      <vt:lpstr>Selbstinduktionsspannung</vt:lpstr>
      <vt:lpstr>Prüfungsfragen</vt:lpstr>
      <vt:lpstr>Die Induktivität</vt:lpstr>
      <vt:lpstr>Induktivitätsberechnung</vt:lpstr>
      <vt:lpstr>Prüfungsfragen</vt:lpstr>
      <vt:lpstr>Bauformen von Spulen</vt:lpstr>
      <vt:lpstr>Wickelkörper</vt:lpstr>
      <vt:lpstr>Variable Spulen</vt:lpstr>
      <vt:lpstr>Reihenschaltung von Spulen</vt:lpstr>
      <vt:lpstr>Parallelschaltung von Spulen</vt:lpstr>
      <vt:lpstr>PowerPoint-Präsentation</vt:lpstr>
      <vt:lpstr>Die Spule an Wechselspannung</vt:lpstr>
      <vt:lpstr>Der Wechselstromwiderstand</vt:lpstr>
      <vt:lpstr>Prüfungsfrage</vt:lpstr>
      <vt:lpstr>PowerPoint-Präsentation</vt:lpstr>
      <vt:lpstr>Transformator, Übertrager</vt:lpstr>
      <vt:lpstr>Prüfungsfrage</vt:lpstr>
      <vt:lpstr>Prüfungsfragen</vt:lpstr>
      <vt:lpstr>Nächste Woche: Mi, 11. November, 19 Uhr lokal</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312</cp:revision>
  <dcterms:created xsi:type="dcterms:W3CDTF">2007-05-09T13:16:25Z</dcterms:created>
  <dcterms:modified xsi:type="dcterms:W3CDTF">2015-11-04T23:21:14Z</dcterms:modified>
</cp:coreProperties>
</file>