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8"/>
  </p:notesMasterIdLst>
  <p:handoutMasterIdLst>
    <p:handoutMasterId r:id="rId29"/>
  </p:handoutMasterIdLst>
  <p:sldIdLst>
    <p:sldId id="299" r:id="rId2"/>
    <p:sldId id="284" r:id="rId3"/>
    <p:sldId id="321" r:id="rId4"/>
    <p:sldId id="403" r:id="rId5"/>
    <p:sldId id="359" r:id="rId6"/>
    <p:sldId id="334" r:id="rId7"/>
    <p:sldId id="404" r:id="rId8"/>
    <p:sldId id="406" r:id="rId9"/>
    <p:sldId id="405" r:id="rId10"/>
    <p:sldId id="395" r:id="rId11"/>
    <p:sldId id="407" r:id="rId12"/>
    <p:sldId id="408" r:id="rId13"/>
    <p:sldId id="402" r:id="rId14"/>
    <p:sldId id="409" r:id="rId15"/>
    <p:sldId id="410" r:id="rId16"/>
    <p:sldId id="366" r:id="rId17"/>
    <p:sldId id="397" r:id="rId18"/>
    <p:sldId id="337" r:id="rId19"/>
    <p:sldId id="338" r:id="rId20"/>
    <p:sldId id="379" r:id="rId21"/>
    <p:sldId id="411" r:id="rId22"/>
    <p:sldId id="412" r:id="rId23"/>
    <p:sldId id="413" r:id="rId24"/>
    <p:sldId id="415" r:id="rId25"/>
    <p:sldId id="414" r:id="rId26"/>
    <p:sldId id="306" r:id="rId27"/>
  </p:sldIdLst>
  <p:sldSz cx="9144000" cy="6858000" type="screen4x3"/>
  <p:notesSz cx="6858000" cy="9701213"/>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4926" autoAdjust="0"/>
  </p:normalViewPr>
  <p:slideViewPr>
    <p:cSldViewPr>
      <p:cViewPr>
        <p:scale>
          <a:sx n="80" d="100"/>
          <a:sy n="80" d="100"/>
        </p:scale>
        <p:origin x="-894" y="-72"/>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_rels/viewProps.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sz="quarter" idx="1"/>
          </p:nvPr>
        </p:nvSpPr>
        <p:spPr>
          <a:xfrm>
            <a:off x="3884613" y="0"/>
            <a:ext cx="2971800" cy="485775"/>
          </a:xfrm>
          <a:prstGeom prst="rect">
            <a:avLst/>
          </a:prstGeom>
        </p:spPr>
        <p:txBody>
          <a:bodyPr vert="horz" lIns="91440" tIns="45720" rIns="91440" bIns="45720" rtlCol="0"/>
          <a:lstStyle>
            <a:lvl1pPr algn="r">
              <a:defRPr sz="1200"/>
            </a:lvl1pPr>
          </a:lstStyle>
          <a:p>
            <a:pPr>
              <a:defRPr/>
            </a:pPr>
            <a:fld id="{30601FA4-D850-4DD8-B566-FD7CF204862E}" type="datetimeFigureOut">
              <a:rPr lang="de-DE"/>
              <a:pPr>
                <a:defRPr/>
              </a:pPr>
              <a:t>08.01.2015</a:t>
            </a:fld>
            <a:endParaRPr lang="de-DE"/>
          </a:p>
        </p:txBody>
      </p:sp>
      <p:sp>
        <p:nvSpPr>
          <p:cNvPr id="4" name="Fußzeilenplatzhalter 3"/>
          <p:cNvSpPr>
            <a:spLocks noGrp="1"/>
          </p:cNvSpPr>
          <p:nvPr>
            <p:ph type="ftr" sz="quarter" idx="2"/>
          </p:nvPr>
        </p:nvSpPr>
        <p:spPr>
          <a:xfrm>
            <a:off x="0" y="9213850"/>
            <a:ext cx="2971800" cy="485775"/>
          </a:xfrm>
          <a:prstGeom prst="rect">
            <a:avLst/>
          </a:prstGeom>
        </p:spPr>
        <p:txBody>
          <a:bodyPr vert="horz" lIns="91440" tIns="45720" rIns="91440" bIns="45720" rtlCol="0" anchor="b"/>
          <a:lstStyle>
            <a:lvl1pPr algn="l">
              <a:defRPr sz="1200"/>
            </a:lvl1pPr>
          </a:lstStyle>
          <a:p>
            <a:pPr>
              <a:defRPr/>
            </a:pPr>
            <a:endParaRPr lang="de-DE"/>
          </a:p>
        </p:txBody>
      </p:sp>
      <p:sp>
        <p:nvSpPr>
          <p:cNvPr id="5" name="Foliennummernplatzhalter 4"/>
          <p:cNvSpPr>
            <a:spLocks noGrp="1"/>
          </p:cNvSpPr>
          <p:nvPr>
            <p:ph type="sldNum" sz="quarter" idx="3"/>
          </p:nvPr>
        </p:nvSpPr>
        <p:spPr>
          <a:xfrm>
            <a:off x="3884613" y="9213850"/>
            <a:ext cx="2971800" cy="485775"/>
          </a:xfrm>
          <a:prstGeom prst="rect">
            <a:avLst/>
          </a:prstGeom>
        </p:spPr>
        <p:txBody>
          <a:bodyPr vert="horz" lIns="91440" tIns="45720" rIns="91440" bIns="45720" rtlCol="0" anchor="b"/>
          <a:lstStyle>
            <a:lvl1pPr algn="r">
              <a:defRPr sz="1200"/>
            </a:lvl1pPr>
          </a:lstStyle>
          <a:p>
            <a:pPr>
              <a:defRPr/>
            </a:pPr>
            <a:fld id="{AF89B4DD-B08D-4033-A353-A63F71F4A4B7}" type="slidenum">
              <a:rPr lang="de-DE"/>
              <a:pPr>
                <a:defRPr/>
              </a:pPr>
              <a:t>‹Nr.›</a:t>
            </a:fld>
            <a:endParaRPr lang="de-DE"/>
          </a:p>
        </p:txBody>
      </p:sp>
    </p:spTree>
    <p:extLst>
      <p:ext uri="{BB962C8B-B14F-4D97-AF65-F5344CB8AC3E}">
        <p14:creationId xmlns:p14="http://schemas.microsoft.com/office/powerpoint/2010/main" val="823541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atin typeface="Times New Roman" charset="0"/>
              </a:defRPr>
            </a:lvl1pPr>
          </a:lstStyle>
          <a:p>
            <a:pPr>
              <a:defRPr/>
            </a:pPr>
            <a:endParaRPr lang="de-DE"/>
          </a:p>
        </p:txBody>
      </p:sp>
      <p:sp>
        <p:nvSpPr>
          <p:cNvPr id="3" name="Datumsplatzhalter 2"/>
          <p:cNvSpPr>
            <a:spLocks noGrp="1"/>
          </p:cNvSpPr>
          <p:nvPr>
            <p:ph type="dt" idx="1"/>
          </p:nvPr>
        </p:nvSpPr>
        <p:spPr>
          <a:xfrm>
            <a:off x="3884613" y="0"/>
            <a:ext cx="2971800" cy="485775"/>
          </a:xfrm>
          <a:prstGeom prst="rect">
            <a:avLst/>
          </a:prstGeom>
        </p:spPr>
        <p:txBody>
          <a:bodyPr vert="horz" lIns="91440" tIns="45720" rIns="91440" bIns="45720" rtlCol="0"/>
          <a:lstStyle>
            <a:lvl1pPr algn="r">
              <a:defRPr sz="1200">
                <a:latin typeface="Times New Roman" charset="0"/>
              </a:defRPr>
            </a:lvl1pPr>
          </a:lstStyle>
          <a:p>
            <a:pPr>
              <a:defRPr/>
            </a:pPr>
            <a:fld id="{28426EA2-02A5-4BC6-A227-18562988B036}" type="datetimeFigureOut">
              <a:rPr lang="de-DE"/>
              <a:pPr>
                <a:defRPr/>
              </a:pPr>
              <a:t>08.01.2015</a:t>
            </a:fld>
            <a:endParaRPr lang="de-DE"/>
          </a:p>
        </p:txBody>
      </p:sp>
      <p:sp>
        <p:nvSpPr>
          <p:cNvPr id="4" name="Folienbildplatzhalter 3"/>
          <p:cNvSpPr>
            <a:spLocks noGrp="1" noRot="1" noChangeAspect="1"/>
          </p:cNvSpPr>
          <p:nvPr>
            <p:ph type="sldImg" idx="2"/>
          </p:nvPr>
        </p:nvSpPr>
        <p:spPr>
          <a:xfrm>
            <a:off x="1003300" y="727075"/>
            <a:ext cx="4851400" cy="3638550"/>
          </a:xfrm>
          <a:prstGeom prst="rect">
            <a:avLst/>
          </a:prstGeom>
          <a:noFill/>
          <a:ln w="12700">
            <a:solidFill>
              <a:prstClr val="black"/>
            </a:solidFill>
          </a:ln>
        </p:spPr>
        <p:txBody>
          <a:bodyPr vert="horz" lIns="91440" tIns="45720" rIns="91440" bIns="45720" rtlCol="0" anchor="ctr"/>
          <a:lstStyle/>
          <a:p>
            <a:pPr lvl="0"/>
            <a:endParaRPr lang="de-DE" noProof="0" smtClean="0"/>
          </a:p>
        </p:txBody>
      </p:sp>
      <p:sp>
        <p:nvSpPr>
          <p:cNvPr id="5" name="Notizenplatzhalter 4"/>
          <p:cNvSpPr>
            <a:spLocks noGrp="1"/>
          </p:cNvSpPr>
          <p:nvPr>
            <p:ph type="body" sz="quarter" idx="3"/>
          </p:nvPr>
        </p:nvSpPr>
        <p:spPr>
          <a:xfrm>
            <a:off x="685800" y="4608513"/>
            <a:ext cx="5486400" cy="4365625"/>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9213850"/>
            <a:ext cx="2971800" cy="485775"/>
          </a:xfrm>
          <a:prstGeom prst="rect">
            <a:avLst/>
          </a:prstGeom>
        </p:spPr>
        <p:txBody>
          <a:bodyPr vert="horz" lIns="91440" tIns="45720" rIns="91440" bIns="45720" rtlCol="0" anchor="b"/>
          <a:lstStyle>
            <a:lvl1pPr algn="l">
              <a:defRPr sz="1200">
                <a:latin typeface="Times New Roman" charset="0"/>
              </a:defRPr>
            </a:lvl1pPr>
          </a:lstStyle>
          <a:p>
            <a:pPr>
              <a:defRPr/>
            </a:pPr>
            <a:endParaRPr lang="de-DE"/>
          </a:p>
        </p:txBody>
      </p:sp>
      <p:sp>
        <p:nvSpPr>
          <p:cNvPr id="7" name="Foliennummernplatzhalter 6"/>
          <p:cNvSpPr>
            <a:spLocks noGrp="1"/>
          </p:cNvSpPr>
          <p:nvPr>
            <p:ph type="sldNum" sz="quarter" idx="5"/>
          </p:nvPr>
        </p:nvSpPr>
        <p:spPr>
          <a:xfrm>
            <a:off x="3884613" y="9213850"/>
            <a:ext cx="2971800" cy="485775"/>
          </a:xfrm>
          <a:prstGeom prst="rect">
            <a:avLst/>
          </a:prstGeom>
        </p:spPr>
        <p:txBody>
          <a:bodyPr vert="horz" lIns="91440" tIns="45720" rIns="91440" bIns="45720" rtlCol="0" anchor="b"/>
          <a:lstStyle>
            <a:lvl1pPr algn="r">
              <a:defRPr sz="1200">
                <a:latin typeface="Times New Roman" charset="0"/>
              </a:defRPr>
            </a:lvl1pPr>
          </a:lstStyle>
          <a:p>
            <a:pPr>
              <a:defRPr/>
            </a:pPr>
            <a:fld id="{A05B4CBA-0F9F-4493-863E-22F0F5D8DF72}" type="slidenum">
              <a:rPr lang="de-DE"/>
              <a:pPr>
                <a:defRPr/>
              </a:pPr>
              <a:t>‹Nr.›</a:t>
            </a:fld>
            <a:endParaRPr lang="de-DE"/>
          </a:p>
        </p:txBody>
      </p:sp>
    </p:spTree>
    <p:extLst>
      <p:ext uri="{BB962C8B-B14F-4D97-AF65-F5344CB8AC3E}">
        <p14:creationId xmlns:p14="http://schemas.microsoft.com/office/powerpoint/2010/main" val="15931869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5604"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76A89A-176E-469F-8DE6-F4C5C7A7EBFD}" type="slidenum">
              <a:rPr lang="de-DE" altLang="en-US" sz="1200" smtClean="0"/>
              <a:pPr eaLnBrk="1" hangingPunct="1"/>
              <a:t>1</a:t>
            </a:fld>
            <a:endParaRPr lang="de-DE" alt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10</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11</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13</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15</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16</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662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FC96F8B-4EC6-4982-A7DA-D0CAAA059960}" type="slidenum">
              <a:rPr lang="de-DE" altLang="en-US" sz="1200" smtClean="0"/>
              <a:pPr eaLnBrk="1" hangingPunct="1"/>
              <a:t>18</a:t>
            </a:fld>
            <a:endParaRPr lang="de-DE" altLang="en-US" sz="120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20</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22</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23</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25</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C3ABC2F-F1EE-432C-82C3-B8FEBBFA32A5}" type="slidenum">
              <a:rPr lang="de-DE" altLang="en-US" sz="1200" smtClean="0"/>
              <a:pPr eaLnBrk="1" hangingPunct="1"/>
              <a:t>26</a:t>
            </a:fld>
            <a:endParaRPr lang="de-DE" altLang="en-US" sz="1200" smtClean="0"/>
          </a:p>
        </p:txBody>
      </p:sp>
      <p:sp>
        <p:nvSpPr>
          <p:cNvPr id="368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5</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8</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9</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19810368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35864265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1295400"/>
            <a:ext cx="1943100" cy="5105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1295400"/>
            <a:ext cx="5676900" cy="5105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r>
              <a:rPr lang="de-DE"/>
              <a:t>     K</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214031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93591963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50610051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61379072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358249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51562410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80582362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72476002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68560549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295400"/>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en-US" smtClean="0"/>
              <a:t>Klicken Sie, um das Titelformat zu bearbeiten</a:t>
            </a:r>
          </a:p>
        </p:txBody>
      </p:sp>
      <p:sp>
        <p:nvSpPr>
          <p:cNvPr id="1027" name="Rectangle 3"/>
          <p:cNvSpPr>
            <a:spLocks noGrp="1" noChangeArrowheads="1"/>
          </p:cNvSpPr>
          <p:nvPr>
            <p:ph type="body" idx="1"/>
          </p:nvPr>
        </p:nvSpPr>
        <p:spPr bwMode="auto">
          <a:xfrm>
            <a:off x="685800" y="1981200"/>
            <a:ext cx="7772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en-US" smtClean="0"/>
              <a:t>Klicken Sie, um die Formate des Vorlagentextes zu bearbeiten</a:t>
            </a:r>
          </a:p>
          <a:p>
            <a:pPr lvl="0"/>
            <a:r>
              <a:rPr lang="de-DE" altLang="en-US" smtClean="0"/>
              <a:t>Zweite Ebene</a:t>
            </a:r>
          </a:p>
          <a:p>
            <a:pPr lvl="0"/>
            <a:r>
              <a:rPr lang="de-DE" altLang="en-US" smtClean="0"/>
              <a:t>Dritte Ebene</a:t>
            </a:r>
          </a:p>
          <a:p>
            <a:pPr lvl="0"/>
            <a:r>
              <a:rPr lang="de-DE" altLang="en-US" smtClean="0"/>
              <a:t>Vierte Ebene</a:t>
            </a:r>
          </a:p>
          <a:p>
            <a:pPr lvl="0"/>
            <a:r>
              <a:rPr lang="de-DE" altLang="en-US" smtClean="0"/>
              <a:t>Fünfte Ebene</a:t>
            </a:r>
          </a:p>
        </p:txBody>
      </p:sp>
      <p:sp>
        <p:nvSpPr>
          <p:cNvPr id="1029" name="Rectangle 5"/>
          <p:cNvSpPr>
            <a:spLocks noGrp="1" noChangeArrowheads="1"/>
          </p:cNvSpPr>
          <p:nvPr>
            <p:ph type="ftr" sz="quarter" idx="3"/>
          </p:nvPr>
        </p:nvSpPr>
        <p:spPr bwMode="auto">
          <a:xfrm>
            <a:off x="685800" y="381000"/>
            <a:ext cx="77724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3pPr lvl="2">
              <a:defRPr sz="1200">
                <a:latin typeface="+mn-lt"/>
              </a:defRPr>
            </a:lvl3pPr>
            <a:lvl4pPr lvl="3">
              <a:defRPr sz="800">
                <a:latin typeface="+mn-lt"/>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pic>
        <p:nvPicPr>
          <p:cNvPr id="2" name="Picture 8" descr="I:\AFu Ausbildung\DARC-Symbol.gif"/>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239000" y="381000"/>
            <a:ext cx="1265238"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6" r:id="rId1"/>
    <p:sldLayoutId id="2147483769" r:id="rId2"/>
    <p:sldLayoutId id="2147483770" r:id="rId3"/>
    <p:sldLayoutId id="2147483771" r:id="rId4"/>
    <p:sldLayoutId id="2147483772" r:id="rId5"/>
    <p:sldLayoutId id="2147483773" r:id="rId6"/>
    <p:sldLayoutId id="2147483777" r:id="rId7"/>
    <p:sldLayoutId id="2147483778" r:id="rId8"/>
    <p:sldLayoutId id="2147483774" r:id="rId9"/>
    <p:sldLayoutId id="2147483775" r:id="rId10"/>
    <p:sldLayoutId id="2147483779" r:id="rId11"/>
  </p:sldLayoutIdLst>
  <p:transition/>
  <p:hf sldNum="0" hdr="0" dt="0"/>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Arial" charset="0"/>
        </a:defRPr>
      </a:lvl2pPr>
      <a:lvl3pPr algn="ctr" rtl="0" eaLnBrk="0" fontAlgn="base" hangingPunct="0">
        <a:spcBef>
          <a:spcPct val="0"/>
        </a:spcBef>
        <a:spcAft>
          <a:spcPct val="0"/>
        </a:spcAft>
        <a:defRPr sz="2800">
          <a:solidFill>
            <a:schemeClr val="tx2"/>
          </a:solidFill>
          <a:latin typeface="Arial" charset="0"/>
        </a:defRPr>
      </a:lvl3pPr>
      <a:lvl4pPr algn="ctr" rtl="0" eaLnBrk="0" fontAlgn="base" hangingPunct="0">
        <a:spcBef>
          <a:spcPct val="0"/>
        </a:spcBef>
        <a:spcAft>
          <a:spcPct val="0"/>
        </a:spcAft>
        <a:defRPr sz="2800">
          <a:solidFill>
            <a:schemeClr val="tx2"/>
          </a:solidFill>
          <a:latin typeface="Arial" charset="0"/>
        </a:defRPr>
      </a:lvl4pPr>
      <a:lvl5pPr algn="ctr" rtl="0" eaLnBrk="0" fontAlgn="base" hangingPunct="0">
        <a:spcBef>
          <a:spcPct val="0"/>
        </a:spcBef>
        <a:spcAft>
          <a:spcPct val="0"/>
        </a:spcAft>
        <a:defRPr sz="2800">
          <a:solidFill>
            <a:schemeClr val="tx2"/>
          </a:solidFill>
          <a:latin typeface="Arial" charset="0"/>
        </a:defRPr>
      </a:lvl5pPr>
      <a:lvl6pPr marL="457200" algn="ctr" rtl="0" fontAlgn="base">
        <a:spcBef>
          <a:spcPct val="0"/>
        </a:spcBef>
        <a:spcAft>
          <a:spcPct val="0"/>
        </a:spcAft>
        <a:defRPr sz="2800">
          <a:solidFill>
            <a:schemeClr val="tx2"/>
          </a:solidFill>
          <a:latin typeface="Arial" charset="0"/>
        </a:defRPr>
      </a:lvl6pPr>
      <a:lvl7pPr marL="914400" algn="ctr" rtl="0" fontAlgn="base">
        <a:spcBef>
          <a:spcPct val="0"/>
        </a:spcBef>
        <a:spcAft>
          <a:spcPct val="0"/>
        </a:spcAft>
        <a:defRPr sz="2800">
          <a:solidFill>
            <a:schemeClr val="tx2"/>
          </a:solidFill>
          <a:latin typeface="Arial" charset="0"/>
        </a:defRPr>
      </a:lvl7pPr>
      <a:lvl8pPr marL="1371600" algn="ctr" rtl="0" fontAlgn="base">
        <a:spcBef>
          <a:spcPct val="0"/>
        </a:spcBef>
        <a:spcAft>
          <a:spcPct val="0"/>
        </a:spcAft>
        <a:defRPr sz="2800">
          <a:solidFill>
            <a:schemeClr val="tx2"/>
          </a:solidFill>
          <a:latin typeface="Arial" charset="0"/>
        </a:defRPr>
      </a:lvl8pPr>
      <a:lvl9pPr marL="1828800" algn="ctr" rtl="0" fontAlgn="base">
        <a:spcBef>
          <a:spcPct val="0"/>
        </a:spcBef>
        <a:spcAft>
          <a:spcPct val="0"/>
        </a:spcAft>
        <a:defRPr sz="2800">
          <a:solidFill>
            <a:schemeClr val="tx2"/>
          </a:solidFill>
          <a:latin typeface="Arial" charset="0"/>
        </a:defRPr>
      </a:lvl9pPr>
    </p:titleStyle>
    <p:bodyStyle>
      <a:lvl1pPr marL="342900" indent="-342900" algn="ctr" rtl="0" eaLnBrk="0" fontAlgn="base" hangingPunct="0">
        <a:spcBef>
          <a:spcPct val="20000"/>
        </a:spcBef>
        <a:spcAft>
          <a:spcPct val="0"/>
        </a:spcAft>
        <a:defRPr sz="2000">
          <a:solidFill>
            <a:schemeClr val="tx1"/>
          </a:solidFill>
          <a:latin typeface="+mn-lt"/>
          <a:ea typeface="+mn-ea"/>
          <a:cs typeface="+mn-cs"/>
        </a:defRPr>
      </a:lvl1pPr>
      <a:lvl2pPr marL="742950" indent="-285750" algn="ctr" rtl="0" eaLnBrk="0" fontAlgn="base" hangingPunct="0">
        <a:spcBef>
          <a:spcPct val="20000"/>
        </a:spcBef>
        <a:spcAft>
          <a:spcPct val="0"/>
        </a:spcAft>
        <a:defRPr>
          <a:solidFill>
            <a:schemeClr val="tx1"/>
          </a:solidFill>
          <a:latin typeface="+mn-lt"/>
        </a:defRPr>
      </a:lvl2pPr>
      <a:lvl3pPr marL="1143000" indent="-228600" algn="ctr" rtl="0" eaLnBrk="0" fontAlgn="base" hangingPunct="0">
        <a:spcBef>
          <a:spcPct val="20000"/>
        </a:spcBef>
        <a:spcAft>
          <a:spcPct val="0"/>
        </a:spcAft>
        <a:defRPr sz="1600">
          <a:solidFill>
            <a:schemeClr val="tx1"/>
          </a:solidFill>
          <a:latin typeface="+mn-lt"/>
        </a:defRPr>
      </a:lvl3pPr>
      <a:lvl4pPr marL="1600200" indent="-228600" algn="ctr" rtl="0" eaLnBrk="0" fontAlgn="base" hangingPunct="0">
        <a:spcBef>
          <a:spcPct val="20000"/>
        </a:spcBef>
        <a:spcAft>
          <a:spcPct val="0"/>
        </a:spcAft>
        <a:defRPr sz="1400">
          <a:solidFill>
            <a:schemeClr val="tx1"/>
          </a:solidFill>
          <a:latin typeface="+mn-lt"/>
        </a:defRPr>
      </a:lvl4pPr>
      <a:lvl5pPr marL="2057400" indent="-228600" algn="ctr" rtl="0" eaLnBrk="0" fontAlgn="base" hangingPunct="0">
        <a:spcBef>
          <a:spcPct val="20000"/>
        </a:spcBef>
        <a:spcAft>
          <a:spcPct val="0"/>
        </a:spcAft>
        <a:defRPr sz="1200">
          <a:solidFill>
            <a:schemeClr val="tx1"/>
          </a:solidFill>
          <a:latin typeface="+mn-lt"/>
        </a:defRPr>
      </a:lvl5pPr>
      <a:lvl6pPr marL="2514600" indent="-228600" algn="ctr" rtl="0" fontAlgn="base">
        <a:spcBef>
          <a:spcPct val="20000"/>
        </a:spcBef>
        <a:spcAft>
          <a:spcPct val="0"/>
        </a:spcAft>
        <a:defRPr sz="1200">
          <a:solidFill>
            <a:schemeClr val="tx1"/>
          </a:solidFill>
          <a:latin typeface="+mn-lt"/>
        </a:defRPr>
      </a:lvl6pPr>
      <a:lvl7pPr marL="2971800" indent="-228600" algn="ctr" rtl="0" fontAlgn="base">
        <a:spcBef>
          <a:spcPct val="20000"/>
        </a:spcBef>
        <a:spcAft>
          <a:spcPct val="0"/>
        </a:spcAft>
        <a:defRPr sz="1200">
          <a:solidFill>
            <a:schemeClr val="tx1"/>
          </a:solidFill>
          <a:latin typeface="+mn-lt"/>
        </a:defRPr>
      </a:lvl7pPr>
      <a:lvl8pPr marL="3429000" indent="-228600" algn="ctr" rtl="0" fontAlgn="base">
        <a:spcBef>
          <a:spcPct val="20000"/>
        </a:spcBef>
        <a:spcAft>
          <a:spcPct val="0"/>
        </a:spcAft>
        <a:defRPr sz="1200">
          <a:solidFill>
            <a:schemeClr val="tx1"/>
          </a:solidFill>
          <a:latin typeface="+mn-lt"/>
        </a:defRPr>
      </a:lvl8pPr>
      <a:lvl9pPr marL="3886200" indent="-228600" algn="ctr" rtl="0" fontAlgn="base">
        <a:spcBef>
          <a:spcPct val="20000"/>
        </a:spcBef>
        <a:spcAft>
          <a:spcPct val="0"/>
        </a:spcAft>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9.gif"/></Relationships>
</file>

<file path=ppt/slides/_rels/slide12.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7.gif"/></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gi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1670943"/>
            <a:ext cx="7772400" cy="1470025"/>
          </a:xfrm>
          <a:prstGeom prst="rect">
            <a:avLst/>
          </a:prstGeom>
          <a:noFill/>
          <a:ln w="9525">
            <a:noFill/>
            <a:miter lim="800000"/>
            <a:headEnd/>
            <a:tailEnd/>
          </a:ln>
        </p:spPr>
        <p:txBody>
          <a:bodyPr anchor="ctr"/>
          <a:lstStyle/>
          <a:p>
            <a:pPr algn="ctr" eaLnBrk="0" hangingPunct="0">
              <a:defRPr/>
            </a:pPr>
            <a:r>
              <a:rPr lang="de-DE" sz="2800" kern="0" dirty="0">
                <a:solidFill>
                  <a:schemeClr val="tx2"/>
                </a:solidFill>
                <a:latin typeface="+mj-lt"/>
                <a:ea typeface="+mj-ea"/>
                <a:cs typeface="+mj-cs"/>
              </a:rPr>
              <a:t>Was machen wir heute?</a:t>
            </a:r>
          </a:p>
        </p:txBody>
      </p:sp>
      <p:sp>
        <p:nvSpPr>
          <p:cNvPr id="8195" name="Inhaltsplatzhalter 11"/>
          <p:cNvSpPr>
            <a:spLocks noGrp="1"/>
          </p:cNvSpPr>
          <p:nvPr>
            <p:ph idx="1"/>
          </p:nvPr>
        </p:nvSpPr>
        <p:spPr>
          <a:xfrm>
            <a:off x="685800" y="3068960"/>
            <a:ext cx="7772400" cy="3348037"/>
          </a:xfrm>
        </p:spPr>
        <p:txBody>
          <a:bodyPr/>
          <a:lstStyle/>
          <a:p>
            <a:endParaRPr lang="de-DE" altLang="en-US" dirty="0" smtClean="0"/>
          </a:p>
          <a:p>
            <a:r>
              <a:rPr lang="de-DE" sz="2400" b="1" dirty="0" smtClean="0"/>
              <a:t>Technik E-08</a:t>
            </a:r>
          </a:p>
          <a:p>
            <a:endParaRPr lang="de-DE" b="1" dirty="0" smtClean="0"/>
          </a:p>
          <a:p>
            <a:r>
              <a:rPr lang="de-DE" b="1" dirty="0" smtClean="0"/>
              <a:t>Das elektromagnetische Feld</a:t>
            </a: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Elektromagnetisches Feld</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10</a:t>
            </a:fld>
            <a:endParaRPr lang="de-DE" altLang="en-US"/>
          </a:p>
        </p:txBody>
      </p:sp>
      <p:sp>
        <p:nvSpPr>
          <p:cNvPr id="9" name="Textfeld 8"/>
          <p:cNvSpPr txBox="1"/>
          <p:nvPr/>
        </p:nvSpPr>
        <p:spPr>
          <a:xfrm>
            <a:off x="683565" y="3176593"/>
            <a:ext cx="7920883" cy="3108543"/>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bilden </a:t>
            </a:r>
            <a:r>
              <a:rPr lang="de-DE" sz="1600" dirty="0">
                <a:latin typeface="Verdana" panose="020B0604030504040204" pitchFamily="34" charset="0"/>
                <a:ea typeface="Verdana" panose="020B0604030504040204" pitchFamily="34" charset="0"/>
                <a:cs typeface="Verdana" panose="020B0604030504040204" pitchFamily="34" charset="0"/>
              </a:rPr>
              <a:t>sie ein elektromagnetisches Feld</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Werden die Kondensatorplatten dieses Schwingkreises auseinander gezogen, so verlaufen die elektrischen Feldlinien nicht nur innerhalb des Kondensators von einer Platte zur anderen, sondern sie gehen weit durch den </a:t>
            </a:r>
            <a:r>
              <a:rPr lang="de-DE" sz="1600" dirty="0" smtClean="0">
                <a:latin typeface="Verdana" panose="020B0604030504040204" pitchFamily="34" charset="0"/>
                <a:ea typeface="Verdana" panose="020B0604030504040204" pitchFamily="34" charset="0"/>
                <a:cs typeface="Verdana" panose="020B0604030504040204" pitchFamily="34" charset="0"/>
              </a:rPr>
              <a:t>Raum (a).</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Zieht man auch noch die Spule auseinander, erhält man eine </a:t>
            </a:r>
            <a:r>
              <a:rPr lang="de-DE" sz="1600" dirty="0" smtClean="0">
                <a:latin typeface="Verdana" panose="020B0604030504040204" pitchFamily="34" charset="0"/>
                <a:ea typeface="Verdana" panose="020B0604030504040204" pitchFamily="34" charset="0"/>
                <a:cs typeface="Verdana" panose="020B0604030504040204" pitchFamily="34" charset="0"/>
              </a:rPr>
              <a:t>Dipolantenne (b). Die </a:t>
            </a:r>
            <a:r>
              <a:rPr lang="de-DE" sz="1600" dirty="0">
                <a:latin typeface="Verdana" panose="020B0604030504040204" pitchFamily="34" charset="0"/>
                <a:ea typeface="Verdana" panose="020B0604030504040204" pitchFamily="34" charset="0"/>
                <a:cs typeface="Verdana" panose="020B0604030504040204" pitchFamily="34" charset="0"/>
              </a:rPr>
              <a:t>elektrischen Feldlinien verlaufen nun von der einen Seite des Drahtes zur anderen durch den Raum. Die magnetischen Feldlinien bilden geschlossene Kreise um den Draht</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elektrischen Feldlinien laufen (in einiger Entfernung) parallel zum Draht, die magnetischen in konzentrischen Kreisen darum.</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16016" y="1196753"/>
            <a:ext cx="3557588" cy="2043113"/>
          </a:xfrm>
          <a:prstGeom prst="rect">
            <a:avLst/>
          </a:prstGeom>
        </p:spPr>
      </p:pic>
      <p:sp>
        <p:nvSpPr>
          <p:cNvPr id="12" name="Textfeld 11"/>
          <p:cNvSpPr txBox="1"/>
          <p:nvPr/>
        </p:nvSpPr>
        <p:spPr>
          <a:xfrm>
            <a:off x="683568" y="1196752"/>
            <a:ext cx="4032448" cy="2062103"/>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Schaltet man nun einen Kondensator und eine </a:t>
            </a:r>
            <a:r>
              <a:rPr lang="de-DE" sz="1600" dirty="0" smtClean="0">
                <a:latin typeface="Verdana" panose="020B0604030504040204" pitchFamily="34" charset="0"/>
                <a:ea typeface="Verdana" panose="020B0604030504040204" pitchFamily="34" charset="0"/>
                <a:cs typeface="Verdana" panose="020B0604030504040204" pitchFamily="34" charset="0"/>
              </a:rPr>
              <a:t>Spule zu </a:t>
            </a:r>
            <a:r>
              <a:rPr lang="de-DE" sz="1600" dirty="0">
                <a:latin typeface="Verdana" panose="020B0604030504040204" pitchFamily="34" charset="0"/>
                <a:ea typeface="Verdana" panose="020B0604030504040204" pitchFamily="34" charset="0"/>
                <a:cs typeface="Verdana" panose="020B0604030504040204" pitchFamily="34" charset="0"/>
              </a:rPr>
              <a:t>einem Schwingkreis zusammen und erzeugt man einen Wechselstrom in diesem </a:t>
            </a:r>
            <a:r>
              <a:rPr lang="de-DE" sz="1600" dirty="0" smtClean="0">
                <a:latin typeface="Verdana" panose="020B0604030504040204" pitchFamily="34" charset="0"/>
                <a:ea typeface="Verdana" panose="020B0604030504040204" pitchFamily="34" charset="0"/>
                <a:cs typeface="Verdana" panose="020B0604030504040204" pitchFamily="34" charset="0"/>
              </a:rPr>
              <a:t>Schwingkreis, </a:t>
            </a:r>
            <a:r>
              <a:rPr lang="de-DE" sz="1600" dirty="0">
                <a:latin typeface="Verdana" panose="020B0604030504040204" pitchFamily="34" charset="0"/>
                <a:ea typeface="Verdana" panose="020B0604030504040204" pitchFamily="34" charset="0"/>
                <a:cs typeface="Verdana" panose="020B0604030504040204" pitchFamily="34" charset="0"/>
              </a:rPr>
              <a:t>so entsteht im Kondensator ein wechselndes elektrisches Feld und in der Spule ein wechselndes Magnetfeld. </a:t>
            </a:r>
            <a:r>
              <a:rPr lang="de-DE" sz="1600" dirty="0" smtClean="0">
                <a:latin typeface="Verdana" panose="020B0604030504040204" pitchFamily="34" charset="0"/>
                <a:ea typeface="Verdana" panose="020B0604030504040204" pitchFamily="34" charset="0"/>
                <a:cs typeface="Verdana" panose="020B0604030504040204" pitchFamily="34" charset="0"/>
              </a:rPr>
              <a:t>Zusammen</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574667158"/>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Polarisation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11</a:t>
            </a:fld>
            <a:endParaRPr lang="de-DE" altLang="en-US"/>
          </a:p>
        </p:txBody>
      </p:sp>
      <p:sp>
        <p:nvSpPr>
          <p:cNvPr id="9" name="Textfeld 8"/>
          <p:cNvSpPr txBox="1"/>
          <p:nvPr/>
        </p:nvSpPr>
        <p:spPr>
          <a:xfrm>
            <a:off x="683565" y="3508166"/>
            <a:ext cx="7920883" cy="830997"/>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Hierbei </a:t>
            </a:r>
            <a:r>
              <a:rPr lang="de-DE" sz="1600" dirty="0">
                <a:latin typeface="Verdana" panose="020B0604030504040204" pitchFamily="34" charset="0"/>
                <a:ea typeface="Verdana" panose="020B0604030504040204" pitchFamily="34" charset="0"/>
                <a:cs typeface="Verdana" panose="020B0604030504040204" pitchFamily="34" charset="0"/>
              </a:rPr>
              <a:t>wird die Richtung des elektrischen Feldes (E-Feld) als Bezug genommen. Wenn die Sendeantenne senkrecht auf dem Erdboden steht, verlaufen die elektrischen </a:t>
            </a:r>
            <a:r>
              <a:rPr lang="de-DE" sz="1600" dirty="0" smtClean="0">
                <a:latin typeface="Verdana" panose="020B0604030504040204" pitchFamily="34" charset="0"/>
                <a:ea typeface="Verdana" panose="020B0604030504040204" pitchFamily="34" charset="0"/>
                <a:cs typeface="Verdana" panose="020B0604030504040204" pitchFamily="34" charset="0"/>
              </a:rPr>
              <a:t>Feldlinien </a:t>
            </a:r>
            <a:r>
              <a:rPr lang="de-DE" sz="1600" dirty="0">
                <a:latin typeface="Verdana" panose="020B0604030504040204" pitchFamily="34" charset="0"/>
                <a:ea typeface="Verdana" panose="020B0604030504040204" pitchFamily="34" charset="0"/>
                <a:cs typeface="Verdana" panose="020B0604030504040204" pitchFamily="34" charset="0"/>
              </a:rPr>
              <a:t>von oben nach unten (vertikal) und </a:t>
            </a:r>
            <a:r>
              <a:rPr lang="de-DE" sz="1600" dirty="0" smtClean="0">
                <a:latin typeface="Verdana" panose="020B0604030504040204" pitchFamily="34" charset="0"/>
                <a:ea typeface="Verdana" panose="020B0604030504040204" pitchFamily="34" charset="0"/>
                <a:cs typeface="Verdana" panose="020B0604030504040204" pitchFamily="34" charset="0"/>
              </a:rPr>
              <a:t>die</a:t>
            </a:r>
          </a:p>
        </p:txBody>
      </p:sp>
      <p:sp>
        <p:nvSpPr>
          <p:cNvPr id="5" name="Textfeld 4"/>
          <p:cNvSpPr txBox="1"/>
          <p:nvPr/>
        </p:nvSpPr>
        <p:spPr>
          <a:xfrm>
            <a:off x="683568" y="1120289"/>
            <a:ext cx="4608512" cy="275973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Anstatt eine Dipolantenne zu verwenden, kann man auch die Hälfte einer solchen Antenne gegen Erde erregen. Diese Marconi-Antenne steht dann senkrecht (vertikal). Auch die </a:t>
            </a:r>
            <a:r>
              <a:rPr lang="de-DE" sz="1600" dirty="0" smtClean="0">
                <a:latin typeface="Verdana" panose="020B0604030504040204" pitchFamily="34" charset="0"/>
                <a:ea typeface="Verdana" panose="020B0604030504040204" pitchFamily="34" charset="0"/>
                <a:cs typeface="Verdana" panose="020B0604030504040204" pitchFamily="34" charset="0"/>
              </a:rPr>
              <a:t>später </a:t>
            </a:r>
            <a:r>
              <a:rPr lang="de-DE" sz="1600" dirty="0">
                <a:latin typeface="Verdana" panose="020B0604030504040204" pitchFamily="34" charset="0"/>
                <a:ea typeface="Verdana" panose="020B0604030504040204" pitchFamily="34" charset="0"/>
                <a:cs typeface="Verdana" panose="020B0604030504040204" pitchFamily="34" charset="0"/>
              </a:rPr>
              <a:t>behandelte </a:t>
            </a:r>
            <a:r>
              <a:rPr lang="de-DE" sz="1600" dirty="0" err="1">
                <a:latin typeface="Verdana" panose="020B0604030504040204" pitchFamily="34" charset="0"/>
                <a:ea typeface="Verdana" panose="020B0604030504040204" pitchFamily="34" charset="0"/>
                <a:cs typeface="Verdana" panose="020B0604030504040204" pitchFamily="34" charset="0"/>
              </a:rPr>
              <a:t>Groundplane</a:t>
            </a:r>
            <a:r>
              <a:rPr lang="de-DE" sz="1600" dirty="0">
                <a:latin typeface="Verdana" panose="020B0604030504040204" pitchFamily="34" charset="0"/>
                <a:ea typeface="Verdana" panose="020B0604030504040204" pitchFamily="34" charset="0"/>
                <a:cs typeface="Verdana" panose="020B0604030504040204" pitchFamily="34" charset="0"/>
              </a:rPr>
              <a:t>-Antenne (Lektion 11) hat ein solches elektromagnetisches Feld</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Bei der Wellenausbreitung spricht man von horizontaler und vertikaler Polarisation.</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2160" y="1229379"/>
            <a:ext cx="1707356" cy="2228850"/>
          </a:xfrm>
          <a:prstGeom prst="rect">
            <a:avLst/>
          </a:prstGeom>
        </p:spPr>
      </p:pic>
      <p:pic>
        <p:nvPicPr>
          <p:cNvPr id="3" name="Grafik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47664" y="4681686"/>
            <a:ext cx="2971800" cy="1771650"/>
          </a:xfrm>
          <a:prstGeom prst="rect">
            <a:avLst/>
          </a:prstGeom>
        </p:spPr>
      </p:pic>
      <p:sp>
        <p:nvSpPr>
          <p:cNvPr id="8" name="Textfeld 7"/>
          <p:cNvSpPr txBox="1"/>
          <p:nvPr/>
        </p:nvSpPr>
        <p:spPr>
          <a:xfrm>
            <a:off x="5292080" y="4221088"/>
            <a:ext cx="3335271" cy="156966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magnetischen Feldlinien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a:t>
            </a:r>
            <a:r>
              <a:rPr lang="de-DE" sz="1600" dirty="0">
                <a:latin typeface="Verdana" panose="020B0604030504040204" pitchFamily="34" charset="0"/>
                <a:ea typeface="Verdana" panose="020B0604030504040204" pitchFamily="34" charset="0"/>
                <a:cs typeface="Verdana" panose="020B0604030504040204" pitchFamily="34" charset="0"/>
              </a:rPr>
              <a:t>H-Feld) kreisförmig um die Sendeantenne </a:t>
            </a:r>
            <a:r>
              <a:rPr lang="de-DE" sz="1600" dirty="0" smtClean="0">
                <a:latin typeface="Verdana" panose="020B0604030504040204" pitchFamily="34" charset="0"/>
                <a:ea typeface="Verdana" panose="020B0604030504040204" pitchFamily="34" charset="0"/>
                <a:cs typeface="Verdana" panose="020B0604030504040204" pitchFamily="34" charset="0"/>
              </a:rPr>
              <a:t>herum parallel </a:t>
            </a:r>
            <a:r>
              <a:rPr lang="de-DE" sz="1600" dirty="0">
                <a:latin typeface="Verdana" panose="020B0604030504040204" pitchFamily="34" charset="0"/>
                <a:ea typeface="Verdana" panose="020B0604030504040204" pitchFamily="34" charset="0"/>
                <a:cs typeface="Verdana" panose="020B0604030504040204" pitchFamily="34" charset="0"/>
              </a:rPr>
              <a:t>zum Erdboden (horizontal). Man spricht in diesem Fall von vertikaler Polarisation</a:t>
            </a:r>
            <a:r>
              <a:rPr lang="de-DE" sz="1600" dirty="0" smtClean="0">
                <a:latin typeface="Verdana" panose="020B0604030504040204" pitchFamily="34" charset="0"/>
                <a:ea typeface="Verdana" panose="020B0604030504040204" pitchFamily="34" charset="0"/>
                <a:cs typeface="Verdana" panose="020B0604030504040204" pitchFamily="34" charset="0"/>
              </a:rPr>
              <a:t>.</a:t>
            </a:r>
          </a:p>
        </p:txBody>
      </p:sp>
    </p:spTree>
    <p:extLst>
      <p:ext uri="{BB962C8B-B14F-4D97-AF65-F5344CB8AC3E}">
        <p14:creationId xmlns:p14="http://schemas.microsoft.com/office/powerpoint/2010/main" val="2779165046"/>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Die Ferritantenne</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12</a:t>
            </a:fld>
            <a:endParaRPr lang="de-DE" altLang="en-US"/>
          </a:p>
        </p:txBody>
      </p:sp>
      <p:sp>
        <p:nvSpPr>
          <p:cNvPr id="9" name="Textfeld 8"/>
          <p:cNvSpPr txBox="1"/>
          <p:nvPr/>
        </p:nvSpPr>
        <p:spPr>
          <a:xfrm>
            <a:off x="683565" y="3176593"/>
            <a:ext cx="7920883" cy="314958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Das magnetische Feld verläuft rechtwinklig (90°) zum elektrischen Feld, hier also waagerecht. Um die magnetischen Feldlinien zu empfangen, kann man eine Ferritantenne verwenden. Eine Ferritantenne ist ein zylindrisches Stück „Eisen“ (Ferritmaterial), auf das eine Spule gewickelt ist. </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Eine Ferritantenne muss bei vertikaler Polarisation aber waagerecht angeordnet sein, so dass die horizontal verlaufenden magnetischen Feldlinien die Spule maximal durchsetzen, um die höchste Empfangsspannung zu liefern. Durch Drehung dieser Antenne kann man damit peilen. Wenn die Ferritantenne genau in Richtung Sendeantenne zeigt, gehen die Feldlinien quer durch den Ferritstab und nicht mehr durch das Innere der Spule und die Empfangsspannung ist gering. Solch eine Antenne wird bei Peilwettbewerben im Amateurfunk verwendet.</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11760" y="1268760"/>
            <a:ext cx="3726180" cy="1775460"/>
          </a:xfrm>
          <a:prstGeom prst="rect">
            <a:avLst/>
          </a:prstGeom>
        </p:spPr>
      </p:pic>
    </p:spTree>
    <p:extLst>
      <p:ext uri="{BB962C8B-B14F-4D97-AF65-F5344CB8AC3E}">
        <p14:creationId xmlns:p14="http://schemas.microsoft.com/office/powerpoint/2010/main" val="3165129711"/>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3568"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13</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689050941"/>
              </p:ext>
            </p:extLst>
          </p:nvPr>
        </p:nvGraphicFramePr>
        <p:xfrm>
          <a:off x="1082975" y="1361936"/>
          <a:ext cx="6696744" cy="4104640"/>
        </p:xfrm>
        <a:graphic>
          <a:graphicData uri="http://schemas.openxmlformats.org/drawingml/2006/table">
            <a:tbl>
              <a:tblPr firstRow="1" bandRow="1">
                <a:tableStyleId>{17292A2E-F333-43FB-9621-5CBBE7FDCDCB}</a:tableStyleId>
              </a:tblPr>
              <a:tblGrid>
                <a:gridCol w="936104"/>
                <a:gridCol w="5760640"/>
              </a:tblGrid>
              <a:tr h="370840">
                <a:tc>
                  <a:txBody>
                    <a:bodyPr/>
                    <a:lstStyle/>
                    <a:p>
                      <a:r>
                        <a:rPr lang="en-US" dirty="0" smtClean="0">
                          <a:solidFill>
                            <a:schemeClr val="tx1"/>
                          </a:solidFill>
                        </a:rPr>
                        <a:t>TB303</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r>
                        <a:rPr lang="de-DE" dirty="0" smtClean="0"/>
                        <a:t>Wie werden die mit X gekennzeichneten Feldlinien einer Vertikalantenne bezeichnet?</a:t>
                      </a:r>
                    </a:p>
                  </a:txBody>
                  <a:tcPr marL="38100" marR="38100" marT="38100" marB="38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r>
              <a:tr h="370840">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a:txBody>
                  <a:tcPr marL="38100" marR="38100" marT="38100" marB="38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A</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   </a:t>
                      </a:r>
                      <a:r>
                        <a:rPr lang="en-US" dirty="0" err="1" smtClean="0"/>
                        <a:t>Magnetische</a:t>
                      </a:r>
                      <a:r>
                        <a:rPr lang="en-US" dirty="0" smtClean="0"/>
                        <a:t> </a:t>
                      </a:r>
                      <a:r>
                        <a:rPr lang="en-US" dirty="0" err="1"/>
                        <a:t>Feldlinien</a:t>
                      </a:r>
                      <a:endParaRPr lang="en-US" dirty="0"/>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B</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   </a:t>
                      </a:r>
                      <a:r>
                        <a:rPr lang="en-US" dirty="0" err="1"/>
                        <a:t>Elektrische</a:t>
                      </a:r>
                      <a:r>
                        <a:rPr lang="en-US" dirty="0"/>
                        <a:t> </a:t>
                      </a:r>
                      <a:r>
                        <a:rPr lang="en-US" dirty="0" err="1"/>
                        <a:t>Feldlinien</a:t>
                      </a:r>
                      <a:endParaRPr lang="en-US" dirty="0"/>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C</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t>   Polarisierte Feldlinien</a:t>
                      </a: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   </a:t>
                      </a:r>
                      <a:r>
                        <a:rPr lang="en-US" dirty="0" err="1"/>
                        <a:t>Horizontale</a:t>
                      </a:r>
                      <a:r>
                        <a:rPr lang="en-US" dirty="0"/>
                        <a:t> </a:t>
                      </a:r>
                      <a:r>
                        <a:rPr lang="en-US" dirty="0" err="1"/>
                        <a:t>Feldlinien</a:t>
                      </a:r>
                      <a:endParaRPr lang="en-US" dirty="0"/>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Interaktive Schaltfläche: Hilfe 4">
            <a:hlinkClick r:id="" action="ppaction://noaction" highlightClick="1"/>
          </p:cNvPr>
          <p:cNvSpPr/>
          <p:nvPr/>
        </p:nvSpPr>
        <p:spPr>
          <a:xfrm>
            <a:off x="1398303" y="436879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02404" y="399610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02404" y="475928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02404" y="51387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23919" y="4352311"/>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1135140" y="398195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35140" y="473631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35140" y="510667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7" name="Grafik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69658" y="2276872"/>
            <a:ext cx="1685925" cy="1504950"/>
          </a:xfrm>
          <a:prstGeom prst="rect">
            <a:avLst/>
          </a:prstGeom>
        </p:spPr>
      </p:pic>
    </p:spTree>
    <p:extLst>
      <p:ext uri="{BB962C8B-B14F-4D97-AF65-F5344CB8AC3E}">
        <p14:creationId xmlns:p14="http://schemas.microsoft.com/office/powerpoint/2010/main" val="1319843488"/>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3568"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14</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52633661"/>
              </p:ext>
            </p:extLst>
          </p:nvPr>
        </p:nvGraphicFramePr>
        <p:xfrm>
          <a:off x="1082975" y="1361936"/>
          <a:ext cx="6696744" cy="4104640"/>
        </p:xfrm>
        <a:graphic>
          <a:graphicData uri="http://schemas.openxmlformats.org/drawingml/2006/table">
            <a:tbl>
              <a:tblPr firstRow="1" bandRow="1">
                <a:tableStyleId>{17292A2E-F333-43FB-9621-5CBBE7FDCDCB}</a:tableStyleId>
              </a:tblPr>
              <a:tblGrid>
                <a:gridCol w="936104"/>
                <a:gridCol w="5760640"/>
              </a:tblGrid>
              <a:tr h="370840">
                <a:tc>
                  <a:txBody>
                    <a:bodyPr/>
                    <a:lstStyle/>
                    <a:p>
                      <a:r>
                        <a:rPr lang="en-US" dirty="0" smtClean="0">
                          <a:solidFill>
                            <a:schemeClr val="tx1"/>
                          </a:solidFill>
                        </a:rPr>
                        <a:t>TB404</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c>
                  <a:txBody>
                    <a:bodyPr/>
                    <a:lstStyle/>
                    <a:p>
                      <a:r>
                        <a:rPr lang="de-DE" dirty="0" smtClean="0"/>
                        <a:t>Wie werden die mit X gekennzeichneten Feldlinien einer Vertikalantenne bezeichnet?</a:t>
                      </a:r>
                    </a:p>
                  </a:txBody>
                  <a:tcPr marL="38100" marR="38100" marT="38100" marB="38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65000"/>
                      </a:schemeClr>
                    </a:solidFill>
                  </a:tcPr>
                </a:tc>
              </a:tr>
              <a:tr h="370840">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a:txBody>
                  <a:tcPr marL="38100" marR="38100" marT="38100" marB="381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A</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   </a:t>
                      </a:r>
                      <a:r>
                        <a:rPr lang="en-US" dirty="0" err="1" smtClean="0"/>
                        <a:t>Magnetische</a:t>
                      </a:r>
                      <a:r>
                        <a:rPr lang="en-US" dirty="0" smtClean="0"/>
                        <a:t> </a:t>
                      </a:r>
                      <a:r>
                        <a:rPr lang="en-US" dirty="0" err="1"/>
                        <a:t>Feldlinien</a:t>
                      </a:r>
                      <a:endParaRPr lang="en-US" dirty="0"/>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B</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t>   Elektrische Feldlinien</a:t>
                      </a: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C</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a:t>   Radiale Feldlinien</a:t>
                      </a:r>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a:t>   </a:t>
                      </a:r>
                      <a:r>
                        <a:rPr lang="en-US" dirty="0" err="1"/>
                        <a:t>Vertikale</a:t>
                      </a:r>
                      <a:r>
                        <a:rPr lang="en-US" dirty="0"/>
                        <a:t> </a:t>
                      </a:r>
                      <a:r>
                        <a:rPr lang="en-US" dirty="0" err="1"/>
                        <a:t>Feldlinien</a:t>
                      </a:r>
                      <a:endParaRPr lang="en-US" dirty="0"/>
                    </a:p>
                  </a:txBody>
                  <a:tcPr marL="28575" marR="28575" marT="28575" marB="2857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5" name="Interaktive Schaltfläche: Hilfe 4">
            <a:hlinkClick r:id="" action="ppaction://noaction" highlightClick="1"/>
          </p:cNvPr>
          <p:cNvSpPr/>
          <p:nvPr/>
        </p:nvSpPr>
        <p:spPr>
          <a:xfrm>
            <a:off x="1398303" y="436879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02404" y="399610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02404" y="475928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02404" y="51387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23919" y="4352311"/>
            <a:ext cx="787395" cy="338554"/>
          </a:xfrm>
          <a:prstGeom prst="rect">
            <a:avLst/>
          </a:prstGeom>
          <a:solidFill>
            <a:srgbClr val="FF3333"/>
          </a:solidFill>
          <a:ln>
            <a:solidFill>
              <a:srgbClr val="FF3333"/>
            </a:solidFill>
          </a:ln>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35140" y="398195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1135140" y="473631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35140" y="510667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3812" y="2348880"/>
            <a:ext cx="1476375" cy="1343025"/>
          </a:xfrm>
          <a:prstGeom prst="rect">
            <a:avLst/>
          </a:prstGeom>
        </p:spPr>
      </p:pic>
    </p:spTree>
    <p:extLst>
      <p:ext uri="{BB962C8B-B14F-4D97-AF65-F5344CB8AC3E}">
        <p14:creationId xmlns:p14="http://schemas.microsoft.com/office/powerpoint/2010/main" val="382799331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15</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814698856"/>
              </p:ext>
            </p:extLst>
          </p:nvPr>
        </p:nvGraphicFramePr>
        <p:xfrm>
          <a:off x="899592" y="1247646"/>
          <a:ext cx="7488832" cy="272415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sz="1800" dirty="0" smtClean="0">
                          <a:solidFill>
                            <a:schemeClr val="tx1"/>
                          </a:solidFill>
                        </a:rPr>
                        <a:t>TB501</a:t>
                      </a:r>
                      <a:endParaRPr lang="en-US" sz="1600" dirty="0">
                        <a:solidFill>
                          <a:schemeClr val="tx1"/>
                        </a:solidFill>
                      </a:endParaRPr>
                    </a:p>
                  </a:txBody>
                  <a:tcPr>
                    <a:solidFill>
                      <a:schemeClr val="bg1">
                        <a:lumMod val="65000"/>
                      </a:schemeClr>
                    </a:solidFill>
                  </a:tcPr>
                </a:tc>
                <a:tc>
                  <a:txBody>
                    <a:bodyPr/>
                    <a:lstStyle/>
                    <a:p>
                      <a:r>
                        <a:rPr lang="de-DE" sz="1600" dirty="0"/>
                        <a:t>Wodurch entsteht ein elektromagnetisches Feld? </a:t>
                      </a:r>
                      <a:br>
                        <a:rPr lang="de-DE" sz="1600" dirty="0"/>
                      </a:br>
                      <a:r>
                        <a:rPr lang="de-DE" sz="1600" dirty="0"/>
                        <a:t>Ein elektromagnetisches Feld entsteht, </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de-DE" sz="1600" dirty="0"/>
                        <a:t>wenn ein zeitlich schnell veränderlicher Strom durch einen elektrischen Leiter fließt, dessen Länge mindestens 1/100 der Wellenlänge ist.</a:t>
                      </a:r>
                    </a:p>
                  </a:txBody>
                  <a:tcPr marL="28575" marR="28575" marT="28575" marB="28575" anchor="ctr"/>
                </a:tc>
              </a:tr>
              <a:tr h="370840">
                <a:tc>
                  <a:txBody>
                    <a:bodyPr/>
                    <a:lstStyle/>
                    <a:p>
                      <a:r>
                        <a:rPr lang="en-US" dirty="0" smtClean="0"/>
                        <a:t>B</a:t>
                      </a:r>
                      <a:endParaRPr lang="en-US" dirty="0"/>
                    </a:p>
                  </a:txBody>
                  <a:tcPr/>
                </a:tc>
                <a:tc>
                  <a:txBody>
                    <a:bodyPr/>
                    <a:lstStyle/>
                    <a:p>
                      <a:r>
                        <a:rPr lang="de-DE" sz="1600" dirty="0"/>
                        <a:t>wenn durch einen elektrischen Leiter, dessen Länge mindestens 1/100 der Wellenlänge ist, ein konstanter Strom fließt.</a:t>
                      </a:r>
                    </a:p>
                  </a:txBody>
                  <a:tcPr marL="28575" marR="28575" marT="28575" marB="28575" anchor="ctr"/>
                </a:tc>
              </a:tr>
              <a:tr h="370840">
                <a:tc>
                  <a:txBody>
                    <a:bodyPr/>
                    <a:lstStyle/>
                    <a:p>
                      <a:r>
                        <a:rPr lang="en-US" dirty="0" smtClean="0"/>
                        <a:t>C</a:t>
                      </a:r>
                      <a:endParaRPr lang="en-US" dirty="0"/>
                    </a:p>
                  </a:txBody>
                  <a:tcPr/>
                </a:tc>
                <a:tc>
                  <a:txBody>
                    <a:bodyPr/>
                    <a:lstStyle/>
                    <a:p>
                      <a:r>
                        <a:rPr lang="de-DE" sz="1600"/>
                        <a:t>wenn sich elektrische Ladungen in einem Leiter befinden, dessen Länge mindestens 1/100 der Wellenlänge ist.</a:t>
                      </a:r>
                    </a:p>
                  </a:txBody>
                  <a:tcPr marL="28575" marR="28575" marT="28575" marB="28575" anchor="ctr"/>
                </a:tc>
              </a:tr>
              <a:tr h="370840">
                <a:tc>
                  <a:txBody>
                    <a:bodyPr/>
                    <a:lstStyle/>
                    <a:p>
                      <a:r>
                        <a:rPr lang="en-US" dirty="0" smtClean="0"/>
                        <a:t>D</a:t>
                      </a:r>
                      <a:endParaRPr lang="en-US" dirty="0"/>
                    </a:p>
                  </a:txBody>
                  <a:tcPr/>
                </a:tc>
                <a:tc>
                  <a:txBody>
                    <a:bodyPr/>
                    <a:lstStyle/>
                    <a:p>
                      <a:pPr algn="l"/>
                      <a:r>
                        <a:rPr lang="de-DE" sz="1600" dirty="0" smtClean="0"/>
                        <a:t>wenn an einem elektrischen Leiter, dessen Länge mindestens 1/100 der Wellenlänge ist, eine konstante Spannung angelegt wird.</a:t>
                      </a:r>
                      <a:endParaRPr lang="en-US" sz="1600"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191875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45817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301629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54839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43539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90510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57820" y="2998020"/>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352097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12800578"/>
              </p:ext>
            </p:extLst>
          </p:nvPr>
        </p:nvGraphicFramePr>
        <p:xfrm>
          <a:off x="899592" y="4201120"/>
          <a:ext cx="7488832" cy="2272030"/>
        </p:xfrm>
        <a:graphic>
          <a:graphicData uri="http://schemas.openxmlformats.org/drawingml/2006/table">
            <a:tbl>
              <a:tblPr firstRow="1" bandRow="1">
                <a:tableStyleId>{17292A2E-F333-43FB-9621-5CBBE7FDCDCB}</a:tableStyleId>
              </a:tblPr>
              <a:tblGrid>
                <a:gridCol w="1002138"/>
                <a:gridCol w="6486694"/>
              </a:tblGrid>
              <a:tr h="370840">
                <a:tc>
                  <a:txBody>
                    <a:bodyPr/>
                    <a:lstStyle/>
                    <a:p>
                      <a:r>
                        <a:rPr lang="en-US" dirty="0" smtClean="0">
                          <a:solidFill>
                            <a:schemeClr val="tx1"/>
                          </a:solidFill>
                        </a:rPr>
                        <a:t>TB504</a:t>
                      </a:r>
                      <a:endParaRPr lang="en-US" dirty="0">
                        <a:solidFill>
                          <a:schemeClr val="tx1"/>
                        </a:solidFill>
                      </a:endParaRPr>
                    </a:p>
                  </a:txBody>
                  <a:tcPr>
                    <a:solidFill>
                      <a:schemeClr val="bg1">
                        <a:lumMod val="65000"/>
                      </a:schemeClr>
                    </a:solidFill>
                  </a:tcPr>
                </a:tc>
                <a:tc>
                  <a:txBody>
                    <a:bodyPr/>
                    <a:lstStyle/>
                    <a:p>
                      <a:r>
                        <a:rPr lang="de-DE" sz="1600" dirty="0"/>
                        <a:t>Der Winkel zwischen den elektrischen und magnetischen Feldkomponenten eines elektromagnetischen Feldes beträgt im </a:t>
                      </a:r>
                      <a:r>
                        <a:rPr lang="de-DE" sz="1600" dirty="0" err="1"/>
                        <a:t>Fernfeld</a:t>
                      </a:r>
                      <a:endParaRPr lang="de-DE" sz="1600" dirty="0"/>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sz="1600" dirty="0"/>
                        <a:t>   45°.</a:t>
                      </a:r>
                    </a:p>
                  </a:txBody>
                  <a:tcPr marL="28575" marR="28575" marT="28575" marB="28575" anchor="ctr"/>
                </a:tc>
              </a:tr>
              <a:tr h="370840">
                <a:tc>
                  <a:txBody>
                    <a:bodyPr/>
                    <a:lstStyle/>
                    <a:p>
                      <a:r>
                        <a:rPr lang="en-US" dirty="0" smtClean="0"/>
                        <a:t>B</a:t>
                      </a:r>
                      <a:endParaRPr lang="en-US" dirty="0"/>
                    </a:p>
                  </a:txBody>
                  <a:tcPr/>
                </a:tc>
                <a:tc>
                  <a:txBody>
                    <a:bodyPr/>
                    <a:lstStyle/>
                    <a:p>
                      <a:r>
                        <a:rPr lang="en-US" sz="1600" dirty="0"/>
                        <a:t>   90°.</a:t>
                      </a:r>
                    </a:p>
                  </a:txBody>
                  <a:tcPr marL="28575" marR="28575" marT="28575" marB="28575" anchor="ctr"/>
                </a:tc>
              </a:tr>
              <a:tr h="370840">
                <a:tc>
                  <a:txBody>
                    <a:bodyPr/>
                    <a:lstStyle/>
                    <a:p>
                      <a:r>
                        <a:rPr lang="en-US" dirty="0" smtClean="0"/>
                        <a:t>C</a:t>
                      </a:r>
                      <a:endParaRPr lang="en-US" dirty="0"/>
                    </a:p>
                  </a:txBody>
                  <a:tcPr/>
                </a:tc>
                <a:tc>
                  <a:txBody>
                    <a:bodyPr/>
                    <a:lstStyle/>
                    <a:p>
                      <a:r>
                        <a:rPr lang="en-US" sz="1600" dirty="0"/>
                        <a:t>   180°.</a:t>
                      </a:r>
                    </a:p>
                  </a:txBody>
                  <a:tcPr marL="28575" marR="28575" marT="28575" marB="28575" anchor="ctr"/>
                </a:tc>
              </a:tr>
              <a:tr h="370840">
                <a:tc>
                  <a:txBody>
                    <a:bodyPr/>
                    <a:lstStyle/>
                    <a:p>
                      <a:r>
                        <a:rPr lang="en-US" dirty="0" smtClean="0"/>
                        <a:t>D</a:t>
                      </a:r>
                      <a:endParaRPr lang="en-US" dirty="0"/>
                    </a:p>
                  </a:txBody>
                  <a:tcPr/>
                </a:tc>
                <a:tc>
                  <a:txBody>
                    <a:bodyPr/>
                    <a:lstStyle/>
                    <a:p>
                      <a:r>
                        <a:rPr lang="en-US" sz="1600" dirty="0"/>
                        <a:t>   360°.</a:t>
                      </a:r>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504624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41208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7779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614377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537628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501317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74651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611851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407381010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16</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637479146"/>
              </p:ext>
            </p:extLst>
          </p:nvPr>
        </p:nvGraphicFramePr>
        <p:xfrm>
          <a:off x="1115616" y="1247646"/>
          <a:ext cx="6912768" cy="4168240"/>
        </p:xfrm>
        <a:graphic>
          <a:graphicData uri="http://schemas.openxmlformats.org/drawingml/2006/table">
            <a:tbl>
              <a:tblPr firstRow="1" bandRow="1">
                <a:tableStyleId>{17292A2E-F333-43FB-9621-5CBBE7FDCDCB}</a:tableStyleId>
              </a:tblPr>
              <a:tblGrid>
                <a:gridCol w="936104"/>
                <a:gridCol w="5976664"/>
              </a:tblGrid>
              <a:tr h="370840">
                <a:tc>
                  <a:txBody>
                    <a:bodyPr/>
                    <a:lstStyle/>
                    <a:p>
                      <a:r>
                        <a:rPr lang="en-US" dirty="0" smtClean="0">
                          <a:solidFill>
                            <a:schemeClr val="tx1"/>
                          </a:solidFill>
                        </a:rPr>
                        <a:t>TB503</a:t>
                      </a:r>
                      <a:endParaRPr lang="en-US" dirty="0">
                        <a:solidFill>
                          <a:schemeClr val="tx1"/>
                        </a:solidFill>
                      </a:endParaRPr>
                    </a:p>
                  </a:txBody>
                  <a:tcPr>
                    <a:solidFill>
                      <a:schemeClr val="bg1">
                        <a:lumMod val="65000"/>
                      </a:schemeClr>
                    </a:solidFill>
                  </a:tcPr>
                </a:tc>
                <a:tc>
                  <a:txBody>
                    <a:bodyPr/>
                    <a:lstStyle/>
                    <a:p>
                      <a:r>
                        <a:rPr lang="de-DE" dirty="0" smtClean="0"/>
                        <a:t>Das folgende Bild zeigt die Feldlinien eines elektromagnetischen Feldes. Welche Polarisation hat die skizzierte Wellenfront?</a:t>
                      </a:r>
                      <a:endParaRPr lang="de-DE" dirty="0"/>
                    </a:p>
                  </a:txBody>
                  <a:tcPr marL="54000" marR="54000" marT="54000" marB="54000" anchor="ctr">
                    <a:solidFill>
                      <a:schemeClr val="bg1">
                        <a:lumMod val="65000"/>
                      </a:schemeClr>
                    </a:solidFill>
                  </a:tcPr>
                </a:tc>
              </a:tr>
              <a:tr h="370840">
                <a:tc>
                  <a:txBody>
                    <a:bodyPr/>
                    <a:lstStyle/>
                    <a:p>
                      <a:endParaRPr lang="en-US" dirty="0">
                        <a:solidFill>
                          <a:schemeClr val="tx1"/>
                        </a:solidFill>
                      </a:endParaRPr>
                    </a:p>
                  </a:txBody>
                  <a:tcPr>
                    <a:solidFill>
                      <a:schemeClr val="bg1"/>
                    </a:solidFill>
                  </a:tcPr>
                </a:tc>
                <a:tc>
                  <a:txBody>
                    <a:bodyPr/>
                    <a:lstStyle/>
                    <a:p>
                      <a:endParaRPr lang="de-DE" dirty="0" smtClean="0"/>
                    </a:p>
                    <a:p>
                      <a:endParaRPr lang="de-DE" dirty="0" smtClean="0"/>
                    </a:p>
                    <a:p>
                      <a:endParaRPr lang="de-DE" dirty="0" smtClean="0"/>
                    </a:p>
                    <a:p>
                      <a:endParaRPr lang="de-DE" dirty="0" smtClean="0"/>
                    </a:p>
                    <a:p>
                      <a:endParaRPr lang="de-DE" dirty="0" smtClean="0"/>
                    </a:p>
                    <a:p>
                      <a:endParaRPr lang="de-DE" dirty="0" smtClean="0"/>
                    </a:p>
                  </a:txBody>
                  <a:tcPr marL="54000" marR="54000" marT="54000" marB="54000" anchor="ctr">
                    <a:solidFill>
                      <a:schemeClr val="bg1"/>
                    </a:solidFill>
                  </a:tcPr>
                </a:tc>
              </a:tr>
              <a:tr h="370840">
                <a:tc>
                  <a:txBody>
                    <a:bodyPr/>
                    <a:lstStyle/>
                    <a:p>
                      <a:r>
                        <a:rPr lang="en-US" dirty="0" smtClean="0"/>
                        <a:t>A</a:t>
                      </a:r>
                      <a:endParaRPr lang="en-US" dirty="0"/>
                    </a:p>
                  </a:txBody>
                  <a:tcPr/>
                </a:tc>
                <a:tc>
                  <a:txBody>
                    <a:bodyPr/>
                    <a:lstStyle/>
                    <a:p>
                      <a:r>
                        <a:rPr lang="en-US" dirty="0" smtClean="0"/>
                        <a:t>   </a:t>
                      </a:r>
                      <a:r>
                        <a:rPr lang="en-US" dirty="0" err="1" smtClean="0"/>
                        <a:t>Vertikale</a:t>
                      </a:r>
                      <a:r>
                        <a:rPr lang="en-US" dirty="0" smtClean="0"/>
                        <a:t> </a:t>
                      </a:r>
                      <a:r>
                        <a:rPr lang="en-US" dirty="0" err="1"/>
                        <a:t>Polarisation</a:t>
                      </a:r>
                      <a:r>
                        <a:rPr lang="en-US" dirty="0"/>
                        <a:t> </a:t>
                      </a:r>
                    </a:p>
                  </a:txBody>
                  <a:tcPr marL="28575" marR="28575" marT="28575" marB="28575" anchor="ctr"/>
                </a:tc>
              </a:tr>
              <a:tr h="370840">
                <a:tc>
                  <a:txBody>
                    <a:bodyPr/>
                    <a:lstStyle/>
                    <a:p>
                      <a:r>
                        <a:rPr lang="en-US" dirty="0" smtClean="0"/>
                        <a:t>B</a:t>
                      </a:r>
                      <a:endParaRPr lang="en-US" dirty="0"/>
                    </a:p>
                  </a:txBody>
                  <a:tcPr/>
                </a:tc>
                <a:tc>
                  <a:txBody>
                    <a:bodyPr/>
                    <a:lstStyle/>
                    <a:p>
                      <a:r>
                        <a:rPr lang="en-US"/>
                        <a:t>   Rechtsdrehende Polarisation</a:t>
                      </a:r>
                    </a:p>
                  </a:txBody>
                  <a:tcPr marL="28575" marR="28575" marT="28575" marB="28575" anchor="ctr"/>
                </a:tc>
              </a:tr>
              <a:tr h="370840">
                <a:tc>
                  <a:txBody>
                    <a:bodyPr/>
                    <a:lstStyle/>
                    <a:p>
                      <a:r>
                        <a:rPr lang="en-US" dirty="0" smtClean="0"/>
                        <a:t>C</a:t>
                      </a:r>
                      <a:endParaRPr lang="en-US" dirty="0"/>
                    </a:p>
                  </a:txBody>
                  <a:tcPr/>
                </a:tc>
                <a:tc>
                  <a:txBody>
                    <a:bodyPr/>
                    <a:lstStyle/>
                    <a:p>
                      <a:r>
                        <a:rPr lang="en-US"/>
                        <a:t>   Horizontale Polarisation</a:t>
                      </a:r>
                    </a:p>
                  </a:txBody>
                  <a:tcPr marL="28575" marR="28575" marT="28575" marB="28575" anchor="ctr"/>
                </a:tc>
              </a:tr>
              <a:tr h="370840">
                <a:tc>
                  <a:txBody>
                    <a:bodyPr/>
                    <a:lstStyle/>
                    <a:p>
                      <a:r>
                        <a:rPr lang="en-US" dirty="0" smtClean="0"/>
                        <a:t>D</a:t>
                      </a:r>
                      <a:endParaRPr lang="en-US" dirty="0"/>
                    </a:p>
                  </a:txBody>
                  <a:tcPr/>
                </a:tc>
                <a:tc>
                  <a:txBody>
                    <a:bodyPr/>
                    <a:lstStyle/>
                    <a:p>
                      <a:r>
                        <a:rPr lang="en-US" dirty="0"/>
                        <a:t>   </a:t>
                      </a:r>
                      <a:r>
                        <a:rPr lang="en-US" dirty="0" err="1"/>
                        <a:t>Zirkulare</a:t>
                      </a:r>
                      <a:r>
                        <a:rPr lang="en-US" dirty="0"/>
                        <a:t> </a:t>
                      </a:r>
                      <a:r>
                        <a:rPr lang="en-US" dirty="0" err="1"/>
                        <a:t>Polarisation</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435045" y="397641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434226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470810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507395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431947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73844" y="396276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73844" y="468982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1173844" y="504653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35896" y="2357809"/>
            <a:ext cx="1619250" cy="1343025"/>
          </a:xfrm>
          <a:prstGeom prst="rect">
            <a:avLst/>
          </a:prstGeom>
        </p:spPr>
      </p:pic>
    </p:spTree>
    <p:extLst>
      <p:ext uri="{BB962C8B-B14F-4D97-AF65-F5344CB8AC3E}">
        <p14:creationId xmlns:p14="http://schemas.microsoft.com/office/powerpoint/2010/main" val="2730621318"/>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17</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279238722"/>
              </p:ext>
            </p:extLst>
          </p:nvPr>
        </p:nvGraphicFramePr>
        <p:xfrm>
          <a:off x="1115616" y="1247646"/>
          <a:ext cx="6912768" cy="3893920"/>
        </p:xfrm>
        <a:graphic>
          <a:graphicData uri="http://schemas.openxmlformats.org/drawingml/2006/table">
            <a:tbl>
              <a:tblPr firstRow="1" bandRow="1">
                <a:tableStyleId>{17292A2E-F333-43FB-9621-5CBBE7FDCDCB}</a:tableStyleId>
              </a:tblPr>
              <a:tblGrid>
                <a:gridCol w="936104"/>
                <a:gridCol w="5976664"/>
              </a:tblGrid>
              <a:tr h="370840">
                <a:tc>
                  <a:txBody>
                    <a:bodyPr/>
                    <a:lstStyle/>
                    <a:p>
                      <a:r>
                        <a:rPr lang="en-US" dirty="0" smtClean="0">
                          <a:solidFill>
                            <a:schemeClr val="tx1"/>
                          </a:solidFill>
                        </a:rPr>
                        <a:t>TB505</a:t>
                      </a:r>
                      <a:endParaRPr lang="en-US" dirty="0">
                        <a:solidFill>
                          <a:schemeClr val="tx1"/>
                        </a:solidFill>
                      </a:endParaRPr>
                    </a:p>
                  </a:txBody>
                  <a:tcPr>
                    <a:solidFill>
                      <a:schemeClr val="bg1">
                        <a:lumMod val="65000"/>
                      </a:schemeClr>
                    </a:solidFill>
                  </a:tcPr>
                </a:tc>
                <a:tc>
                  <a:txBody>
                    <a:bodyPr/>
                    <a:lstStyle/>
                    <a:p>
                      <a:r>
                        <a:rPr lang="de-DE" dirty="0" smtClean="0"/>
                        <a:t>Die Polarisation des Sendesignals in der Hauptstrahlrichtung dieser Richtantenne ist  </a:t>
                      </a:r>
                      <a:endParaRPr lang="de-DE" dirty="0"/>
                    </a:p>
                  </a:txBody>
                  <a:tcPr marL="54000" marR="54000" marT="54000" marB="54000" anchor="ctr">
                    <a:solidFill>
                      <a:schemeClr val="bg1">
                        <a:lumMod val="65000"/>
                      </a:schemeClr>
                    </a:solidFill>
                  </a:tcPr>
                </a:tc>
              </a:tr>
              <a:tr h="370840">
                <a:tc>
                  <a:txBody>
                    <a:bodyPr/>
                    <a:lstStyle/>
                    <a:p>
                      <a:endParaRPr lang="en-US" dirty="0">
                        <a:solidFill>
                          <a:schemeClr val="tx1"/>
                        </a:solidFill>
                      </a:endParaRPr>
                    </a:p>
                  </a:txBody>
                  <a:tcPr>
                    <a:solidFill>
                      <a:schemeClr val="bg1"/>
                    </a:solidFill>
                  </a:tcPr>
                </a:tc>
                <a:tc>
                  <a:txBody>
                    <a:bodyPr/>
                    <a:lstStyle/>
                    <a:p>
                      <a:endParaRPr lang="de-DE" dirty="0" smtClean="0"/>
                    </a:p>
                    <a:p>
                      <a:endParaRPr lang="de-DE" dirty="0" smtClean="0"/>
                    </a:p>
                    <a:p>
                      <a:endParaRPr lang="de-DE" dirty="0" smtClean="0"/>
                    </a:p>
                    <a:p>
                      <a:endParaRPr lang="de-DE" dirty="0" smtClean="0"/>
                    </a:p>
                    <a:p>
                      <a:endParaRPr lang="de-DE" dirty="0" smtClean="0"/>
                    </a:p>
                    <a:p>
                      <a:endParaRPr lang="de-DE" dirty="0" smtClean="0"/>
                    </a:p>
                  </a:txBody>
                  <a:tcPr marL="54000" marR="54000" marT="54000" marB="54000" anchor="ctr">
                    <a:solidFill>
                      <a:schemeClr val="bg1"/>
                    </a:solidFill>
                  </a:tcPr>
                </a:tc>
              </a:tr>
              <a:tr h="370840">
                <a:tc>
                  <a:txBody>
                    <a:bodyPr/>
                    <a:lstStyle/>
                    <a:p>
                      <a:r>
                        <a:rPr lang="en-US" dirty="0" smtClean="0"/>
                        <a:t>A</a:t>
                      </a:r>
                      <a:endParaRPr lang="en-US" dirty="0"/>
                    </a:p>
                  </a:txBody>
                  <a:tcPr/>
                </a:tc>
                <a:tc>
                  <a:txBody>
                    <a:bodyPr/>
                    <a:lstStyle/>
                    <a:p>
                      <a:r>
                        <a:rPr lang="en-US" dirty="0" smtClean="0"/>
                        <a:t>   </a:t>
                      </a:r>
                      <a:r>
                        <a:rPr lang="en-US" dirty="0" err="1" smtClean="0"/>
                        <a:t>vertikal</a:t>
                      </a:r>
                      <a:r>
                        <a:rPr lang="en-US" dirty="0"/>
                        <a:t>.</a:t>
                      </a:r>
                    </a:p>
                  </a:txBody>
                  <a:tcPr marL="28575" marR="28575" marT="28575" marB="28575" anchor="ctr"/>
                </a:tc>
              </a:tr>
              <a:tr h="370840">
                <a:tc>
                  <a:txBody>
                    <a:bodyPr/>
                    <a:lstStyle/>
                    <a:p>
                      <a:r>
                        <a:rPr lang="en-US" dirty="0" smtClean="0"/>
                        <a:t>B</a:t>
                      </a:r>
                      <a:endParaRPr lang="en-US" dirty="0"/>
                    </a:p>
                  </a:txBody>
                  <a:tcPr/>
                </a:tc>
                <a:tc>
                  <a:txBody>
                    <a:bodyPr/>
                    <a:lstStyle/>
                    <a:p>
                      <a:r>
                        <a:rPr lang="en-US"/>
                        <a:t>   horizontal.</a:t>
                      </a:r>
                    </a:p>
                  </a:txBody>
                  <a:tcPr marL="28575" marR="28575" marT="28575" marB="28575" anchor="ctr"/>
                </a:tc>
              </a:tr>
              <a:tr h="370840">
                <a:tc>
                  <a:txBody>
                    <a:bodyPr/>
                    <a:lstStyle/>
                    <a:p>
                      <a:r>
                        <a:rPr lang="en-US" dirty="0" smtClean="0"/>
                        <a:t>C</a:t>
                      </a:r>
                      <a:endParaRPr lang="en-US" dirty="0"/>
                    </a:p>
                  </a:txBody>
                  <a:tcPr/>
                </a:tc>
                <a:tc>
                  <a:txBody>
                    <a:bodyPr/>
                    <a:lstStyle/>
                    <a:p>
                      <a:r>
                        <a:rPr lang="en-US"/>
                        <a:t>   rechtsdrehend.</a:t>
                      </a:r>
                    </a:p>
                  </a:txBody>
                  <a:tcPr marL="28575" marR="28575" marT="28575" marB="28575" anchor="ctr"/>
                </a:tc>
              </a:tr>
              <a:tr h="370840">
                <a:tc>
                  <a:txBody>
                    <a:bodyPr/>
                    <a:lstStyle/>
                    <a:p>
                      <a:r>
                        <a:rPr lang="en-US" dirty="0" smtClean="0"/>
                        <a:t>D</a:t>
                      </a:r>
                      <a:endParaRPr lang="en-US" dirty="0"/>
                    </a:p>
                  </a:txBody>
                  <a:tcPr/>
                </a:tc>
                <a:tc>
                  <a:txBody>
                    <a:bodyPr/>
                    <a:lstStyle/>
                    <a:p>
                      <a:r>
                        <a:rPr lang="en-US" dirty="0"/>
                        <a:t>   </a:t>
                      </a:r>
                      <a:r>
                        <a:rPr lang="en-US" dirty="0" err="1"/>
                        <a:t>linksdrehend</a:t>
                      </a:r>
                      <a:r>
                        <a:rPr lang="en-US" dirty="0"/>
                        <a:t>.</a:t>
                      </a:r>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435045" y="371745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408329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444914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481498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406051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73844" y="370380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1173844" y="4430866"/>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73844" y="478757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90937" y="1988840"/>
            <a:ext cx="1762125" cy="1562100"/>
          </a:xfrm>
          <a:prstGeom prst="rect">
            <a:avLst/>
          </a:prstGeom>
        </p:spPr>
      </p:pic>
    </p:spTree>
    <p:extLst>
      <p:ext uri="{BB962C8B-B14F-4D97-AF65-F5344CB8AC3E}">
        <p14:creationId xmlns:p14="http://schemas.microsoft.com/office/powerpoint/2010/main" val="3013109825"/>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2780928"/>
            <a:ext cx="7772400" cy="1470025"/>
          </a:xfrm>
          <a:prstGeom prst="rect">
            <a:avLst/>
          </a:prstGeom>
          <a:noFill/>
          <a:ln w="9525">
            <a:noFill/>
            <a:miter lim="800000"/>
            <a:headEnd/>
            <a:tailEnd/>
          </a:ln>
        </p:spPr>
        <p:txBody>
          <a:bodyPr anchor="ctr"/>
          <a:lstStyle/>
          <a:p>
            <a:pPr algn="ctr" eaLnBrk="0" hangingPunct="0">
              <a:defRPr/>
            </a:pPr>
            <a:r>
              <a:rPr lang="de-DE" sz="2800" b="1" dirty="0" smtClean="0">
                <a:latin typeface="+mj-lt"/>
                <a:ea typeface="Verdana" panose="020B0604030504040204" pitchFamily="34" charset="0"/>
                <a:cs typeface="Verdana" panose="020B0604030504040204" pitchFamily="34" charset="0"/>
              </a:rPr>
              <a:t>Die Wellenlänge</a:t>
            </a:r>
            <a:endParaRPr lang="de-DE" sz="2800" kern="0" dirty="0">
              <a:solidFill>
                <a:schemeClr val="tx2"/>
              </a:solidFill>
              <a:latin typeface="+mj-lt"/>
              <a:ea typeface="Verdana" panose="020B0604030504040204" pitchFamily="34" charset="0"/>
              <a:cs typeface="Verdana" panose="020B0604030504040204" pitchFamily="34" charset="0"/>
            </a:endParaRP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extLst>
      <p:ext uri="{BB962C8B-B14F-4D97-AF65-F5344CB8AC3E}">
        <p14:creationId xmlns:p14="http://schemas.microsoft.com/office/powerpoint/2010/main" val="2901292766"/>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Die Wellenlänge</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19</a:t>
            </a:fld>
            <a:endParaRPr lang="de-DE" altLang="en-US" dirty="0"/>
          </a:p>
        </p:txBody>
      </p:sp>
      <p:sp>
        <p:nvSpPr>
          <p:cNvPr id="9" name="Textfeld 8"/>
          <p:cNvSpPr txBox="1"/>
          <p:nvPr/>
        </p:nvSpPr>
        <p:spPr>
          <a:xfrm>
            <a:off x="683568" y="1268760"/>
            <a:ext cx="7920880" cy="4431983"/>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Die elektromagnetischen Wellen breiten sich mit einer Geschwindigkeit wie der des Lichtes aus. Im Freien beträgt die </a:t>
            </a:r>
            <a:r>
              <a:rPr lang="de-DE" sz="1600" dirty="0" smtClean="0">
                <a:latin typeface="Verdana" panose="020B0604030504040204" pitchFamily="34" charset="0"/>
                <a:ea typeface="Verdana" panose="020B0604030504040204" pitchFamily="34" charset="0"/>
                <a:cs typeface="Verdana" panose="020B0604030504040204" pitchFamily="34" charset="0"/>
              </a:rPr>
              <a:t>Ausbreitungsgeschwindigkeit 300 </a:t>
            </a:r>
            <a:r>
              <a:rPr lang="de-DE" sz="1600" dirty="0">
                <a:latin typeface="Verdana" panose="020B0604030504040204" pitchFamily="34" charset="0"/>
                <a:ea typeface="Verdana" panose="020B0604030504040204" pitchFamily="34" charset="0"/>
                <a:cs typeface="Verdana" panose="020B0604030504040204" pitchFamily="34" charset="0"/>
              </a:rPr>
              <a:t>000 km pro Sekunde. In Kabeln ist die Ausbreitungsgeschwindigkeit mit 200 000 bis 280 000 km pro Sekunde zwar etwas niedriger, aber immer noch unvorstellbar hoch. Um dennoch eine kleine Vorstellung zu geben: In einer Sekunde würden sich die elektromagnetischen Wellen mehr als siebenmal um die Erde bewegen beziehungsweise fast die Strecke Erde - Mond zurücklegen. </a:t>
            </a: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Wenn eine Welle eine Frequenz hätte von 1 Hertz (1 Schwingung pro Sekunde), wäre der Anfang dieser einen Welle bereits 300 000 km entfernt, wenn das Ende gerade abgestrahlt wird. Diese Entfernung bezeichnet man als Wellenlänge λ (gesprochen: </a:t>
            </a:r>
            <a:r>
              <a:rPr lang="de-DE" sz="1600" dirty="0" err="1">
                <a:latin typeface="Verdana" panose="020B0604030504040204" pitchFamily="34" charset="0"/>
                <a:ea typeface="Verdana" panose="020B0604030504040204" pitchFamily="34" charset="0"/>
                <a:cs typeface="Verdana" panose="020B0604030504040204" pitchFamily="34" charset="0"/>
              </a:rPr>
              <a:t>lambda</a:t>
            </a:r>
            <a:r>
              <a:rPr lang="de-DE" sz="1600" dirty="0">
                <a:latin typeface="Verdana" panose="020B0604030504040204" pitchFamily="34" charset="0"/>
                <a:ea typeface="Verdana" panose="020B0604030504040204" pitchFamily="34" charset="0"/>
                <a:cs typeface="Verdana" panose="020B0604030504040204" pitchFamily="34" charset="0"/>
              </a:rPr>
              <a:t>). Sie beträgt bei ein Hertz also 300 000 km im freien Raum. Nimmt man nun eine gegenüber 1 Hertz um eine Million höhere Frequenz, nämlich ein Megahertz, so ist der Anfang erst ein Millionstel so weit entfernt. Die Wellenlänge beträgt also 300 000 km geteilt durch eine Million, also 0,3 km oder 300 m.</a:t>
            </a:r>
          </a:p>
        </p:txBody>
      </p:sp>
    </p:spTree>
    <p:extLst>
      <p:ext uri="{BB962C8B-B14F-4D97-AF65-F5344CB8AC3E}">
        <p14:creationId xmlns:p14="http://schemas.microsoft.com/office/powerpoint/2010/main" val="419228476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Das Elektromagnetische Feld</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a:t>
            </a:fld>
            <a:endParaRPr lang="de-DE" altLang="en-US"/>
          </a:p>
        </p:txBody>
      </p:sp>
      <p:sp>
        <p:nvSpPr>
          <p:cNvPr id="9" name="Textfeld 8"/>
          <p:cNvSpPr txBox="1"/>
          <p:nvPr/>
        </p:nvSpPr>
        <p:spPr>
          <a:xfrm>
            <a:off x="683568" y="1268760"/>
            <a:ext cx="7848872" cy="499624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Mit Hilfe der Funktechnik sollen Informationen drahtlos übertragen werden. Zum Aufbau einer solchen Funkstrecke wird auf der einen Seite ein Sender benötigt, der mit der zu übertragenden Nachricht moduliert wird, und auf der anderen Seite ein Empfänger, der die Nachricht verarbeiten kann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Durch die Erzeugung und die Ausbreitung elektromagnetischer Wellen ist es möglich, diese Nachricht über große Entfernungen drahtlos zu übertragen. Dies ist die eigentliche Funktechnik</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Diese elektromagnetischen Wellen bestehen aus elektrischen und magnetischen Feldern mit einer sehr hohen Frequenz (Hochfrequenz). In den folgenden Abschnitten soll nun der Versuch gemacht werden, diese unsichtbaren Felder ein wenig begreifbar zu machen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28862" y="2686050"/>
            <a:ext cx="4486275" cy="1485900"/>
          </a:xfrm>
          <a:prstGeom prst="rect">
            <a:avLst/>
          </a:prstGeom>
        </p:spPr>
      </p:pic>
      <p:sp>
        <p:nvSpPr>
          <p:cNvPr id="5" name="Bogen 4"/>
          <p:cNvSpPr/>
          <p:nvPr/>
        </p:nvSpPr>
        <p:spPr>
          <a:xfrm>
            <a:off x="4162791" y="2696613"/>
            <a:ext cx="252028" cy="504056"/>
          </a:xfrm>
          <a:prstGeom prst="arc">
            <a:avLst>
              <a:gd name="adj1" fmla="val 16200000"/>
              <a:gd name="adj2" fmla="val 5585004"/>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Bogen 11"/>
          <p:cNvSpPr/>
          <p:nvPr/>
        </p:nvSpPr>
        <p:spPr>
          <a:xfrm>
            <a:off x="4315191" y="2708920"/>
            <a:ext cx="252028" cy="504056"/>
          </a:xfrm>
          <a:prstGeom prst="arc">
            <a:avLst>
              <a:gd name="adj1" fmla="val 16200000"/>
              <a:gd name="adj2" fmla="val 5585004"/>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Bogen 12"/>
          <p:cNvSpPr/>
          <p:nvPr/>
        </p:nvSpPr>
        <p:spPr>
          <a:xfrm>
            <a:off x="4467591" y="2708920"/>
            <a:ext cx="252028" cy="504056"/>
          </a:xfrm>
          <a:prstGeom prst="arc">
            <a:avLst>
              <a:gd name="adj1" fmla="val 16200000"/>
              <a:gd name="adj2" fmla="val 5585004"/>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Wellenlänge – mathematisch betrachtet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20</a:t>
            </a:fld>
            <a:endParaRPr lang="de-DE" altLang="en-US" dirty="0"/>
          </a:p>
        </p:txBody>
      </p:sp>
      <mc:AlternateContent xmlns:mc="http://schemas.openxmlformats.org/markup-compatibility/2006">
        <mc:Choice xmlns:a14="http://schemas.microsoft.com/office/drawing/2010/main" Requires="a14">
          <p:sp>
            <p:nvSpPr>
              <p:cNvPr id="9" name="Textfeld 8"/>
              <p:cNvSpPr txBox="1"/>
              <p:nvPr/>
            </p:nvSpPr>
            <p:spPr>
              <a:xfrm>
                <a:off x="676136" y="1268760"/>
                <a:ext cx="7848870" cy="4360617"/>
              </a:xfrm>
              <a:prstGeom prst="rect">
                <a:avLst/>
              </a:prstGeom>
              <a:noFill/>
            </p:spPr>
            <p:txBody>
              <a:bodyPr wrap="square" rtlCol="0">
                <a:spAutoFit/>
              </a:bodyPr>
              <a:lstStyle/>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Für eine Million schreibt man in der Mathematik auch 10</a:t>
                </a:r>
                <a:r>
                  <a:rPr lang="de-DE" sz="1600" baseline="30000" dirty="0" smtClean="0">
                    <a:latin typeface="Verdana" panose="020B0604030504040204" pitchFamily="34" charset="0"/>
                    <a:ea typeface="Verdana" panose="020B0604030504040204" pitchFamily="34" charset="0"/>
                    <a:cs typeface="Verdana" panose="020B0604030504040204" pitchFamily="34" charset="0"/>
                  </a:rPr>
                  <a:t>6</a:t>
                </a:r>
                <a:r>
                  <a:rPr lang="de-DE" sz="1600" dirty="0" smtClean="0">
                    <a:latin typeface="Verdana" panose="020B0604030504040204" pitchFamily="34" charset="0"/>
                    <a:ea typeface="Verdana" panose="020B0604030504040204" pitchFamily="34" charset="0"/>
                    <a:cs typeface="Verdana" panose="020B0604030504040204" pitchFamily="34" charset="0"/>
                  </a:rPr>
                  <a:t>, das bedeutet eine 10, sechsmal mit sich selbst malgenommen oder eine 1 mit 6 Nullen. Damit kann man dann einfacher mit dem Taschenrechner rechnen, indem man bei Exponent (EXP) einfach eine 6 eingibt. Für die Ausbreitungs-geschwindigkeit </a:t>
                </a:r>
                <a:r>
                  <a:rPr lang="de-DE" sz="1600" dirty="0">
                    <a:latin typeface="Verdana" panose="020B0604030504040204" pitchFamily="34" charset="0"/>
                    <a:ea typeface="Verdana" panose="020B0604030504040204" pitchFamily="34" charset="0"/>
                    <a:cs typeface="Verdana" panose="020B0604030504040204" pitchFamily="34" charset="0"/>
                  </a:rPr>
                  <a:t>300 000 Kilometer oder 300 000 000 m kann man auch </a:t>
                </a:r>
                <a:r>
                  <a:rPr lang="de-DE" sz="1600" dirty="0" smtClean="0">
                    <a:latin typeface="Verdana" panose="020B0604030504040204" pitchFamily="34" charset="0"/>
                    <a:ea typeface="Verdana" panose="020B0604030504040204" pitchFamily="34" charset="0"/>
                    <a:cs typeface="Verdana" panose="020B0604030504040204" pitchFamily="34" charset="0"/>
                  </a:rPr>
                  <a:t>schreiben:    c </a:t>
                </a:r>
                <a:r>
                  <a:rPr lang="de-DE" sz="1600" dirty="0">
                    <a:latin typeface="Verdana" panose="020B0604030504040204" pitchFamily="34" charset="0"/>
                    <a:ea typeface="Verdana" panose="020B0604030504040204" pitchFamily="34" charset="0"/>
                    <a:cs typeface="Verdana" panose="020B0604030504040204" pitchFamily="34" charset="0"/>
                  </a:rPr>
                  <a:t>= 3 · 10</a:t>
                </a:r>
                <a:r>
                  <a:rPr lang="de-DE" sz="1600" baseline="30000" dirty="0">
                    <a:latin typeface="Verdana" panose="020B0604030504040204" pitchFamily="34" charset="0"/>
                    <a:ea typeface="Verdana" panose="020B0604030504040204" pitchFamily="34" charset="0"/>
                    <a:cs typeface="Verdana" panose="020B0604030504040204" pitchFamily="34" charset="0"/>
                  </a:rPr>
                  <a:t>8</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smtClean="0">
                    <a:latin typeface="Verdana" panose="020B0604030504040204" pitchFamily="34" charset="0"/>
                    <a:ea typeface="Verdana" panose="020B0604030504040204" pitchFamily="34" charset="0"/>
                    <a:cs typeface="Verdana" panose="020B0604030504040204" pitchFamily="34" charset="0"/>
                  </a:rPr>
                  <a:t>m/s</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Beispiel: Wellenlänge für 1 MHz </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el-GR" sz="1600" dirty="0" smtClean="0">
                    <a:latin typeface="Verdana" panose="020B0604030504040204" pitchFamily="34" charset="0"/>
                    <a:ea typeface="Verdana" panose="020B0604030504040204" pitchFamily="34" charset="0"/>
                    <a:cs typeface="Verdana" panose="020B0604030504040204" pitchFamily="34" charset="0"/>
                  </a:rPr>
                  <a:t>λ</a:t>
                </a:r>
                <a:r>
                  <a:rPr lang="de-DE" sz="1600" baseline="-25000" dirty="0" smtClean="0">
                    <a:latin typeface="Verdana" panose="020B0604030504040204" pitchFamily="34" charset="0"/>
                    <a:ea typeface="Verdana" panose="020B0604030504040204" pitchFamily="34" charset="0"/>
                    <a:cs typeface="Verdana" panose="020B0604030504040204" pitchFamily="34" charset="0"/>
                  </a:rPr>
                  <a:t>1MHz</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a:t>
                </a:r>
                <a:r>
                  <a:rPr lang="de-DE" sz="2000" dirty="0">
                    <a:latin typeface="Verdana" panose="020B0604030504040204" pitchFamily="34" charset="0"/>
                    <a:ea typeface="Verdana" panose="020B0604030504040204" pitchFamily="34" charset="0"/>
                    <a:cs typeface="Verdana" panose="020B0604030504040204" pitchFamily="34" charset="0"/>
                  </a:rPr>
                  <a:t> </a:t>
                </a:r>
                <a14:m>
                  <m:oMath xmlns:m="http://schemas.openxmlformats.org/officeDocument/2006/math">
                    <m:f>
                      <m:fPr>
                        <m:ctrlPr>
                          <a:rPr lang="de-DE" sz="2000" i="1">
                            <a:latin typeface="Cambria Math"/>
                            <a:ea typeface="Verdana" panose="020B0604030504040204" pitchFamily="34" charset="0"/>
                            <a:cs typeface="Verdana" panose="020B0604030504040204" pitchFamily="34" charset="0"/>
                          </a:rPr>
                        </m:ctrlPr>
                      </m:fPr>
                      <m:num>
                        <m:r>
                          <a:rPr lang="de-DE" sz="2000">
                            <a:latin typeface="Cambria Math"/>
                            <a:ea typeface="Verdana" panose="020B0604030504040204" pitchFamily="34" charset="0"/>
                            <a:cs typeface="Verdana" panose="020B0604030504040204" pitchFamily="34" charset="0"/>
                          </a:rPr>
                          <m:t>300.000</m:t>
                        </m:r>
                        <m:r>
                          <m:rPr>
                            <m:sty m:val="p"/>
                          </m:rPr>
                          <a:rPr lang="de-DE" sz="2000">
                            <a:latin typeface="Cambria Math"/>
                            <a:ea typeface="Verdana" panose="020B0604030504040204" pitchFamily="34" charset="0"/>
                            <a:cs typeface="Verdana" panose="020B0604030504040204" pitchFamily="34" charset="0"/>
                          </a:rPr>
                          <m:t>km</m:t>
                        </m:r>
                      </m:num>
                      <m:den>
                        <m:r>
                          <a:rPr lang="de-DE" sz="2000">
                            <a:latin typeface="Cambria Math"/>
                            <a:ea typeface="Verdana" panose="020B0604030504040204" pitchFamily="34" charset="0"/>
                            <a:cs typeface="Verdana" panose="020B0604030504040204" pitchFamily="34" charset="0"/>
                          </a:rPr>
                          <m:t>1.000.000</m:t>
                        </m:r>
                        <m:r>
                          <a:rPr lang="de-DE" sz="2000" b="0" i="0" smtClean="0">
                            <a:latin typeface="Cambria Math"/>
                            <a:ea typeface="Verdana" panose="020B0604030504040204" pitchFamily="34" charset="0"/>
                            <a:cs typeface="Verdana" panose="020B0604030504040204" pitchFamily="34" charset="0"/>
                          </a:rPr>
                          <m:t> </m:t>
                        </m:r>
                        <m:r>
                          <m:rPr>
                            <m:sty m:val="p"/>
                          </m:rPr>
                          <a:rPr lang="de-DE" sz="2000" b="0" i="0" smtClean="0">
                            <a:latin typeface="Cambria Math"/>
                            <a:ea typeface="Verdana" panose="020B0604030504040204" pitchFamily="34" charset="0"/>
                            <a:cs typeface="Verdana" panose="020B0604030504040204" pitchFamily="34" charset="0"/>
                          </a:rPr>
                          <m:t>Hz</m:t>
                        </m:r>
                      </m:den>
                    </m:f>
                  </m:oMath>
                </a14:m>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200" dirty="0">
                    <a:latin typeface="Verdana" panose="020B0604030504040204" pitchFamily="34" charset="0"/>
                    <a:ea typeface="Verdana" panose="020B0604030504040204" pitchFamily="34" charset="0"/>
                    <a:cs typeface="Verdana" panose="020B0604030504040204" pitchFamily="34" charset="0"/>
                  </a:rPr>
                  <a:t>=</a:t>
                </a:r>
                <a:r>
                  <a:rPr lang="de-DE" sz="1600" dirty="0">
                    <a:latin typeface="Verdana" panose="020B0604030504040204" pitchFamily="34" charset="0"/>
                    <a:ea typeface="Verdana" panose="020B0604030504040204" pitchFamily="34" charset="0"/>
                    <a:cs typeface="Verdana" panose="020B0604030504040204" pitchFamily="34" charset="0"/>
                  </a:rPr>
                  <a:t> </a:t>
                </a:r>
                <a14:m>
                  <m:oMath xmlns:m="http://schemas.openxmlformats.org/officeDocument/2006/math">
                    <m:f>
                      <m:fPr>
                        <m:ctrlPr>
                          <a:rPr lang="de-DE" sz="1800" i="1">
                            <a:latin typeface="Cambria Math"/>
                            <a:ea typeface="Verdana" panose="020B0604030504040204" pitchFamily="34" charset="0"/>
                            <a:cs typeface="Verdana" panose="020B0604030504040204" pitchFamily="34" charset="0"/>
                          </a:rPr>
                        </m:ctrlPr>
                      </m:fPr>
                      <m:num>
                        <m:r>
                          <a:rPr lang="de-DE" sz="1800">
                            <a:latin typeface="Cambria Math"/>
                            <a:ea typeface="Verdana" panose="020B0604030504040204" pitchFamily="34" charset="0"/>
                            <a:cs typeface="Verdana" panose="020B0604030504040204" pitchFamily="34" charset="0"/>
                          </a:rPr>
                          <m:t>3</m:t>
                        </m:r>
                        <m:r>
                          <a:rPr lang="de-DE" sz="1800" b="0" i="1" smtClean="0">
                            <a:latin typeface="Cambria Math"/>
                            <a:ea typeface="Verdana" panose="020B0604030504040204" pitchFamily="34" charset="0"/>
                            <a:cs typeface="Verdana" panose="020B0604030504040204" pitchFamily="34" charset="0"/>
                          </a:rPr>
                          <m:t> ·10</m:t>
                        </m:r>
                        <m:r>
                          <a:rPr lang="de-DE" sz="1800" b="0" i="1" baseline="30000" smtClean="0">
                            <a:latin typeface="Cambria Math"/>
                            <a:ea typeface="Verdana" panose="020B0604030504040204" pitchFamily="34" charset="0"/>
                            <a:cs typeface="Verdana" panose="020B0604030504040204" pitchFamily="34" charset="0"/>
                          </a:rPr>
                          <m:t>8</m:t>
                        </m:r>
                        <m:r>
                          <a:rPr lang="de-DE" sz="1800" b="0" i="1" smtClean="0">
                            <a:latin typeface="Cambria Math"/>
                            <a:ea typeface="Verdana" panose="020B0604030504040204" pitchFamily="34" charset="0"/>
                            <a:cs typeface="Verdana" panose="020B0604030504040204" pitchFamily="34" charset="0"/>
                          </a:rPr>
                          <m:t>𝑚</m:t>
                        </m:r>
                      </m:num>
                      <m:den>
                        <m:r>
                          <a:rPr lang="de-DE" sz="1800" b="0" i="0" smtClean="0">
                            <a:latin typeface="Cambria Math"/>
                            <a:ea typeface="Verdana" panose="020B0604030504040204" pitchFamily="34" charset="0"/>
                            <a:cs typeface="Verdana" panose="020B0604030504040204" pitchFamily="34" charset="0"/>
                          </a:rPr>
                          <m:t>1</m:t>
                        </m:r>
                        <m:r>
                          <a:rPr lang="de-DE" sz="1800" i="1">
                            <a:latin typeface="Cambria Math"/>
                            <a:ea typeface="Verdana" panose="020B0604030504040204" pitchFamily="34" charset="0"/>
                            <a:cs typeface="Verdana" panose="020B0604030504040204" pitchFamily="34" charset="0"/>
                          </a:rPr>
                          <m:t> ·</m:t>
                        </m:r>
                        <m:r>
                          <a:rPr lang="de-DE" sz="1800">
                            <a:latin typeface="Cambria Math"/>
                            <a:ea typeface="Verdana" panose="020B0604030504040204" pitchFamily="34" charset="0"/>
                            <a:cs typeface="Verdana" panose="020B0604030504040204" pitchFamily="34" charset="0"/>
                          </a:rPr>
                          <m:t>1</m:t>
                        </m:r>
                        <m:r>
                          <a:rPr lang="de-DE" sz="1800" b="0" i="1" smtClean="0">
                            <a:latin typeface="Cambria Math"/>
                            <a:ea typeface="Verdana" panose="020B0604030504040204" pitchFamily="34" charset="0"/>
                            <a:cs typeface="Verdana" panose="020B0604030504040204" pitchFamily="34" charset="0"/>
                          </a:rPr>
                          <m:t>0</m:t>
                        </m:r>
                        <m:r>
                          <a:rPr lang="de-DE" sz="1800" b="0" i="1" baseline="30000" smtClean="0">
                            <a:latin typeface="Cambria Math"/>
                            <a:ea typeface="Verdana" panose="020B0604030504040204" pitchFamily="34" charset="0"/>
                            <a:cs typeface="Verdana" panose="020B0604030504040204" pitchFamily="34" charset="0"/>
                          </a:rPr>
                          <m:t>6</m:t>
                        </m:r>
                        <m:r>
                          <a:rPr lang="de-DE" sz="1800" b="0" i="1" smtClean="0">
                            <a:latin typeface="Cambria Math"/>
                            <a:ea typeface="Verdana" panose="020B0604030504040204" pitchFamily="34" charset="0"/>
                            <a:cs typeface="Verdana" panose="020B0604030504040204" pitchFamily="34" charset="0"/>
                          </a:rPr>
                          <m:t>𝐻𝑧</m:t>
                        </m:r>
                      </m:den>
                    </m:f>
                  </m:oMath>
                </a14:m>
                <a:r>
                  <a:rPr lang="de-DE" sz="1400" dirty="0">
                    <a:latin typeface="Verdana" panose="020B0604030504040204" pitchFamily="34" charset="0"/>
                    <a:ea typeface="Verdana" panose="020B0604030504040204" pitchFamily="34" charset="0"/>
                    <a:cs typeface="Verdana" panose="020B0604030504040204" pitchFamily="34" charset="0"/>
                  </a:rPr>
                  <a:t> </a:t>
                </a:r>
                <a:r>
                  <a:rPr lang="de-DE" sz="1400" dirty="0" smtClean="0">
                    <a:latin typeface="Verdana" panose="020B0604030504040204" pitchFamily="34" charset="0"/>
                    <a:ea typeface="Verdana" panose="020B0604030504040204" pitchFamily="34" charset="0"/>
                    <a:cs typeface="Verdana" panose="020B0604030504040204" pitchFamily="34" charset="0"/>
                  </a:rPr>
                  <a:t>= 300 m</a:t>
                </a:r>
                <a:endParaRPr lang="de-DE" sz="1800" dirty="0" smtClean="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Bei 1 MHz beträgt die Wellenlänge also 300 m. Bei 10 MHz wären es dann 30 m oder bei 100 MHz noch 3 m</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Formel lässt sich, wie das ohmsche Gesetz,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in </a:t>
                </a:r>
                <a:r>
                  <a:rPr lang="de-DE" sz="1600" dirty="0">
                    <a:latin typeface="Verdana" panose="020B0604030504040204" pitchFamily="34" charset="0"/>
                    <a:ea typeface="Verdana" panose="020B0604030504040204" pitchFamily="34" charset="0"/>
                    <a:cs typeface="Verdana" panose="020B0604030504040204" pitchFamily="34" charset="0"/>
                  </a:rPr>
                  <a:t>Dreiecksform schreiben. Immer steht bei solch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einem </a:t>
                </a:r>
                <a:r>
                  <a:rPr lang="de-DE" sz="1600" dirty="0">
                    <a:latin typeface="Verdana" panose="020B0604030504040204" pitchFamily="34" charset="0"/>
                    <a:ea typeface="Verdana" panose="020B0604030504040204" pitchFamily="34" charset="0"/>
                    <a:cs typeface="Verdana" panose="020B0604030504040204" pitchFamily="34" charset="0"/>
                  </a:rPr>
                  <a:t>"Formeldreieck" das Produkt (also die </a:t>
                </a:r>
                <a:r>
                  <a:rPr lang="de-DE" sz="1600" dirty="0" smtClean="0">
                    <a:latin typeface="Verdana" panose="020B0604030504040204" pitchFamily="34" charset="0"/>
                    <a:ea typeface="Verdana" panose="020B0604030504040204" pitchFamily="34" charset="0"/>
                    <a:cs typeface="Verdana" panose="020B0604030504040204" pitchFamily="34" charset="0"/>
                  </a:rPr>
                  <a:t>mit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Malzeichen </a:t>
                </a:r>
                <a:r>
                  <a:rPr lang="de-DE" sz="1600" dirty="0">
                    <a:latin typeface="Verdana" panose="020B0604030504040204" pitchFamily="34" charset="0"/>
                    <a:ea typeface="Verdana" panose="020B0604030504040204" pitchFamily="34" charset="0"/>
                    <a:cs typeface="Verdana" panose="020B0604030504040204" pitchFamily="34" charset="0"/>
                  </a:rPr>
                  <a:t>verbundenen Größen) unten im Dreieck. Hier sind es f und λ.</a:t>
                </a:r>
                <a:endParaRPr lang="de-DE" sz="1600" dirty="0" smtClean="0">
                  <a:latin typeface="Verdana" panose="020B0604030504040204" pitchFamily="34" charset="0"/>
                  <a:ea typeface="Verdana" panose="020B0604030504040204" pitchFamily="34" charset="0"/>
                  <a:cs typeface="Verdana" panose="020B0604030504040204" pitchFamily="34" charset="0"/>
                </a:endParaRPr>
              </a:p>
            </p:txBody>
          </p:sp>
        </mc:Choice>
        <mc:Fallback>
          <p:sp>
            <p:nvSpPr>
              <p:cNvPr id="9" name="Textfeld 8"/>
              <p:cNvSpPr txBox="1">
                <a:spLocks noRot="1" noChangeAspect="1" noMove="1" noResize="1" noEditPoints="1" noAdjustHandles="1" noChangeArrowheads="1" noChangeShapeType="1" noTextEdit="1"/>
              </p:cNvSpPr>
              <p:nvPr/>
            </p:nvSpPr>
            <p:spPr>
              <a:xfrm>
                <a:off x="676136" y="1268760"/>
                <a:ext cx="7848870" cy="4360617"/>
              </a:xfrm>
              <a:prstGeom prst="rect">
                <a:avLst/>
              </a:prstGeom>
              <a:blipFill rotWithShape="1">
                <a:blip r:embed="rId3"/>
                <a:stretch>
                  <a:fillRect l="-466" t="-420" r="-466" b="-83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feld 9"/>
              <p:cNvSpPr txBox="1"/>
              <p:nvPr/>
            </p:nvSpPr>
            <p:spPr>
              <a:xfrm>
                <a:off x="683568" y="5786100"/>
                <a:ext cx="7848871" cy="542264"/>
              </a:xfrm>
              <a:prstGeom prst="rect">
                <a:avLst/>
              </a:prstGeom>
              <a:solidFill>
                <a:srgbClr val="FFC000"/>
              </a:solidFill>
            </p:spPr>
            <p:txBody>
              <a:bodyPr wrap="square" numCol="2" rtlCol="0">
                <a:spAutoFit/>
              </a:bodyPr>
              <a:lstStyle/>
              <a:p>
                <a:r>
                  <a:rPr lang="de-DE" sz="1400" dirty="0" smtClean="0">
                    <a:latin typeface="Verdana" panose="020B0604030504040204" pitchFamily="34" charset="0"/>
                    <a:ea typeface="Verdana" panose="020B0604030504040204" pitchFamily="34" charset="0"/>
                    <a:cs typeface="Verdana" panose="020B0604030504040204" pitchFamily="34" charset="0"/>
                  </a:rPr>
                  <a:t>Die Formel lautet: </a:t>
                </a:r>
                <a:r>
                  <a:rPr lang="el-GR" sz="1400" dirty="0" smtClean="0">
                    <a:latin typeface="Verdana" panose="020B0604030504040204" pitchFamily="34" charset="0"/>
                    <a:ea typeface="Verdana" panose="020B0604030504040204" pitchFamily="34" charset="0"/>
                    <a:cs typeface="Verdana" panose="020B0604030504040204" pitchFamily="34" charset="0"/>
                  </a:rPr>
                  <a:t>λ</a:t>
                </a:r>
                <a:r>
                  <a:rPr lang="de-DE" sz="1400" dirty="0" smtClean="0">
                    <a:latin typeface="Verdana" panose="020B0604030504040204" pitchFamily="34" charset="0"/>
                    <a:ea typeface="Verdana" panose="020B0604030504040204" pitchFamily="34" charset="0"/>
                    <a:cs typeface="Verdana" panose="020B0604030504040204" pitchFamily="34" charset="0"/>
                  </a:rPr>
                  <a:t>(in m)</a:t>
                </a:r>
                <a:r>
                  <a:rPr lang="de-DE" sz="1400" b="1" dirty="0" smtClean="0">
                    <a:latin typeface="Verdana" panose="020B0604030504040204" pitchFamily="34" charset="0"/>
                    <a:ea typeface="Verdana" panose="020B0604030504040204" pitchFamily="34" charset="0"/>
                    <a:cs typeface="Verdana" panose="020B0604030504040204" pitchFamily="34" charset="0"/>
                  </a:rPr>
                  <a:t> = </a:t>
                </a:r>
                <a14:m>
                  <m:oMath xmlns:m="http://schemas.openxmlformats.org/officeDocument/2006/math">
                    <m:f>
                      <m:fPr>
                        <m:ctrlPr>
                          <a:rPr lang="de-DE" sz="2000" b="1" i="1" smtClean="0">
                            <a:latin typeface="Cambria Math"/>
                            <a:ea typeface="Verdana" panose="020B0604030504040204" pitchFamily="34" charset="0"/>
                            <a:cs typeface="Verdana" panose="020B0604030504040204" pitchFamily="34" charset="0"/>
                          </a:rPr>
                        </m:ctrlPr>
                      </m:fPr>
                      <m:num>
                        <m:r>
                          <a:rPr lang="de-DE" sz="2000" b="1" i="1" smtClean="0">
                            <a:latin typeface="Cambria Math"/>
                            <a:ea typeface="Verdana" panose="020B0604030504040204" pitchFamily="34" charset="0"/>
                            <a:cs typeface="Verdana" panose="020B0604030504040204" pitchFamily="34" charset="0"/>
                          </a:rPr>
                          <m:t>𝒄</m:t>
                        </m:r>
                      </m:num>
                      <m:den>
                        <m:r>
                          <a:rPr lang="de-DE" sz="2000" b="1" i="1" smtClean="0">
                            <a:latin typeface="Cambria Math"/>
                            <a:ea typeface="Verdana" panose="020B0604030504040204" pitchFamily="34" charset="0"/>
                            <a:cs typeface="Verdana" panose="020B0604030504040204" pitchFamily="34" charset="0"/>
                          </a:rPr>
                          <m:t>𝒇</m:t>
                        </m:r>
                        <m:r>
                          <a:rPr lang="de-DE" sz="2000" b="1" i="1" smtClean="0">
                            <a:latin typeface="Cambria Math"/>
                            <a:ea typeface="Verdana" panose="020B0604030504040204" pitchFamily="34" charset="0"/>
                            <a:cs typeface="Verdana" panose="020B0604030504040204" pitchFamily="34" charset="0"/>
                          </a:rPr>
                          <m:t> (</m:t>
                        </m:r>
                        <m:r>
                          <a:rPr lang="de-DE" sz="2000" b="1" i="1" smtClean="0">
                            <a:latin typeface="Cambria Math"/>
                            <a:ea typeface="Verdana" panose="020B0604030504040204" pitchFamily="34" charset="0"/>
                            <a:cs typeface="Verdana" panose="020B0604030504040204" pitchFamily="34" charset="0"/>
                          </a:rPr>
                          <m:t>𝒊𝒏</m:t>
                        </m:r>
                        <m:r>
                          <a:rPr lang="de-DE" sz="2000" b="1" i="1" smtClean="0">
                            <a:latin typeface="Cambria Math"/>
                            <a:ea typeface="Verdana" panose="020B0604030504040204" pitchFamily="34" charset="0"/>
                            <a:cs typeface="Verdana" panose="020B0604030504040204" pitchFamily="34" charset="0"/>
                          </a:rPr>
                          <m:t> </m:t>
                        </m:r>
                        <m:r>
                          <a:rPr lang="de-DE" sz="2000" b="1" i="1" smtClean="0">
                            <a:latin typeface="Cambria Math"/>
                            <a:ea typeface="Verdana" panose="020B0604030504040204" pitchFamily="34" charset="0"/>
                            <a:cs typeface="Verdana" panose="020B0604030504040204" pitchFamily="34" charset="0"/>
                          </a:rPr>
                          <m:t>𝑯𝒛</m:t>
                        </m:r>
                        <m:r>
                          <a:rPr lang="de-DE" sz="2000" b="1" i="1" smtClean="0">
                            <a:latin typeface="Cambria Math"/>
                            <a:ea typeface="Verdana" panose="020B0604030504040204" pitchFamily="34" charset="0"/>
                            <a:cs typeface="Verdana" panose="020B0604030504040204" pitchFamily="34" charset="0"/>
                          </a:rPr>
                          <m:t>)</m:t>
                        </m:r>
                      </m:den>
                    </m:f>
                  </m:oMath>
                </a14:m>
                <a:endParaRPr lang="de-DE" sz="1400" b="1"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700" dirty="0" smtClean="0">
                    <a:latin typeface="Verdana" panose="020B0604030504040204" pitchFamily="34" charset="0"/>
                    <a:ea typeface="Verdana" panose="020B0604030504040204" pitchFamily="34" charset="0"/>
                    <a:cs typeface="Verdana" panose="020B0604030504040204" pitchFamily="34" charset="0"/>
                  </a:rPr>
                  <a:t/>
                </a:r>
                <a:br>
                  <a:rPr lang="de-DE" sz="700" dirty="0" smtClean="0">
                    <a:latin typeface="Verdana" panose="020B0604030504040204" pitchFamily="34" charset="0"/>
                    <a:ea typeface="Verdana" panose="020B0604030504040204" pitchFamily="34" charset="0"/>
                    <a:cs typeface="Verdana" panose="020B0604030504040204" pitchFamily="34" charset="0"/>
                  </a:rPr>
                </a:br>
                <a:r>
                  <a:rPr lang="de-DE" sz="1400" dirty="0">
                    <a:latin typeface="Verdana" panose="020B0604030504040204" pitchFamily="34" charset="0"/>
                    <a:ea typeface="Verdana" panose="020B0604030504040204" pitchFamily="34" charset="0"/>
                    <a:cs typeface="Verdana" panose="020B0604030504040204" pitchFamily="34" charset="0"/>
                  </a:rPr>
                  <a:t>o</a:t>
                </a:r>
                <a:r>
                  <a:rPr lang="de-DE" sz="1400" dirty="0" smtClean="0">
                    <a:latin typeface="Verdana" panose="020B0604030504040204" pitchFamily="34" charset="0"/>
                    <a:ea typeface="Verdana" panose="020B0604030504040204" pitchFamily="34" charset="0"/>
                    <a:cs typeface="Verdana" panose="020B0604030504040204" pitchFamily="34" charset="0"/>
                  </a:rPr>
                  <a:t>der: c = </a:t>
                </a:r>
                <a:r>
                  <a:rPr lang="el-GR" sz="1400" dirty="0" smtClean="0">
                    <a:latin typeface="Verdana" panose="020B0604030504040204" pitchFamily="34" charset="0"/>
                    <a:ea typeface="Verdana" panose="020B0604030504040204" pitchFamily="34" charset="0"/>
                    <a:cs typeface="Verdana" panose="020B0604030504040204" pitchFamily="34" charset="0"/>
                  </a:rPr>
                  <a:t>λ</a:t>
                </a:r>
                <a:r>
                  <a:rPr lang="de-DE" sz="1400" dirty="0" smtClean="0">
                    <a:latin typeface="Verdana" panose="020B0604030504040204" pitchFamily="34" charset="0"/>
                    <a:ea typeface="Verdana" panose="020B0604030504040204" pitchFamily="34" charset="0"/>
                    <a:cs typeface="Verdana" panose="020B0604030504040204" pitchFamily="34" charset="0"/>
                  </a:rPr>
                  <a:t> · f</a:t>
                </a:r>
                <a:endParaRPr lang="de-DE" sz="1400" b="1"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10" name="Textfeld 9"/>
              <p:cNvSpPr txBox="1">
                <a:spLocks noRot="1" noChangeAspect="1" noMove="1" noResize="1" noEditPoints="1" noAdjustHandles="1" noChangeArrowheads="1" noChangeShapeType="1" noTextEdit="1"/>
              </p:cNvSpPr>
              <p:nvPr/>
            </p:nvSpPr>
            <p:spPr>
              <a:xfrm>
                <a:off x="683568" y="5786100"/>
                <a:ext cx="7848871" cy="542264"/>
              </a:xfrm>
              <a:prstGeom prst="rect">
                <a:avLst/>
              </a:prstGeom>
              <a:blipFill rotWithShape="1">
                <a:blip r:embed="rId4"/>
                <a:stretch>
                  <a:fillRect l="-155" b="-6742"/>
                </a:stretch>
              </a:blipFill>
            </p:spPr>
            <p:txBody>
              <a:bodyPr/>
              <a:lstStyle/>
              <a:p>
                <a:r>
                  <a:rPr lang="en-US">
                    <a:noFill/>
                  </a:rPr>
                  <a:t> </a:t>
                </a:r>
              </a:p>
            </p:txBody>
          </p:sp>
        </mc:Fallback>
      </mc:AlternateContent>
      <p:cxnSp>
        <p:nvCxnSpPr>
          <p:cNvPr id="11" name="Gerade Verbindung 10"/>
          <p:cNvCxnSpPr/>
          <p:nvPr/>
        </p:nvCxnSpPr>
        <p:spPr>
          <a:xfrm>
            <a:off x="683568" y="5783756"/>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Gerade Verbindung 11"/>
          <p:cNvCxnSpPr/>
          <p:nvPr/>
        </p:nvCxnSpPr>
        <p:spPr>
          <a:xfrm>
            <a:off x="683567" y="6317946"/>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Gleichschenkliges Dreieck 1"/>
          <p:cNvSpPr/>
          <p:nvPr/>
        </p:nvSpPr>
        <p:spPr>
          <a:xfrm>
            <a:off x="6804248" y="4305729"/>
            <a:ext cx="1008112" cy="864096"/>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chemeClr val="tx1"/>
              </a:solidFill>
            </a:endParaRPr>
          </a:p>
        </p:txBody>
      </p:sp>
      <p:cxnSp>
        <p:nvCxnSpPr>
          <p:cNvPr id="4" name="Gerade Verbindung 3"/>
          <p:cNvCxnSpPr/>
          <p:nvPr/>
        </p:nvCxnSpPr>
        <p:spPr>
          <a:xfrm>
            <a:off x="7092280" y="4798668"/>
            <a:ext cx="43204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extfeld 5"/>
          <p:cNvSpPr txBox="1"/>
          <p:nvPr/>
        </p:nvSpPr>
        <p:spPr>
          <a:xfrm>
            <a:off x="7032147" y="4365862"/>
            <a:ext cx="538930" cy="830997"/>
          </a:xfrm>
          <a:prstGeom prst="rect">
            <a:avLst/>
          </a:prstGeom>
          <a:noFill/>
        </p:spPr>
        <p:txBody>
          <a:bodyPr wrap="none" rtlCol="0">
            <a:spAutoFit/>
          </a:bodyPr>
          <a:lstStyle/>
          <a:p>
            <a:pPr algn="ctr"/>
            <a:r>
              <a:rPr lang="en-US" dirty="0"/>
              <a:t>c</a:t>
            </a:r>
            <a:endParaRPr lang="en-US" dirty="0" smtClean="0"/>
          </a:p>
          <a:p>
            <a:pPr algn="ctr"/>
            <a:r>
              <a:rPr lang="en-US" dirty="0" err="1" smtClean="0"/>
              <a:t>λ·f</a:t>
            </a:r>
            <a:endParaRPr lang="en-US" dirty="0"/>
          </a:p>
        </p:txBody>
      </p:sp>
    </p:spTree>
    <p:extLst>
      <p:ext uri="{BB962C8B-B14F-4D97-AF65-F5344CB8AC3E}">
        <p14:creationId xmlns:p14="http://schemas.microsoft.com/office/powerpoint/2010/main" val="3790908760"/>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21</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908947839"/>
              </p:ext>
            </p:extLst>
          </p:nvPr>
        </p:nvGraphicFramePr>
        <p:xfrm>
          <a:off x="899592" y="1247646"/>
          <a:ext cx="7488832" cy="185420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TB602</a:t>
                      </a:r>
                      <a:endParaRPr lang="en-US" dirty="0">
                        <a:solidFill>
                          <a:schemeClr val="tx1"/>
                        </a:solidFill>
                      </a:endParaRPr>
                    </a:p>
                  </a:txBody>
                  <a:tcPr>
                    <a:solidFill>
                      <a:schemeClr val="bg1">
                        <a:lumMod val="65000"/>
                      </a:schemeClr>
                    </a:solidFill>
                  </a:tcPr>
                </a:tc>
                <a:tc>
                  <a:txBody>
                    <a:bodyPr/>
                    <a:lstStyle/>
                    <a:p>
                      <a:r>
                        <a:rPr lang="de-DE"/>
                        <a:t>Welcher Wellenlänge λ entspricht die Frequenz 1,84 MHz?</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  16,3 </a:t>
                      </a:r>
                      <a:r>
                        <a:rPr lang="en-US" dirty="0"/>
                        <a:t>m</a:t>
                      </a:r>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   163 </a:t>
                      </a:r>
                      <a:r>
                        <a:rPr lang="en-US" dirty="0"/>
                        <a:t>m</a:t>
                      </a:r>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t>0,613 </a:t>
                      </a:r>
                      <a:r>
                        <a:rPr lang="en-US" dirty="0"/>
                        <a:t>m</a:t>
                      </a:r>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  61,3 </a:t>
                      </a:r>
                      <a:r>
                        <a:rPr lang="en-US" dirty="0"/>
                        <a:t>m</a:t>
                      </a:r>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166695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03280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39864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276449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010015"/>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57820" y="165330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380370"/>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73707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765401669"/>
              </p:ext>
            </p:extLst>
          </p:nvPr>
        </p:nvGraphicFramePr>
        <p:xfrm>
          <a:off x="899592" y="3985771"/>
          <a:ext cx="7488832" cy="208915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TI201</a:t>
                      </a:r>
                      <a:endParaRPr lang="en-US" dirty="0">
                        <a:solidFill>
                          <a:schemeClr val="tx1"/>
                        </a:solidFill>
                      </a:endParaRPr>
                    </a:p>
                  </a:txBody>
                  <a:tcPr>
                    <a:solidFill>
                      <a:schemeClr val="bg1">
                        <a:lumMod val="65000"/>
                      </a:schemeClr>
                    </a:solidFill>
                  </a:tcPr>
                </a:tc>
                <a:tc>
                  <a:txBody>
                    <a:bodyPr/>
                    <a:lstStyle/>
                    <a:p>
                      <a:r>
                        <a:rPr lang="de-DE"/>
                        <a:t>Die Ausbreitungsgeschwindigkeit freier elektromagnetischer Wellen beträgt etwa</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3 </a:t>
                      </a:r>
                      <a:r>
                        <a:rPr lang="en-US" dirty="0"/>
                        <a:t>000 000 km/s.</a:t>
                      </a:r>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     </a:t>
                      </a:r>
                      <a:r>
                        <a:rPr lang="en-US" dirty="0"/>
                        <a:t>30 000 km/s.</a:t>
                      </a:r>
                    </a:p>
                  </a:txBody>
                  <a:tcPr marL="28575" marR="28575" marT="28575" marB="28575" anchor="ctr"/>
                </a:tc>
              </a:tr>
              <a:tr h="370840">
                <a:tc>
                  <a:txBody>
                    <a:bodyPr/>
                    <a:lstStyle/>
                    <a:p>
                      <a:r>
                        <a:rPr lang="en-US" dirty="0" smtClean="0"/>
                        <a:t>C</a:t>
                      </a:r>
                      <a:endParaRPr lang="en-US" dirty="0"/>
                    </a:p>
                  </a:txBody>
                  <a:tcPr/>
                </a:tc>
                <a:tc>
                  <a:txBody>
                    <a:bodyPr/>
                    <a:lstStyle/>
                    <a:p>
                      <a:r>
                        <a:rPr lang="en-US" dirty="0"/>
                        <a:t>   </a:t>
                      </a:r>
                      <a:r>
                        <a:rPr lang="en-US" dirty="0" smtClean="0"/>
                        <a:t>300 </a:t>
                      </a:r>
                      <a:r>
                        <a:rPr lang="en-US" dirty="0"/>
                        <a:t>000 km/s.</a:t>
                      </a:r>
                    </a:p>
                  </a:txBody>
                  <a:tcPr marL="28575" marR="28575" marT="28575" marB="28575" anchor="ctr"/>
                </a:tc>
              </a:tr>
              <a:tr h="370840">
                <a:tc>
                  <a:txBody>
                    <a:bodyPr/>
                    <a:lstStyle/>
                    <a:p>
                      <a:r>
                        <a:rPr lang="en-US" dirty="0" smtClean="0"/>
                        <a:t>D</a:t>
                      </a:r>
                      <a:endParaRPr lang="en-US" dirty="0"/>
                    </a:p>
                  </a:txBody>
                  <a:tcPr/>
                </a:tc>
                <a:tc>
                  <a:txBody>
                    <a:bodyPr/>
                    <a:lstStyle/>
                    <a:p>
                      <a:r>
                        <a:rPr lang="en-US" dirty="0"/>
                        <a:t>   </a:t>
                      </a:r>
                      <a:r>
                        <a:rPr lang="en-US" dirty="0" smtClean="0"/>
                        <a:t>    3 </a:t>
                      </a:r>
                      <a:r>
                        <a:rPr lang="en-US" dirty="0"/>
                        <a:t>000 km/s.</a:t>
                      </a:r>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63198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99782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36367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72951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97390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61079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332253"/>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972118" y="570425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53082078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22</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630289630"/>
              </p:ext>
            </p:extLst>
          </p:nvPr>
        </p:nvGraphicFramePr>
        <p:xfrm>
          <a:off x="899592" y="1247646"/>
          <a:ext cx="7488832" cy="185420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TB601</a:t>
                      </a:r>
                      <a:endParaRPr lang="en-US" dirty="0">
                        <a:solidFill>
                          <a:schemeClr val="tx1"/>
                        </a:solidFill>
                      </a:endParaRPr>
                    </a:p>
                  </a:txBody>
                  <a:tcPr>
                    <a:solidFill>
                      <a:schemeClr val="bg1">
                        <a:lumMod val="65000"/>
                      </a:schemeClr>
                    </a:solidFill>
                  </a:tcPr>
                </a:tc>
                <a:tc>
                  <a:txBody>
                    <a:bodyPr/>
                    <a:lstStyle/>
                    <a:p>
                      <a:r>
                        <a:rPr lang="de-DE"/>
                        <a:t>Welches ist die Einheit der Wellenlänge?</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m </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m/s</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t>Hz</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s/m</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166695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03280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39864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276449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01001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65330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57820" y="2380370"/>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73707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62056396"/>
              </p:ext>
            </p:extLst>
          </p:nvPr>
        </p:nvGraphicFramePr>
        <p:xfrm>
          <a:off x="899592" y="3985771"/>
          <a:ext cx="7488832" cy="185420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TB603</a:t>
                      </a:r>
                      <a:endParaRPr lang="en-US" dirty="0">
                        <a:solidFill>
                          <a:schemeClr val="tx1"/>
                        </a:solidFill>
                      </a:endParaRPr>
                    </a:p>
                  </a:txBody>
                  <a:tcPr>
                    <a:solidFill>
                      <a:schemeClr val="bg1">
                        <a:lumMod val="65000"/>
                      </a:schemeClr>
                    </a:solidFill>
                  </a:tcPr>
                </a:tc>
                <a:tc>
                  <a:txBody>
                    <a:bodyPr/>
                    <a:lstStyle/>
                    <a:p>
                      <a:r>
                        <a:rPr lang="de-DE"/>
                        <a:t>Welcher Wellenlänge λ entspricht die Frequenz 28,28 MHz?</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 163 </a:t>
                      </a:r>
                      <a:r>
                        <a:rPr lang="en-US" dirty="0"/>
                        <a:t>m </a:t>
                      </a:r>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9,49 </a:t>
                      </a:r>
                      <a:r>
                        <a:rPr lang="en-US" dirty="0"/>
                        <a:t>m</a:t>
                      </a:r>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t>10,6 </a:t>
                      </a:r>
                      <a:r>
                        <a:rPr lang="en-US" dirty="0"/>
                        <a:t>m</a:t>
                      </a:r>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61,3 </a:t>
                      </a:r>
                      <a:r>
                        <a:rPr lang="en-US" dirty="0"/>
                        <a:t>m</a:t>
                      </a:r>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39816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7640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12985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49570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74008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37697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09844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972118" y="547044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58271846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23</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618533473"/>
              </p:ext>
            </p:extLst>
          </p:nvPr>
        </p:nvGraphicFramePr>
        <p:xfrm>
          <a:off x="899592" y="1247646"/>
          <a:ext cx="7488832" cy="208915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TB604</a:t>
                      </a:r>
                      <a:endParaRPr lang="en-US" dirty="0">
                        <a:solidFill>
                          <a:schemeClr val="tx1"/>
                        </a:solidFill>
                      </a:endParaRPr>
                    </a:p>
                  </a:txBody>
                  <a:tcPr>
                    <a:solidFill>
                      <a:schemeClr val="bg1">
                        <a:lumMod val="65000"/>
                      </a:schemeClr>
                    </a:solidFill>
                  </a:tcPr>
                </a:tc>
                <a:tc>
                  <a:txBody>
                    <a:bodyPr/>
                    <a:lstStyle/>
                    <a:p>
                      <a:r>
                        <a:rPr lang="de-DE"/>
                        <a:t>Eine Wellenlänge von 2,06 m entspricht einer Frequenz von …</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135,754 </a:t>
                      </a:r>
                      <a:r>
                        <a:rPr lang="en-US" dirty="0"/>
                        <a:t>MHz</a:t>
                      </a:r>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148,927 </a:t>
                      </a:r>
                      <a:r>
                        <a:rPr lang="en-US" dirty="0"/>
                        <a:t>MHz</a:t>
                      </a:r>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t>150,247 </a:t>
                      </a:r>
                      <a:r>
                        <a:rPr lang="en-US" dirty="0"/>
                        <a:t>MHz</a:t>
                      </a:r>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145,631 </a:t>
                      </a:r>
                      <a:r>
                        <a:rPr lang="en-US" dirty="0"/>
                        <a:t>MHz</a:t>
                      </a:r>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190445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27030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63614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00199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24751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89080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617870"/>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97457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2173551234"/>
              </p:ext>
            </p:extLst>
          </p:nvPr>
        </p:nvGraphicFramePr>
        <p:xfrm>
          <a:off x="899592" y="3740782"/>
          <a:ext cx="7488832" cy="208915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TB605</a:t>
                      </a:r>
                      <a:endParaRPr lang="en-US" dirty="0">
                        <a:solidFill>
                          <a:schemeClr val="tx1"/>
                        </a:solidFill>
                      </a:endParaRPr>
                    </a:p>
                  </a:txBody>
                  <a:tcPr>
                    <a:solidFill>
                      <a:schemeClr val="bg1">
                        <a:lumMod val="65000"/>
                      </a:schemeClr>
                    </a:solidFill>
                  </a:tcPr>
                </a:tc>
                <a:tc>
                  <a:txBody>
                    <a:bodyPr/>
                    <a:lstStyle/>
                    <a:p>
                      <a:r>
                        <a:rPr lang="de-DE"/>
                        <a:t>Eine Wellenlänge von 80,0 m entspricht einer Frequenz von …</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3,75 </a:t>
                      </a:r>
                      <a:r>
                        <a:rPr lang="en-US" dirty="0"/>
                        <a:t>MHz</a:t>
                      </a:r>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3,65 </a:t>
                      </a:r>
                      <a:r>
                        <a:rPr lang="en-US" dirty="0"/>
                        <a:t>MHz</a:t>
                      </a:r>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t>3,56 </a:t>
                      </a:r>
                      <a:r>
                        <a:rPr lang="en-US" dirty="0"/>
                        <a:t>MHz</a:t>
                      </a:r>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3,57 </a:t>
                      </a:r>
                      <a:r>
                        <a:rPr lang="en-US" dirty="0"/>
                        <a:t>MHz</a:t>
                      </a:r>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39816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7640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12985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49570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74008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37697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60897" y="509844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47044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087411864"/>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Frequenzbereiche und ~</a:t>
            </a:r>
            <a:r>
              <a:rPr lang="de-DE" altLang="en-US" dirty="0" err="1" smtClean="0"/>
              <a:t>bänder</a:t>
            </a:r>
            <a:endParaRPr lang="de-DE" altLang="en-US" dirty="0" smtClean="0"/>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24</a:t>
            </a:fld>
            <a:endParaRPr lang="de-DE" altLang="en-US" dirty="0"/>
          </a:p>
        </p:txBody>
      </p:sp>
      <p:sp>
        <p:nvSpPr>
          <p:cNvPr id="9" name="Textfeld 8"/>
          <p:cNvSpPr txBox="1"/>
          <p:nvPr/>
        </p:nvSpPr>
        <p:spPr>
          <a:xfrm>
            <a:off x="683568" y="1268760"/>
            <a:ext cx="7920880" cy="830997"/>
          </a:xfrm>
          <a:prstGeom prst="rect">
            <a:avLst/>
          </a:prstGeom>
          <a:noFill/>
        </p:spPr>
        <p:txBody>
          <a:bodyPr wrap="square" rtlCol="0">
            <a:spAutoFit/>
          </a:bodyPr>
          <a:lstStyle/>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Für die folgenden Fragen benötigt man eine Übersicht der Frequenzbereiche und Bänder. Die entsprechenden Kenntnisse sind Bestandteil der Betriebstechnik und Vorschriften. Hier zur Übersicht: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64088" y="2276872"/>
            <a:ext cx="3368040" cy="3771900"/>
          </a:xfrm>
          <a:prstGeom prst="rect">
            <a:avLst/>
          </a:prstGeom>
        </p:spPr>
      </p:pic>
      <p:pic>
        <p:nvPicPr>
          <p:cNvPr id="3" name="Grafik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881" y="2348880"/>
            <a:ext cx="4500563" cy="1464469"/>
          </a:xfrm>
          <a:prstGeom prst="rect">
            <a:avLst/>
          </a:prstGeom>
        </p:spPr>
      </p:pic>
      <p:sp>
        <p:nvSpPr>
          <p:cNvPr id="7" name="Textfeld 6"/>
          <p:cNvSpPr txBox="1"/>
          <p:nvPr/>
        </p:nvSpPr>
        <p:spPr>
          <a:xfrm>
            <a:off x="683568" y="4110171"/>
            <a:ext cx="4500876" cy="2215991"/>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Die in der </a:t>
            </a:r>
            <a:r>
              <a:rPr lang="de-DE" sz="1600" dirty="0" smtClean="0">
                <a:latin typeface="Verdana" panose="020B0604030504040204" pitchFamily="34" charset="0"/>
                <a:ea typeface="Verdana" panose="020B0604030504040204" pitchFamily="34" charset="0"/>
                <a:cs typeface="Verdana" panose="020B0604030504040204" pitchFamily="34" charset="0"/>
              </a:rPr>
              <a:t>rechten Tabelle grau unter-legten </a:t>
            </a:r>
            <a:r>
              <a:rPr lang="de-DE" sz="1600" dirty="0">
                <a:latin typeface="Verdana" panose="020B0604030504040204" pitchFamily="34" charset="0"/>
                <a:ea typeface="Verdana" panose="020B0604030504040204" pitchFamily="34" charset="0"/>
                <a:cs typeface="Verdana" panose="020B0604030504040204" pitchFamily="34" charset="0"/>
              </a:rPr>
              <a:t>Bereiche sind die klassischen Kurzwellenbänder. </a:t>
            </a:r>
            <a:r>
              <a:rPr lang="de-DE" sz="1600" dirty="0" smtClean="0">
                <a:latin typeface="Verdana" panose="020B0604030504040204" pitchFamily="34" charset="0"/>
                <a:ea typeface="Verdana" panose="020B0604030504040204" pitchFamily="34" charset="0"/>
                <a:cs typeface="Verdana" panose="020B0604030504040204" pitchFamily="34" charset="0"/>
              </a:rPr>
              <a:t>Die fett gedruckten Bänder sind für Klasse E freigegeben.</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KW-Bänder 30 m, 17 m und 12 m heißen </a:t>
            </a:r>
            <a:r>
              <a:rPr lang="de-DE" sz="1600" dirty="0" smtClean="0">
                <a:latin typeface="Verdana" panose="020B0604030504040204" pitchFamily="34" charset="0"/>
                <a:ea typeface="Verdana" panose="020B0604030504040204" pitchFamily="34" charset="0"/>
                <a:cs typeface="Verdana" panose="020B0604030504040204" pitchFamily="34" charset="0"/>
              </a:rPr>
              <a:t>WARC-Bänder. Das </a:t>
            </a:r>
            <a:r>
              <a:rPr lang="de-DE" sz="1600" dirty="0">
                <a:latin typeface="Verdana" panose="020B0604030504040204" pitchFamily="34" charset="0"/>
                <a:ea typeface="Verdana" panose="020B0604030504040204" pitchFamily="34" charset="0"/>
                <a:cs typeface="Verdana" panose="020B0604030504040204" pitchFamily="34" charset="0"/>
              </a:rPr>
              <a:t>6-m-Band nimmt eine Sonderstellung </a:t>
            </a:r>
            <a:r>
              <a:rPr lang="de-DE" sz="1600" dirty="0" smtClean="0">
                <a:latin typeface="Verdana" panose="020B0604030504040204" pitchFamily="34" charset="0"/>
                <a:ea typeface="Verdana" panose="020B0604030504040204" pitchFamily="34" charset="0"/>
                <a:cs typeface="Verdana" panose="020B0604030504040204" pitchFamily="34" charset="0"/>
              </a:rPr>
              <a:t>zwischen Kurzwelle und UKW ein</a:t>
            </a:r>
            <a:r>
              <a:rPr lang="de-DE" sz="1600" dirty="0">
                <a:latin typeface="Verdana" panose="020B0604030504040204" pitchFamily="34" charset="0"/>
                <a:ea typeface="Verdana" panose="020B0604030504040204" pitchFamily="34" charset="0"/>
                <a:cs typeface="Verdana" panose="020B0604030504040204" pitchFamily="34" charset="0"/>
              </a:rPr>
              <a:t>. </a:t>
            </a:r>
          </a:p>
        </p:txBody>
      </p:sp>
    </p:spTree>
    <p:extLst>
      <p:ext uri="{BB962C8B-B14F-4D97-AF65-F5344CB8AC3E}">
        <p14:creationId xmlns:p14="http://schemas.microsoft.com/office/powerpoint/2010/main" val="254266134"/>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25</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53989770"/>
              </p:ext>
            </p:extLst>
          </p:nvPr>
        </p:nvGraphicFramePr>
        <p:xfrm>
          <a:off x="899592" y="1247646"/>
          <a:ext cx="7488832" cy="208915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TB608</a:t>
                      </a:r>
                      <a:endParaRPr lang="en-US" dirty="0">
                        <a:solidFill>
                          <a:schemeClr val="tx1"/>
                        </a:solidFill>
                      </a:endParaRPr>
                    </a:p>
                  </a:txBody>
                  <a:tcPr>
                    <a:solidFill>
                      <a:schemeClr val="bg1">
                        <a:lumMod val="65000"/>
                      </a:schemeClr>
                    </a:solidFill>
                  </a:tcPr>
                </a:tc>
                <a:tc>
                  <a:txBody>
                    <a:bodyPr/>
                    <a:lstStyle/>
                    <a:p>
                      <a:r>
                        <a:rPr lang="de-DE"/>
                        <a:t>Den Frequenzbereich zwischen 30 und 300 MHz bezeichnet man als</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UHF </a:t>
                      </a:r>
                      <a:r>
                        <a:rPr lang="en-US" dirty="0"/>
                        <a:t>(ultra high frequency)</a:t>
                      </a:r>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MF </a:t>
                      </a:r>
                      <a:r>
                        <a:rPr lang="en-US" dirty="0"/>
                        <a:t>(medium frequency)</a:t>
                      </a:r>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t>VHF </a:t>
                      </a:r>
                      <a:r>
                        <a:rPr lang="en-US" dirty="0"/>
                        <a:t>(very high frequency)</a:t>
                      </a:r>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SHF </a:t>
                      </a:r>
                      <a:r>
                        <a:rPr lang="en-US" dirty="0"/>
                        <a:t>(super high frequency)</a:t>
                      </a:r>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190445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27030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63614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00199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24751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89080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617870"/>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57820" y="297457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4154328490"/>
              </p:ext>
            </p:extLst>
          </p:nvPr>
        </p:nvGraphicFramePr>
        <p:xfrm>
          <a:off x="899592" y="3740782"/>
          <a:ext cx="7488832" cy="185420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TB609</a:t>
                      </a:r>
                      <a:endParaRPr lang="en-US" dirty="0">
                        <a:solidFill>
                          <a:schemeClr val="tx1"/>
                        </a:solidFill>
                      </a:endParaRPr>
                    </a:p>
                  </a:txBody>
                  <a:tcPr>
                    <a:solidFill>
                      <a:schemeClr val="bg1">
                        <a:lumMod val="65000"/>
                      </a:schemeClr>
                    </a:solidFill>
                  </a:tcPr>
                </a:tc>
                <a:tc>
                  <a:txBody>
                    <a:bodyPr/>
                    <a:lstStyle/>
                    <a:p>
                      <a:r>
                        <a:rPr lang="de-DE"/>
                        <a:t>Das 70-cm-Band befindet sich im</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VHF-</a:t>
                      </a:r>
                      <a:r>
                        <a:rPr lang="en-US" dirty="0" err="1" smtClean="0"/>
                        <a:t>Bereich</a:t>
                      </a:r>
                      <a:r>
                        <a:rPr lang="en-US" dirty="0"/>
                        <a:t>.</a:t>
                      </a:r>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UHF-</a:t>
                      </a:r>
                      <a:r>
                        <a:rPr lang="en-US" dirty="0" err="1" smtClean="0"/>
                        <a:t>Bereich</a:t>
                      </a:r>
                      <a:r>
                        <a:rPr lang="en-US" dirty="0"/>
                        <a:t>.</a:t>
                      </a:r>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t>SHF-</a:t>
                      </a:r>
                      <a:r>
                        <a:rPr lang="en-US" dirty="0" err="1" smtClean="0"/>
                        <a:t>Bereich</a:t>
                      </a:r>
                      <a:r>
                        <a:rPr lang="en-US" dirty="0"/>
                        <a:t>.</a:t>
                      </a:r>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EHF-</a:t>
                      </a:r>
                      <a:r>
                        <a:rPr lang="en-US" dirty="0" err="1" smtClean="0"/>
                        <a:t>Bereich</a:t>
                      </a:r>
                      <a:r>
                        <a:rPr lang="en-US" dirty="0"/>
                        <a:t>.</a:t>
                      </a:r>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15839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52424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489008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2559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500315"/>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413720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485866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23067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93593911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0" y="1916113"/>
            <a:ext cx="10317163" cy="396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2"/>
          <p:cNvSpPr>
            <a:spLocks noGrp="1" noChangeArrowheads="1"/>
          </p:cNvSpPr>
          <p:nvPr>
            <p:ph type="title"/>
          </p:nvPr>
        </p:nvSpPr>
        <p:spPr>
          <a:xfrm>
            <a:off x="685800" y="1295400"/>
            <a:ext cx="7918648" cy="609600"/>
          </a:xfrm>
        </p:spPr>
        <p:txBody>
          <a:bodyPr/>
          <a:lstStyle/>
          <a:p>
            <a:r>
              <a:rPr lang="de-DE" altLang="en-US" dirty="0" smtClean="0"/>
              <a:t>Nächste Woche: Mi, 14. Januar, 19 Uhr lokal</a:t>
            </a:r>
          </a:p>
        </p:txBody>
      </p:sp>
      <p:sp>
        <p:nvSpPr>
          <p:cNvPr id="22532"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445D66-5407-4074-A26D-D7E72898DA47}" type="slidenum">
              <a:rPr lang="de-DE" altLang="en-US"/>
              <a:pPr eaLnBrk="1" hangingPunct="1"/>
              <a:t>26</a:t>
            </a:fld>
            <a:endParaRPr lang="de-DE" altLang="en-US"/>
          </a:p>
        </p:txBody>
      </p:sp>
      <p:sp>
        <p:nvSpPr>
          <p:cNvPr id="7" name="Textfeld 6"/>
          <p:cNvSpPr txBox="1"/>
          <p:nvPr/>
        </p:nvSpPr>
        <p:spPr>
          <a:xfrm>
            <a:off x="0" y="4467225"/>
            <a:ext cx="9144000" cy="1631950"/>
          </a:xfrm>
          <a:prstGeom prst="rect">
            <a:avLst/>
          </a:prstGeom>
          <a:solidFill>
            <a:schemeClr val="bg1">
              <a:alpha val="74000"/>
            </a:schemeClr>
          </a:solidFill>
        </p:spPr>
        <p:txBody>
          <a:bodyPr>
            <a:spAutoFit/>
          </a:bodyPr>
          <a:lstStyle/>
          <a:p>
            <a:pPr>
              <a:defRPr/>
            </a:pPr>
            <a:r>
              <a:rPr lang="de-DE" sz="4000" dirty="0"/>
              <a:t> </a:t>
            </a:r>
            <a:r>
              <a:rPr lang="de-DE" sz="6000" dirty="0"/>
              <a:t/>
            </a:r>
            <a:br>
              <a:rPr lang="de-DE" sz="6000" dirty="0"/>
            </a:br>
            <a:r>
              <a:rPr lang="de-DE" sz="6000" dirty="0"/>
              <a:t>	</a:t>
            </a:r>
            <a:r>
              <a:rPr lang="de-DE" sz="6000" dirty="0">
                <a:latin typeface="+mj-lt"/>
              </a:rPr>
              <a:t>Fragen ?</a:t>
            </a:r>
          </a:p>
        </p:txBody>
      </p:sp>
      <p:sp>
        <p:nvSpPr>
          <p:cNvPr id="6" name="Textfeld 5"/>
          <p:cNvSpPr txBox="1"/>
          <p:nvPr/>
        </p:nvSpPr>
        <p:spPr>
          <a:xfrm>
            <a:off x="-1116013" y="2413000"/>
            <a:ext cx="10872788" cy="1016000"/>
          </a:xfrm>
          <a:prstGeom prst="rect">
            <a:avLst/>
          </a:prstGeom>
          <a:solidFill>
            <a:schemeClr val="bg1">
              <a:alpha val="74000"/>
            </a:schemeClr>
          </a:solidFill>
        </p:spPr>
        <p:txBody>
          <a:bodyPr>
            <a:spAutoFit/>
          </a:bodyPr>
          <a:lstStyle/>
          <a:p>
            <a:pPr>
              <a:defRPr/>
            </a:pPr>
            <a:endParaRPr lang="de-DE" sz="6000" dirty="0">
              <a:latin typeface="+mj-lt"/>
            </a:endParaRPr>
          </a:p>
        </p:txBody>
      </p:sp>
      <p:sp>
        <p:nvSpPr>
          <p:cNvPr id="8" name="Textfeld 7"/>
          <p:cNvSpPr txBox="1"/>
          <p:nvPr/>
        </p:nvSpPr>
        <p:spPr>
          <a:xfrm>
            <a:off x="-1116013" y="2420938"/>
            <a:ext cx="10872788" cy="468312"/>
          </a:xfrm>
          <a:prstGeom prst="rect">
            <a:avLst/>
          </a:prstGeom>
          <a:solidFill>
            <a:schemeClr val="bg1">
              <a:alpha val="74000"/>
            </a:schemeClr>
          </a:solidFill>
        </p:spPr>
        <p:txBody>
          <a:bodyPr>
            <a:spAutoFit/>
          </a:bodyPr>
          <a:lstStyle/>
          <a:p>
            <a:pPr>
              <a:defRPr/>
            </a:pPr>
            <a:endParaRPr lang="de-DE" sz="6000" dirty="0">
              <a:latin typeface="+mj-lt"/>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Das elektrische Feld</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a:t>
            </a:fld>
            <a:endParaRPr lang="de-DE" altLang="en-US"/>
          </a:p>
        </p:txBody>
      </p:sp>
      <p:sp>
        <p:nvSpPr>
          <p:cNvPr id="9" name="Textfeld 8"/>
          <p:cNvSpPr txBox="1"/>
          <p:nvPr/>
        </p:nvSpPr>
        <p:spPr>
          <a:xfrm>
            <a:off x="683567" y="1268760"/>
            <a:ext cx="7890893" cy="4401205"/>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Dazu wird zunächst gezeigt, wie statische (unveränderliche) elektrische und magnetische Felder erzeugt werden und wie man sie durch Linien darstellt. In Wirklichkeit sind es natürlich keine Linien sondern Felder, die wie die Luft überall vorhanden sind, aber unterschiedliche Feldstärke haben.</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 </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 </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Wird </a:t>
            </a:r>
            <a:r>
              <a:rPr lang="de-DE" sz="1600" dirty="0">
                <a:latin typeface="Verdana" panose="020B0604030504040204" pitchFamily="34" charset="0"/>
                <a:ea typeface="Verdana" panose="020B0604030504040204" pitchFamily="34" charset="0"/>
                <a:cs typeface="Verdana" panose="020B0604030504040204" pitchFamily="34" charset="0"/>
              </a:rPr>
              <a:t>an zwei voneinander isolierten Metallplatten eine Gleichspannung gelegt, entsteht im Raum zwischen den Platten ein elektrisches Feld. Wenn die Platten parallel zueinander sind, entsteht ein gleichmäßiges (homogenes) Feld, das durch parallele Linien dargestellt wird </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Stärke des elektrischen Feldes ist umso größer, je höher die Spannung U zwischen den Platten und je kleiner der Abstand (d) ist. </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11760" y="2564904"/>
            <a:ext cx="1790700" cy="1319213"/>
          </a:xfrm>
          <a:prstGeom prst="rect">
            <a:avLst/>
          </a:prstGeom>
        </p:spPr>
      </p:pic>
      <mc:AlternateContent xmlns:mc="http://schemas.openxmlformats.org/markup-compatibility/2006" xmlns:a14="http://schemas.microsoft.com/office/drawing/2010/main">
        <mc:Choice Requires="a14">
          <p:sp>
            <p:nvSpPr>
              <p:cNvPr id="10" name="Textfeld 9"/>
              <p:cNvSpPr txBox="1"/>
              <p:nvPr/>
            </p:nvSpPr>
            <p:spPr>
              <a:xfrm>
                <a:off x="683568" y="5786100"/>
                <a:ext cx="7848871" cy="535468"/>
              </a:xfrm>
              <a:prstGeom prst="rect">
                <a:avLst/>
              </a:prstGeom>
              <a:solidFill>
                <a:srgbClr val="FFC000"/>
              </a:solidFill>
            </p:spPr>
            <p:txBody>
              <a:bodyPr wrap="square" numCol="2" rtlCol="0">
                <a:spAutoFit/>
              </a:bodyPr>
              <a:lstStyle/>
              <a:p>
                <a:r>
                  <a:rPr lang="de-DE" sz="1400" dirty="0" smtClean="0">
                    <a:latin typeface="Verdana" panose="020B0604030504040204" pitchFamily="34" charset="0"/>
                    <a:ea typeface="Verdana" panose="020B0604030504040204" pitchFamily="34" charset="0"/>
                    <a:cs typeface="Verdana" panose="020B0604030504040204" pitchFamily="34" charset="0"/>
                  </a:rPr>
                  <a:t>Die Formel lautet: </a:t>
                </a:r>
                <a:r>
                  <a:rPr lang="de-DE" sz="1400" b="1" dirty="0" smtClean="0">
                    <a:latin typeface="Verdana" panose="020B0604030504040204" pitchFamily="34" charset="0"/>
                    <a:ea typeface="Verdana" panose="020B0604030504040204" pitchFamily="34" charset="0"/>
                    <a:cs typeface="Verdana" panose="020B0604030504040204" pitchFamily="34" charset="0"/>
                  </a:rPr>
                  <a:t>E = </a:t>
                </a:r>
                <a14:m>
                  <m:oMath xmlns:m="http://schemas.openxmlformats.org/officeDocument/2006/math">
                    <m:f>
                      <m:fPr>
                        <m:ctrlPr>
                          <a:rPr lang="de-DE" sz="2000" b="1" i="1" smtClean="0">
                            <a:latin typeface="Cambria Math"/>
                            <a:ea typeface="Verdana" panose="020B0604030504040204" pitchFamily="34" charset="0"/>
                            <a:cs typeface="Verdana" panose="020B0604030504040204" pitchFamily="34" charset="0"/>
                          </a:rPr>
                        </m:ctrlPr>
                      </m:fPr>
                      <m:num>
                        <m:r>
                          <a:rPr lang="de-DE" sz="2000" b="1" i="1" smtClean="0">
                            <a:latin typeface="Cambria Math"/>
                            <a:ea typeface="Verdana" panose="020B0604030504040204" pitchFamily="34" charset="0"/>
                            <a:cs typeface="Verdana" panose="020B0604030504040204" pitchFamily="34" charset="0"/>
                          </a:rPr>
                          <m:t>𝑼</m:t>
                        </m:r>
                      </m:num>
                      <m:den>
                        <m:r>
                          <a:rPr lang="de-DE" sz="2000" b="1" i="1" smtClean="0">
                            <a:latin typeface="Cambria Math"/>
                            <a:ea typeface="Verdana" panose="020B0604030504040204" pitchFamily="34" charset="0"/>
                            <a:cs typeface="Verdana" panose="020B0604030504040204" pitchFamily="34" charset="0"/>
                          </a:rPr>
                          <m:t>𝒅</m:t>
                        </m:r>
                      </m:den>
                    </m:f>
                  </m:oMath>
                </a14:m>
                <a:endParaRPr lang="de-DE" sz="1400" b="1" dirty="0" smtClean="0">
                  <a:latin typeface="Verdana" panose="020B0604030504040204" pitchFamily="34" charset="0"/>
                  <a:ea typeface="Verdana" panose="020B0604030504040204" pitchFamily="34" charset="0"/>
                  <a:cs typeface="Verdana" panose="020B0604030504040204" pitchFamily="34" charset="0"/>
                </a:endParaRPr>
              </a:p>
              <a:p>
                <a:r>
                  <a:rPr lang="de-DE" sz="1400" dirty="0" smtClean="0">
                    <a:latin typeface="Verdana" panose="020B0604030504040204" pitchFamily="34" charset="0"/>
                    <a:ea typeface="Verdana" panose="020B0604030504040204" pitchFamily="34" charset="0"/>
                    <a:cs typeface="Verdana" panose="020B0604030504040204" pitchFamily="34" charset="0"/>
                  </a:rPr>
                  <a:t>Die Einheit ist </a:t>
                </a:r>
                <a14:m>
                  <m:oMath xmlns:m="http://schemas.openxmlformats.org/officeDocument/2006/math">
                    <m:f>
                      <m:fPr>
                        <m:ctrlPr>
                          <a:rPr lang="de-DE" sz="2000" b="1" i="1" smtClean="0">
                            <a:latin typeface="Cambria Math"/>
                            <a:ea typeface="Verdana" panose="020B0604030504040204" pitchFamily="34" charset="0"/>
                            <a:cs typeface="Verdana" panose="020B0604030504040204" pitchFamily="34" charset="0"/>
                          </a:rPr>
                        </m:ctrlPr>
                      </m:fPr>
                      <m:num>
                        <m:r>
                          <a:rPr lang="de-DE" sz="2000" b="1" i="1" smtClean="0">
                            <a:latin typeface="Cambria Math"/>
                            <a:ea typeface="Verdana" panose="020B0604030504040204" pitchFamily="34" charset="0"/>
                            <a:cs typeface="Verdana" panose="020B0604030504040204" pitchFamily="34" charset="0"/>
                          </a:rPr>
                          <m:t>𝑽</m:t>
                        </m:r>
                      </m:num>
                      <m:den>
                        <m:r>
                          <a:rPr lang="de-DE" sz="2000" b="1" i="1" smtClean="0">
                            <a:latin typeface="Cambria Math"/>
                            <a:ea typeface="Verdana" panose="020B0604030504040204" pitchFamily="34" charset="0"/>
                            <a:cs typeface="Verdana" panose="020B0604030504040204" pitchFamily="34" charset="0"/>
                          </a:rPr>
                          <m:t>𝒎</m:t>
                        </m:r>
                      </m:den>
                    </m:f>
                  </m:oMath>
                </a14:m>
                <a:endParaRPr lang="de-DE" sz="1400" b="1"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10" name="Textfeld 9"/>
              <p:cNvSpPr txBox="1">
                <a:spLocks noRot="1" noChangeAspect="1" noMove="1" noResize="1" noEditPoints="1" noAdjustHandles="1" noChangeArrowheads="1" noChangeShapeType="1" noTextEdit="1"/>
              </p:cNvSpPr>
              <p:nvPr/>
            </p:nvSpPr>
            <p:spPr>
              <a:xfrm>
                <a:off x="683568" y="5786100"/>
                <a:ext cx="7848871" cy="535468"/>
              </a:xfrm>
              <a:prstGeom prst="rect">
                <a:avLst/>
              </a:prstGeom>
              <a:blipFill rotWithShape="1">
                <a:blip r:embed="rId4"/>
                <a:stretch>
                  <a:fillRect l="-155"/>
                </a:stretch>
              </a:blipFill>
            </p:spPr>
            <p:txBody>
              <a:bodyPr/>
              <a:lstStyle/>
              <a:p>
                <a:r>
                  <a:rPr lang="en-US">
                    <a:noFill/>
                  </a:rPr>
                  <a:t> </a:t>
                </a:r>
              </a:p>
            </p:txBody>
          </p:sp>
        </mc:Fallback>
      </mc:AlternateContent>
      <p:cxnSp>
        <p:nvCxnSpPr>
          <p:cNvPr id="11" name="Gerade Verbindung 10"/>
          <p:cNvCxnSpPr/>
          <p:nvPr/>
        </p:nvCxnSpPr>
        <p:spPr>
          <a:xfrm>
            <a:off x="683568" y="5783756"/>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Gerade Verbindung 11"/>
          <p:cNvCxnSpPr/>
          <p:nvPr/>
        </p:nvCxnSpPr>
        <p:spPr>
          <a:xfrm>
            <a:off x="683567" y="6317946"/>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101971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4</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669625057"/>
              </p:ext>
            </p:extLst>
          </p:nvPr>
        </p:nvGraphicFramePr>
        <p:xfrm>
          <a:off x="1115616" y="1247646"/>
          <a:ext cx="6912768" cy="4163160"/>
        </p:xfrm>
        <a:graphic>
          <a:graphicData uri="http://schemas.openxmlformats.org/drawingml/2006/table">
            <a:tbl>
              <a:tblPr firstRow="1" bandRow="1">
                <a:tableStyleId>{17292A2E-F333-43FB-9621-5CBBE7FDCDCB}</a:tableStyleId>
              </a:tblPr>
              <a:tblGrid>
                <a:gridCol w="936104"/>
                <a:gridCol w="5976664"/>
              </a:tblGrid>
              <a:tr h="370840">
                <a:tc>
                  <a:txBody>
                    <a:bodyPr/>
                    <a:lstStyle/>
                    <a:p>
                      <a:r>
                        <a:rPr lang="en-US" dirty="0" smtClean="0">
                          <a:solidFill>
                            <a:schemeClr val="tx1"/>
                          </a:solidFill>
                        </a:rPr>
                        <a:t>TB302</a:t>
                      </a:r>
                      <a:endParaRPr lang="en-US" dirty="0">
                        <a:solidFill>
                          <a:schemeClr val="tx1"/>
                        </a:solidFill>
                      </a:endParaRPr>
                    </a:p>
                  </a:txBody>
                  <a:tcPr>
                    <a:solidFill>
                      <a:schemeClr val="bg1">
                        <a:lumMod val="65000"/>
                      </a:schemeClr>
                    </a:solidFill>
                  </a:tcPr>
                </a:tc>
                <a:tc>
                  <a:txBody>
                    <a:bodyPr/>
                    <a:lstStyle/>
                    <a:p>
                      <a:r>
                        <a:rPr lang="de-DE" dirty="0" smtClean="0"/>
                        <a:t>Wie nennt man das Feld zwischen zwei parallelen Kondensatorplatten bei Anschluss an Gleichspannung?</a:t>
                      </a:r>
                      <a:endParaRPr lang="de-DE" dirty="0"/>
                    </a:p>
                  </a:txBody>
                  <a:tcPr marL="54000" marR="54000" marT="54000" marB="54000" anchor="ctr">
                    <a:solidFill>
                      <a:schemeClr val="bg1">
                        <a:lumMod val="65000"/>
                      </a:schemeClr>
                    </a:solidFill>
                  </a:tcPr>
                </a:tc>
              </a:tr>
              <a:tr h="370840">
                <a:tc>
                  <a:txBody>
                    <a:bodyPr/>
                    <a:lstStyle/>
                    <a:p>
                      <a:endParaRPr lang="en-US" dirty="0">
                        <a:solidFill>
                          <a:schemeClr val="tx1"/>
                        </a:solidFill>
                      </a:endParaRPr>
                    </a:p>
                  </a:txBody>
                  <a:tcPr>
                    <a:solidFill>
                      <a:schemeClr val="bg1"/>
                    </a:solidFill>
                  </a:tcPr>
                </a:tc>
                <a:tc>
                  <a:txBody>
                    <a:bodyPr/>
                    <a:lstStyle/>
                    <a:p>
                      <a:endParaRPr lang="de-DE" dirty="0" smtClean="0"/>
                    </a:p>
                    <a:p>
                      <a:endParaRPr lang="de-DE" dirty="0" smtClean="0"/>
                    </a:p>
                    <a:p>
                      <a:endParaRPr lang="de-DE" dirty="0" smtClean="0"/>
                    </a:p>
                    <a:p>
                      <a:endParaRPr lang="de-DE" dirty="0" smtClean="0"/>
                    </a:p>
                    <a:p>
                      <a:endParaRPr lang="de-DE" dirty="0" smtClean="0"/>
                    </a:p>
                    <a:p>
                      <a:endParaRPr lang="de-DE" dirty="0" smtClean="0"/>
                    </a:p>
                  </a:txBody>
                  <a:tcPr marL="54000" marR="54000" marT="54000" marB="54000" anchor="ctr">
                    <a:solidFill>
                      <a:schemeClr val="bg1"/>
                    </a:solidFill>
                  </a:tcPr>
                </a:tc>
              </a:tr>
              <a:tr h="360570">
                <a:tc>
                  <a:txBody>
                    <a:bodyPr/>
                    <a:lstStyle/>
                    <a:p>
                      <a:r>
                        <a:rPr lang="en-US" dirty="0" smtClean="0"/>
                        <a:t>A</a:t>
                      </a:r>
                      <a:endParaRPr lang="en-US" dirty="0"/>
                    </a:p>
                  </a:txBody>
                  <a:tcPr/>
                </a:tc>
                <a:tc>
                  <a:txBody>
                    <a:bodyPr/>
                    <a:lstStyle/>
                    <a:p>
                      <a:r>
                        <a:rPr lang="de-DE" dirty="0" smtClean="0"/>
                        <a:t>Homogenes elektrisches Feld  </a:t>
                      </a:r>
                    </a:p>
                  </a:txBody>
                  <a:tcPr marL="28575" marR="28575" marT="28575" marB="28575" anchor="ctr"/>
                </a:tc>
              </a:tr>
              <a:tr h="370840">
                <a:tc>
                  <a:txBody>
                    <a:bodyPr/>
                    <a:lstStyle/>
                    <a:p>
                      <a:r>
                        <a:rPr lang="en-US" dirty="0" smtClean="0"/>
                        <a:t>B</a:t>
                      </a:r>
                      <a:endParaRPr lang="en-US" dirty="0"/>
                    </a:p>
                  </a:txBody>
                  <a:tcPr/>
                </a:tc>
                <a:tc>
                  <a:txBody>
                    <a:bodyPr/>
                    <a:lstStyle/>
                    <a:p>
                      <a:r>
                        <a:rPr lang="de-DE" b="0" baseline="0" dirty="0" smtClean="0"/>
                        <a:t>Homogenes magnetisches Feld </a:t>
                      </a:r>
                    </a:p>
                  </a:txBody>
                  <a:tcPr marL="28575" marR="28575" marT="28575" marB="28575" anchor="ctr"/>
                </a:tc>
              </a:tr>
              <a:tr h="370840">
                <a:tc>
                  <a:txBody>
                    <a:bodyPr/>
                    <a:lstStyle/>
                    <a:p>
                      <a:r>
                        <a:rPr lang="en-US" dirty="0" smtClean="0"/>
                        <a:t>C</a:t>
                      </a:r>
                      <a:endParaRPr lang="en-US" dirty="0"/>
                    </a:p>
                  </a:txBody>
                  <a:tcPr/>
                </a:tc>
                <a:tc>
                  <a:txBody>
                    <a:bodyPr/>
                    <a:lstStyle/>
                    <a:p>
                      <a:r>
                        <a:rPr lang="de-DE" dirty="0" smtClean="0"/>
                        <a:t>Polarisiertes elektrisches Feld </a:t>
                      </a:r>
                    </a:p>
                  </a:txBody>
                  <a:tcPr marL="28575" marR="28575" marT="28575" marB="28575" anchor="ctr"/>
                </a:tc>
              </a:tr>
              <a:tr h="370840">
                <a:tc>
                  <a:txBody>
                    <a:bodyPr/>
                    <a:lstStyle/>
                    <a:p>
                      <a:r>
                        <a:rPr lang="en-US" dirty="0" smtClean="0"/>
                        <a:t>D</a:t>
                      </a:r>
                      <a:endParaRPr lang="en-US" dirty="0"/>
                    </a:p>
                  </a:txBody>
                  <a:tcPr/>
                </a:tc>
                <a:tc>
                  <a:txBody>
                    <a:bodyPr/>
                    <a:lstStyle/>
                    <a:p>
                      <a:r>
                        <a:rPr lang="de-DE" dirty="0" smtClean="0"/>
                        <a:t>Polarisiertes magnetisches Feld </a:t>
                      </a:r>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435045" y="396454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434226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470810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508582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431947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73844" y="395089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1173844" y="468982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73844" y="505841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47864" y="2384591"/>
            <a:ext cx="1790700" cy="1319213"/>
          </a:xfrm>
          <a:prstGeom prst="rect">
            <a:avLst/>
          </a:prstGeom>
        </p:spPr>
      </p:pic>
    </p:spTree>
    <p:extLst>
      <p:ext uri="{BB962C8B-B14F-4D97-AF65-F5344CB8AC3E}">
        <p14:creationId xmlns:p14="http://schemas.microsoft.com/office/powerpoint/2010/main" val="4265763543"/>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5</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307684598"/>
              </p:ext>
            </p:extLst>
          </p:nvPr>
        </p:nvGraphicFramePr>
        <p:xfrm>
          <a:off x="467544" y="2222872"/>
          <a:ext cx="8208912" cy="1854200"/>
        </p:xfrm>
        <a:graphic>
          <a:graphicData uri="http://schemas.openxmlformats.org/drawingml/2006/table">
            <a:tbl>
              <a:tblPr firstRow="1" bandRow="1">
                <a:tableStyleId>{17292A2E-F333-43FB-9621-5CBBE7FDCDCB}</a:tableStyleId>
              </a:tblPr>
              <a:tblGrid>
                <a:gridCol w="1111623"/>
                <a:gridCol w="7097289"/>
              </a:tblGrid>
              <a:tr h="370840">
                <a:tc>
                  <a:txBody>
                    <a:bodyPr/>
                    <a:lstStyle/>
                    <a:p>
                      <a:r>
                        <a:rPr lang="en-US" dirty="0" smtClean="0">
                          <a:solidFill>
                            <a:schemeClr val="tx1"/>
                          </a:solidFill>
                        </a:rPr>
                        <a:t>TB301</a:t>
                      </a:r>
                      <a:endParaRPr lang="en-US" dirty="0">
                        <a:solidFill>
                          <a:schemeClr val="tx1"/>
                        </a:solidFill>
                      </a:endParaRPr>
                    </a:p>
                  </a:txBody>
                  <a:tcPr>
                    <a:solidFill>
                      <a:schemeClr val="bg1">
                        <a:lumMod val="65000"/>
                      </a:schemeClr>
                    </a:solidFill>
                  </a:tcPr>
                </a:tc>
                <a:tc>
                  <a:txBody>
                    <a:bodyPr/>
                    <a:lstStyle/>
                    <a:p>
                      <a:r>
                        <a:rPr lang="de-DE" dirty="0" smtClean="0"/>
                        <a:t>Welche Einheit wird für die elektrische Feldstärke verwendet?</a:t>
                      </a:r>
                      <a:endParaRPr lang="de-DE" dirty="0"/>
                    </a:p>
                  </a:txBody>
                  <a:tcPr marL="38100" marR="38100" marT="38100" marB="38100"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a:t>Watt pro Quadratmeter (W/m</a:t>
                      </a:r>
                      <a:r>
                        <a:rPr lang="en-US" baseline="30000"/>
                        <a:t>2</a:t>
                      </a:r>
                      <a:r>
                        <a:rPr lang="en-US"/>
                        <a:t>) </a:t>
                      </a:r>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Ampere </a:t>
                      </a:r>
                      <a:r>
                        <a:rPr lang="en-US" dirty="0"/>
                        <a:t>pro Meter (A/m)</a:t>
                      </a:r>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t>Henry </a:t>
                      </a:r>
                      <a:r>
                        <a:rPr lang="en-US" dirty="0"/>
                        <a:t>pro Meter (H/m)</a:t>
                      </a:r>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Volt </a:t>
                      </a:r>
                      <a:r>
                        <a:rPr lang="en-US" dirty="0"/>
                        <a:t>pro Meter (V/m)</a:t>
                      </a:r>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739966" y="2637032"/>
            <a:ext cx="577251"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739966" y="3002877"/>
            <a:ext cx="577251"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739966" y="3368722"/>
            <a:ext cx="577251"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739966" y="3734568"/>
            <a:ext cx="577251"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467544" y="2980091"/>
            <a:ext cx="938051" cy="338554"/>
          </a:xfrm>
          <a:prstGeom prst="rect">
            <a:avLst/>
          </a:prstGeom>
          <a:solidFill>
            <a:srgbClr val="FF3333"/>
          </a:solidFill>
        </p:spPr>
        <p:txBody>
          <a:bodyPr wrap="squar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478766" y="2623384"/>
            <a:ext cx="926829" cy="338554"/>
          </a:xfrm>
          <a:prstGeom prst="rect">
            <a:avLst/>
          </a:prstGeom>
          <a:solidFill>
            <a:srgbClr val="FF3333"/>
          </a:solidFill>
        </p:spPr>
        <p:txBody>
          <a:bodyPr wrap="squar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478766" y="3350446"/>
            <a:ext cx="926829" cy="338554"/>
          </a:xfrm>
          <a:prstGeom prst="rect">
            <a:avLst/>
          </a:prstGeom>
          <a:solidFill>
            <a:srgbClr val="FF3333"/>
          </a:solidFill>
        </p:spPr>
        <p:txBody>
          <a:bodyPr wrap="squar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478766" y="3707154"/>
            <a:ext cx="926829" cy="338554"/>
          </a:xfrm>
          <a:prstGeom prst="rect">
            <a:avLst/>
          </a:prstGeom>
          <a:solidFill>
            <a:srgbClr val="92D050"/>
          </a:solidFill>
        </p:spPr>
        <p:txBody>
          <a:bodyPr wrap="squar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26082221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Das magnetische Feld</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6</a:t>
            </a:fld>
            <a:endParaRPr lang="de-DE" altLang="en-US"/>
          </a:p>
        </p:txBody>
      </p:sp>
      <p:sp>
        <p:nvSpPr>
          <p:cNvPr id="9" name="Textfeld 8"/>
          <p:cNvSpPr txBox="1"/>
          <p:nvPr/>
        </p:nvSpPr>
        <p:spPr>
          <a:xfrm>
            <a:off x="683568" y="2829510"/>
            <a:ext cx="7848872" cy="2759730"/>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Wenn </a:t>
            </a:r>
            <a:r>
              <a:rPr lang="de-DE" sz="1600" dirty="0">
                <a:latin typeface="Verdana" panose="020B0604030504040204" pitchFamily="34" charset="0"/>
                <a:ea typeface="Verdana" panose="020B0604030504040204" pitchFamily="34" charset="0"/>
                <a:cs typeface="Verdana" panose="020B0604030504040204" pitchFamily="34" charset="0"/>
              </a:rPr>
              <a:t>durch den Draht einer Zylinderspule wie </a:t>
            </a:r>
            <a:r>
              <a:rPr lang="de-DE" sz="1600" dirty="0" smtClean="0">
                <a:latin typeface="Verdana" panose="020B0604030504040204" pitchFamily="34" charset="0"/>
                <a:ea typeface="Verdana" panose="020B0604030504040204" pitchFamily="34" charset="0"/>
                <a:cs typeface="Verdana" panose="020B0604030504040204" pitchFamily="34" charset="0"/>
              </a:rPr>
              <a:t>oben gezeigt </a:t>
            </a:r>
            <a:r>
              <a:rPr lang="de-DE" sz="1600" dirty="0">
                <a:latin typeface="Verdana" panose="020B0604030504040204" pitchFamily="34" charset="0"/>
                <a:ea typeface="Verdana" panose="020B0604030504040204" pitchFamily="34" charset="0"/>
                <a:cs typeface="Verdana" panose="020B0604030504040204" pitchFamily="34" charset="0"/>
              </a:rPr>
              <a:t>Gleichstrom fließt, entsteht im Innern ein gleichmäßiges magnetisches Feld. Eine Kompassnadel wird zum Beispiel dadurch bewegt. Dieses magnetische Feld wird beispielsweise bei Messgeräten zum Ausschlagen eines Zeigers, also zur Strommessung verwendet.</a:t>
            </a:r>
          </a:p>
          <a:p>
            <a:pPr>
              <a:spcBef>
                <a:spcPts val="8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magnetische Feldstärke H zu berechnen, ist nicht ganz einfach. Deshalb wird hier keine Formel angegeben. Aber die Feldstärke H wird mit der Stromstärke I größer und mit der Länge der (geschlossenen) Feldlinie geringer. </a:t>
            </a:r>
          </a:p>
        </p:txBody>
      </p:sp>
      <p:sp>
        <p:nvSpPr>
          <p:cNvPr id="8" name="Textfeld 7"/>
          <p:cNvSpPr txBox="1"/>
          <p:nvPr/>
        </p:nvSpPr>
        <p:spPr>
          <a:xfrm>
            <a:off x="683568" y="5826750"/>
            <a:ext cx="7848871" cy="338554"/>
          </a:xfrm>
          <a:prstGeom prst="rect">
            <a:avLst/>
          </a:prstGeom>
          <a:solidFill>
            <a:srgbClr val="FFC000"/>
          </a:solidFill>
        </p:spPr>
        <p:txBody>
          <a:bodyPr wrap="square" numCol="1"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Die Einheit </a:t>
            </a:r>
            <a:r>
              <a:rPr lang="de-DE" sz="1600" dirty="0" smtClean="0">
                <a:latin typeface="Verdana" panose="020B0604030504040204" pitchFamily="34" charset="0"/>
                <a:ea typeface="Verdana" panose="020B0604030504040204" pitchFamily="34" charset="0"/>
                <a:cs typeface="Verdana" panose="020B0604030504040204" pitchFamily="34" charset="0"/>
              </a:rPr>
              <a:t>des magnetischen Felds H wird </a:t>
            </a:r>
            <a:r>
              <a:rPr lang="de-DE" sz="1600" dirty="0">
                <a:latin typeface="Verdana" panose="020B0604030504040204" pitchFamily="34" charset="0"/>
                <a:ea typeface="Verdana" panose="020B0604030504040204" pitchFamily="34" charset="0"/>
                <a:cs typeface="Verdana" panose="020B0604030504040204" pitchFamily="34" charset="0"/>
              </a:rPr>
              <a:t>in </a:t>
            </a:r>
            <a:r>
              <a:rPr lang="de-DE" sz="1600" dirty="0" smtClean="0">
                <a:latin typeface="Verdana" panose="020B0604030504040204" pitchFamily="34" charset="0"/>
                <a:ea typeface="Verdana" panose="020B0604030504040204" pitchFamily="34" charset="0"/>
                <a:cs typeface="Verdana" panose="020B0604030504040204" pitchFamily="34" charset="0"/>
              </a:rPr>
              <a:t>A/m </a:t>
            </a:r>
            <a:r>
              <a:rPr lang="de-DE" sz="1600" dirty="0">
                <a:latin typeface="Verdana" panose="020B0604030504040204" pitchFamily="34" charset="0"/>
                <a:ea typeface="Verdana" panose="020B0604030504040204" pitchFamily="34" charset="0"/>
                <a:cs typeface="Verdana" panose="020B0604030504040204" pitchFamily="34" charset="0"/>
              </a:rPr>
              <a:t>angegeben.</a:t>
            </a:r>
          </a:p>
        </p:txBody>
      </p:sp>
      <p:cxnSp>
        <p:nvCxnSpPr>
          <p:cNvPr id="10" name="Gerade Verbindung 9"/>
          <p:cNvCxnSpPr/>
          <p:nvPr/>
        </p:nvCxnSpPr>
        <p:spPr>
          <a:xfrm>
            <a:off x="683568" y="5824406"/>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Gerade Verbindung 10"/>
          <p:cNvCxnSpPr/>
          <p:nvPr/>
        </p:nvCxnSpPr>
        <p:spPr>
          <a:xfrm>
            <a:off x="683567" y="6165304"/>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23728" y="1078765"/>
            <a:ext cx="3695700" cy="1724025"/>
          </a:xfrm>
          <a:prstGeom prst="rect">
            <a:avLst/>
          </a:prstGeom>
        </p:spPr>
      </p:pic>
    </p:spTree>
    <p:extLst>
      <p:ext uri="{BB962C8B-B14F-4D97-AF65-F5344CB8AC3E}">
        <p14:creationId xmlns:p14="http://schemas.microsoft.com/office/powerpoint/2010/main" val="952736295"/>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34579" y="4436354"/>
            <a:ext cx="4929188" cy="2085975"/>
          </a:xfrm>
          <a:prstGeom prst="rect">
            <a:avLst/>
          </a:prstGeom>
        </p:spPr>
      </p:pic>
      <p:sp>
        <p:nvSpPr>
          <p:cNvPr id="10242" name="Rectangle 2"/>
          <p:cNvSpPr>
            <a:spLocks noGrp="1" noChangeArrowheads="1"/>
          </p:cNvSpPr>
          <p:nvPr>
            <p:ph type="title"/>
          </p:nvPr>
        </p:nvSpPr>
        <p:spPr>
          <a:xfrm>
            <a:off x="685800" y="408280"/>
            <a:ext cx="6550496" cy="609600"/>
          </a:xfrm>
        </p:spPr>
        <p:txBody>
          <a:bodyPr/>
          <a:lstStyle/>
          <a:p>
            <a:r>
              <a:rPr lang="de-DE" altLang="en-US" dirty="0" smtClean="0"/>
              <a:t>Das Magnetfeld eines Leiters</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7</a:t>
            </a:fld>
            <a:endParaRPr lang="de-DE" altLang="en-US"/>
          </a:p>
        </p:txBody>
      </p:sp>
      <p:sp>
        <p:nvSpPr>
          <p:cNvPr id="9" name="Textfeld 8"/>
          <p:cNvSpPr txBox="1"/>
          <p:nvPr/>
        </p:nvSpPr>
        <p:spPr>
          <a:xfrm>
            <a:off x="683568" y="2492896"/>
            <a:ext cx="7848872" cy="2410916"/>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Ein einzelner Strom durchflossener Leiter erzeugt ein ringförmiges (konzentrisches) Magnetfeld. So sehen </a:t>
            </a: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magnetischen Feldlinien um einen </a:t>
            </a:r>
            <a:r>
              <a:rPr lang="de-DE" sz="1600" dirty="0" smtClean="0">
                <a:latin typeface="Verdana" panose="020B0604030504040204" pitchFamily="34" charset="0"/>
                <a:ea typeface="Verdana" panose="020B0604030504040204" pitchFamily="34" charset="0"/>
                <a:cs typeface="Verdana" panose="020B0604030504040204" pitchFamily="34" charset="0"/>
              </a:rPr>
              <a:t>Vertikalstrahler aus. </a:t>
            </a:r>
            <a:r>
              <a:rPr lang="de-DE" sz="1600" dirty="0">
                <a:latin typeface="Verdana" panose="020B0604030504040204" pitchFamily="34" charset="0"/>
                <a:ea typeface="Verdana" panose="020B0604030504040204" pitchFamily="34" charset="0"/>
                <a:cs typeface="Verdana" panose="020B0604030504040204" pitchFamily="34" charset="0"/>
              </a:rPr>
              <a:t>Der Unterschied ist nur, dass sie sich in der Richtung und Stärke </a:t>
            </a:r>
            <a:r>
              <a:rPr lang="de-DE" sz="1600" dirty="0" smtClean="0">
                <a:latin typeface="Verdana" panose="020B0604030504040204" pitchFamily="34" charset="0"/>
                <a:ea typeface="Verdana" panose="020B0604030504040204" pitchFamily="34" charset="0"/>
                <a:cs typeface="Verdana" panose="020B0604030504040204" pitchFamily="34" charset="0"/>
              </a:rPr>
              <a:t>im Takt der Frequenz </a:t>
            </a:r>
            <a:r>
              <a:rPr lang="de-DE" sz="1600" dirty="0">
                <a:latin typeface="Verdana" panose="020B0604030504040204" pitchFamily="34" charset="0"/>
                <a:ea typeface="Verdana" panose="020B0604030504040204" pitchFamily="34" charset="0"/>
                <a:cs typeface="Verdana" panose="020B0604030504040204" pitchFamily="34" charset="0"/>
              </a:rPr>
              <a:t>ändern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Magnetische Feldlinien können "verstärkt" werden, wenn man bestimmte Stoffe einfügt. Zu diesen Stoffen gehört insbesondere Eisen. Sie kennen dies sicher aus der Praxis, dass man mit einem Magneten Eisen gut anziehen kann. Man nennt solche Stoffe ferromagnetisch (</a:t>
            </a:r>
            <a:r>
              <a:rPr lang="de-DE" sz="1600" dirty="0" err="1">
                <a:latin typeface="Verdana" panose="020B0604030504040204" pitchFamily="34" charset="0"/>
                <a:ea typeface="Verdana" panose="020B0604030504040204" pitchFamily="34" charset="0"/>
                <a:cs typeface="Verdana" panose="020B0604030504040204" pitchFamily="34" charset="0"/>
              </a:rPr>
              <a:t>ferrum</a:t>
            </a:r>
            <a:r>
              <a:rPr lang="de-DE" sz="1600" dirty="0">
                <a:latin typeface="Verdana" panose="020B0604030504040204" pitchFamily="34" charset="0"/>
                <a:ea typeface="Verdana" panose="020B0604030504040204" pitchFamily="34" charset="0"/>
                <a:cs typeface="Verdana" panose="020B0604030504040204" pitchFamily="34" charset="0"/>
              </a:rPr>
              <a:t> = Eisen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267744" y="1076910"/>
            <a:ext cx="2628900" cy="1314450"/>
          </a:xfrm>
          <a:prstGeom prst="rect">
            <a:avLst/>
          </a:prstGeom>
        </p:spPr>
      </p:pic>
    </p:spTree>
    <p:extLst>
      <p:ext uri="{BB962C8B-B14F-4D97-AF65-F5344CB8AC3E}">
        <p14:creationId xmlns:p14="http://schemas.microsoft.com/office/powerpoint/2010/main" val="3565229939"/>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8</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4162590737"/>
              </p:ext>
            </p:extLst>
          </p:nvPr>
        </p:nvGraphicFramePr>
        <p:xfrm>
          <a:off x="899592" y="1247646"/>
          <a:ext cx="7488832" cy="208915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TB401</a:t>
                      </a:r>
                      <a:endParaRPr lang="en-US" dirty="0">
                        <a:solidFill>
                          <a:schemeClr val="tx1"/>
                        </a:solidFill>
                      </a:endParaRPr>
                    </a:p>
                  </a:txBody>
                  <a:tcPr>
                    <a:solidFill>
                      <a:schemeClr val="bg1">
                        <a:lumMod val="65000"/>
                      </a:schemeClr>
                    </a:solidFill>
                  </a:tcPr>
                </a:tc>
                <a:tc>
                  <a:txBody>
                    <a:bodyPr/>
                    <a:lstStyle/>
                    <a:p>
                      <a:r>
                        <a:rPr lang="de-DE"/>
                        <a:t>Welche Einheit wird für die magnetische Feldstärke verwendet?</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Watt </a:t>
                      </a:r>
                      <a:r>
                        <a:rPr lang="en-US" dirty="0"/>
                        <a:t>pro </a:t>
                      </a:r>
                      <a:r>
                        <a:rPr lang="en-US" dirty="0" err="1"/>
                        <a:t>Quadratmeter</a:t>
                      </a:r>
                      <a:r>
                        <a:rPr lang="en-US" dirty="0"/>
                        <a:t> (W/m</a:t>
                      </a:r>
                      <a:r>
                        <a:rPr lang="en-US" baseline="30000" dirty="0"/>
                        <a:t>2</a:t>
                      </a:r>
                      <a:r>
                        <a:rPr lang="en-US" dirty="0"/>
                        <a:t>) </a:t>
                      </a:r>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Volt </a:t>
                      </a:r>
                      <a:r>
                        <a:rPr lang="en-US" dirty="0"/>
                        <a:t>pro Meter (V/m)</a:t>
                      </a:r>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t>Ampere </a:t>
                      </a:r>
                      <a:r>
                        <a:rPr lang="en-US" dirty="0"/>
                        <a:t>pro Meter (A/m)</a:t>
                      </a:r>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Henry </a:t>
                      </a:r>
                      <a:r>
                        <a:rPr lang="en-US" dirty="0"/>
                        <a:t>pro Meter (H/m)</a:t>
                      </a:r>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190673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27257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6384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0042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24978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89308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620144"/>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57820" y="297685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678122874"/>
              </p:ext>
            </p:extLst>
          </p:nvPr>
        </p:nvGraphicFramePr>
        <p:xfrm>
          <a:off x="899592" y="3985771"/>
          <a:ext cx="7488832" cy="208915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TB402</a:t>
                      </a:r>
                      <a:endParaRPr lang="en-US" dirty="0">
                        <a:solidFill>
                          <a:schemeClr val="tx1"/>
                        </a:solidFill>
                      </a:endParaRPr>
                    </a:p>
                  </a:txBody>
                  <a:tcPr>
                    <a:solidFill>
                      <a:schemeClr val="bg1">
                        <a:lumMod val="65000"/>
                      </a:schemeClr>
                    </a:solidFill>
                  </a:tcPr>
                </a:tc>
                <a:tc>
                  <a:txBody>
                    <a:bodyPr/>
                    <a:lstStyle/>
                    <a:p>
                      <a:r>
                        <a:rPr lang="de-DE"/>
                        <a:t>Wie nennt man das Feld im Innern einer langen Zylinderspule beim Fließen eines Gleichstroms?</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err="1" smtClean="0"/>
                        <a:t>Homogenes</a:t>
                      </a:r>
                      <a:r>
                        <a:rPr lang="en-US" dirty="0" smtClean="0"/>
                        <a:t> </a:t>
                      </a:r>
                      <a:r>
                        <a:rPr lang="en-US" dirty="0" err="1"/>
                        <a:t>elektrisches</a:t>
                      </a:r>
                      <a:r>
                        <a:rPr lang="en-US" dirty="0"/>
                        <a:t> Feld</a:t>
                      </a:r>
                    </a:p>
                  </a:txBody>
                  <a:tcPr marL="28575" marR="28575" marT="28575" marB="28575" anchor="ctr"/>
                </a:tc>
              </a:tr>
              <a:tr h="370840">
                <a:tc>
                  <a:txBody>
                    <a:bodyPr/>
                    <a:lstStyle/>
                    <a:p>
                      <a:r>
                        <a:rPr lang="en-US" dirty="0" smtClean="0"/>
                        <a:t>B</a:t>
                      </a:r>
                      <a:endParaRPr lang="en-US" dirty="0"/>
                    </a:p>
                  </a:txBody>
                  <a:tcPr/>
                </a:tc>
                <a:tc>
                  <a:txBody>
                    <a:bodyPr/>
                    <a:lstStyle/>
                    <a:p>
                      <a:r>
                        <a:rPr lang="en-US" dirty="0" err="1" smtClean="0"/>
                        <a:t>Zentriertes</a:t>
                      </a:r>
                      <a:r>
                        <a:rPr lang="en-US" dirty="0" smtClean="0"/>
                        <a:t> </a:t>
                      </a:r>
                      <a:r>
                        <a:rPr lang="en-US" dirty="0" err="1"/>
                        <a:t>magnetisches</a:t>
                      </a:r>
                      <a:r>
                        <a:rPr lang="en-US" dirty="0"/>
                        <a:t> Feld</a:t>
                      </a:r>
                    </a:p>
                  </a:txBody>
                  <a:tcPr marL="28575" marR="28575" marT="28575" marB="28575" anchor="ctr"/>
                </a:tc>
              </a:tr>
              <a:tr h="370840">
                <a:tc>
                  <a:txBody>
                    <a:bodyPr/>
                    <a:lstStyle/>
                    <a:p>
                      <a:r>
                        <a:rPr lang="en-US" dirty="0" smtClean="0"/>
                        <a:t>C</a:t>
                      </a:r>
                      <a:endParaRPr lang="en-US" dirty="0"/>
                    </a:p>
                  </a:txBody>
                  <a:tcPr/>
                </a:tc>
                <a:tc>
                  <a:txBody>
                    <a:bodyPr/>
                    <a:lstStyle/>
                    <a:p>
                      <a:r>
                        <a:rPr lang="en-US" dirty="0" err="1" smtClean="0"/>
                        <a:t>Konzentrisches</a:t>
                      </a:r>
                      <a:r>
                        <a:rPr lang="en-US" dirty="0" smtClean="0"/>
                        <a:t> </a:t>
                      </a:r>
                      <a:r>
                        <a:rPr lang="en-US" dirty="0" err="1"/>
                        <a:t>Magnetfeld</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err="1" smtClean="0"/>
                        <a:t>Homogenes</a:t>
                      </a:r>
                      <a:r>
                        <a:rPr lang="en-US" dirty="0" smtClean="0"/>
                        <a:t> </a:t>
                      </a:r>
                      <a:r>
                        <a:rPr lang="en-US" dirty="0" err="1"/>
                        <a:t>magnetisches</a:t>
                      </a:r>
                      <a:r>
                        <a:rPr lang="en-US" dirty="0"/>
                        <a:t> Feld</a:t>
                      </a:r>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63198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99782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36367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72951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97390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61079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33225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704255"/>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20861466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9</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835643444"/>
              </p:ext>
            </p:extLst>
          </p:nvPr>
        </p:nvGraphicFramePr>
        <p:xfrm>
          <a:off x="899592" y="1247646"/>
          <a:ext cx="7488832" cy="208915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TB403</a:t>
                      </a:r>
                      <a:endParaRPr lang="en-US" dirty="0">
                        <a:solidFill>
                          <a:schemeClr val="tx1"/>
                        </a:solidFill>
                      </a:endParaRPr>
                    </a:p>
                  </a:txBody>
                  <a:tcPr>
                    <a:solidFill>
                      <a:schemeClr val="bg1">
                        <a:lumMod val="65000"/>
                      </a:schemeClr>
                    </a:solidFill>
                  </a:tcPr>
                </a:tc>
                <a:tc>
                  <a:txBody>
                    <a:bodyPr/>
                    <a:lstStyle/>
                    <a:p>
                      <a:r>
                        <a:rPr lang="de-DE"/>
                        <a:t>Wenn Strom durch einen gestreckten Leiter fließt, entsteht ein ...</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de-DE" dirty="0" smtClean="0"/>
                        <a:t>elektrisches </a:t>
                      </a:r>
                      <a:r>
                        <a:rPr lang="de-DE" dirty="0"/>
                        <a:t>Feld aus konzentrischen Kreisen um den Leiter.</a:t>
                      </a:r>
                    </a:p>
                  </a:txBody>
                  <a:tcPr marL="28575" marR="28575" marT="28575" marB="28575" anchor="ctr"/>
                </a:tc>
              </a:tr>
              <a:tr h="370840">
                <a:tc>
                  <a:txBody>
                    <a:bodyPr/>
                    <a:lstStyle/>
                    <a:p>
                      <a:r>
                        <a:rPr lang="en-US" dirty="0" smtClean="0"/>
                        <a:t>B</a:t>
                      </a:r>
                      <a:endParaRPr lang="en-US" dirty="0"/>
                    </a:p>
                  </a:txBody>
                  <a:tcPr/>
                </a:tc>
                <a:tc>
                  <a:txBody>
                    <a:bodyPr/>
                    <a:lstStyle/>
                    <a:p>
                      <a:r>
                        <a:rPr lang="de-DE" dirty="0" smtClean="0"/>
                        <a:t>Magnetfeld </a:t>
                      </a:r>
                      <a:r>
                        <a:rPr lang="de-DE" dirty="0"/>
                        <a:t>aus konzentrischen Kreisen um den Leiter.</a:t>
                      </a:r>
                    </a:p>
                  </a:txBody>
                  <a:tcPr marL="28575" marR="28575" marT="28575" marB="28575" anchor="ctr"/>
                </a:tc>
              </a:tr>
              <a:tr h="370840">
                <a:tc>
                  <a:txBody>
                    <a:bodyPr/>
                    <a:lstStyle/>
                    <a:p>
                      <a:r>
                        <a:rPr lang="en-US" dirty="0" smtClean="0"/>
                        <a:t>C</a:t>
                      </a:r>
                      <a:endParaRPr lang="en-US" dirty="0"/>
                    </a:p>
                  </a:txBody>
                  <a:tcPr/>
                </a:tc>
                <a:tc>
                  <a:txBody>
                    <a:bodyPr/>
                    <a:lstStyle/>
                    <a:p>
                      <a:r>
                        <a:rPr lang="de-DE" dirty="0" smtClean="0"/>
                        <a:t>homogenes </a:t>
                      </a:r>
                      <a:r>
                        <a:rPr lang="de-DE" dirty="0"/>
                        <a:t>Magnetfeld um den Leiter.</a:t>
                      </a:r>
                    </a:p>
                  </a:txBody>
                  <a:tcPr marL="28575" marR="28575" marT="28575" marB="28575" anchor="ctr"/>
                </a:tc>
              </a:tr>
              <a:tr h="370840">
                <a:tc>
                  <a:txBody>
                    <a:bodyPr/>
                    <a:lstStyle/>
                    <a:p>
                      <a:r>
                        <a:rPr lang="en-US" dirty="0" smtClean="0"/>
                        <a:t>D</a:t>
                      </a:r>
                      <a:endParaRPr lang="en-US" dirty="0"/>
                    </a:p>
                  </a:txBody>
                  <a:tcPr/>
                </a:tc>
                <a:tc>
                  <a:txBody>
                    <a:bodyPr/>
                    <a:lstStyle/>
                    <a:p>
                      <a:r>
                        <a:rPr lang="de-DE" dirty="0" smtClean="0"/>
                        <a:t>homogenes </a:t>
                      </a:r>
                      <a:r>
                        <a:rPr lang="de-DE" dirty="0"/>
                        <a:t>elektrisches Feld um den Leiter.</a:t>
                      </a:r>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189485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26070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62654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299239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23791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57820" y="188120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608269"/>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96497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2976763645"/>
              </p:ext>
            </p:extLst>
          </p:nvPr>
        </p:nvGraphicFramePr>
        <p:xfrm>
          <a:off x="899592" y="3861048"/>
          <a:ext cx="7488832" cy="208915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TB405</a:t>
                      </a:r>
                      <a:endParaRPr lang="en-US" dirty="0">
                        <a:solidFill>
                          <a:schemeClr val="tx1"/>
                        </a:solidFill>
                      </a:endParaRPr>
                    </a:p>
                  </a:txBody>
                  <a:tcPr>
                    <a:solidFill>
                      <a:schemeClr val="bg1">
                        <a:lumMod val="65000"/>
                      </a:schemeClr>
                    </a:solidFill>
                  </a:tcPr>
                </a:tc>
                <a:tc>
                  <a:txBody>
                    <a:bodyPr/>
                    <a:lstStyle/>
                    <a:p>
                      <a:r>
                        <a:rPr lang="de-DE"/>
                        <a:t>Welcher der nachfolgenden Werkstoffe ist ein ferromagnetischer Stoff?</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err="1" smtClean="0"/>
                        <a:t>Chrom</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dirty="0" err="1" smtClean="0"/>
                        <a:t>Kupfer</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err="1" smtClean="0"/>
                        <a:t>Eisen</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err="1" smtClean="0"/>
                        <a:t>Aluminium</a:t>
                      </a:r>
                      <a:endParaRPr lang="en-US" dirty="0"/>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50725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87310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23894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60479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84917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48606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20753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972118" y="557953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0861466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0</TotalTime>
  <Words>1987</Words>
  <Application>Microsoft Office PowerPoint</Application>
  <PresentationFormat>Bildschirmpräsentation (4:3)</PresentationFormat>
  <Paragraphs>441</Paragraphs>
  <Slides>26</Slides>
  <Notes>26</Notes>
  <HiddenSlides>0</HiddenSlides>
  <MMClips>0</MMClips>
  <ScaleCrop>false</ScaleCrop>
  <HeadingPairs>
    <vt:vector size="4" baseType="variant">
      <vt:variant>
        <vt:lpstr>Design</vt:lpstr>
      </vt:variant>
      <vt:variant>
        <vt:i4>1</vt:i4>
      </vt:variant>
      <vt:variant>
        <vt:lpstr>Folientitel</vt:lpstr>
      </vt:variant>
      <vt:variant>
        <vt:i4>26</vt:i4>
      </vt:variant>
    </vt:vector>
  </HeadingPairs>
  <TitlesOfParts>
    <vt:vector size="27" baseType="lpstr">
      <vt:lpstr>Standarddesign</vt:lpstr>
      <vt:lpstr>PowerPoint-Präsentation</vt:lpstr>
      <vt:lpstr>Das Elektromagnetische Feld</vt:lpstr>
      <vt:lpstr>Das elektrische Feld</vt:lpstr>
      <vt:lpstr>Prüfungsfrage</vt:lpstr>
      <vt:lpstr>Prüfungsfrage</vt:lpstr>
      <vt:lpstr>Das magnetische Feld</vt:lpstr>
      <vt:lpstr>Das Magnetfeld eines Leiters</vt:lpstr>
      <vt:lpstr>Prüfungsfragen</vt:lpstr>
      <vt:lpstr>Prüfungsfragen</vt:lpstr>
      <vt:lpstr>Elektromagnetisches Feld</vt:lpstr>
      <vt:lpstr>Polarisation</vt:lpstr>
      <vt:lpstr>Die Ferritantenne</vt:lpstr>
      <vt:lpstr>Prüfungsfrage</vt:lpstr>
      <vt:lpstr>Prüfungsfrage</vt:lpstr>
      <vt:lpstr>Prüfungsfragen</vt:lpstr>
      <vt:lpstr>Prüfungsfrage</vt:lpstr>
      <vt:lpstr>Prüfungsfrage</vt:lpstr>
      <vt:lpstr>PowerPoint-Präsentation</vt:lpstr>
      <vt:lpstr>Die Wellenlänge</vt:lpstr>
      <vt:lpstr>Wellenlänge – mathematisch betrachtet</vt:lpstr>
      <vt:lpstr>Prüfungsfragen</vt:lpstr>
      <vt:lpstr>Prüfungsfragen</vt:lpstr>
      <vt:lpstr>Prüfungsfragen</vt:lpstr>
      <vt:lpstr>Frequenzbereiche und ~bänder</vt:lpstr>
      <vt:lpstr>Prüfungsfragen</vt:lpstr>
      <vt:lpstr>Nächste Woche: Mi, 14. Januar, 19 Uhr lokal</vt:lpstr>
    </vt:vector>
  </TitlesOfParts>
  <Company>Universität Konstanz</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vtk2006;Dominik Bok</dc:creator>
  <cp:lastModifiedBy>Markus Noller</cp:lastModifiedBy>
  <cp:revision>308</cp:revision>
  <dcterms:created xsi:type="dcterms:W3CDTF">2007-05-09T13:16:25Z</dcterms:created>
  <dcterms:modified xsi:type="dcterms:W3CDTF">2015-01-07T23:16:55Z</dcterms:modified>
</cp:coreProperties>
</file>