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handoutMasterIdLst>
    <p:handoutMasterId r:id="rId36"/>
  </p:handoutMasterIdLst>
  <p:sldIdLst>
    <p:sldId id="299" r:id="rId2"/>
    <p:sldId id="284" r:id="rId3"/>
    <p:sldId id="321" r:id="rId4"/>
    <p:sldId id="441" r:id="rId5"/>
    <p:sldId id="442" r:id="rId6"/>
    <p:sldId id="443" r:id="rId7"/>
    <p:sldId id="444" r:id="rId8"/>
    <p:sldId id="445" r:id="rId9"/>
    <p:sldId id="416" r:id="rId10"/>
    <p:sldId id="418" r:id="rId11"/>
    <p:sldId id="417" r:id="rId12"/>
    <p:sldId id="334" r:id="rId13"/>
    <p:sldId id="446" r:id="rId14"/>
    <p:sldId id="419" r:id="rId15"/>
    <p:sldId id="404" r:id="rId16"/>
    <p:sldId id="447" r:id="rId17"/>
    <p:sldId id="448" r:id="rId18"/>
    <p:sldId id="406" r:id="rId19"/>
    <p:sldId id="451" r:id="rId20"/>
    <p:sldId id="449" r:id="rId21"/>
    <p:sldId id="395" r:id="rId22"/>
    <p:sldId id="452" r:id="rId23"/>
    <p:sldId id="453" r:id="rId24"/>
    <p:sldId id="454" r:id="rId25"/>
    <p:sldId id="407" r:id="rId26"/>
    <p:sldId id="455" r:id="rId27"/>
    <p:sldId id="408" r:id="rId28"/>
    <p:sldId id="424" r:id="rId29"/>
    <p:sldId id="425" r:id="rId30"/>
    <p:sldId id="427" r:id="rId31"/>
    <p:sldId id="338" r:id="rId32"/>
    <p:sldId id="428" r:id="rId33"/>
    <p:sldId id="306" r:id="rId34"/>
  </p:sldIdLst>
  <p:sldSz cx="9144000" cy="6858000" type="screen4x3"/>
  <p:notesSz cx="6858000" cy="9701213"/>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4926" autoAdjust="0"/>
  </p:normalViewPr>
  <p:slideViewPr>
    <p:cSldViewPr>
      <p:cViewPr varScale="1">
        <p:scale>
          <a:sx n="76" d="100"/>
          <a:sy n="76" d="100"/>
        </p:scale>
        <p:origin x="-1014"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sz="quarter" idx="1"/>
          </p:nvPr>
        </p:nvSpPr>
        <p:spPr>
          <a:xfrm>
            <a:off x="3884613" y="0"/>
            <a:ext cx="2971800" cy="485775"/>
          </a:xfrm>
          <a:prstGeom prst="rect">
            <a:avLst/>
          </a:prstGeom>
        </p:spPr>
        <p:txBody>
          <a:bodyPr vert="horz" lIns="91440" tIns="45720" rIns="91440" bIns="45720" rtlCol="0"/>
          <a:lstStyle>
            <a:lvl1pPr algn="r">
              <a:defRPr sz="1200"/>
            </a:lvl1pPr>
          </a:lstStyle>
          <a:p>
            <a:pPr>
              <a:defRPr/>
            </a:pPr>
            <a:fld id="{30601FA4-D850-4DD8-B566-FD7CF204862E}" type="datetimeFigureOut">
              <a:rPr lang="de-DE"/>
              <a:pPr>
                <a:defRPr/>
              </a:pPr>
              <a:t>08.01.2015</a:t>
            </a:fld>
            <a:endParaRPr lang="de-DE"/>
          </a:p>
        </p:txBody>
      </p:sp>
      <p:sp>
        <p:nvSpPr>
          <p:cNvPr id="4" name="Fußzeilenplatzhalter 3"/>
          <p:cNvSpPr>
            <a:spLocks noGrp="1"/>
          </p:cNvSpPr>
          <p:nvPr>
            <p:ph type="ftr" sz="quarter" idx="2"/>
          </p:nvPr>
        </p:nvSpPr>
        <p:spPr>
          <a:xfrm>
            <a:off x="0" y="9213850"/>
            <a:ext cx="2971800" cy="485775"/>
          </a:xfrm>
          <a:prstGeom prst="rect">
            <a:avLst/>
          </a:prstGeom>
        </p:spPr>
        <p:txBody>
          <a:bodyPr vert="horz" lIns="91440" tIns="45720" rIns="91440" bIns="45720"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84613" y="9213850"/>
            <a:ext cx="2971800" cy="485775"/>
          </a:xfrm>
          <a:prstGeom prst="rect">
            <a:avLst/>
          </a:prstGeom>
        </p:spPr>
        <p:txBody>
          <a:bodyPr vert="horz" lIns="91440" tIns="45720" rIns="91440" bIns="45720" rtlCol="0" anchor="b"/>
          <a:lstStyle>
            <a:lvl1pPr algn="r">
              <a:defRPr sz="1200"/>
            </a:lvl1pPr>
          </a:lstStyle>
          <a:p>
            <a:pPr>
              <a:defRPr/>
            </a:pPr>
            <a:fld id="{AF89B4DD-B08D-4033-A353-A63F71F4A4B7}" type="slidenum">
              <a:rPr lang="de-DE"/>
              <a:pPr>
                <a:defRPr/>
              </a:pPr>
              <a:t>‹Nr.›</a:t>
            </a:fld>
            <a:endParaRPr lang="de-DE"/>
          </a:p>
        </p:txBody>
      </p:sp>
    </p:spTree>
    <p:extLst>
      <p:ext uri="{BB962C8B-B14F-4D97-AF65-F5344CB8AC3E}">
        <p14:creationId xmlns:p14="http://schemas.microsoft.com/office/powerpoint/2010/main" val="823541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atin typeface="Times New Roman" charset="0"/>
              </a:defRPr>
            </a:lvl1pPr>
          </a:lstStyle>
          <a:p>
            <a:pPr>
              <a:defRPr/>
            </a:pPr>
            <a:endParaRPr lang="de-DE"/>
          </a:p>
        </p:txBody>
      </p:sp>
      <p:sp>
        <p:nvSpPr>
          <p:cNvPr id="3" name="Datumsplatzhalter 2"/>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atin typeface="Times New Roman" charset="0"/>
              </a:defRPr>
            </a:lvl1pPr>
          </a:lstStyle>
          <a:p>
            <a:pPr>
              <a:defRPr/>
            </a:pPr>
            <a:fld id="{28426EA2-02A5-4BC6-A227-18562988B036}" type="datetimeFigureOut">
              <a:rPr lang="de-DE"/>
              <a:pPr>
                <a:defRPr/>
              </a:pPr>
              <a:t>08.01.2015</a:t>
            </a:fld>
            <a:endParaRPr lang="de-DE"/>
          </a:p>
        </p:txBody>
      </p:sp>
      <p:sp>
        <p:nvSpPr>
          <p:cNvPr id="4" name="Folienbildplatzhalter 3"/>
          <p:cNvSpPr>
            <a:spLocks noGrp="1" noRot="1" noChangeAspect="1"/>
          </p:cNvSpPr>
          <p:nvPr>
            <p:ph type="sldImg" idx="2"/>
          </p:nvPr>
        </p:nvSpPr>
        <p:spPr>
          <a:xfrm>
            <a:off x="1003300" y="727075"/>
            <a:ext cx="4851400" cy="363855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608513"/>
            <a:ext cx="5486400" cy="4365625"/>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213850"/>
            <a:ext cx="2971800" cy="485775"/>
          </a:xfrm>
          <a:prstGeom prst="rect">
            <a:avLst/>
          </a:prstGeom>
        </p:spPr>
        <p:txBody>
          <a:bodyPr vert="horz" lIns="91440" tIns="45720" rIns="91440" bIns="45720" rtlCol="0" anchor="b"/>
          <a:lstStyle>
            <a:lvl1pPr algn="l">
              <a:defRPr sz="1200">
                <a:latin typeface="Times New Roman" charset="0"/>
              </a:defRPr>
            </a:lvl1pPr>
          </a:lstStyle>
          <a:p>
            <a:pPr>
              <a:defRPr/>
            </a:pPr>
            <a:endParaRPr lang="de-DE"/>
          </a:p>
        </p:txBody>
      </p:sp>
      <p:sp>
        <p:nvSpPr>
          <p:cNvPr id="7" name="Foliennummernplatzhalter 6"/>
          <p:cNvSpPr>
            <a:spLocks noGrp="1"/>
          </p:cNvSpPr>
          <p:nvPr>
            <p:ph type="sldNum" sz="quarter" idx="5"/>
          </p:nvPr>
        </p:nvSpPr>
        <p:spPr>
          <a:xfrm>
            <a:off x="3884613" y="9213850"/>
            <a:ext cx="2971800" cy="485775"/>
          </a:xfrm>
          <a:prstGeom prst="rect">
            <a:avLst/>
          </a:prstGeom>
        </p:spPr>
        <p:txBody>
          <a:bodyPr vert="horz" lIns="91440" tIns="45720" rIns="91440" bIns="45720" rtlCol="0" anchor="b"/>
          <a:lstStyle>
            <a:lvl1pPr algn="r">
              <a:defRPr sz="1200">
                <a:latin typeface="Times New Roman" charset="0"/>
              </a:defRPr>
            </a:lvl1pPr>
          </a:lstStyle>
          <a:p>
            <a:pPr>
              <a:defRPr/>
            </a:pPr>
            <a:fld id="{A05B4CBA-0F9F-4493-863E-22F0F5D8DF72}" type="slidenum">
              <a:rPr lang="de-DE"/>
              <a:pPr>
                <a:defRPr/>
              </a:pPr>
              <a:t>‹Nr.›</a:t>
            </a:fld>
            <a:endParaRPr lang="de-DE"/>
          </a:p>
        </p:txBody>
      </p:sp>
    </p:spTree>
    <p:extLst>
      <p:ext uri="{BB962C8B-B14F-4D97-AF65-F5344CB8AC3E}">
        <p14:creationId xmlns:p14="http://schemas.microsoft.com/office/powerpoint/2010/main" val="1593186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en-US" dirty="0" smtClean="0"/>
              <a:t> </a:t>
            </a:r>
          </a:p>
        </p:txBody>
      </p:sp>
      <p:sp>
        <p:nvSpPr>
          <p:cNvPr id="256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76A89A-176E-469F-8DE6-F4C5C7A7EBFD}" type="slidenum">
              <a:rPr lang="de-DE" altLang="en-US" sz="1200" smtClean="0"/>
              <a:pPr eaLnBrk="1" hangingPunct="1"/>
              <a:t>1</a:t>
            </a:fld>
            <a:endParaRPr lang="de-DE"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10</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11</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12</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13</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14</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15</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16</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17</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18</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19</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20</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21</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22</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23</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24</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25</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26</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27</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28</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29</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3</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30</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31</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32</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3ABC2F-F1EE-432C-82C3-B8FEBBFA32A5}" type="slidenum">
              <a:rPr lang="de-DE" altLang="en-US" sz="1200" smtClean="0"/>
              <a:pPr eaLnBrk="1" hangingPunct="1"/>
              <a:t>33</a:t>
            </a:fld>
            <a:endParaRPr lang="de-DE" altLang="en-US" sz="1200"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4</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5</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6</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7</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8</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9</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ftr" sz="quarter" idx="10"/>
          </p:nvPr>
        </p:nvSpPr>
        <p:spPr/>
        <p:txBody>
          <a:bodyPr/>
          <a:lstStyle>
            <a:lvl3pPr lvl="2">
              <a:defRPr/>
            </a:lvl3pPr>
            <a:lvl4pPr lvl="3">
              <a:defRPr/>
            </a:lvl4pPr>
          </a:lstStyle>
          <a:p>
            <a:pPr lvl="2">
              <a:defRPr/>
            </a:pPr>
            <a:endParaRPr lang="de-DE"/>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119810368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13586426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295400"/>
            <a:ext cx="1943100" cy="5105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295400"/>
            <a:ext cx="5676900" cy="5105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p:txBody>
          <a:bodyPr/>
          <a:lstStyle>
            <a:lvl3pPr lvl="2">
              <a:defRPr/>
            </a:lvl3pPr>
            <a:lvl4pPr lvl="3">
              <a:defRPr/>
            </a:lvl4pPr>
          </a:lstStyle>
          <a:p>
            <a:pPr lvl="2">
              <a:defRPr/>
            </a:pPr>
            <a:r>
              <a:rPr lang="de-DE"/>
              <a:t>     K</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3214031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9359196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15061005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16137907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335824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5156241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3pPr lvl="2">
              <a:defRPr/>
            </a:lvl3pPr>
            <a:lvl4pPr lvl="3">
              <a:defRPr/>
            </a:lvl4pPr>
          </a:lstStyle>
          <a:p>
            <a:pPr lvl="2">
              <a:defRPr/>
            </a:pPr>
            <a:endParaRPr lang="de-DE"/>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8058236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7247600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6856054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95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smtClean="0"/>
              <a:t>Klicken Sie, um das Titelformat zu bearbeiten</a:t>
            </a:r>
          </a:p>
        </p:txBody>
      </p:sp>
      <p:sp>
        <p:nvSpPr>
          <p:cNvPr id="1027" name="Rectangle 3"/>
          <p:cNvSpPr>
            <a:spLocks noGrp="1" noChangeArrowheads="1"/>
          </p:cNvSpPr>
          <p:nvPr>
            <p:ph type="body" idx="1"/>
          </p:nvPr>
        </p:nvSpPr>
        <p:spPr bwMode="auto">
          <a:xfrm>
            <a:off x="685800" y="19812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Klicken Sie, um die Formate des Vorlagentextes zu bearbeiten</a:t>
            </a:r>
          </a:p>
          <a:p>
            <a:pPr lvl="0"/>
            <a:r>
              <a:rPr lang="de-DE" altLang="en-US" smtClean="0"/>
              <a:t>Zweite Ebene</a:t>
            </a:r>
          </a:p>
          <a:p>
            <a:pPr lvl="0"/>
            <a:r>
              <a:rPr lang="de-DE" altLang="en-US" smtClean="0"/>
              <a:t>Dritte Ebene</a:t>
            </a:r>
          </a:p>
          <a:p>
            <a:pPr lvl="0"/>
            <a:r>
              <a:rPr lang="de-DE" altLang="en-US" smtClean="0"/>
              <a:t>Vierte Ebene</a:t>
            </a:r>
          </a:p>
          <a:p>
            <a:pPr lvl="0"/>
            <a:r>
              <a:rPr lang="de-DE" altLang="en-US" smtClean="0"/>
              <a:t>Fünfte Ebene</a:t>
            </a:r>
          </a:p>
        </p:txBody>
      </p:sp>
      <p:sp>
        <p:nvSpPr>
          <p:cNvPr id="1029" name="Rectangle 5"/>
          <p:cNvSpPr>
            <a:spLocks noGrp="1" noChangeArrowheads="1"/>
          </p:cNvSpPr>
          <p:nvPr>
            <p:ph type="ftr" sz="quarter" idx="3"/>
          </p:nvPr>
        </p:nvSpPr>
        <p:spPr bwMode="auto">
          <a:xfrm>
            <a:off x="685800" y="381000"/>
            <a:ext cx="77724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3pPr lvl="2">
              <a:defRPr sz="1200">
                <a:latin typeface="+mn-lt"/>
              </a:defRPr>
            </a:lvl3pPr>
            <a:lvl4pPr lvl="3">
              <a:defRPr sz="800">
                <a:latin typeface="+mn-lt"/>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pic>
        <p:nvPicPr>
          <p:cNvPr id="2" name="Picture 8" descr="I:\AFu Ausbildung\DARC-Symbol.gi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239000" y="381000"/>
            <a:ext cx="126523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6" r:id="rId1"/>
    <p:sldLayoutId id="2147483769" r:id="rId2"/>
    <p:sldLayoutId id="2147483770" r:id="rId3"/>
    <p:sldLayoutId id="2147483771" r:id="rId4"/>
    <p:sldLayoutId id="2147483772" r:id="rId5"/>
    <p:sldLayoutId id="2147483773" r:id="rId6"/>
    <p:sldLayoutId id="2147483777" r:id="rId7"/>
    <p:sldLayoutId id="2147483778" r:id="rId8"/>
    <p:sldLayoutId id="2147483774" r:id="rId9"/>
    <p:sldLayoutId id="2147483775" r:id="rId10"/>
    <p:sldLayoutId id="2147483779" r:id="rId11"/>
  </p:sldLayoutIdLst>
  <p:transition/>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ctr" rtl="0" eaLnBrk="0" fontAlgn="base" hangingPunct="0">
        <a:spcBef>
          <a:spcPct val="20000"/>
        </a:spcBef>
        <a:spcAft>
          <a:spcPct val="0"/>
        </a:spcAft>
        <a:defRPr sz="2000">
          <a:solidFill>
            <a:schemeClr val="tx1"/>
          </a:solidFill>
          <a:latin typeface="+mn-lt"/>
          <a:ea typeface="+mn-ea"/>
          <a:cs typeface="+mn-cs"/>
        </a:defRPr>
      </a:lvl1pPr>
      <a:lvl2pPr marL="742950" indent="-285750" algn="ctr" rtl="0" eaLnBrk="0" fontAlgn="base" hangingPunct="0">
        <a:spcBef>
          <a:spcPct val="20000"/>
        </a:spcBef>
        <a:spcAft>
          <a:spcPct val="0"/>
        </a:spcAft>
        <a:defRPr>
          <a:solidFill>
            <a:schemeClr val="tx1"/>
          </a:solidFill>
          <a:latin typeface="+mn-lt"/>
        </a:defRPr>
      </a:lvl2pPr>
      <a:lvl3pPr marL="1143000" indent="-228600" algn="ctr" rtl="0" eaLnBrk="0" fontAlgn="base" hangingPunct="0">
        <a:spcBef>
          <a:spcPct val="20000"/>
        </a:spcBef>
        <a:spcAft>
          <a:spcPct val="0"/>
        </a:spcAft>
        <a:defRPr sz="1600">
          <a:solidFill>
            <a:schemeClr val="tx1"/>
          </a:solidFill>
          <a:latin typeface="+mn-lt"/>
        </a:defRPr>
      </a:lvl3pPr>
      <a:lvl4pPr marL="1600200" indent="-228600" algn="ctr" rtl="0" eaLnBrk="0" fontAlgn="base" hangingPunct="0">
        <a:spcBef>
          <a:spcPct val="20000"/>
        </a:spcBef>
        <a:spcAft>
          <a:spcPct val="0"/>
        </a:spcAft>
        <a:defRPr sz="1400">
          <a:solidFill>
            <a:schemeClr val="tx1"/>
          </a:solidFill>
          <a:latin typeface="+mn-lt"/>
        </a:defRPr>
      </a:lvl4pPr>
      <a:lvl5pPr marL="2057400" indent="-228600" algn="ctr" rtl="0" eaLnBrk="0" fontAlgn="base" hangingPunct="0">
        <a:spcBef>
          <a:spcPct val="20000"/>
        </a:spcBef>
        <a:spcAft>
          <a:spcPct val="0"/>
        </a:spcAft>
        <a:defRPr sz="1200">
          <a:solidFill>
            <a:schemeClr val="tx1"/>
          </a:solidFill>
          <a:latin typeface="+mn-lt"/>
        </a:defRPr>
      </a:lvl5pPr>
      <a:lvl6pPr marL="2514600" indent="-228600" algn="ctr" rtl="0" fontAlgn="base">
        <a:spcBef>
          <a:spcPct val="20000"/>
        </a:spcBef>
        <a:spcAft>
          <a:spcPct val="0"/>
        </a:spcAft>
        <a:defRPr sz="1200">
          <a:solidFill>
            <a:schemeClr val="tx1"/>
          </a:solidFill>
          <a:latin typeface="+mn-lt"/>
        </a:defRPr>
      </a:lvl6pPr>
      <a:lvl7pPr marL="2971800" indent="-228600" algn="ctr" rtl="0" fontAlgn="base">
        <a:spcBef>
          <a:spcPct val="20000"/>
        </a:spcBef>
        <a:spcAft>
          <a:spcPct val="0"/>
        </a:spcAft>
        <a:defRPr sz="1200">
          <a:solidFill>
            <a:schemeClr val="tx1"/>
          </a:solidFill>
          <a:latin typeface="+mn-lt"/>
        </a:defRPr>
      </a:lvl7pPr>
      <a:lvl8pPr marL="3429000" indent="-228600" algn="ctr" rtl="0" fontAlgn="base">
        <a:spcBef>
          <a:spcPct val="20000"/>
        </a:spcBef>
        <a:spcAft>
          <a:spcPct val="0"/>
        </a:spcAft>
        <a:defRPr sz="1200">
          <a:solidFill>
            <a:schemeClr val="tx1"/>
          </a:solidFill>
          <a:latin typeface="+mn-lt"/>
        </a:defRPr>
      </a:lvl8pPr>
      <a:lvl9pPr marL="3886200" indent="-228600" algn="ctr" rtl="0" fontAlgn="base">
        <a:spcBef>
          <a:spcPct val="20000"/>
        </a:spcBef>
        <a:spcAft>
          <a:spcPct val="0"/>
        </a:spcAft>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6.png"/><Relationship Id="rId7" Type="http://schemas.openxmlformats.org/officeDocument/2006/relationships/image" Target="../media/image6.jp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85800" y="1670943"/>
            <a:ext cx="7772400" cy="1470025"/>
          </a:xfrm>
          <a:prstGeom prst="rect">
            <a:avLst/>
          </a:prstGeom>
          <a:noFill/>
          <a:ln w="9525">
            <a:noFill/>
            <a:miter lim="800000"/>
            <a:headEnd/>
            <a:tailEnd/>
          </a:ln>
        </p:spPr>
        <p:txBody>
          <a:bodyPr anchor="ctr"/>
          <a:lstStyle/>
          <a:p>
            <a:pPr algn="ctr" eaLnBrk="0" hangingPunct="0">
              <a:defRPr/>
            </a:pPr>
            <a:r>
              <a:rPr lang="de-DE" sz="2800" kern="0" dirty="0">
                <a:solidFill>
                  <a:schemeClr val="tx2"/>
                </a:solidFill>
                <a:latin typeface="+mj-lt"/>
                <a:ea typeface="+mj-ea"/>
                <a:cs typeface="+mj-cs"/>
              </a:rPr>
              <a:t>Was machen wir heute?</a:t>
            </a:r>
          </a:p>
        </p:txBody>
      </p:sp>
      <p:sp>
        <p:nvSpPr>
          <p:cNvPr id="8195" name="Inhaltsplatzhalter 11"/>
          <p:cNvSpPr>
            <a:spLocks noGrp="1"/>
          </p:cNvSpPr>
          <p:nvPr>
            <p:ph idx="1"/>
          </p:nvPr>
        </p:nvSpPr>
        <p:spPr>
          <a:xfrm>
            <a:off x="685800" y="3068960"/>
            <a:ext cx="7772400" cy="3348037"/>
          </a:xfrm>
        </p:spPr>
        <p:txBody>
          <a:bodyPr/>
          <a:lstStyle/>
          <a:p>
            <a:endParaRPr lang="de-DE" altLang="en-US" dirty="0" smtClean="0"/>
          </a:p>
          <a:p>
            <a:r>
              <a:rPr lang="de-DE" sz="2400" b="1" dirty="0" smtClean="0"/>
              <a:t>Technik E-10</a:t>
            </a:r>
          </a:p>
          <a:p>
            <a:endParaRPr lang="de-DE" b="1" dirty="0" smtClean="0"/>
          </a:p>
          <a:p>
            <a:r>
              <a:rPr lang="de-DE" b="1" dirty="0" smtClean="0"/>
              <a:t>Dezibel</a:t>
            </a:r>
            <a:r>
              <a:rPr lang="de-DE" b="1" dirty="0"/>
              <a:t>, Dämpfung, </a:t>
            </a:r>
            <a:r>
              <a:rPr lang="de-DE" b="1" dirty="0" smtClean="0"/>
              <a:t>Kabel </a:t>
            </a:r>
          </a:p>
        </p:txBody>
      </p:sp>
      <p:sp>
        <p:nvSpPr>
          <p:cNvPr id="11" name="Fußzeilenplatzhalter 3"/>
          <p:cNvSpPr>
            <a:spLocks noGrp="1"/>
          </p:cNvSpPr>
          <p:nvPr>
            <p:ph type="ftr" sz="quarter" idx="10"/>
          </p:nvPr>
        </p:nvSpPr>
        <p:spPr/>
        <p:txBody>
          <a:bodyPr/>
          <a:lstStyle/>
          <a:p>
            <a:pPr lvl="2">
              <a:defRPr/>
            </a:pPr>
            <a:r>
              <a:rPr lang="de-DE"/>
              <a:t> </a:t>
            </a:r>
          </a:p>
          <a:p>
            <a:pPr lvl="3">
              <a:defRPr/>
            </a:pPr>
            <a:endParaRPr lang="de-DE"/>
          </a:p>
          <a:p>
            <a:pPr lvl="3">
              <a:defRPr/>
            </a:pPr>
            <a:r>
              <a:rPr lang="de-DE" sz="1200"/>
              <a:t>			              Ortsverband München-Süd des</a:t>
            </a:r>
          </a:p>
          <a:p>
            <a:pPr lvl="3">
              <a:defRPr/>
            </a:pPr>
            <a:r>
              <a:rPr lang="de-DE" sz="1200"/>
              <a:t>		                            Deutschen Amateur-Radio-Club e.V.</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10</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2118222491"/>
              </p:ext>
            </p:extLst>
          </p:nvPr>
        </p:nvGraphicFramePr>
        <p:xfrm>
          <a:off x="899592" y="1247646"/>
          <a:ext cx="7488832" cy="227203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TF403</a:t>
                      </a:r>
                      <a:endParaRPr lang="en-US" dirty="0">
                        <a:solidFill>
                          <a:schemeClr val="tx1"/>
                        </a:solidFill>
                      </a:endParaRPr>
                    </a:p>
                  </a:txBody>
                  <a:tcPr>
                    <a:solidFill>
                      <a:schemeClr val="bg1">
                        <a:lumMod val="65000"/>
                      </a:schemeClr>
                    </a:solidFill>
                  </a:tcPr>
                </a:tc>
                <a:tc>
                  <a:txBody>
                    <a:bodyPr/>
                    <a:lstStyle/>
                    <a:p>
                      <a:r>
                        <a:rPr lang="de-DE" sz="1600" dirty="0"/>
                        <a:t>Um wie viel S-Stufen müsste die S-Meter-Anzeige Ihres Empfängers steigen, wenn Ihr Partner die Sendeleistung von 10 Watt auf 40 Watt erhöht? Um ...</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dirty="0" err="1" smtClean="0"/>
                        <a:t>eine</a:t>
                      </a:r>
                      <a:r>
                        <a:rPr lang="en-US" dirty="0" smtClean="0"/>
                        <a:t> S-</a:t>
                      </a:r>
                      <a:r>
                        <a:rPr lang="en-US" dirty="0" err="1" smtClean="0"/>
                        <a:t>Stufe</a:t>
                      </a:r>
                      <a:endParaRPr lang="en-US" dirty="0"/>
                    </a:p>
                  </a:txBody>
                  <a:tcPr marL="28575" marR="28575" marT="28575" marB="28575" anchor="ctr"/>
                </a:tc>
              </a:tr>
              <a:tr h="370840">
                <a:tc>
                  <a:txBody>
                    <a:bodyPr/>
                    <a:lstStyle/>
                    <a:p>
                      <a:r>
                        <a:rPr lang="en-US" dirty="0" smtClean="0"/>
                        <a:t>B</a:t>
                      </a:r>
                      <a:endParaRPr lang="en-US" dirty="0"/>
                    </a:p>
                  </a:txBody>
                  <a:tcPr/>
                </a:tc>
                <a:tc>
                  <a:txBody>
                    <a:bodyPr/>
                    <a:lstStyle/>
                    <a:p>
                      <a:r>
                        <a:rPr lang="en-US" smtClean="0"/>
                        <a:t>zwei S-Stufen</a:t>
                      </a:r>
                      <a:endParaRPr lang="en-US" dirty="0"/>
                    </a:p>
                  </a:txBody>
                  <a:tcPr marL="28575" marR="28575" marT="28575" marB="28575" anchor="ctr"/>
                </a:tc>
              </a:tr>
              <a:tr h="370840">
                <a:tc>
                  <a:txBody>
                    <a:bodyPr/>
                    <a:lstStyle/>
                    <a:p>
                      <a:r>
                        <a:rPr lang="en-US" dirty="0" smtClean="0"/>
                        <a:t>C</a:t>
                      </a:r>
                      <a:endParaRPr lang="en-US" dirty="0"/>
                    </a:p>
                  </a:txBody>
                  <a:tcPr/>
                </a:tc>
                <a:tc>
                  <a:txBody>
                    <a:bodyPr/>
                    <a:lstStyle/>
                    <a:p>
                      <a:r>
                        <a:rPr lang="en-US" dirty="0" err="1" smtClean="0"/>
                        <a:t>vier</a:t>
                      </a:r>
                      <a:r>
                        <a:rPr lang="en-US" dirty="0" smtClean="0"/>
                        <a:t> S-</a:t>
                      </a:r>
                      <a:r>
                        <a:rPr lang="en-US" dirty="0" err="1" smtClean="0"/>
                        <a:t>Stufen</a:t>
                      </a:r>
                      <a:endParaRPr lang="en-US" dirty="0"/>
                    </a:p>
                  </a:txBody>
                  <a:tcPr marL="28575" marR="28575" marT="28575" marB="28575" anchor="ctr"/>
                </a:tc>
              </a:tr>
              <a:tr h="370840">
                <a:tc>
                  <a:txBody>
                    <a:bodyPr/>
                    <a:lstStyle/>
                    <a:p>
                      <a:r>
                        <a:rPr lang="en-US" dirty="0" smtClean="0"/>
                        <a:t>D</a:t>
                      </a:r>
                      <a:endParaRPr lang="en-US" dirty="0"/>
                    </a:p>
                  </a:txBody>
                  <a:tcPr/>
                </a:tc>
                <a:tc>
                  <a:txBody>
                    <a:bodyPr/>
                    <a:lstStyle/>
                    <a:p>
                      <a:r>
                        <a:rPr lang="en-US" dirty="0" err="1" smtClean="0"/>
                        <a:t>acht</a:t>
                      </a:r>
                      <a:r>
                        <a:rPr lang="en-US" dirty="0" smtClean="0"/>
                        <a:t> S-</a:t>
                      </a:r>
                      <a:r>
                        <a:rPr lang="en-US" dirty="0" err="1" smtClean="0"/>
                        <a:t>Stufen</a:t>
                      </a:r>
                      <a:endParaRPr lang="en-US" dirty="0"/>
                    </a:p>
                  </a:txBody>
                  <a:tcPr marL="28575" marR="28575" marT="28575" marB="28575" anchor="ctr"/>
                </a:tc>
              </a:tr>
            </a:tbl>
          </a:graphicData>
        </a:graphic>
      </p:graphicFrame>
      <p:sp>
        <p:nvSpPr>
          <p:cNvPr id="5" name="Interaktive Schaltfläche: Hilfe 4">
            <a:hlinkClick r:id="" action="ppaction://noaction" highlightClick="1"/>
          </p:cNvPr>
          <p:cNvSpPr/>
          <p:nvPr/>
        </p:nvSpPr>
        <p:spPr>
          <a:xfrm>
            <a:off x="1219021" y="209233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219021" y="245817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219021" y="282402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219021" y="318986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946599" y="2435391"/>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957820" y="2078684"/>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6" name="Textfeld 15"/>
          <p:cNvSpPr txBox="1"/>
          <p:nvPr/>
        </p:nvSpPr>
        <p:spPr>
          <a:xfrm>
            <a:off x="957820" y="2805746"/>
            <a:ext cx="787395" cy="338554"/>
          </a:xfrm>
          <a:prstGeom prst="rect">
            <a:avLst/>
          </a:prstGeom>
          <a:solidFill>
            <a:srgbClr val="FF3333"/>
          </a:solidFill>
          <a:ln>
            <a:noFill/>
          </a:ln>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957820" y="316245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graphicFrame>
        <p:nvGraphicFramePr>
          <p:cNvPr id="18" name="Tabelle 17"/>
          <p:cNvGraphicFramePr>
            <a:graphicFrameLocks noGrp="1"/>
          </p:cNvGraphicFramePr>
          <p:nvPr>
            <p:extLst>
              <p:ext uri="{D42A27DB-BD31-4B8C-83A1-F6EECF244321}">
                <p14:modId xmlns:p14="http://schemas.microsoft.com/office/powerpoint/2010/main" val="3975735772"/>
              </p:ext>
            </p:extLst>
          </p:nvPr>
        </p:nvGraphicFramePr>
        <p:xfrm>
          <a:off x="899592" y="3793450"/>
          <a:ext cx="7488832" cy="2515870"/>
        </p:xfrm>
        <a:graphic>
          <a:graphicData uri="http://schemas.openxmlformats.org/drawingml/2006/table">
            <a:tbl>
              <a:tblPr firstRow="1" bandRow="1">
                <a:tableStyleId>{17292A2E-F333-43FB-9621-5CBBE7FDCDCB}</a:tableStyleId>
              </a:tblPr>
              <a:tblGrid>
                <a:gridCol w="1002137"/>
                <a:gridCol w="6486695"/>
              </a:tblGrid>
              <a:tr h="370840">
                <a:tc>
                  <a:txBody>
                    <a:bodyPr/>
                    <a:lstStyle/>
                    <a:p>
                      <a:r>
                        <a:rPr lang="en-US" dirty="0" smtClean="0">
                          <a:solidFill>
                            <a:schemeClr val="tx1"/>
                          </a:solidFill>
                        </a:rPr>
                        <a:t>TF404</a:t>
                      </a:r>
                      <a:endParaRPr lang="en-US" dirty="0">
                        <a:solidFill>
                          <a:schemeClr val="tx1"/>
                        </a:solidFill>
                      </a:endParaRPr>
                    </a:p>
                  </a:txBody>
                  <a:tcPr>
                    <a:solidFill>
                      <a:schemeClr val="bg1">
                        <a:lumMod val="65000"/>
                      </a:schemeClr>
                    </a:solidFill>
                  </a:tcPr>
                </a:tc>
                <a:tc>
                  <a:txBody>
                    <a:bodyPr/>
                    <a:lstStyle/>
                    <a:p>
                      <a:r>
                        <a:rPr lang="de-DE" sz="1600" b="1" dirty="0"/>
                        <a:t>Ein Funkamateur kommt laut S-Meter mit S7 an. Dann schaltet er seine Endstufe ein und bittet um einen erneuten Rapport. Das S-Meter zeigt S9+8dB. Um welchen Faktor müsste der Funkamateur seine Leistung erhöht haben?</a:t>
                      </a:r>
                      <a:endParaRPr lang="de-DE" sz="1600" dirty="0"/>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smtClean="0"/>
                        <a:t>120-fach</a:t>
                      </a:r>
                      <a:endParaRPr lang="en-US" dirty="0"/>
                    </a:p>
                  </a:txBody>
                  <a:tcPr marL="28575" marR="28575" marT="28575" marB="28575" anchor="ctr"/>
                </a:tc>
              </a:tr>
              <a:tr h="370840">
                <a:tc>
                  <a:txBody>
                    <a:bodyPr/>
                    <a:lstStyle/>
                    <a:p>
                      <a:r>
                        <a:rPr lang="en-US" dirty="0" smtClean="0"/>
                        <a:t>B</a:t>
                      </a:r>
                      <a:endParaRPr lang="en-US" dirty="0"/>
                    </a:p>
                  </a:txBody>
                  <a:tcPr/>
                </a:tc>
                <a:tc>
                  <a:txBody>
                    <a:bodyPr/>
                    <a:lstStyle/>
                    <a:p>
                      <a:r>
                        <a:rPr lang="en-US" dirty="0" smtClean="0"/>
                        <a:t>20-fach</a:t>
                      </a:r>
                      <a:endParaRPr lang="en-US" dirty="0"/>
                    </a:p>
                  </a:txBody>
                  <a:tcPr marL="28575" marR="28575" marT="28575" marB="28575" anchor="ctr"/>
                </a:tc>
              </a:tr>
              <a:tr h="370840">
                <a:tc>
                  <a:txBody>
                    <a:bodyPr/>
                    <a:lstStyle/>
                    <a:p>
                      <a:r>
                        <a:rPr lang="en-US" dirty="0" smtClean="0"/>
                        <a:t>C</a:t>
                      </a:r>
                      <a:endParaRPr lang="en-US" dirty="0"/>
                    </a:p>
                  </a:txBody>
                  <a:tcPr/>
                </a:tc>
                <a:tc>
                  <a:txBody>
                    <a:bodyPr/>
                    <a:lstStyle/>
                    <a:p>
                      <a:r>
                        <a:rPr lang="en-US" dirty="0" smtClean="0"/>
                        <a:t>10-fach</a:t>
                      </a:r>
                      <a:endParaRPr lang="en-US" dirty="0"/>
                    </a:p>
                  </a:txBody>
                  <a:tcPr marL="28575" marR="28575" marT="28575" marB="28575" anchor="ctr"/>
                </a:tc>
              </a:tr>
              <a:tr h="370840">
                <a:tc>
                  <a:txBody>
                    <a:bodyPr/>
                    <a:lstStyle/>
                    <a:p>
                      <a:r>
                        <a:rPr lang="en-US" dirty="0" smtClean="0"/>
                        <a:t>D</a:t>
                      </a:r>
                      <a:endParaRPr lang="en-US" dirty="0"/>
                    </a:p>
                  </a:txBody>
                  <a:tcPr/>
                </a:tc>
                <a:tc>
                  <a:txBody>
                    <a:bodyPr/>
                    <a:lstStyle/>
                    <a:p>
                      <a:r>
                        <a:rPr lang="en-US" dirty="0" smtClean="0"/>
                        <a:t>100-fach</a:t>
                      </a:r>
                      <a:endParaRPr lang="en-US" dirty="0"/>
                    </a:p>
                  </a:txBody>
                  <a:tcPr marL="28575" marR="28575" marT="28575" marB="28575" anchor="ctr"/>
                </a:tc>
              </a:tr>
            </a:tbl>
          </a:graphicData>
        </a:graphic>
      </p:graphicFrame>
      <p:sp>
        <p:nvSpPr>
          <p:cNvPr id="19" name="Interaktive Schaltfläche: Hilfe 18">
            <a:hlinkClick r:id="" action="ppaction://noaction" highlightClick="1"/>
          </p:cNvPr>
          <p:cNvSpPr/>
          <p:nvPr/>
        </p:nvSpPr>
        <p:spPr>
          <a:xfrm>
            <a:off x="1214920" y="4873983"/>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214920" y="523982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214920" y="5605673"/>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214920" y="5971519"/>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972118" y="5215903"/>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972118" y="4852793"/>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5" name="Textfeld 24"/>
          <p:cNvSpPr txBox="1"/>
          <p:nvPr/>
        </p:nvSpPr>
        <p:spPr>
          <a:xfrm>
            <a:off x="960897" y="557425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6" name="Textfeld 25"/>
          <p:cNvSpPr txBox="1"/>
          <p:nvPr/>
        </p:nvSpPr>
        <p:spPr>
          <a:xfrm>
            <a:off x="972118" y="5946258"/>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Tree>
    <p:extLst>
      <p:ext uri="{BB962C8B-B14F-4D97-AF65-F5344CB8AC3E}">
        <p14:creationId xmlns:p14="http://schemas.microsoft.com/office/powerpoint/2010/main" val="185637068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6" grpId="0" animBg="1"/>
      <p:bldP spid="15" grpId="0" animBg="1"/>
      <p:bldP spid="16" grpId="0" animBg="1"/>
      <p:bldP spid="17"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11</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3763777227"/>
              </p:ext>
            </p:extLst>
          </p:nvPr>
        </p:nvGraphicFramePr>
        <p:xfrm>
          <a:off x="899592" y="1247646"/>
          <a:ext cx="7488832" cy="251587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TF405</a:t>
                      </a:r>
                      <a:endParaRPr lang="en-US" dirty="0">
                        <a:solidFill>
                          <a:schemeClr val="tx1"/>
                        </a:solidFill>
                      </a:endParaRPr>
                    </a:p>
                  </a:txBody>
                  <a:tcPr>
                    <a:solidFill>
                      <a:schemeClr val="bg1">
                        <a:lumMod val="65000"/>
                      </a:schemeClr>
                    </a:solidFill>
                  </a:tcPr>
                </a:tc>
                <a:tc>
                  <a:txBody>
                    <a:bodyPr/>
                    <a:lstStyle/>
                    <a:p>
                      <a:r>
                        <a:rPr lang="de-DE" sz="1600" dirty="0"/>
                        <a:t>Ein Funkamateur hat eine Endstufe, welche die Leistung verzehnfacht (von 10 auf 100 Watt). Ohne seine Endstufe zeigt Ihr S-Meter genau S8. Auf welchen Wert müsste die Anzeige Ihres </a:t>
                      </a:r>
                      <a:r>
                        <a:rPr lang="de-DE" sz="1600" dirty="0" smtClean="0"/>
                        <a:t/>
                      </a:r>
                      <a:br>
                        <a:rPr lang="de-DE" sz="1600" dirty="0" smtClean="0"/>
                      </a:br>
                      <a:r>
                        <a:rPr lang="de-DE" sz="1600" dirty="0" smtClean="0"/>
                        <a:t>S-Meters </a:t>
                      </a:r>
                      <a:r>
                        <a:rPr lang="de-DE" sz="1600" dirty="0"/>
                        <a:t>ansteigen, wenn er die Endstufe </a:t>
                      </a:r>
                      <a:r>
                        <a:rPr lang="de-DE" sz="1600" dirty="0" err="1"/>
                        <a:t>dazuschaltet</a:t>
                      </a:r>
                      <a:r>
                        <a:rPr lang="de-DE" sz="1600" dirty="0"/>
                        <a:t>?</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dirty="0" smtClean="0"/>
                        <a:t>S9+4 dB</a:t>
                      </a:r>
                      <a:endParaRPr lang="en-US" dirty="0"/>
                    </a:p>
                  </a:txBody>
                  <a:tcPr marL="28575" marR="28575" marT="28575" marB="28575" anchor="ctr"/>
                </a:tc>
              </a:tr>
              <a:tr h="370840">
                <a:tc>
                  <a:txBody>
                    <a:bodyPr/>
                    <a:lstStyle/>
                    <a:p>
                      <a:r>
                        <a:rPr lang="en-US" dirty="0" smtClean="0"/>
                        <a:t>B</a:t>
                      </a:r>
                      <a:endParaRPr lang="en-US" dirty="0"/>
                    </a:p>
                  </a:txBody>
                  <a:tcPr/>
                </a:tc>
                <a:tc>
                  <a:txBody>
                    <a:bodyPr/>
                    <a:lstStyle/>
                    <a:p>
                      <a:r>
                        <a:rPr lang="en-US" dirty="0" smtClean="0"/>
                        <a:t>S18</a:t>
                      </a:r>
                      <a:endParaRPr lang="en-US" dirty="0"/>
                    </a:p>
                  </a:txBody>
                  <a:tcPr marL="28575" marR="28575" marT="28575" marB="28575" anchor="ctr"/>
                </a:tc>
              </a:tr>
              <a:tr h="370840">
                <a:tc>
                  <a:txBody>
                    <a:bodyPr/>
                    <a:lstStyle/>
                    <a:p>
                      <a:r>
                        <a:rPr lang="en-US" dirty="0" smtClean="0"/>
                        <a:t>C</a:t>
                      </a:r>
                      <a:endParaRPr lang="en-US" dirty="0"/>
                    </a:p>
                  </a:txBody>
                  <a:tcPr/>
                </a:tc>
                <a:tc>
                  <a:txBody>
                    <a:bodyPr/>
                    <a:lstStyle/>
                    <a:p>
                      <a:r>
                        <a:rPr lang="en-US" dirty="0" smtClean="0"/>
                        <a:t>S10+10dB</a:t>
                      </a:r>
                      <a:endParaRPr lang="en-US" dirty="0"/>
                    </a:p>
                  </a:txBody>
                  <a:tcPr marL="28575" marR="28575" marT="28575" marB="28575" anchor="ctr"/>
                </a:tc>
              </a:tr>
              <a:tr h="370840">
                <a:tc>
                  <a:txBody>
                    <a:bodyPr/>
                    <a:lstStyle/>
                    <a:p>
                      <a:r>
                        <a:rPr lang="en-US" dirty="0" smtClean="0"/>
                        <a:t>D</a:t>
                      </a:r>
                      <a:endParaRPr lang="en-US" dirty="0"/>
                    </a:p>
                  </a:txBody>
                  <a:tcPr/>
                </a:tc>
                <a:tc>
                  <a:txBody>
                    <a:bodyPr/>
                    <a:lstStyle/>
                    <a:p>
                      <a:r>
                        <a:rPr lang="en-US" dirty="0" smtClean="0"/>
                        <a:t>S9+9 dB</a:t>
                      </a:r>
                      <a:endParaRPr lang="en-US" dirty="0"/>
                    </a:p>
                  </a:txBody>
                  <a:tcPr marL="28575" marR="28575" marT="28575" marB="28575" anchor="ctr"/>
                </a:tc>
              </a:tr>
            </a:tbl>
          </a:graphicData>
        </a:graphic>
      </p:graphicFrame>
      <p:sp>
        <p:nvSpPr>
          <p:cNvPr id="5" name="Interaktive Schaltfläche: Hilfe 4">
            <a:hlinkClick r:id="" action="ppaction://noaction" highlightClick="1"/>
          </p:cNvPr>
          <p:cNvSpPr/>
          <p:nvPr/>
        </p:nvSpPr>
        <p:spPr>
          <a:xfrm>
            <a:off x="1219021" y="233134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219021" y="2697193"/>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219021" y="306303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219021" y="342888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946599" y="2674407"/>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957820" y="2317700"/>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6" name="Textfeld 15"/>
          <p:cNvSpPr txBox="1"/>
          <p:nvPr/>
        </p:nvSpPr>
        <p:spPr>
          <a:xfrm>
            <a:off x="957820" y="3044762"/>
            <a:ext cx="787395" cy="338554"/>
          </a:xfrm>
          <a:prstGeom prst="rect">
            <a:avLst/>
          </a:prstGeom>
          <a:solidFill>
            <a:srgbClr val="FF3333"/>
          </a:solidFill>
          <a:ln>
            <a:noFill/>
          </a:ln>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957820" y="340147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graphicFrame>
        <p:nvGraphicFramePr>
          <p:cNvPr id="18" name="Tabelle 17"/>
          <p:cNvGraphicFramePr>
            <a:graphicFrameLocks noGrp="1"/>
          </p:cNvGraphicFramePr>
          <p:nvPr>
            <p:extLst>
              <p:ext uri="{D42A27DB-BD31-4B8C-83A1-F6EECF244321}">
                <p14:modId xmlns:p14="http://schemas.microsoft.com/office/powerpoint/2010/main" val="3872817866"/>
              </p:ext>
            </p:extLst>
          </p:nvPr>
        </p:nvGraphicFramePr>
        <p:xfrm>
          <a:off x="899592" y="4311104"/>
          <a:ext cx="7488832" cy="1854200"/>
        </p:xfrm>
        <a:graphic>
          <a:graphicData uri="http://schemas.openxmlformats.org/drawingml/2006/table">
            <a:tbl>
              <a:tblPr firstRow="1" bandRow="1">
                <a:tableStyleId>{17292A2E-F333-43FB-9621-5CBBE7FDCDCB}</a:tableStyleId>
              </a:tblPr>
              <a:tblGrid>
                <a:gridCol w="1002137"/>
                <a:gridCol w="6486695"/>
              </a:tblGrid>
              <a:tr h="370840">
                <a:tc>
                  <a:txBody>
                    <a:bodyPr/>
                    <a:lstStyle/>
                    <a:p>
                      <a:r>
                        <a:rPr lang="en-US" dirty="0" smtClean="0">
                          <a:solidFill>
                            <a:schemeClr val="tx1"/>
                          </a:solidFill>
                        </a:rPr>
                        <a:t>TF406</a:t>
                      </a:r>
                      <a:endParaRPr lang="en-US" dirty="0">
                        <a:solidFill>
                          <a:schemeClr val="tx1"/>
                        </a:solidFill>
                      </a:endParaRPr>
                    </a:p>
                  </a:txBody>
                  <a:tcPr>
                    <a:solidFill>
                      <a:schemeClr val="bg1">
                        <a:lumMod val="65000"/>
                      </a:schemeClr>
                    </a:solidFill>
                  </a:tcPr>
                </a:tc>
                <a:tc>
                  <a:txBody>
                    <a:bodyPr/>
                    <a:lstStyle/>
                    <a:p>
                      <a:r>
                        <a:rPr lang="de-DE"/>
                        <a:t>Wie groß ist der Unterschied von S4 nach S7 in dB?</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tc>
                <a:tc>
                  <a:txBody>
                    <a:bodyPr/>
                    <a:lstStyle/>
                    <a:p>
                      <a:r>
                        <a:rPr lang="en-GB" dirty="0" smtClean="0"/>
                        <a:t>3 dB</a:t>
                      </a:r>
                      <a:endParaRPr lang="en-US" dirty="0"/>
                    </a:p>
                  </a:txBody>
                  <a:tcPr marL="28575" marR="28575" marT="28575" marB="28575" anchor="ctr"/>
                </a:tc>
              </a:tr>
              <a:tr h="370840">
                <a:tc>
                  <a:txBody>
                    <a:bodyPr/>
                    <a:lstStyle/>
                    <a:p>
                      <a:r>
                        <a:rPr lang="en-US" dirty="0" smtClean="0"/>
                        <a:t>B</a:t>
                      </a:r>
                      <a:endParaRPr lang="en-US" dirty="0"/>
                    </a:p>
                  </a:txBody>
                  <a:tcPr/>
                </a:tc>
                <a:tc>
                  <a:txBody>
                    <a:bodyPr/>
                    <a:lstStyle/>
                    <a:p>
                      <a:r>
                        <a:rPr lang="en-GB" dirty="0" smtClean="0"/>
                        <a:t>9 dB</a:t>
                      </a:r>
                      <a:endParaRPr lang="en-US" dirty="0"/>
                    </a:p>
                  </a:txBody>
                  <a:tcPr marL="28575" marR="28575" marT="28575" marB="28575" anchor="ctr"/>
                </a:tc>
              </a:tr>
              <a:tr h="370840">
                <a:tc>
                  <a:txBody>
                    <a:bodyPr/>
                    <a:lstStyle/>
                    <a:p>
                      <a:r>
                        <a:rPr lang="en-US" dirty="0" smtClean="0"/>
                        <a:t>C</a:t>
                      </a:r>
                      <a:endParaRPr lang="en-US" dirty="0"/>
                    </a:p>
                  </a:txBody>
                  <a:tcPr/>
                </a:tc>
                <a:tc>
                  <a:txBody>
                    <a:bodyPr/>
                    <a:lstStyle/>
                    <a:p>
                      <a:r>
                        <a:rPr lang="en-GB" dirty="0" smtClean="0"/>
                        <a:t>18 dB</a:t>
                      </a:r>
                      <a:endParaRPr lang="en-US" dirty="0"/>
                    </a:p>
                  </a:txBody>
                  <a:tcPr marL="28575" marR="28575" marT="28575" marB="28575" anchor="ctr"/>
                </a:tc>
              </a:tr>
              <a:tr h="370840">
                <a:tc>
                  <a:txBody>
                    <a:bodyPr/>
                    <a:lstStyle/>
                    <a:p>
                      <a:r>
                        <a:rPr lang="en-US" dirty="0" smtClean="0"/>
                        <a:t>D</a:t>
                      </a:r>
                      <a:endParaRPr lang="en-US" dirty="0"/>
                    </a:p>
                  </a:txBody>
                  <a:tcPr/>
                </a:tc>
                <a:tc>
                  <a:txBody>
                    <a:bodyPr/>
                    <a:lstStyle/>
                    <a:p>
                      <a:r>
                        <a:rPr lang="en-GB" dirty="0" smtClean="0"/>
                        <a:t>24 dB</a:t>
                      </a:r>
                      <a:endParaRPr lang="en-US" dirty="0"/>
                    </a:p>
                  </a:txBody>
                  <a:tcPr marL="28575" marR="28575" marT="28575" marB="28575" anchor="ctr"/>
                </a:tc>
              </a:tr>
            </a:tbl>
          </a:graphicData>
        </a:graphic>
      </p:graphicFrame>
      <p:sp>
        <p:nvSpPr>
          <p:cNvPr id="19" name="Interaktive Schaltfläche: Hilfe 18">
            <a:hlinkClick r:id="" action="ppaction://noaction" highlightClick="1"/>
          </p:cNvPr>
          <p:cNvSpPr/>
          <p:nvPr/>
        </p:nvSpPr>
        <p:spPr>
          <a:xfrm>
            <a:off x="1214920" y="472258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214920" y="5088429"/>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214920" y="545427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214920" y="582012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972118" y="506450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972118" y="470139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5" name="Textfeld 24"/>
          <p:cNvSpPr txBox="1"/>
          <p:nvPr/>
        </p:nvSpPr>
        <p:spPr>
          <a:xfrm>
            <a:off x="960897" y="5422857"/>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26" name="Textfeld 25"/>
          <p:cNvSpPr txBox="1"/>
          <p:nvPr/>
        </p:nvSpPr>
        <p:spPr>
          <a:xfrm>
            <a:off x="972118" y="5794859"/>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185637068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6" grpId="0" animBg="1"/>
      <p:bldP spid="15" grpId="0" animBg="1"/>
      <p:bldP spid="16" grpId="0" animBg="1"/>
      <p:bldP spid="17" grpId="0" animBg="1"/>
      <p:bldP spid="23"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Der Pegel</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12</a:t>
            </a:fld>
            <a:endParaRPr lang="de-DE" altLang="en-US"/>
          </a:p>
        </p:txBody>
      </p:sp>
      <p:sp>
        <p:nvSpPr>
          <p:cNvPr id="9" name="Textfeld 8"/>
          <p:cNvSpPr txBox="1"/>
          <p:nvPr/>
        </p:nvSpPr>
        <p:spPr>
          <a:xfrm>
            <a:off x="683568" y="3080835"/>
            <a:ext cx="8136904" cy="3498394"/>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Der </a:t>
            </a:r>
            <a:r>
              <a:rPr lang="de-DE" sz="1600" dirty="0">
                <a:latin typeface="Verdana" panose="020B0604030504040204" pitchFamily="34" charset="0"/>
                <a:ea typeface="Verdana" panose="020B0604030504040204" pitchFamily="34" charset="0"/>
                <a:cs typeface="Verdana" panose="020B0604030504040204" pitchFamily="34" charset="0"/>
              </a:rPr>
              <a:t>Pegel in der Hochfrequenztechnik entspricht dem Pegel, den man von den </a:t>
            </a:r>
            <a:r>
              <a:rPr lang="de-DE" sz="1600" dirty="0" err="1">
                <a:latin typeface="Verdana" panose="020B0604030504040204" pitchFamily="34" charset="0"/>
                <a:ea typeface="Verdana" panose="020B0604030504040204" pitchFamily="34" charset="0"/>
                <a:cs typeface="Verdana" panose="020B0604030504040204" pitchFamily="34" charset="0"/>
              </a:rPr>
              <a:t>Wasserstandsangaben</a:t>
            </a:r>
            <a:r>
              <a:rPr lang="de-DE" sz="1600" dirty="0">
                <a:latin typeface="Verdana" panose="020B0604030504040204" pitchFamily="34" charset="0"/>
                <a:ea typeface="Verdana" panose="020B0604030504040204" pitchFamily="34" charset="0"/>
                <a:cs typeface="Verdana" panose="020B0604030504040204" pitchFamily="34" charset="0"/>
              </a:rPr>
              <a:t> kennt. Man kann den Wasserstand zum Beispiel an einer Stelle angeben als 6,15 m. Man kann aber auch sagen, dass heute der Pegel 15 cm höher als normal ist (6,00 m</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In der Übertragungstechnik gibt es verschiedene Normal- oder Nullwerte, auf die man sich bezieht, Watt (</a:t>
            </a:r>
            <a:r>
              <a:rPr lang="de-DE" sz="1600" dirty="0" err="1">
                <a:latin typeface="Verdana" panose="020B0604030504040204" pitchFamily="34" charset="0"/>
                <a:ea typeface="Verdana" panose="020B0604030504040204" pitchFamily="34" charset="0"/>
                <a:cs typeface="Verdana" panose="020B0604030504040204" pitchFamily="34" charset="0"/>
              </a:rPr>
              <a:t>dBW</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err="1">
                <a:latin typeface="Verdana" panose="020B0604030504040204" pitchFamily="34" charset="0"/>
                <a:ea typeface="Verdana" panose="020B0604030504040204" pitchFamily="34" charset="0"/>
                <a:cs typeface="Verdana" panose="020B0604030504040204" pitchFamily="34" charset="0"/>
              </a:rPr>
              <a:t>Milliwatt</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err="1">
                <a:latin typeface="Verdana" panose="020B0604030504040204" pitchFamily="34" charset="0"/>
                <a:ea typeface="Verdana" panose="020B0604030504040204" pitchFamily="34" charset="0"/>
                <a:cs typeface="Verdana" panose="020B0604030504040204" pitchFamily="34" charset="0"/>
              </a:rPr>
              <a:t>dBm</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err="1">
                <a:latin typeface="Verdana" panose="020B0604030504040204" pitchFamily="34" charset="0"/>
                <a:ea typeface="Verdana" panose="020B0604030504040204" pitchFamily="34" charset="0"/>
                <a:cs typeface="Verdana" panose="020B0604030504040204" pitchFamily="34" charset="0"/>
              </a:rPr>
              <a:t>Pikowatt</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err="1">
                <a:latin typeface="Verdana" panose="020B0604030504040204" pitchFamily="34" charset="0"/>
                <a:ea typeface="Verdana" panose="020B0604030504040204" pitchFamily="34" charset="0"/>
                <a:cs typeface="Verdana" panose="020B0604030504040204" pitchFamily="34" charset="0"/>
              </a:rPr>
              <a:t>dBpW</a:t>
            </a:r>
            <a:r>
              <a:rPr lang="de-DE" sz="1600" dirty="0">
                <a:latin typeface="Verdana" panose="020B0604030504040204" pitchFamily="34" charset="0"/>
                <a:ea typeface="Verdana" panose="020B0604030504040204" pitchFamily="34" charset="0"/>
                <a:cs typeface="Verdana" panose="020B0604030504040204" pitchFamily="34" charset="0"/>
              </a:rPr>
              <a:t>), Volt (</a:t>
            </a:r>
            <a:r>
              <a:rPr lang="de-DE" sz="1600" dirty="0" err="1">
                <a:latin typeface="Verdana" panose="020B0604030504040204" pitchFamily="34" charset="0"/>
                <a:ea typeface="Verdana" panose="020B0604030504040204" pitchFamily="34" charset="0"/>
                <a:cs typeface="Verdana" panose="020B0604030504040204" pitchFamily="34" charset="0"/>
              </a:rPr>
              <a:t>dBV</a:t>
            </a:r>
            <a:r>
              <a:rPr lang="de-DE" sz="1600" dirty="0">
                <a:latin typeface="Verdana" panose="020B0604030504040204" pitchFamily="34" charset="0"/>
                <a:ea typeface="Verdana" panose="020B0604030504040204" pitchFamily="34" charset="0"/>
                <a:cs typeface="Verdana" panose="020B0604030504040204" pitchFamily="34" charset="0"/>
              </a:rPr>
              <a:t>), Mikrovolt (</a:t>
            </a:r>
            <a:r>
              <a:rPr lang="de-DE" sz="1600" dirty="0" err="1">
                <a:latin typeface="Verdana" panose="020B0604030504040204" pitchFamily="34" charset="0"/>
                <a:ea typeface="Verdana" panose="020B0604030504040204" pitchFamily="34" charset="0"/>
                <a:cs typeface="Verdana" panose="020B0604030504040204" pitchFamily="34" charset="0"/>
              </a:rPr>
              <a:t>dBµV</a:t>
            </a:r>
            <a:r>
              <a:rPr lang="de-DE" sz="1600" dirty="0">
                <a:latin typeface="Verdana" panose="020B0604030504040204" pitchFamily="34" charset="0"/>
                <a:ea typeface="Verdana" panose="020B0604030504040204" pitchFamily="34" charset="0"/>
                <a:cs typeface="Verdana" panose="020B0604030504040204" pitchFamily="34" charset="0"/>
              </a:rPr>
              <a:t>). Hier im Lehrgang Klasse E werden nur Leistungspegel besprochen</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In der NF- und in der HF-Technik werden die Pegel </a:t>
            </a:r>
            <a:r>
              <a:rPr lang="de-DE" sz="1600" dirty="0" err="1">
                <a:latin typeface="Verdana" panose="020B0604030504040204" pitchFamily="34" charset="0"/>
                <a:ea typeface="Verdana" panose="020B0604030504040204" pitchFamily="34" charset="0"/>
                <a:cs typeface="Verdana" panose="020B0604030504040204" pitchFamily="34" charset="0"/>
              </a:rPr>
              <a:t>dBm</a:t>
            </a:r>
            <a:r>
              <a:rPr lang="de-DE" sz="1600" dirty="0">
                <a:latin typeface="Verdana" panose="020B0604030504040204" pitchFamily="34" charset="0"/>
                <a:ea typeface="Verdana" panose="020B0604030504040204" pitchFamily="34" charset="0"/>
                <a:cs typeface="Verdana" panose="020B0604030504040204" pitchFamily="34" charset="0"/>
              </a:rPr>
              <a:t> und </a:t>
            </a:r>
            <a:r>
              <a:rPr lang="de-DE" sz="1600" dirty="0" err="1">
                <a:latin typeface="Verdana" panose="020B0604030504040204" pitchFamily="34" charset="0"/>
                <a:ea typeface="Verdana" panose="020B0604030504040204" pitchFamily="34" charset="0"/>
                <a:cs typeface="Verdana" panose="020B0604030504040204" pitchFamily="34" charset="0"/>
              </a:rPr>
              <a:t>dBW</a:t>
            </a:r>
            <a:r>
              <a:rPr lang="de-DE" sz="1600" dirty="0">
                <a:latin typeface="Verdana" panose="020B0604030504040204" pitchFamily="34" charset="0"/>
                <a:ea typeface="Verdana" panose="020B0604030504040204" pitchFamily="34" charset="0"/>
                <a:cs typeface="Verdana" panose="020B0604030504040204" pitchFamily="34" charset="0"/>
              </a:rPr>
              <a:t> verwendet. Es bedeutet, dass der Bezugswert 1 </a:t>
            </a:r>
            <a:r>
              <a:rPr lang="de-DE" sz="1600" dirty="0" err="1">
                <a:latin typeface="Verdana" panose="020B0604030504040204" pitchFamily="34" charset="0"/>
                <a:ea typeface="Verdana" panose="020B0604030504040204" pitchFamily="34" charset="0"/>
                <a:cs typeface="Verdana" panose="020B0604030504040204" pitchFamily="34" charset="0"/>
              </a:rPr>
              <a:t>Milliwatt</a:t>
            </a:r>
            <a:r>
              <a:rPr lang="de-DE" sz="1600" dirty="0">
                <a:latin typeface="Verdana" panose="020B0604030504040204" pitchFamily="34" charset="0"/>
                <a:ea typeface="Verdana" panose="020B0604030504040204" pitchFamily="34" charset="0"/>
                <a:cs typeface="Verdana" panose="020B0604030504040204" pitchFamily="34" charset="0"/>
              </a:rPr>
              <a:t> bzw. 1 Watt beträgt. Bei sehr kleinen Leistungen in der HF-Messtechnik und bei Angaben über Störleistungen (EMV) wird der Bezugswert 1 </a:t>
            </a:r>
            <a:r>
              <a:rPr lang="de-DE" sz="1600" dirty="0" err="1">
                <a:latin typeface="Verdana" panose="020B0604030504040204" pitchFamily="34" charset="0"/>
                <a:ea typeface="Verdana" panose="020B0604030504040204" pitchFamily="34" charset="0"/>
                <a:cs typeface="Verdana" panose="020B0604030504040204" pitchFamily="34" charset="0"/>
              </a:rPr>
              <a:t>Pikowatt</a:t>
            </a:r>
            <a:r>
              <a:rPr lang="de-DE" sz="1600" dirty="0">
                <a:latin typeface="Verdana" panose="020B0604030504040204" pitchFamily="34" charset="0"/>
                <a:ea typeface="Verdana" panose="020B0604030504040204" pitchFamily="34" charset="0"/>
                <a:cs typeface="Verdana" panose="020B0604030504040204" pitchFamily="34" charset="0"/>
              </a:rPr>
              <a:t> verwendet, deshalb </a:t>
            </a:r>
            <a:r>
              <a:rPr lang="de-DE" sz="1600" dirty="0" err="1">
                <a:latin typeface="Verdana" panose="020B0604030504040204" pitchFamily="34" charset="0"/>
                <a:ea typeface="Verdana" panose="020B0604030504040204" pitchFamily="34" charset="0"/>
                <a:cs typeface="Verdana" panose="020B0604030504040204" pitchFamily="34" charset="0"/>
              </a:rPr>
              <a:t>pW</a:t>
            </a:r>
            <a:r>
              <a:rPr lang="de-DE" sz="1600" dirty="0">
                <a:latin typeface="Verdana" panose="020B0604030504040204" pitchFamily="34" charset="0"/>
                <a:ea typeface="Verdana" panose="020B0604030504040204" pitchFamily="34" charset="0"/>
                <a:cs typeface="Verdana" panose="020B0604030504040204" pitchFamily="34" charset="0"/>
              </a:rPr>
              <a:t> hinter dB</a:t>
            </a:r>
            <a:r>
              <a:rPr lang="de-DE" sz="1600" dirty="0" smtClean="0">
                <a:latin typeface="Verdana" panose="020B0604030504040204" pitchFamily="34" charset="0"/>
                <a:ea typeface="Verdana" panose="020B0604030504040204" pitchFamily="34" charset="0"/>
                <a:cs typeface="Verdana" panose="020B0604030504040204" pitchFamily="34" charset="0"/>
              </a:rPr>
              <a:t>. </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feld 11"/>
          <p:cNvSpPr txBox="1"/>
          <p:nvPr/>
        </p:nvSpPr>
        <p:spPr>
          <a:xfrm>
            <a:off x="4067944" y="1124744"/>
            <a:ext cx="4616896" cy="2062103"/>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Häufig werden Leistungs- oder Spannungsangaben auf einen festgelegten Wert bezogen. Dann lassen sich Aussagen über die tatsächliche Leistung machen</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Häufig werden Leistungs- oder </a:t>
            </a:r>
            <a:r>
              <a:rPr lang="de-DE" sz="1600" dirty="0" smtClean="0">
                <a:latin typeface="Verdana" panose="020B0604030504040204" pitchFamily="34" charset="0"/>
                <a:ea typeface="Verdana" panose="020B0604030504040204" pitchFamily="34" charset="0"/>
                <a:cs typeface="Verdana" panose="020B0604030504040204" pitchFamily="34" charset="0"/>
              </a:rPr>
              <a:t>Spannungsangaben </a:t>
            </a:r>
            <a:r>
              <a:rPr lang="de-DE" sz="1600" dirty="0">
                <a:latin typeface="Verdana" panose="020B0604030504040204" pitchFamily="34" charset="0"/>
                <a:ea typeface="Verdana" panose="020B0604030504040204" pitchFamily="34" charset="0"/>
                <a:cs typeface="Verdana" panose="020B0604030504040204" pitchFamily="34" charset="0"/>
              </a:rPr>
              <a:t>auf einen festgelegten Wert bezogen. Dann lassen sich Aussagen über die tatsächliche Leistung </a:t>
            </a:r>
            <a:r>
              <a:rPr lang="de-DE" sz="1600" dirty="0" smtClean="0">
                <a:latin typeface="Verdana" panose="020B0604030504040204" pitchFamily="34" charset="0"/>
                <a:ea typeface="Verdana" panose="020B0604030504040204" pitchFamily="34" charset="0"/>
                <a:cs typeface="Verdana" panose="020B0604030504040204" pitchFamily="34" charset="0"/>
              </a:rPr>
              <a:t>machen.</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18" y="1136191"/>
            <a:ext cx="3139821" cy="1908143"/>
          </a:xfrm>
          <a:prstGeom prst="rect">
            <a:avLst/>
          </a:prstGeom>
        </p:spPr>
      </p:pic>
    </p:spTree>
    <p:extLst>
      <p:ext uri="{BB962C8B-B14F-4D97-AF65-F5344CB8AC3E}">
        <p14:creationId xmlns:p14="http://schemas.microsoft.com/office/powerpoint/2010/main" val="95273629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Rechnen mit Pegeln</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13</a:t>
            </a:fld>
            <a:endParaRPr lang="de-DE" altLang="en-US"/>
          </a:p>
        </p:txBody>
      </p:sp>
      <mc:AlternateContent xmlns:mc="http://schemas.openxmlformats.org/markup-compatibility/2006" xmlns:a14="http://schemas.microsoft.com/office/drawing/2010/main">
        <mc:Choice Requires="a14">
          <p:sp>
            <p:nvSpPr>
              <p:cNvPr id="9" name="Textfeld 8"/>
              <p:cNvSpPr txBox="1"/>
              <p:nvPr/>
            </p:nvSpPr>
            <p:spPr>
              <a:xfrm>
                <a:off x="683567" y="1196752"/>
                <a:ext cx="7890893" cy="4688848"/>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Die Formeln für den Leistungspegel lauten:</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p </a:t>
                </a:r>
                <a:r>
                  <a:rPr lang="de-DE" sz="1600" dirty="0">
                    <a:latin typeface="Verdana" panose="020B0604030504040204" pitchFamily="34" charset="0"/>
                    <a:ea typeface="Verdana" panose="020B0604030504040204" pitchFamily="34" charset="0"/>
                    <a:cs typeface="Verdana" panose="020B0604030504040204" pitchFamily="34" charset="0"/>
                  </a:rPr>
                  <a:t>= 10·lg</a:t>
                </a:r>
                <a:r>
                  <a:rPr lang="de-DE" sz="1600" dirty="0" smtClean="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f>
                      <m:fPr>
                        <m:ctrlPr>
                          <a:rPr lang="de-DE" sz="2000" i="1">
                            <a:latin typeface="Cambria Math"/>
                            <a:ea typeface="Verdana" panose="020B0604030504040204" pitchFamily="34" charset="0"/>
                            <a:cs typeface="Verdana" panose="020B0604030504040204" pitchFamily="34" charset="0"/>
                          </a:rPr>
                        </m:ctrlPr>
                      </m:fPr>
                      <m:num>
                        <m:r>
                          <m:rPr>
                            <m:sty m:val="p"/>
                          </m:rPr>
                          <a:rPr lang="de-DE" sz="2000" i="0">
                            <a:latin typeface="Cambria Math"/>
                            <a:ea typeface="Verdana" panose="020B0604030504040204" pitchFamily="34" charset="0"/>
                            <a:cs typeface="Verdana" panose="020B0604030504040204" pitchFamily="34" charset="0"/>
                          </a:rPr>
                          <m:t>P</m:t>
                        </m:r>
                      </m:num>
                      <m:den>
                        <m:r>
                          <m:rPr>
                            <m:sty m:val="p"/>
                          </m:rPr>
                          <a:rPr lang="de-DE" sz="2000" b="0" i="0" smtClean="0">
                            <a:latin typeface="Cambria Math"/>
                            <a:ea typeface="Verdana" panose="020B0604030504040204" pitchFamily="34" charset="0"/>
                            <a:cs typeface="Verdana" panose="020B0604030504040204" pitchFamily="34" charset="0"/>
                          </a:rPr>
                          <m:t>mW</m:t>
                        </m:r>
                      </m:den>
                    </m:f>
                    <m:r>
                      <a:rPr lang="de-DE" sz="2000" i="1">
                        <a:latin typeface="Cambria Math"/>
                        <a:ea typeface="Verdana" panose="020B0604030504040204" pitchFamily="34" charset="0"/>
                        <a:cs typeface="Verdana" panose="020B0604030504040204" pitchFamily="34" charset="0"/>
                      </a:rPr>
                      <m:t> </m:t>
                    </m:r>
                  </m:oMath>
                </a14:m>
                <a:r>
                  <a:rPr lang="de-DE" sz="1600" dirty="0" smtClean="0">
                    <a:latin typeface="Verdana" panose="020B0604030504040204" pitchFamily="34" charset="0"/>
                    <a:ea typeface="Verdana" panose="020B0604030504040204" pitchFamily="34" charset="0"/>
                    <a:cs typeface="Verdana" panose="020B0604030504040204" pitchFamily="34" charset="0"/>
                  </a:rPr>
                  <a:t>dBm  oder </a:t>
                </a: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p = 10·lg</a:t>
                </a:r>
                <a:r>
                  <a:rPr lang="de-DE" sz="1600" dirty="0" smtClean="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f>
                      <m:fPr>
                        <m:ctrlPr>
                          <a:rPr lang="de-DE" sz="2000" i="1">
                            <a:latin typeface="Cambria Math"/>
                            <a:ea typeface="Verdana" panose="020B0604030504040204" pitchFamily="34" charset="0"/>
                            <a:cs typeface="Verdana" panose="020B0604030504040204" pitchFamily="34" charset="0"/>
                          </a:rPr>
                        </m:ctrlPr>
                      </m:fPr>
                      <m:num>
                        <m:r>
                          <m:rPr>
                            <m:sty m:val="p"/>
                          </m:rPr>
                          <a:rPr lang="de-DE" sz="2000">
                            <a:latin typeface="Cambria Math"/>
                            <a:ea typeface="Verdana" panose="020B0604030504040204" pitchFamily="34" charset="0"/>
                            <a:cs typeface="Verdana" panose="020B0604030504040204" pitchFamily="34" charset="0"/>
                          </a:rPr>
                          <m:t>P</m:t>
                        </m:r>
                      </m:num>
                      <m:den>
                        <m:r>
                          <m:rPr>
                            <m:sty m:val="p"/>
                          </m:rPr>
                          <a:rPr lang="de-DE" sz="2000" b="0" i="0" smtClean="0">
                            <a:latin typeface="Cambria Math"/>
                            <a:ea typeface="Verdana" panose="020B0604030504040204" pitchFamily="34" charset="0"/>
                            <a:cs typeface="Verdana" panose="020B0604030504040204" pitchFamily="34" charset="0"/>
                          </a:rPr>
                          <m:t>p</m:t>
                        </m:r>
                        <m:r>
                          <m:rPr>
                            <m:sty m:val="p"/>
                          </m:rPr>
                          <a:rPr lang="de-DE" sz="2000">
                            <a:latin typeface="Cambria Math"/>
                            <a:ea typeface="Verdana" panose="020B0604030504040204" pitchFamily="34" charset="0"/>
                            <a:cs typeface="Verdana" panose="020B0604030504040204" pitchFamily="34" charset="0"/>
                          </a:rPr>
                          <m:t>W</m:t>
                        </m:r>
                      </m:den>
                    </m:f>
                    <m:r>
                      <a:rPr lang="de-DE" sz="2000" i="1">
                        <a:latin typeface="Cambria Math"/>
                        <a:ea typeface="Verdana" panose="020B0604030504040204" pitchFamily="34" charset="0"/>
                        <a:cs typeface="Verdana" panose="020B0604030504040204" pitchFamily="34" charset="0"/>
                      </a:rPr>
                      <m:t> </m:t>
                    </m:r>
                  </m:oMath>
                </a14:m>
                <a:r>
                  <a:rPr lang="de-DE" sz="1600" dirty="0" smtClean="0">
                    <a:latin typeface="Verdana" panose="020B0604030504040204" pitchFamily="34" charset="0"/>
                    <a:ea typeface="Verdana" panose="020B0604030504040204" pitchFamily="34" charset="0"/>
                    <a:cs typeface="Verdana" panose="020B0604030504040204" pitchFamily="34" charset="0"/>
                  </a:rPr>
                  <a:t>dBpW</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Die Pegelwerte lassen sich mit Angaben in dB-Gewinn und solchen in dB-Dämpfung verrechnen. Ist beispielsweise der Pegel an einer Stelle 15 </a:t>
                </a:r>
                <a:r>
                  <a:rPr lang="de-DE" sz="1600" dirty="0" err="1">
                    <a:latin typeface="Verdana" panose="020B0604030504040204" pitchFamily="34" charset="0"/>
                    <a:ea typeface="Verdana" panose="020B0604030504040204" pitchFamily="34" charset="0"/>
                    <a:cs typeface="Verdana" panose="020B0604030504040204" pitchFamily="34" charset="0"/>
                  </a:rPr>
                  <a:t>dBm</a:t>
                </a:r>
                <a:r>
                  <a:rPr lang="de-DE" sz="1600" dirty="0">
                    <a:latin typeface="Verdana" panose="020B0604030504040204" pitchFamily="34" charset="0"/>
                    <a:ea typeface="Verdana" panose="020B0604030504040204" pitchFamily="34" charset="0"/>
                    <a:cs typeface="Verdana" panose="020B0604030504040204" pitchFamily="34" charset="0"/>
                  </a:rPr>
                  <a:t> und man hat man dahinter einen Verstärker mit 10 dB Gewinn, ist hinter dem Verstärker der Pegel 25 </a:t>
                </a:r>
                <a:r>
                  <a:rPr lang="de-DE" sz="1600" dirty="0" err="1">
                    <a:latin typeface="Verdana" panose="020B0604030504040204" pitchFamily="34" charset="0"/>
                    <a:ea typeface="Verdana" panose="020B0604030504040204" pitchFamily="34" charset="0"/>
                    <a:cs typeface="Verdana" panose="020B0604030504040204" pitchFamily="34" charset="0"/>
                  </a:rPr>
                  <a:t>dBm</a:t>
                </a:r>
                <a:r>
                  <a:rPr lang="de-DE" sz="1600" dirty="0">
                    <a:latin typeface="Verdana" panose="020B0604030504040204" pitchFamily="34" charset="0"/>
                    <a:ea typeface="Verdana" panose="020B0604030504040204" pitchFamily="34" charset="0"/>
                    <a:cs typeface="Verdana" panose="020B0604030504040204" pitchFamily="34" charset="0"/>
                  </a:rPr>
                  <a:t>. Folgt dann noch ein Kabel mit 2 dB Dämpfung, beträgt der Pegel am Ende des Kabels 23 </a:t>
                </a:r>
                <a:r>
                  <a:rPr lang="de-DE" sz="1600" dirty="0" err="1">
                    <a:latin typeface="Verdana" panose="020B0604030504040204" pitchFamily="34" charset="0"/>
                    <a:ea typeface="Verdana" panose="020B0604030504040204" pitchFamily="34" charset="0"/>
                    <a:cs typeface="Verdana" panose="020B0604030504040204" pitchFamily="34" charset="0"/>
                  </a:rPr>
                  <a:t>dBm</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Oder umgekehrt: Hat man beispielsweise vor der Senderendstufe einen Pegel von 30 </a:t>
                </a:r>
                <a:r>
                  <a:rPr lang="de-DE" sz="1600" dirty="0" err="1">
                    <a:latin typeface="Verdana" panose="020B0604030504040204" pitchFamily="34" charset="0"/>
                    <a:ea typeface="Verdana" panose="020B0604030504040204" pitchFamily="34" charset="0"/>
                    <a:cs typeface="Verdana" panose="020B0604030504040204" pitchFamily="34" charset="0"/>
                  </a:rPr>
                  <a:t>dBm</a:t>
                </a:r>
                <a:r>
                  <a:rPr lang="de-DE" sz="1600" dirty="0">
                    <a:latin typeface="Verdana" panose="020B0604030504040204" pitchFamily="34" charset="0"/>
                    <a:ea typeface="Verdana" panose="020B0604030504040204" pitchFamily="34" charset="0"/>
                    <a:cs typeface="Verdana" panose="020B0604030504040204" pitchFamily="34" charset="0"/>
                  </a:rPr>
                  <a:t> und ist danach der Pegel 36 </a:t>
                </a:r>
                <a:r>
                  <a:rPr lang="de-DE" sz="1600" dirty="0" err="1">
                    <a:latin typeface="Verdana" panose="020B0604030504040204" pitchFamily="34" charset="0"/>
                    <a:ea typeface="Verdana" panose="020B0604030504040204" pitchFamily="34" charset="0"/>
                    <a:cs typeface="Verdana" panose="020B0604030504040204" pitchFamily="34" charset="0"/>
                  </a:rPr>
                  <a:t>dBm</a:t>
                </a:r>
                <a:r>
                  <a:rPr lang="de-DE" sz="1600" dirty="0">
                    <a:latin typeface="Verdana" panose="020B0604030504040204" pitchFamily="34" charset="0"/>
                    <a:ea typeface="Verdana" panose="020B0604030504040204" pitchFamily="34" charset="0"/>
                    <a:cs typeface="Verdana" panose="020B0604030504040204" pitchFamily="34" charset="0"/>
                  </a:rPr>
                  <a:t>, hat die Senderendstufe eine Verstärkung von 6 dB (nicht </a:t>
                </a:r>
                <a:r>
                  <a:rPr lang="de-DE" sz="1600" dirty="0" err="1">
                    <a:latin typeface="Verdana" panose="020B0604030504040204" pitchFamily="34" charset="0"/>
                    <a:ea typeface="Verdana" panose="020B0604030504040204" pitchFamily="34" charset="0"/>
                    <a:cs typeface="Verdana" panose="020B0604030504040204" pitchFamily="34" charset="0"/>
                  </a:rPr>
                  <a:t>dBm</a:t>
                </a:r>
                <a:r>
                  <a:rPr lang="de-DE" sz="1600" dirty="0">
                    <a:latin typeface="Verdana" panose="020B0604030504040204" pitchFamily="34" charset="0"/>
                    <a:ea typeface="Verdana" panose="020B0604030504040204" pitchFamily="34" charset="0"/>
                    <a:cs typeface="Verdana" panose="020B0604030504040204" pitchFamily="34" charset="0"/>
                  </a:rPr>
                  <a:t>!).</a:t>
                </a: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683567" y="1196752"/>
                <a:ext cx="7890893" cy="4688848"/>
              </a:xfrm>
              <a:prstGeom prst="rect">
                <a:avLst/>
              </a:prstGeom>
              <a:blipFill rotWithShape="1">
                <a:blip r:embed="rId3"/>
                <a:stretch>
                  <a:fillRect l="-386" t="-390"/>
                </a:stretch>
              </a:blipFill>
            </p:spPr>
            <p:txBody>
              <a:bodyPr/>
              <a:lstStyle/>
              <a:p>
                <a:r>
                  <a:rPr lang="en-US">
                    <a:noFill/>
                  </a:rPr>
                  <a:t> </a:t>
                </a:r>
              </a:p>
            </p:txBody>
          </p:sp>
        </mc:Fallback>
      </mc:AlternateContent>
      <p:sp>
        <p:nvSpPr>
          <p:cNvPr id="5" name="Textfeld 4"/>
          <p:cNvSpPr txBox="1"/>
          <p:nvPr/>
        </p:nvSpPr>
        <p:spPr>
          <a:xfrm>
            <a:off x="683569" y="5447568"/>
            <a:ext cx="7848871" cy="830997"/>
          </a:xfrm>
          <a:prstGeom prst="rect">
            <a:avLst/>
          </a:prstGeom>
          <a:solidFill>
            <a:srgbClr val="FFC000"/>
          </a:solidFill>
        </p:spPr>
        <p:txBody>
          <a:bodyPr wrap="square" numCol="1" rtlCol="0">
            <a:spAutoFit/>
          </a:bodyPr>
          <a:lstStyle/>
          <a:p>
            <a:r>
              <a:rPr lang="de-DE" sz="1600" b="1" dirty="0">
                <a:latin typeface="Verdana" panose="020B0604030504040204" pitchFamily="34" charset="0"/>
                <a:ea typeface="Verdana" panose="020B0604030504040204" pitchFamily="34" charset="0"/>
                <a:cs typeface="Verdana" panose="020B0604030504040204" pitchFamily="34" charset="0"/>
              </a:rPr>
              <a:t>Merke:  </a:t>
            </a:r>
            <a:endParaRPr lang="de-DE" sz="1600" b="1"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de-DE" sz="1600" dirty="0" smtClean="0">
                <a:latin typeface="Verdana" panose="020B0604030504040204" pitchFamily="34" charset="0"/>
                <a:ea typeface="Verdana" panose="020B0604030504040204" pitchFamily="34" charset="0"/>
                <a:cs typeface="Verdana" panose="020B0604030504040204" pitchFamily="34" charset="0"/>
              </a:rPr>
              <a:t>dB </a:t>
            </a:r>
            <a:r>
              <a:rPr lang="de-DE" sz="1600" dirty="0">
                <a:latin typeface="Verdana" panose="020B0604030504040204" pitchFamily="34" charset="0"/>
                <a:ea typeface="Verdana" panose="020B0604030504040204" pitchFamily="34" charset="0"/>
                <a:cs typeface="Verdana" panose="020B0604030504040204" pitchFamily="34" charset="0"/>
              </a:rPr>
              <a:t>gilt immer für Verhältnisse, </a:t>
            </a:r>
          </a:p>
          <a:p>
            <a:pPr marL="285750" indent="-285750">
              <a:buFont typeface="Arial" panose="020B0604020202020204" pitchFamily="34" charset="0"/>
              <a:buChar char="•"/>
            </a:pPr>
            <a:r>
              <a:rPr lang="de-DE" sz="1600" dirty="0" err="1" smtClean="0">
                <a:latin typeface="Verdana" panose="020B0604030504040204" pitchFamily="34" charset="0"/>
                <a:ea typeface="Verdana" panose="020B0604030504040204" pitchFamily="34" charset="0"/>
                <a:cs typeface="Verdana" panose="020B0604030504040204" pitchFamily="34" charset="0"/>
              </a:rPr>
              <a:t>dBm</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ist immer ein absoluter Wert.</a:t>
            </a:r>
            <a:endParaRPr lang="de-DE" sz="1600"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6" name="Gerade Verbindung 5"/>
          <p:cNvCxnSpPr/>
          <p:nvPr/>
        </p:nvCxnSpPr>
        <p:spPr>
          <a:xfrm>
            <a:off x="683569" y="5445224"/>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683568" y="6272937"/>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42866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091208"/>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14</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1810093709"/>
              </p:ext>
            </p:extLst>
          </p:nvPr>
        </p:nvGraphicFramePr>
        <p:xfrm>
          <a:off x="899592" y="2204864"/>
          <a:ext cx="7488832" cy="352552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TI107</a:t>
                      </a:r>
                      <a:endParaRPr lang="en-US" dirty="0">
                        <a:solidFill>
                          <a:schemeClr val="tx1"/>
                        </a:solidFill>
                      </a:endParaRPr>
                    </a:p>
                  </a:txBody>
                  <a:tcPr>
                    <a:solidFill>
                      <a:schemeClr val="bg1">
                        <a:lumMod val="65000"/>
                      </a:schemeClr>
                    </a:solidFill>
                  </a:tcPr>
                </a:tc>
                <a:tc>
                  <a:txBody>
                    <a:bodyPr/>
                    <a:lstStyle/>
                    <a:p>
                      <a:r>
                        <a:rPr lang="de-DE" dirty="0"/>
                        <a:t>Welcher der nachfolgenden Zusammenhänge ist richtig?</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de-DE" sz="1600" baseline="0" dirty="0" smtClean="0"/>
                        <a:t>  </a:t>
                      </a:r>
                      <a:r>
                        <a:rPr lang="de-DE" sz="1600" dirty="0" smtClean="0"/>
                        <a:t>0 </a:t>
                      </a:r>
                      <a:r>
                        <a:rPr lang="de-DE" sz="1600" dirty="0" err="1" smtClean="0"/>
                        <a:t>dBm</a:t>
                      </a:r>
                      <a:r>
                        <a:rPr lang="de-DE" sz="1600" dirty="0" smtClean="0"/>
                        <a:t> entspricht 1 mW; </a:t>
                      </a:r>
                      <a:br>
                        <a:rPr lang="de-DE" sz="1600" dirty="0" smtClean="0"/>
                      </a:br>
                      <a:r>
                        <a:rPr lang="de-DE" sz="1600" dirty="0" smtClean="0"/>
                        <a:t>  3 </a:t>
                      </a:r>
                      <a:r>
                        <a:rPr lang="de-DE" sz="1600" dirty="0" err="1" smtClean="0"/>
                        <a:t>dBm</a:t>
                      </a:r>
                      <a:r>
                        <a:rPr lang="de-DE" sz="1600" dirty="0" smtClean="0"/>
                        <a:t> entspricht 1,4 mW;</a:t>
                      </a:r>
                      <a:br>
                        <a:rPr lang="de-DE" sz="1600" dirty="0" smtClean="0"/>
                      </a:br>
                      <a:r>
                        <a:rPr lang="de-DE" sz="1600" dirty="0" smtClean="0"/>
                        <a:t>20 </a:t>
                      </a:r>
                      <a:r>
                        <a:rPr lang="de-DE" sz="1600" dirty="0" err="1" smtClean="0"/>
                        <a:t>dBm</a:t>
                      </a:r>
                      <a:r>
                        <a:rPr lang="de-DE" sz="1600" dirty="0" smtClean="0"/>
                        <a:t> entspricht 10 mW</a:t>
                      </a:r>
                      <a:endParaRPr lang="en-US" sz="1600" dirty="0"/>
                    </a:p>
                  </a:txBody>
                  <a:tcPr marL="28575" marR="28575" marT="28575" marB="28575" anchor="ctr"/>
                </a:tc>
              </a:tr>
              <a:tr h="370840">
                <a:tc>
                  <a:txBody>
                    <a:bodyPr/>
                    <a:lstStyle/>
                    <a:p>
                      <a:r>
                        <a:rPr lang="en-US" dirty="0" smtClean="0"/>
                        <a:t>B</a:t>
                      </a:r>
                      <a:endParaRPr lang="en-US" dirty="0"/>
                    </a:p>
                  </a:txBody>
                  <a:tcPr anchor="ctr"/>
                </a:tc>
                <a:tc>
                  <a:txBody>
                    <a:bodyPr/>
                    <a:lstStyle/>
                    <a:p>
                      <a:r>
                        <a:rPr lang="de-DE" sz="1600" dirty="0" smtClean="0"/>
                        <a:t>  0 </a:t>
                      </a:r>
                      <a:r>
                        <a:rPr lang="de-DE" sz="1600" dirty="0" err="1" smtClean="0"/>
                        <a:t>dBm</a:t>
                      </a:r>
                      <a:r>
                        <a:rPr lang="de-DE" sz="1600" dirty="0" smtClean="0"/>
                        <a:t> entspricht 0 mW; </a:t>
                      </a:r>
                    </a:p>
                    <a:p>
                      <a:r>
                        <a:rPr lang="de-DE" sz="1600" dirty="0" smtClean="0"/>
                        <a:t>  3 </a:t>
                      </a:r>
                      <a:r>
                        <a:rPr lang="de-DE" sz="1600" dirty="0" err="1" smtClean="0"/>
                        <a:t>dBm</a:t>
                      </a:r>
                      <a:r>
                        <a:rPr lang="de-DE" sz="1600" dirty="0" smtClean="0"/>
                        <a:t> entspricht 30 mW; </a:t>
                      </a:r>
                    </a:p>
                    <a:p>
                      <a:r>
                        <a:rPr lang="de-DE" sz="1600" dirty="0" smtClean="0"/>
                        <a:t>20 </a:t>
                      </a:r>
                      <a:r>
                        <a:rPr lang="de-DE" sz="1600" dirty="0" err="1" smtClean="0"/>
                        <a:t>dBm</a:t>
                      </a:r>
                      <a:r>
                        <a:rPr lang="de-DE" sz="1600" dirty="0" smtClean="0"/>
                        <a:t> entspricht 200 mW</a:t>
                      </a:r>
                      <a:endParaRPr lang="en-US" sz="1600" dirty="0"/>
                    </a:p>
                  </a:txBody>
                  <a:tcPr marL="28575" marR="28575" marT="28575" marB="28575" anchor="ctr"/>
                </a:tc>
              </a:tr>
              <a:tr h="370840">
                <a:tc>
                  <a:txBody>
                    <a:bodyPr/>
                    <a:lstStyle/>
                    <a:p>
                      <a:r>
                        <a:rPr lang="en-US" dirty="0" smtClean="0"/>
                        <a:t>C</a:t>
                      </a:r>
                      <a:endParaRPr lang="en-US" dirty="0"/>
                    </a:p>
                  </a:txBody>
                  <a:tcPr anchor="ctr"/>
                </a:tc>
                <a:tc>
                  <a:txBody>
                    <a:bodyPr/>
                    <a:lstStyle/>
                    <a:p>
                      <a:r>
                        <a:rPr lang="de-DE" sz="1600" dirty="0" smtClean="0"/>
                        <a:t>   1 </a:t>
                      </a:r>
                      <a:r>
                        <a:rPr lang="de-DE" sz="1600" dirty="0" err="1" smtClean="0"/>
                        <a:t>dBm</a:t>
                      </a:r>
                      <a:r>
                        <a:rPr lang="de-DE" sz="1600" dirty="0" smtClean="0"/>
                        <a:t> entspricht 0 mW;</a:t>
                      </a:r>
                    </a:p>
                    <a:p>
                      <a:r>
                        <a:rPr lang="de-DE" sz="1600" dirty="0" smtClean="0"/>
                        <a:t>   2 </a:t>
                      </a:r>
                      <a:r>
                        <a:rPr lang="de-DE" sz="1600" dirty="0" err="1" smtClean="0"/>
                        <a:t>dBm</a:t>
                      </a:r>
                      <a:r>
                        <a:rPr lang="de-DE" sz="1600" dirty="0" smtClean="0"/>
                        <a:t> entspricht 3 mW; </a:t>
                      </a:r>
                    </a:p>
                    <a:p>
                      <a:r>
                        <a:rPr lang="de-DE" sz="1600" dirty="0" smtClean="0"/>
                        <a:t>100 </a:t>
                      </a:r>
                      <a:r>
                        <a:rPr lang="de-DE" sz="1600" dirty="0" err="1" smtClean="0"/>
                        <a:t>dBm</a:t>
                      </a:r>
                      <a:r>
                        <a:rPr lang="de-DE" sz="1600" dirty="0" smtClean="0"/>
                        <a:t> entspricht 20 mW</a:t>
                      </a:r>
                      <a:endParaRPr lang="en-US" sz="1600" dirty="0"/>
                    </a:p>
                  </a:txBody>
                  <a:tcPr marL="28575" marR="28575" marT="28575" marB="28575" anchor="ctr"/>
                </a:tc>
              </a:tr>
              <a:tr h="370840">
                <a:tc>
                  <a:txBody>
                    <a:bodyPr/>
                    <a:lstStyle/>
                    <a:p>
                      <a:r>
                        <a:rPr lang="en-US" dirty="0" smtClean="0"/>
                        <a:t>D</a:t>
                      </a:r>
                      <a:endParaRPr lang="en-US" dirty="0"/>
                    </a:p>
                  </a:txBody>
                  <a:tcPr anchor="ctr"/>
                </a:tc>
                <a:tc>
                  <a:txBody>
                    <a:bodyPr/>
                    <a:lstStyle/>
                    <a:p>
                      <a:r>
                        <a:rPr lang="de-DE" sz="1600" dirty="0" smtClean="0"/>
                        <a:t>  0 </a:t>
                      </a:r>
                      <a:r>
                        <a:rPr lang="de-DE" sz="1600" dirty="0" err="1" smtClean="0"/>
                        <a:t>dBm</a:t>
                      </a:r>
                      <a:r>
                        <a:rPr lang="de-DE" sz="1600" dirty="0" smtClean="0"/>
                        <a:t> entspricht 1 mW; </a:t>
                      </a:r>
                    </a:p>
                    <a:p>
                      <a:r>
                        <a:rPr lang="de-DE" sz="1600" dirty="0" smtClean="0"/>
                        <a:t>  3 </a:t>
                      </a:r>
                      <a:r>
                        <a:rPr lang="de-DE" sz="1600" dirty="0" err="1" smtClean="0"/>
                        <a:t>dBm</a:t>
                      </a:r>
                      <a:r>
                        <a:rPr lang="de-DE" sz="1600" dirty="0" smtClean="0"/>
                        <a:t> entspricht 2 mW; </a:t>
                      </a:r>
                    </a:p>
                    <a:p>
                      <a:r>
                        <a:rPr lang="de-DE" sz="1600" dirty="0" smtClean="0"/>
                        <a:t>20 </a:t>
                      </a:r>
                      <a:r>
                        <a:rPr lang="de-DE" sz="1600" dirty="0" err="1" smtClean="0"/>
                        <a:t>dBm</a:t>
                      </a:r>
                      <a:r>
                        <a:rPr lang="de-DE" sz="1600" dirty="0" smtClean="0"/>
                        <a:t> entspricht 100 mW</a:t>
                      </a:r>
                      <a:endParaRPr lang="en-US" sz="1600" dirty="0"/>
                    </a:p>
                  </a:txBody>
                  <a:tcPr marL="28575" marR="28575" marT="28575" marB="28575" anchor="ctr"/>
                </a:tc>
              </a:tr>
            </a:tbl>
          </a:graphicData>
        </a:graphic>
      </p:graphicFrame>
      <p:sp>
        <p:nvSpPr>
          <p:cNvPr id="5" name="Interaktive Schaltfläche: Hilfe 4">
            <a:hlinkClick r:id="" action="ppaction://noaction" highlightClick="1"/>
          </p:cNvPr>
          <p:cNvSpPr/>
          <p:nvPr/>
        </p:nvSpPr>
        <p:spPr>
          <a:xfrm>
            <a:off x="1219021" y="278286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219021" y="359672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219021" y="439315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219021" y="519437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946599" y="357393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957820" y="2769213"/>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957820" y="4374875"/>
            <a:ext cx="787395" cy="338554"/>
          </a:xfrm>
          <a:prstGeom prst="rect">
            <a:avLst/>
          </a:prstGeom>
          <a:solidFill>
            <a:srgbClr val="FF3333"/>
          </a:solidFill>
          <a:ln>
            <a:noFill/>
          </a:ln>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957820" y="5166963"/>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Tree>
    <p:extLst>
      <p:ext uri="{BB962C8B-B14F-4D97-AF65-F5344CB8AC3E}">
        <p14:creationId xmlns:p14="http://schemas.microsoft.com/office/powerpoint/2010/main" val="45330741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Hochfrequenzleitungen</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15</a:t>
            </a:fld>
            <a:endParaRPr lang="de-DE" altLang="en-US"/>
          </a:p>
        </p:txBody>
      </p:sp>
      <p:sp>
        <p:nvSpPr>
          <p:cNvPr id="9" name="Textfeld 8"/>
          <p:cNvSpPr txBox="1"/>
          <p:nvPr/>
        </p:nvSpPr>
        <p:spPr>
          <a:xfrm>
            <a:off x="683568" y="1484784"/>
            <a:ext cx="7848872" cy="1815882"/>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Hochfrequenzleitungen dienen dazu, entweder die vom Sender produzierte HF-Energie zur Antenne zu übertragen oder umgekehrt, die von der Antenne aufgefangene HF-Energie zum Empfänger zu leiten. In der Sendertechnik soll die Hochfrequenzleistung möglichst vollständig zur Antenne gelangen. Deshalb müssen verlustarme Leitungen verwendet werden. Es gibt zwei Arten von HF-Leitungen: Die Paralleldraht- oder Flachbandleitung und das </a:t>
            </a:r>
            <a:r>
              <a:rPr lang="de-DE" sz="1600" dirty="0" smtClean="0">
                <a:latin typeface="Verdana" panose="020B0604030504040204" pitchFamily="34" charset="0"/>
                <a:ea typeface="Verdana" panose="020B0604030504040204" pitchFamily="34" charset="0"/>
                <a:cs typeface="Verdana" panose="020B0604030504040204" pitchFamily="34" charset="0"/>
              </a:rPr>
              <a:t>Koaxialkabel.</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82" y="3429250"/>
            <a:ext cx="6741986" cy="2592038"/>
          </a:xfrm>
          <a:prstGeom prst="rect">
            <a:avLst/>
          </a:prstGeom>
        </p:spPr>
      </p:pic>
    </p:spTree>
    <p:extLst>
      <p:ext uri="{BB962C8B-B14F-4D97-AF65-F5344CB8AC3E}">
        <p14:creationId xmlns:p14="http://schemas.microsoft.com/office/powerpoint/2010/main" val="356522993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Der Wellenwiderstand</a:t>
            </a:r>
            <a:endParaRPr lang="de-DE" altLang="en-US" dirty="0" smtClean="0"/>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16</a:t>
            </a:fld>
            <a:endParaRPr lang="de-DE" altLang="en-US"/>
          </a:p>
        </p:txBody>
      </p:sp>
      <p:sp>
        <p:nvSpPr>
          <p:cNvPr id="9" name="Textfeld 8"/>
          <p:cNvSpPr txBox="1"/>
          <p:nvPr/>
        </p:nvSpPr>
        <p:spPr>
          <a:xfrm>
            <a:off x="683568" y="1187648"/>
            <a:ext cx="7848872" cy="4257576"/>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Eine Leitung besteht im Prinzip aus der Reihenschaltung vieler kleiner Spulen und der Parallelschaltung vieler kleiner Kondensatoren </a:t>
            </a:r>
            <a:r>
              <a:rPr lang="de-DE" sz="1600" dirty="0" smtClean="0">
                <a:latin typeface="Verdana" panose="020B0604030504040204" pitchFamily="34" charset="0"/>
                <a:ea typeface="Verdana" panose="020B0604030504040204" pitchFamily="34" charset="0"/>
                <a:cs typeface="Verdana" panose="020B0604030504040204" pitchFamily="34" charset="0"/>
              </a:rPr>
              <a:t>Berücksichtigt </a:t>
            </a:r>
            <a:r>
              <a:rPr lang="de-DE" sz="1600" dirty="0">
                <a:latin typeface="Verdana" panose="020B0604030504040204" pitchFamily="34" charset="0"/>
                <a:ea typeface="Verdana" panose="020B0604030504040204" pitchFamily="34" charset="0"/>
                <a:cs typeface="Verdana" panose="020B0604030504040204" pitchFamily="34" charset="0"/>
              </a:rPr>
              <a:t>man noch den Leitungswiderstand R’ und den Isolationswiderstand RP, erhält man das exakte </a:t>
            </a:r>
            <a:r>
              <a:rPr lang="de-DE" sz="1600" dirty="0" smtClean="0">
                <a:latin typeface="Verdana" panose="020B0604030504040204" pitchFamily="34" charset="0"/>
                <a:ea typeface="Verdana" panose="020B0604030504040204" pitchFamily="34" charset="0"/>
                <a:cs typeface="Verdana" panose="020B0604030504040204" pitchFamily="34" charset="0"/>
              </a:rPr>
              <a:t>Leitungsersatzbild.</a:t>
            </a: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Man </a:t>
            </a:r>
            <a:r>
              <a:rPr lang="de-DE" sz="1600" dirty="0">
                <a:latin typeface="Verdana" panose="020B0604030504040204" pitchFamily="34" charset="0"/>
                <a:ea typeface="Verdana" panose="020B0604030504040204" pitchFamily="34" charset="0"/>
                <a:cs typeface="Verdana" panose="020B0604030504040204" pitchFamily="34" charset="0"/>
              </a:rPr>
              <a:t>nennt die Kapazität pro Meter Länge </a:t>
            </a:r>
            <a:r>
              <a:rPr lang="de-DE" sz="1600" dirty="0" smtClean="0">
                <a:latin typeface="Verdana" panose="020B0604030504040204" pitchFamily="34" charset="0"/>
                <a:ea typeface="Verdana" panose="020B0604030504040204" pitchFamily="34" charset="0"/>
                <a:cs typeface="Verdana" panose="020B0604030504040204" pitchFamily="34" charset="0"/>
              </a:rPr>
              <a:t>einer Leitung </a:t>
            </a:r>
            <a:r>
              <a:rPr lang="de-DE" sz="1600" dirty="0">
                <a:latin typeface="Verdana" panose="020B0604030504040204" pitchFamily="34" charset="0"/>
                <a:ea typeface="Verdana" panose="020B0604030504040204" pitchFamily="34" charset="0"/>
                <a:cs typeface="Verdana" panose="020B0604030504040204" pitchFamily="34" charset="0"/>
              </a:rPr>
              <a:t>den   </a:t>
            </a:r>
            <a:r>
              <a:rPr lang="de-DE" sz="1600" dirty="0" err="1">
                <a:latin typeface="Verdana" panose="020B0604030504040204" pitchFamily="34" charset="0"/>
                <a:ea typeface="Verdana" panose="020B0604030504040204" pitchFamily="34" charset="0"/>
                <a:cs typeface="Verdana" panose="020B0604030504040204" pitchFamily="34" charset="0"/>
              </a:rPr>
              <a:t>Kapazitätsbelag</a:t>
            </a:r>
            <a:r>
              <a:rPr lang="de-DE" sz="1600" dirty="0">
                <a:latin typeface="Verdana" panose="020B0604030504040204" pitchFamily="34" charset="0"/>
                <a:ea typeface="Verdana" panose="020B0604030504040204" pitchFamily="34" charset="0"/>
                <a:cs typeface="Verdana" panose="020B0604030504040204" pitchFamily="34" charset="0"/>
              </a:rPr>
              <a:t> C’ und die Induktivität pro Meter den </a:t>
            </a:r>
            <a:r>
              <a:rPr lang="de-DE" sz="1600" dirty="0" err="1">
                <a:latin typeface="Verdana" panose="020B0604030504040204" pitchFamily="34" charset="0"/>
                <a:ea typeface="Verdana" panose="020B0604030504040204" pitchFamily="34" charset="0"/>
                <a:cs typeface="Verdana" panose="020B0604030504040204" pitchFamily="34" charset="0"/>
              </a:rPr>
              <a:t>Induktivitätsbelag</a:t>
            </a:r>
            <a:r>
              <a:rPr lang="de-DE" sz="1600" dirty="0">
                <a:latin typeface="Verdana" panose="020B0604030504040204" pitchFamily="34" charset="0"/>
                <a:ea typeface="Verdana" panose="020B0604030504040204" pitchFamily="34" charset="0"/>
                <a:cs typeface="Verdana" panose="020B0604030504040204" pitchFamily="34" charset="0"/>
              </a:rPr>
              <a:t> L’. Aus diesen beiden Werten kann man </a:t>
            </a:r>
            <a:r>
              <a:rPr lang="de-DE" sz="1600" dirty="0" smtClean="0">
                <a:latin typeface="Verdana" panose="020B0604030504040204" pitchFamily="34" charset="0"/>
                <a:ea typeface="Verdana" panose="020B0604030504040204" pitchFamily="34" charset="0"/>
                <a:cs typeface="Verdana" panose="020B0604030504040204" pitchFamily="34" charset="0"/>
              </a:rPr>
              <a:t>mit unten stehender Formel den </a:t>
            </a:r>
            <a:r>
              <a:rPr lang="de-DE" sz="1600" dirty="0">
                <a:latin typeface="Verdana" panose="020B0604030504040204" pitchFamily="34" charset="0"/>
                <a:ea typeface="Verdana" panose="020B0604030504040204" pitchFamily="34" charset="0"/>
                <a:cs typeface="Verdana" panose="020B0604030504040204" pitchFamily="34" charset="0"/>
              </a:rPr>
              <a:t>wichtigsten Kennwert einer Leitung berechnen, den Wellenwiderstand</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852" y="2348880"/>
            <a:ext cx="3924300" cy="1965960"/>
          </a:xfrm>
          <a:prstGeom prst="rect">
            <a:avLst/>
          </a:prstGeom>
        </p:spPr>
      </p:pic>
      <mc:AlternateContent xmlns:mc="http://schemas.openxmlformats.org/markup-compatibility/2006">
        <mc:Choice xmlns:a14="http://schemas.microsoft.com/office/drawing/2010/main" Requires="a14">
          <p:sp>
            <p:nvSpPr>
              <p:cNvPr id="7" name="Textfeld 6"/>
              <p:cNvSpPr txBox="1"/>
              <p:nvPr/>
            </p:nvSpPr>
            <p:spPr>
              <a:xfrm>
                <a:off x="683569" y="5465435"/>
                <a:ext cx="7848871" cy="843885"/>
              </a:xfrm>
              <a:prstGeom prst="rect">
                <a:avLst/>
              </a:prstGeom>
              <a:solidFill>
                <a:srgbClr val="FFC000"/>
              </a:solidFill>
            </p:spPr>
            <p:txBody>
              <a:bodyPr wrap="square" numCol="1" rtlCol="0">
                <a:spAutoFit/>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Z</a:t>
                </a:r>
                <a:r>
                  <a:rPr lang="de-DE" sz="1600" baseline="-25000" dirty="0" smtClean="0">
                    <a:latin typeface="Verdana" panose="020B0604030504040204" pitchFamily="34" charset="0"/>
                    <a:ea typeface="Verdana" panose="020B0604030504040204" pitchFamily="34" charset="0"/>
                    <a:cs typeface="Verdana" panose="020B0604030504040204" pitchFamily="34" charset="0"/>
                  </a:rPr>
                  <a:t>w</a:t>
                </a:r>
                <a:r>
                  <a:rPr lang="de-DE" sz="1600" dirty="0" smtClean="0">
                    <a:latin typeface="Verdana" panose="020B0604030504040204" pitchFamily="34" charset="0"/>
                    <a:ea typeface="Verdana" panose="020B0604030504040204" pitchFamily="34" charset="0"/>
                    <a:cs typeface="Verdana" panose="020B0604030504040204" pitchFamily="34" charset="0"/>
                  </a:rPr>
                  <a:t> = </a:t>
                </a:r>
                <a14:m>
                  <m:oMath xmlns:m="http://schemas.openxmlformats.org/officeDocument/2006/math">
                    <m:rad>
                      <m:radPr>
                        <m:degHide m:val="on"/>
                        <m:ctrlPr>
                          <a:rPr lang="de-DE" i="1" smtClean="0">
                            <a:latin typeface="Cambria Math"/>
                            <a:ea typeface="Verdana" panose="020B0604030504040204" pitchFamily="34" charset="0"/>
                            <a:cs typeface="Verdana" panose="020B0604030504040204" pitchFamily="34" charset="0"/>
                          </a:rPr>
                        </m:ctrlPr>
                      </m:radPr>
                      <m:deg/>
                      <m:e>
                        <m:f>
                          <m:fPr>
                            <m:ctrlPr>
                              <a:rPr lang="de-DE" i="1" smtClean="0">
                                <a:latin typeface="Cambria Math"/>
                                <a:ea typeface="Verdana" panose="020B0604030504040204" pitchFamily="34" charset="0"/>
                                <a:cs typeface="Verdana" panose="020B0604030504040204" pitchFamily="34" charset="0"/>
                              </a:rPr>
                            </m:ctrlPr>
                          </m:fPr>
                          <m:num>
                            <m:r>
                              <a:rPr lang="de-DE" b="0" i="1" smtClean="0">
                                <a:latin typeface="Cambria Math"/>
                                <a:ea typeface="Verdana" panose="020B0604030504040204" pitchFamily="34" charset="0"/>
                                <a:cs typeface="Verdana" panose="020B0604030504040204" pitchFamily="34" charset="0"/>
                              </a:rPr>
                              <m:t>𝐿</m:t>
                            </m:r>
                            <m:r>
                              <a:rPr lang="de-DE" b="0" i="1" baseline="30000" smtClean="0">
                                <a:latin typeface="Cambria Math"/>
                                <a:ea typeface="Verdana" panose="020B0604030504040204" pitchFamily="34" charset="0"/>
                                <a:cs typeface="Verdana" panose="020B0604030504040204" pitchFamily="34" charset="0"/>
                              </a:rPr>
                              <m:t>′</m:t>
                            </m:r>
                          </m:num>
                          <m:den>
                            <m:r>
                              <a:rPr lang="de-DE" b="0" i="1" smtClean="0">
                                <a:latin typeface="Cambria Math"/>
                                <a:ea typeface="Verdana" panose="020B0604030504040204" pitchFamily="34" charset="0"/>
                                <a:cs typeface="Verdana" panose="020B0604030504040204" pitchFamily="34" charset="0"/>
                              </a:rPr>
                              <m:t>𝐶</m:t>
                            </m:r>
                            <m:r>
                              <a:rPr lang="de-DE" b="0" i="1" baseline="30000" smtClean="0">
                                <a:latin typeface="Cambria Math"/>
                                <a:ea typeface="Verdana" panose="020B0604030504040204" pitchFamily="34" charset="0"/>
                                <a:cs typeface="Verdana" panose="020B0604030504040204" pitchFamily="34" charset="0"/>
                              </a:rPr>
                              <m:t>′</m:t>
                            </m:r>
                          </m:den>
                        </m:f>
                      </m:e>
                    </m:rad>
                  </m:oMath>
                </a14:m>
                <a:endParaRPr lang="de-DE" sz="1600" dirty="0" smtClean="0">
                  <a:latin typeface="Verdana" panose="020B0604030504040204" pitchFamily="34" charset="0"/>
                  <a:ea typeface="Verdana" panose="020B0604030504040204" pitchFamily="34" charset="0"/>
                  <a:cs typeface="Verdana" panose="020B0604030504040204" pitchFamily="34" charset="0"/>
                </a:endParaRPr>
              </a:p>
            </p:txBody>
          </p:sp>
        </mc:Choice>
        <mc:Fallback>
          <p:sp>
            <p:nvSpPr>
              <p:cNvPr id="7" name="Textfeld 6"/>
              <p:cNvSpPr txBox="1">
                <a:spLocks noRot="1" noChangeAspect="1" noMove="1" noResize="1" noEditPoints="1" noAdjustHandles="1" noChangeArrowheads="1" noChangeShapeType="1" noTextEdit="1"/>
              </p:cNvSpPr>
              <p:nvPr/>
            </p:nvSpPr>
            <p:spPr>
              <a:xfrm>
                <a:off x="683569" y="5465435"/>
                <a:ext cx="7848871" cy="843885"/>
              </a:xfrm>
              <a:prstGeom prst="rect">
                <a:avLst/>
              </a:prstGeom>
              <a:blipFill rotWithShape="1">
                <a:blip r:embed="rId4"/>
                <a:stretch>
                  <a:fillRect l="-388"/>
                </a:stretch>
              </a:blipFill>
            </p:spPr>
            <p:txBody>
              <a:bodyPr/>
              <a:lstStyle/>
              <a:p>
                <a:r>
                  <a:rPr lang="en-US">
                    <a:noFill/>
                  </a:rPr>
                  <a:t> </a:t>
                </a:r>
              </a:p>
            </p:txBody>
          </p:sp>
        </mc:Fallback>
      </mc:AlternateContent>
      <p:cxnSp>
        <p:nvCxnSpPr>
          <p:cNvPr id="8" name="Gerade Verbindung 7"/>
          <p:cNvCxnSpPr/>
          <p:nvPr/>
        </p:nvCxnSpPr>
        <p:spPr>
          <a:xfrm>
            <a:off x="683569" y="5463091"/>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683568" y="6302679"/>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25823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Der Wellenwiderstand in der Praxis</a:t>
            </a:r>
            <a:endParaRPr lang="de-DE" altLang="en-US" dirty="0" smtClean="0"/>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17</a:t>
            </a:fld>
            <a:endParaRPr lang="de-DE" altLang="en-US"/>
          </a:p>
        </p:txBody>
      </p:sp>
      <mc:AlternateContent xmlns:mc="http://schemas.openxmlformats.org/markup-compatibility/2006">
        <mc:Choice xmlns:a14="http://schemas.microsoft.com/office/drawing/2010/main" Requires="a14">
          <p:sp>
            <p:nvSpPr>
              <p:cNvPr id="9" name="Textfeld 8"/>
              <p:cNvSpPr txBox="1"/>
              <p:nvPr/>
            </p:nvSpPr>
            <p:spPr>
              <a:xfrm>
                <a:off x="683568" y="1396176"/>
                <a:ext cx="7848872" cy="4697120"/>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Der Wellenwiderstand ist unabhängig von der Länge der Leitung, denn verdoppelt man die Länge, erhält man doppelte Induktivität und doppelte Kapazität. Der Wellenwiderstand bleibt gleich. Er ist auch  unabhängig von der Frequenz. Man kann ihn daher aus einem beliebigen Kabelstück ermitteln.</a:t>
                </a:r>
              </a:p>
              <a:p>
                <a:pPr>
                  <a:spcBef>
                    <a:spcPts val="800"/>
                  </a:spcBef>
                </a:pPr>
                <a:r>
                  <a:rPr lang="de-DE" sz="1600" b="1" dirty="0" smtClean="0">
                    <a:latin typeface="Verdana" panose="020B0604030504040204" pitchFamily="34" charset="0"/>
                    <a:ea typeface="Verdana" panose="020B0604030504040204" pitchFamily="34" charset="0"/>
                    <a:cs typeface="Verdana" panose="020B0604030504040204" pitchFamily="34" charset="0"/>
                  </a:rPr>
                  <a:t>Beispiel</a:t>
                </a:r>
                <a:r>
                  <a:rPr lang="de-DE" sz="1600" b="1" dirty="0">
                    <a:latin typeface="Verdana" panose="020B0604030504040204" pitchFamily="34" charset="0"/>
                    <a:ea typeface="Verdana" panose="020B0604030504040204" pitchFamily="34" charset="0"/>
                    <a:cs typeface="Verdana" panose="020B0604030504040204" pitchFamily="34" charset="0"/>
                  </a:rPr>
                  <a:t>:</a:t>
                </a:r>
                <a:r>
                  <a:rPr lang="de-DE" sz="1600" dirty="0">
                    <a:latin typeface="Verdana" panose="020B0604030504040204" pitchFamily="34" charset="0"/>
                    <a:ea typeface="Verdana" panose="020B0604030504040204" pitchFamily="34" charset="0"/>
                    <a:cs typeface="Verdana" panose="020B0604030504040204" pitchFamily="34" charset="0"/>
                  </a:rPr>
                  <a:t> Von einem Meter Kabel wurde im Leerlauf die Kapazität von C’=90 </a:t>
                </a:r>
                <a:r>
                  <a:rPr lang="de-DE" sz="1600" dirty="0" err="1">
                    <a:latin typeface="Verdana" panose="020B0604030504040204" pitchFamily="34" charset="0"/>
                    <a:ea typeface="Verdana" panose="020B0604030504040204" pitchFamily="34" charset="0"/>
                    <a:cs typeface="Verdana" panose="020B0604030504040204" pitchFamily="34" charset="0"/>
                  </a:rPr>
                  <a:t>pF</a:t>
                </a:r>
                <a:r>
                  <a:rPr lang="de-DE" sz="1600" dirty="0">
                    <a:latin typeface="Verdana" panose="020B0604030504040204" pitchFamily="34" charset="0"/>
                    <a:ea typeface="Verdana" panose="020B0604030504040204" pitchFamily="34" charset="0"/>
                    <a:cs typeface="Verdana" panose="020B0604030504040204" pitchFamily="34" charset="0"/>
                  </a:rPr>
                  <a:t> und bei Kurzschluss die Induktivität von L’=0,5 µH gemessen. Wie groß ist der Wellenwiderstand dieser Leitung</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Z</a:t>
                </a:r>
                <a:r>
                  <a:rPr lang="de-DE" sz="1600" baseline="-25000" dirty="0">
                    <a:latin typeface="Verdana" panose="020B0604030504040204" pitchFamily="34" charset="0"/>
                    <a:ea typeface="Verdana" panose="020B0604030504040204" pitchFamily="34" charset="0"/>
                    <a:cs typeface="Verdana" panose="020B0604030504040204" pitchFamily="34" charset="0"/>
                  </a:rPr>
                  <a:t>w</a:t>
                </a:r>
                <a:r>
                  <a:rPr lang="de-DE" sz="1100" dirty="0">
                    <a:latin typeface="Verdana" panose="020B0604030504040204" pitchFamily="34" charset="0"/>
                    <a:ea typeface="Verdana" panose="020B0604030504040204" pitchFamily="34" charset="0"/>
                    <a:cs typeface="Verdana" panose="020B0604030504040204" pitchFamily="34" charset="0"/>
                  </a:rPr>
                  <a:t> = </a:t>
                </a:r>
                <a14:m>
                  <m:oMath xmlns:m="http://schemas.openxmlformats.org/officeDocument/2006/math">
                    <m:rad>
                      <m:radPr>
                        <m:degHide m:val="on"/>
                        <m:ctrlPr>
                          <a:rPr lang="de-DE" sz="1600" i="1">
                            <a:latin typeface="Cambria Math"/>
                            <a:ea typeface="Verdana" panose="020B0604030504040204" pitchFamily="34" charset="0"/>
                            <a:cs typeface="Verdana" panose="020B0604030504040204" pitchFamily="34" charset="0"/>
                          </a:rPr>
                        </m:ctrlPr>
                      </m:radPr>
                      <m:deg/>
                      <m:e>
                        <m:f>
                          <m:fPr>
                            <m:ctrlPr>
                              <a:rPr lang="de-DE" sz="1600" i="1">
                                <a:latin typeface="Cambria Math"/>
                                <a:ea typeface="Verdana" panose="020B0604030504040204" pitchFamily="34" charset="0"/>
                                <a:cs typeface="Verdana" panose="020B0604030504040204" pitchFamily="34" charset="0"/>
                              </a:rPr>
                            </m:ctrlPr>
                          </m:fPr>
                          <m:num>
                            <m:r>
                              <a:rPr lang="de-DE" sz="1600" i="1">
                                <a:latin typeface="Cambria Math"/>
                                <a:ea typeface="Verdana" panose="020B0604030504040204" pitchFamily="34" charset="0"/>
                                <a:cs typeface="Verdana" panose="020B0604030504040204" pitchFamily="34" charset="0"/>
                              </a:rPr>
                              <m:t>𝐿</m:t>
                            </m:r>
                            <m:r>
                              <a:rPr lang="de-DE" sz="1600" i="1" baseline="30000">
                                <a:latin typeface="Cambria Math"/>
                                <a:ea typeface="Verdana" panose="020B0604030504040204" pitchFamily="34" charset="0"/>
                                <a:cs typeface="Verdana" panose="020B0604030504040204" pitchFamily="34" charset="0"/>
                              </a:rPr>
                              <m:t>′</m:t>
                            </m:r>
                          </m:num>
                          <m:den>
                            <m:r>
                              <a:rPr lang="de-DE" sz="1600" i="1">
                                <a:latin typeface="Cambria Math"/>
                                <a:ea typeface="Verdana" panose="020B0604030504040204" pitchFamily="34" charset="0"/>
                                <a:cs typeface="Verdana" panose="020B0604030504040204" pitchFamily="34" charset="0"/>
                              </a:rPr>
                              <m:t>𝐶</m:t>
                            </m:r>
                            <m:r>
                              <a:rPr lang="de-DE" sz="1600" i="1" baseline="30000">
                                <a:latin typeface="Cambria Math"/>
                                <a:ea typeface="Verdana" panose="020B0604030504040204" pitchFamily="34" charset="0"/>
                                <a:cs typeface="Verdana" panose="020B0604030504040204" pitchFamily="34" charset="0"/>
                              </a:rPr>
                              <m:t>′</m:t>
                            </m:r>
                          </m:den>
                        </m:f>
                      </m:e>
                    </m:rad>
                  </m:oMath>
                </a14:m>
                <a:r>
                  <a:rPr lang="de-DE" sz="1100" dirty="0" smtClean="0">
                    <a:latin typeface="Verdana" panose="020B0604030504040204" pitchFamily="34" charset="0"/>
                    <a:ea typeface="Verdana" panose="020B0604030504040204" pitchFamily="34" charset="0"/>
                    <a:cs typeface="Verdana" panose="020B0604030504040204" pitchFamily="34" charset="0"/>
                  </a:rPr>
                  <a:t> = </a:t>
                </a:r>
                <a14:m>
                  <m:oMath xmlns:m="http://schemas.openxmlformats.org/officeDocument/2006/math">
                    <m:rad>
                      <m:radPr>
                        <m:degHide m:val="on"/>
                        <m:ctrlPr>
                          <a:rPr lang="de-DE" sz="1600" i="1">
                            <a:latin typeface="Cambria Math"/>
                            <a:ea typeface="Verdana" panose="020B0604030504040204" pitchFamily="34" charset="0"/>
                            <a:cs typeface="Verdana" panose="020B0604030504040204" pitchFamily="34" charset="0"/>
                          </a:rPr>
                        </m:ctrlPr>
                      </m:radPr>
                      <m:deg/>
                      <m:e>
                        <m:f>
                          <m:fPr>
                            <m:ctrlPr>
                              <a:rPr lang="de-DE" sz="1600" i="1">
                                <a:latin typeface="Cambria Math"/>
                                <a:ea typeface="Verdana" panose="020B0604030504040204" pitchFamily="34" charset="0"/>
                                <a:cs typeface="Verdana" panose="020B0604030504040204" pitchFamily="34" charset="0"/>
                              </a:rPr>
                            </m:ctrlPr>
                          </m:fPr>
                          <m:num>
                            <m:r>
                              <a:rPr lang="de-DE" sz="1600" b="0" i="1" smtClean="0">
                                <a:latin typeface="Cambria Math"/>
                                <a:ea typeface="Verdana" panose="020B0604030504040204" pitchFamily="34" charset="0"/>
                                <a:cs typeface="Verdana" panose="020B0604030504040204" pitchFamily="34" charset="0"/>
                              </a:rPr>
                              <m:t>5 ·10</m:t>
                            </m:r>
                            <m:r>
                              <a:rPr lang="de-DE" sz="1600" b="0" i="0" baseline="15000" smtClean="0">
                                <a:latin typeface="Cambria Math"/>
                                <a:ea typeface="Verdana" panose="020B0604030504040204" pitchFamily="34" charset="0"/>
                                <a:cs typeface="Verdana" panose="020B0604030504040204" pitchFamily="34" charset="0"/>
                              </a:rPr>
                              <m:t>−</m:t>
                            </m:r>
                            <m:r>
                              <a:rPr lang="de-DE" sz="1600" b="0" i="1" baseline="30000" smtClean="0">
                                <a:latin typeface="Cambria Math"/>
                                <a:ea typeface="Verdana" panose="020B0604030504040204" pitchFamily="34" charset="0"/>
                                <a:cs typeface="Verdana" panose="020B0604030504040204" pitchFamily="34" charset="0"/>
                              </a:rPr>
                              <m:t>7</m:t>
                            </m:r>
                          </m:num>
                          <m:den>
                            <m:r>
                              <a:rPr lang="de-DE" sz="1600" b="0" i="1" smtClean="0">
                                <a:latin typeface="Cambria Math"/>
                                <a:ea typeface="Verdana" panose="020B0604030504040204" pitchFamily="34" charset="0"/>
                                <a:cs typeface="Verdana" panose="020B0604030504040204" pitchFamily="34" charset="0"/>
                              </a:rPr>
                              <m:t>9·10</m:t>
                            </m:r>
                            <m:r>
                              <a:rPr lang="de-DE" sz="1600" b="0" i="1" baseline="15000" smtClean="0">
                                <a:latin typeface="Cambria Math"/>
                                <a:ea typeface="Verdana" panose="020B0604030504040204" pitchFamily="34" charset="0"/>
                                <a:cs typeface="Verdana" panose="020B0604030504040204" pitchFamily="34" charset="0"/>
                              </a:rPr>
                              <m:t>−</m:t>
                            </m:r>
                            <m:r>
                              <a:rPr lang="de-DE" sz="1600" b="0" i="1" baseline="30000" smtClean="0">
                                <a:latin typeface="Cambria Math"/>
                                <a:ea typeface="Verdana" panose="020B0604030504040204" pitchFamily="34" charset="0"/>
                                <a:cs typeface="Verdana" panose="020B0604030504040204" pitchFamily="34" charset="0"/>
                              </a:rPr>
                              <m:t>11</m:t>
                            </m:r>
                          </m:den>
                        </m:f>
                      </m:e>
                    </m:rad>
                  </m:oMath>
                </a14:m>
                <a:r>
                  <a:rPr lang="de-DE" sz="1100" dirty="0" smtClean="0">
                    <a:latin typeface="Verdana" panose="020B0604030504040204" pitchFamily="34" charset="0"/>
                    <a:ea typeface="Verdana" panose="020B0604030504040204" pitchFamily="34" charset="0"/>
                    <a:cs typeface="Verdana" panose="020B0604030504040204" pitchFamily="34" charset="0"/>
                  </a:rPr>
                  <a:t> = </a:t>
                </a:r>
                <a14:m>
                  <m:oMath xmlns:m="http://schemas.openxmlformats.org/officeDocument/2006/math">
                    <m:rad>
                      <m:radPr>
                        <m:degHide m:val="on"/>
                        <m:ctrlPr>
                          <a:rPr lang="de-DE" sz="1100" i="1" smtClean="0">
                            <a:latin typeface="Cambria Math"/>
                            <a:ea typeface="Verdana" panose="020B0604030504040204" pitchFamily="34" charset="0"/>
                            <a:cs typeface="Verdana" panose="020B0604030504040204" pitchFamily="34" charset="0"/>
                          </a:rPr>
                        </m:ctrlPr>
                      </m:radPr>
                      <m:deg/>
                      <m:e>
                        <m:r>
                          <a:rPr lang="de-DE" sz="1100" b="0" i="1" smtClean="0">
                            <a:latin typeface="Cambria Math"/>
                            <a:ea typeface="Verdana" panose="020B0604030504040204" pitchFamily="34" charset="0"/>
                            <a:cs typeface="Verdana" panose="020B0604030504040204" pitchFamily="34" charset="0"/>
                          </a:rPr>
                          <m:t>5555</m:t>
                        </m:r>
                      </m:e>
                    </m:rad>
                    <m:r>
                      <a:rPr lang="de-DE" sz="1100" b="0" i="1" smtClean="0">
                        <a:latin typeface="Cambria Math"/>
                        <a:ea typeface="Verdana" panose="020B0604030504040204" pitchFamily="34" charset="0"/>
                        <a:cs typeface="Verdana" panose="020B0604030504040204" pitchFamily="34" charset="0"/>
                      </a:rPr>
                      <m:t> </m:t>
                    </m:r>
                    <m:r>
                      <m:rPr>
                        <m:sty m:val="p"/>
                      </m:rPr>
                      <a:rPr lang="el-GR" sz="1100" b="0" i="1" smtClean="0">
                        <a:latin typeface="Cambria Math"/>
                        <a:ea typeface="Verdana" panose="020B0604030504040204" pitchFamily="34" charset="0"/>
                        <a:cs typeface="Verdana" panose="020B0604030504040204" pitchFamily="34" charset="0"/>
                      </a:rPr>
                      <m:t>Ω</m:t>
                    </m:r>
                  </m:oMath>
                </a14:m>
                <a:r>
                  <a:rPr lang="de-DE" sz="1100" dirty="0" smtClean="0">
                    <a:latin typeface="Verdana" panose="020B0604030504040204" pitchFamily="34" charset="0"/>
                    <a:ea typeface="Verdana" panose="020B0604030504040204" pitchFamily="34" charset="0"/>
                    <a:cs typeface="Verdana" panose="020B0604030504040204" pitchFamily="34" charset="0"/>
                  </a:rPr>
                  <a:t> = </a:t>
                </a:r>
                <a:r>
                  <a:rPr lang="de-DE" sz="1100" dirty="0" smtClean="0">
                    <a:latin typeface="Cambria Math" panose="02040503050406030204" pitchFamily="18" charset="0"/>
                    <a:ea typeface="Cambria Math" panose="02040503050406030204" pitchFamily="18" charset="0"/>
                    <a:cs typeface="Verdana" panose="020B0604030504040204" pitchFamily="34" charset="0"/>
                  </a:rPr>
                  <a:t>74,5 </a:t>
                </a:r>
                <a:r>
                  <a:rPr lang="el-GR" sz="1100" dirty="0" smtClean="0">
                    <a:latin typeface="Cambria Math" panose="02040503050406030204" pitchFamily="18" charset="0"/>
                    <a:ea typeface="Cambria Math" panose="02040503050406030204" pitchFamily="18" charset="0"/>
                    <a:cs typeface="Verdana" panose="020B0604030504040204" pitchFamily="34" charset="0"/>
                  </a:rPr>
                  <a:t>Ω</a:t>
                </a:r>
                <a:endParaRPr lang="de-DE" sz="1100" dirty="0">
                  <a:latin typeface="Cambria Math" panose="02040503050406030204" pitchFamily="18" charset="0"/>
                  <a:ea typeface="Cambria Math" panose="02040503050406030204" pitchFamily="18"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Der Wellenwiderstand ist der wichtigste Kennwert einer </a:t>
                </a:r>
                <a:r>
                  <a:rPr lang="de-DE" sz="1600" dirty="0" smtClean="0">
                    <a:latin typeface="Verdana" panose="020B0604030504040204" pitchFamily="34" charset="0"/>
                    <a:ea typeface="Verdana" panose="020B0604030504040204" pitchFamily="34" charset="0"/>
                    <a:cs typeface="Verdana" panose="020B0604030504040204" pitchFamily="34" charset="0"/>
                  </a:rPr>
                  <a:t>Hochfrequenz-leitung</a:t>
                </a:r>
                <a:r>
                  <a:rPr lang="de-DE" sz="1600" dirty="0">
                    <a:latin typeface="Verdana" panose="020B0604030504040204" pitchFamily="34" charset="0"/>
                    <a:ea typeface="Verdana" panose="020B0604030504040204" pitchFamily="34" charset="0"/>
                    <a:cs typeface="Verdana" panose="020B0604030504040204" pitchFamily="34" charset="0"/>
                  </a:rPr>
                  <a:t>. Sowohl die Antenne mit ihrem Fußpunktwiderstand wie auch der Sender mit seinem Ausgangswiderstand sollten normalerweise mit dem dazwischen geschalteten Wellenwiderstand des Kabels übereinstimmen. Andernfalls gibt es Fehlanpassungen, die sich durch so genannte stehende Wellen äußern und zu Fehlverhalten führen.</a:t>
                </a: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p:txBody>
          </p:sp>
        </mc:Choice>
        <mc:Fallback>
          <p:sp>
            <p:nvSpPr>
              <p:cNvPr id="9" name="Textfeld 8"/>
              <p:cNvSpPr txBox="1">
                <a:spLocks noRot="1" noChangeAspect="1" noMove="1" noResize="1" noEditPoints="1" noAdjustHandles="1" noChangeArrowheads="1" noChangeShapeType="1" noTextEdit="1"/>
              </p:cNvSpPr>
              <p:nvPr/>
            </p:nvSpPr>
            <p:spPr>
              <a:xfrm>
                <a:off x="683568" y="1396176"/>
                <a:ext cx="7848872" cy="4697120"/>
              </a:xfrm>
              <a:prstGeom prst="rect">
                <a:avLst/>
              </a:prstGeom>
              <a:blipFill rotWithShape="1">
                <a:blip r:embed="rId3"/>
                <a:stretch>
                  <a:fillRect l="-388" t="-389" r="-1009"/>
                </a:stretch>
              </a:blipFill>
            </p:spPr>
            <p:txBody>
              <a:bodyPr/>
              <a:lstStyle/>
              <a:p>
                <a:r>
                  <a:rPr lang="en-US">
                    <a:noFill/>
                  </a:rPr>
                  <a:t> </a:t>
                </a:r>
              </a:p>
            </p:txBody>
          </p:sp>
        </mc:Fallback>
      </mc:AlternateContent>
      <p:sp>
        <p:nvSpPr>
          <p:cNvPr id="6" name="Textfeld 5"/>
          <p:cNvSpPr txBox="1"/>
          <p:nvPr/>
        </p:nvSpPr>
        <p:spPr>
          <a:xfrm>
            <a:off x="683569" y="5749053"/>
            <a:ext cx="7848871" cy="584775"/>
          </a:xfrm>
          <a:prstGeom prst="rect">
            <a:avLst/>
          </a:prstGeom>
          <a:solidFill>
            <a:srgbClr val="FFC000"/>
          </a:solidFill>
        </p:spPr>
        <p:txBody>
          <a:bodyPr wrap="square" numCol="1" rtlCol="0">
            <a:spAutoFit/>
          </a:bodyPr>
          <a:lstStyle/>
          <a:p>
            <a:r>
              <a:rPr lang="de-DE" sz="1600" b="1" dirty="0">
                <a:latin typeface="Verdana" panose="020B0604030504040204" pitchFamily="34" charset="0"/>
                <a:ea typeface="Verdana" panose="020B0604030504040204" pitchFamily="34" charset="0"/>
                <a:cs typeface="Verdana" panose="020B0604030504040204" pitchFamily="34" charset="0"/>
              </a:rPr>
              <a:t>Merke:</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Der Wellenwiderstand entspricht dem Abschlusswiderstand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            einer Leitung</a:t>
            </a:r>
            <a:r>
              <a:rPr lang="de-DE" sz="1600" dirty="0">
                <a:latin typeface="Verdana" panose="020B0604030504040204" pitchFamily="34" charset="0"/>
                <a:ea typeface="Verdana" panose="020B0604030504040204" pitchFamily="34" charset="0"/>
                <a:cs typeface="Verdana" panose="020B0604030504040204" pitchFamily="34" charset="0"/>
              </a:rPr>
              <a:t>, bei dem keine stehenden Wellen auftreten.</a:t>
            </a:r>
            <a:r>
              <a:rPr lang="de-DE" sz="1600" b="1" dirty="0">
                <a:latin typeface="Verdana" panose="020B0604030504040204" pitchFamily="34" charset="0"/>
                <a:ea typeface="Verdana" panose="020B0604030504040204" pitchFamily="34" charset="0"/>
                <a:cs typeface="Verdana" panose="020B0604030504040204" pitchFamily="34" charset="0"/>
              </a:rPr>
              <a:t> </a:t>
            </a:r>
            <a:endParaRPr lang="de-DE" sz="1600" b="1"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7" name="Gerade Verbindung 6"/>
          <p:cNvCxnSpPr/>
          <p:nvPr/>
        </p:nvCxnSpPr>
        <p:spPr>
          <a:xfrm>
            <a:off x="683569" y="5734014"/>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683568" y="6332312"/>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4233958" y="3561899"/>
            <a:ext cx="4442498" cy="523220"/>
          </a:xfrm>
          <a:prstGeom prst="rect">
            <a:avLst/>
          </a:prstGeom>
          <a:noFill/>
          <a:ln>
            <a:solidFill>
              <a:schemeClr val="tx1"/>
            </a:solidFill>
          </a:ln>
        </p:spPr>
        <p:txBody>
          <a:bodyPr wrap="none" rtlCol="0">
            <a:spAutoFit/>
          </a:bodyPr>
          <a:lstStyle/>
          <a:p>
            <a:r>
              <a:rPr lang="de-DE" sz="1400" dirty="0">
                <a:latin typeface="Verdana" panose="020B0604030504040204" pitchFamily="34" charset="0"/>
                <a:ea typeface="Verdana" panose="020B0604030504040204" pitchFamily="34" charset="0"/>
                <a:cs typeface="Verdana" panose="020B0604030504040204" pitchFamily="34" charset="0"/>
              </a:rPr>
              <a:t>Koaxialleitungen:   </a:t>
            </a:r>
            <a:r>
              <a:rPr lang="de-DE" sz="1400" dirty="0" smtClean="0">
                <a:latin typeface="Verdana" panose="020B0604030504040204" pitchFamily="34" charset="0"/>
                <a:ea typeface="Verdana" panose="020B0604030504040204" pitchFamily="34" charset="0"/>
                <a:cs typeface="Verdana" panose="020B0604030504040204" pitchFamily="34" charset="0"/>
              </a:rPr>
              <a:t>        </a:t>
            </a:r>
            <a:r>
              <a:rPr lang="de-DE" sz="1400" dirty="0" err="1" smtClean="0">
                <a:latin typeface="Verdana" panose="020B0604030504040204" pitchFamily="34" charset="0"/>
                <a:ea typeface="Verdana" panose="020B0604030504040204" pitchFamily="34" charset="0"/>
                <a:cs typeface="Verdana" panose="020B0604030504040204" pitchFamily="34" charset="0"/>
              </a:rPr>
              <a:t>Z</a:t>
            </a:r>
            <a:r>
              <a:rPr lang="de-DE" sz="1400" baseline="-25000" dirty="0" err="1" smtClean="0">
                <a:latin typeface="Verdana" panose="020B0604030504040204" pitchFamily="34" charset="0"/>
                <a:ea typeface="Verdana" panose="020B0604030504040204" pitchFamily="34" charset="0"/>
                <a:cs typeface="Verdana" panose="020B0604030504040204" pitchFamily="34" charset="0"/>
              </a:rPr>
              <a:t>w</a:t>
            </a:r>
            <a:r>
              <a:rPr lang="de-DE" sz="1400" dirty="0" smtClean="0">
                <a:latin typeface="Verdana" panose="020B0604030504040204" pitchFamily="34" charset="0"/>
                <a:ea typeface="Verdana" panose="020B0604030504040204" pitchFamily="34" charset="0"/>
                <a:cs typeface="Verdana" panose="020B0604030504040204" pitchFamily="34" charset="0"/>
              </a:rPr>
              <a:t> </a:t>
            </a:r>
            <a:r>
              <a:rPr lang="de-DE" sz="1400" dirty="0">
                <a:latin typeface="Verdana" panose="020B0604030504040204" pitchFamily="34" charset="0"/>
                <a:ea typeface="Verdana" panose="020B0604030504040204" pitchFamily="34" charset="0"/>
                <a:cs typeface="Verdana" panose="020B0604030504040204" pitchFamily="34" charset="0"/>
              </a:rPr>
              <a:t>=  50 Ω bis 95 </a:t>
            </a:r>
            <a:r>
              <a:rPr lang="de-DE" sz="1400" dirty="0" smtClean="0">
                <a:latin typeface="Verdana" panose="020B0604030504040204" pitchFamily="34" charset="0"/>
                <a:ea typeface="Verdana" panose="020B0604030504040204" pitchFamily="34" charset="0"/>
                <a:cs typeface="Verdana" panose="020B0604030504040204" pitchFamily="34" charset="0"/>
              </a:rPr>
              <a:t>Ω</a:t>
            </a:r>
          </a:p>
          <a:p>
            <a:r>
              <a:rPr lang="de-DE" sz="1400" dirty="0" smtClean="0">
                <a:latin typeface="Verdana" panose="020B0604030504040204" pitchFamily="34" charset="0"/>
                <a:ea typeface="Verdana" panose="020B0604030504040204" pitchFamily="34" charset="0"/>
                <a:cs typeface="Verdana" panose="020B0604030504040204" pitchFamily="34" charset="0"/>
              </a:rPr>
              <a:t>Paralleldrahtleitungen</a:t>
            </a:r>
            <a:r>
              <a:rPr lang="de-DE" sz="1400" dirty="0">
                <a:latin typeface="Verdana" panose="020B0604030504040204" pitchFamily="34" charset="0"/>
                <a:ea typeface="Verdana" panose="020B0604030504040204" pitchFamily="34" charset="0"/>
                <a:cs typeface="Verdana" panose="020B0604030504040204" pitchFamily="34" charset="0"/>
              </a:rPr>
              <a:t>:   </a:t>
            </a:r>
            <a:r>
              <a:rPr lang="de-DE" sz="1400" dirty="0" err="1">
                <a:latin typeface="Verdana" panose="020B0604030504040204" pitchFamily="34" charset="0"/>
                <a:ea typeface="Verdana" panose="020B0604030504040204" pitchFamily="34" charset="0"/>
                <a:cs typeface="Verdana" panose="020B0604030504040204" pitchFamily="34" charset="0"/>
              </a:rPr>
              <a:t>Z</a:t>
            </a:r>
            <a:r>
              <a:rPr lang="de-DE" sz="1400" baseline="-25000" dirty="0" err="1">
                <a:latin typeface="Verdana" panose="020B0604030504040204" pitchFamily="34" charset="0"/>
                <a:ea typeface="Verdana" panose="020B0604030504040204" pitchFamily="34" charset="0"/>
                <a:cs typeface="Verdana" panose="020B0604030504040204" pitchFamily="34" charset="0"/>
              </a:rPr>
              <a:t>w</a:t>
            </a:r>
            <a:r>
              <a:rPr lang="de-DE" sz="1400" dirty="0">
                <a:latin typeface="Verdana" panose="020B0604030504040204" pitchFamily="34" charset="0"/>
                <a:ea typeface="Verdana" panose="020B0604030504040204" pitchFamily="34" charset="0"/>
                <a:cs typeface="Verdana" panose="020B0604030504040204" pitchFamily="34" charset="0"/>
              </a:rPr>
              <a:t> = 150 Ω bis 600 </a:t>
            </a:r>
            <a:r>
              <a:rPr lang="de-DE" sz="1400" dirty="0" smtClean="0">
                <a:latin typeface="Verdana" panose="020B0604030504040204" pitchFamily="34" charset="0"/>
                <a:ea typeface="Verdana" panose="020B0604030504040204" pitchFamily="34" charset="0"/>
                <a:cs typeface="Verdana" panose="020B0604030504040204" pitchFamily="34" charset="0"/>
              </a:rPr>
              <a:t>Ω</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49763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18</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1916829464"/>
              </p:ext>
            </p:extLst>
          </p:nvPr>
        </p:nvGraphicFramePr>
        <p:xfrm>
          <a:off x="899592" y="1247646"/>
          <a:ext cx="7488832" cy="232410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TH307</a:t>
                      </a:r>
                      <a:endParaRPr lang="en-US" dirty="0">
                        <a:solidFill>
                          <a:schemeClr val="tx1"/>
                        </a:solidFill>
                      </a:endParaRPr>
                    </a:p>
                  </a:txBody>
                  <a:tcPr>
                    <a:solidFill>
                      <a:schemeClr val="bg1">
                        <a:lumMod val="65000"/>
                      </a:schemeClr>
                    </a:solidFill>
                  </a:tcPr>
                </a:tc>
                <a:tc>
                  <a:txBody>
                    <a:bodyPr/>
                    <a:lstStyle/>
                    <a:p>
                      <a:r>
                        <a:rPr lang="en-US"/>
                        <a:t>Der Wellenwiderstand einer Leitung</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en-US" dirty="0" err="1" smtClean="0"/>
                        <a:t>ist</a:t>
                      </a:r>
                      <a:r>
                        <a:rPr lang="en-US" dirty="0" smtClean="0"/>
                        <a:t> </a:t>
                      </a:r>
                      <a:r>
                        <a:rPr lang="en-US" dirty="0" err="1" smtClean="0"/>
                        <a:t>völlig</a:t>
                      </a:r>
                      <a:r>
                        <a:rPr lang="en-US" dirty="0" smtClean="0"/>
                        <a:t> </a:t>
                      </a:r>
                      <a:r>
                        <a:rPr lang="en-US" dirty="0" err="1" smtClean="0"/>
                        <a:t>frequenzunabhängig</a:t>
                      </a:r>
                      <a:r>
                        <a:rPr lang="en-US" dirty="0" smtClean="0"/>
                        <a:t>.</a:t>
                      </a:r>
                      <a:endParaRPr lang="en-US" dirty="0"/>
                    </a:p>
                  </a:txBody>
                  <a:tcPr marL="28575" marR="28575" marT="28575" marB="28575" anchor="ctr"/>
                </a:tc>
              </a:tr>
              <a:tr h="370840">
                <a:tc>
                  <a:txBody>
                    <a:bodyPr/>
                    <a:lstStyle/>
                    <a:p>
                      <a:r>
                        <a:rPr lang="en-US" dirty="0" smtClean="0"/>
                        <a:t>B</a:t>
                      </a:r>
                      <a:endParaRPr lang="en-US" dirty="0"/>
                    </a:p>
                  </a:txBody>
                  <a:tcPr anchor="ctr"/>
                </a:tc>
                <a:tc>
                  <a:txBody>
                    <a:bodyPr/>
                    <a:lstStyle/>
                    <a:p>
                      <a:r>
                        <a:rPr lang="de-DE" dirty="0" smtClean="0"/>
                        <a:t>hängt von der Beschaltung am Leitungsende ab.</a:t>
                      </a:r>
                      <a:endParaRPr lang="en-US" dirty="0"/>
                    </a:p>
                  </a:txBody>
                  <a:tcPr marL="28575" marR="28575" marT="28575" marB="28575" anchor="ctr"/>
                </a:tc>
              </a:tr>
              <a:tr h="370840">
                <a:tc>
                  <a:txBody>
                    <a:bodyPr/>
                    <a:lstStyle/>
                    <a:p>
                      <a:r>
                        <a:rPr lang="en-US" dirty="0" smtClean="0"/>
                        <a:t>C</a:t>
                      </a:r>
                      <a:endParaRPr lang="en-US" dirty="0"/>
                    </a:p>
                  </a:txBody>
                  <a:tcPr anchor="ctr"/>
                </a:tc>
                <a:tc>
                  <a:txBody>
                    <a:bodyPr/>
                    <a:lstStyle/>
                    <a:p>
                      <a:r>
                        <a:rPr lang="de-DE" dirty="0" smtClean="0"/>
                        <a:t>hängt von der Leitungslänge und der Beschaltung am Leitungsende ab.</a:t>
                      </a:r>
                      <a:endParaRPr lang="en-US" dirty="0"/>
                    </a:p>
                  </a:txBody>
                  <a:tcPr marL="28575" marR="28575" marT="28575" marB="28575" anchor="ctr"/>
                </a:tc>
              </a:tr>
              <a:tr h="370840">
                <a:tc>
                  <a:txBody>
                    <a:bodyPr/>
                    <a:lstStyle/>
                    <a:p>
                      <a:r>
                        <a:rPr lang="en-US" dirty="0" smtClean="0"/>
                        <a:t>D</a:t>
                      </a:r>
                      <a:endParaRPr lang="en-US" dirty="0"/>
                    </a:p>
                  </a:txBody>
                  <a:tcPr anchor="ctr"/>
                </a:tc>
                <a:tc>
                  <a:txBody>
                    <a:bodyPr/>
                    <a:lstStyle/>
                    <a:p>
                      <a:r>
                        <a:rPr lang="de-DE" dirty="0" smtClean="0"/>
                        <a:t>ist im HF-Bereich in etwa konstant und unabhängig vom Leitungsabschluss.</a:t>
                      </a:r>
                      <a:endParaRPr lang="en-US" dirty="0"/>
                    </a:p>
                  </a:txBody>
                  <a:tcPr marL="28575" marR="28575" marT="28575" marB="28575" anchor="ctr"/>
                </a:tc>
              </a:tr>
            </a:tbl>
          </a:graphicData>
        </a:graphic>
      </p:graphicFrame>
      <p:sp>
        <p:nvSpPr>
          <p:cNvPr id="5" name="Interaktive Schaltfläche: Hilfe 4">
            <a:hlinkClick r:id="" action="ppaction://noaction" highlightClick="1"/>
          </p:cNvPr>
          <p:cNvSpPr/>
          <p:nvPr/>
        </p:nvSpPr>
        <p:spPr>
          <a:xfrm>
            <a:off x="1219021" y="166619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219021" y="2032043"/>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219021" y="251663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219021" y="312897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946599" y="2009257"/>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957820" y="165255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957820" y="2498362"/>
            <a:ext cx="787395" cy="338554"/>
          </a:xfrm>
          <a:prstGeom prst="rect">
            <a:avLst/>
          </a:prstGeom>
          <a:solidFill>
            <a:srgbClr val="FF3333"/>
          </a:solidFill>
          <a:ln>
            <a:noFill/>
          </a:ln>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957820" y="3101563"/>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graphicFrame>
        <p:nvGraphicFramePr>
          <p:cNvPr id="18" name="Tabelle 17"/>
          <p:cNvGraphicFramePr>
            <a:graphicFrameLocks noGrp="1"/>
          </p:cNvGraphicFramePr>
          <p:nvPr>
            <p:extLst>
              <p:ext uri="{D42A27DB-BD31-4B8C-83A1-F6EECF244321}">
                <p14:modId xmlns:p14="http://schemas.microsoft.com/office/powerpoint/2010/main" val="1193151304"/>
              </p:ext>
            </p:extLst>
          </p:nvPr>
        </p:nvGraphicFramePr>
        <p:xfrm>
          <a:off x="899592" y="3932138"/>
          <a:ext cx="7488832" cy="2089150"/>
        </p:xfrm>
        <a:graphic>
          <a:graphicData uri="http://schemas.openxmlformats.org/drawingml/2006/table">
            <a:tbl>
              <a:tblPr firstRow="1" bandRow="1">
                <a:tableStyleId>{17292A2E-F333-43FB-9621-5CBBE7FDCDCB}</a:tableStyleId>
              </a:tblPr>
              <a:tblGrid>
                <a:gridCol w="1002137"/>
                <a:gridCol w="6486695"/>
              </a:tblGrid>
              <a:tr h="370840">
                <a:tc>
                  <a:txBody>
                    <a:bodyPr/>
                    <a:lstStyle/>
                    <a:p>
                      <a:r>
                        <a:rPr lang="en-US" dirty="0" smtClean="0">
                          <a:solidFill>
                            <a:schemeClr val="tx1"/>
                          </a:solidFill>
                        </a:rPr>
                        <a:t>TH308</a:t>
                      </a:r>
                      <a:endParaRPr lang="en-US" dirty="0">
                        <a:solidFill>
                          <a:schemeClr val="tx1"/>
                        </a:solidFill>
                      </a:endParaRPr>
                    </a:p>
                  </a:txBody>
                  <a:tcPr>
                    <a:solidFill>
                      <a:schemeClr val="bg1">
                        <a:lumMod val="65000"/>
                      </a:schemeClr>
                    </a:solidFill>
                  </a:tcPr>
                </a:tc>
                <a:tc>
                  <a:txBody>
                    <a:bodyPr/>
                    <a:lstStyle/>
                    <a:p>
                      <a:r>
                        <a:rPr lang="de-DE"/>
                        <a:t>Koaxialkabel weisen typischerweise Wellenwiderstände von</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tc>
                <a:tc>
                  <a:txBody>
                    <a:bodyPr/>
                    <a:lstStyle/>
                    <a:p>
                      <a:r>
                        <a:rPr lang="de-DE" dirty="0" smtClean="0"/>
                        <a:t>50, 300 und 600 Ohm auf.</a:t>
                      </a:r>
                      <a:endParaRPr lang="en-US" dirty="0"/>
                    </a:p>
                  </a:txBody>
                  <a:tcPr marL="28575" marR="28575" marT="28575" marB="28575" anchor="ctr"/>
                </a:tc>
              </a:tr>
              <a:tr h="370840">
                <a:tc>
                  <a:txBody>
                    <a:bodyPr/>
                    <a:lstStyle/>
                    <a:p>
                      <a:r>
                        <a:rPr lang="en-US" dirty="0" smtClean="0"/>
                        <a:t>B</a:t>
                      </a:r>
                      <a:endParaRPr lang="en-US" dirty="0"/>
                    </a:p>
                  </a:txBody>
                  <a:tcPr/>
                </a:tc>
                <a:tc>
                  <a:txBody>
                    <a:bodyPr/>
                    <a:lstStyle/>
                    <a:p>
                      <a:r>
                        <a:rPr lang="de-DE" dirty="0" smtClean="0"/>
                        <a:t>60, 120 und 240 Ohm auf.</a:t>
                      </a:r>
                      <a:endParaRPr lang="en-US" dirty="0"/>
                    </a:p>
                  </a:txBody>
                  <a:tcPr marL="28575" marR="28575" marT="28575" marB="28575" anchor="ctr"/>
                </a:tc>
              </a:tr>
              <a:tr h="370840">
                <a:tc>
                  <a:txBody>
                    <a:bodyPr/>
                    <a:lstStyle/>
                    <a:p>
                      <a:r>
                        <a:rPr lang="en-US" dirty="0" smtClean="0"/>
                        <a:t>C</a:t>
                      </a:r>
                      <a:endParaRPr lang="en-US" dirty="0"/>
                    </a:p>
                  </a:txBody>
                  <a:tcPr/>
                </a:tc>
                <a:tc>
                  <a:txBody>
                    <a:bodyPr/>
                    <a:lstStyle/>
                    <a:p>
                      <a:r>
                        <a:rPr lang="de-DE" dirty="0" smtClean="0"/>
                        <a:t>50, 60 und 75 Ohm auf.</a:t>
                      </a:r>
                      <a:endParaRPr lang="en-US" dirty="0"/>
                    </a:p>
                  </a:txBody>
                  <a:tcPr marL="28575" marR="28575" marT="28575" marB="28575" anchor="ctr"/>
                </a:tc>
              </a:tr>
              <a:tr h="370840">
                <a:tc>
                  <a:txBody>
                    <a:bodyPr/>
                    <a:lstStyle/>
                    <a:p>
                      <a:r>
                        <a:rPr lang="en-US" dirty="0" smtClean="0"/>
                        <a:t>D</a:t>
                      </a:r>
                      <a:endParaRPr lang="en-US" dirty="0"/>
                    </a:p>
                  </a:txBody>
                  <a:tcPr/>
                </a:tc>
                <a:tc>
                  <a:txBody>
                    <a:bodyPr/>
                    <a:lstStyle/>
                    <a:p>
                      <a:r>
                        <a:rPr lang="de-DE" dirty="0" smtClean="0"/>
                        <a:t>50, 75 und 240 Ohm auf.</a:t>
                      </a:r>
                      <a:endParaRPr lang="en-US" dirty="0"/>
                    </a:p>
                  </a:txBody>
                  <a:tcPr marL="28575" marR="28575" marT="28575" marB="28575" anchor="ctr"/>
                </a:tc>
              </a:tr>
            </a:tbl>
          </a:graphicData>
        </a:graphic>
      </p:graphicFrame>
      <p:sp>
        <p:nvSpPr>
          <p:cNvPr id="19" name="Interaktive Schaltfläche: Hilfe 18">
            <a:hlinkClick r:id="" action="ppaction://noaction" highlightClick="1"/>
          </p:cNvPr>
          <p:cNvSpPr/>
          <p:nvPr/>
        </p:nvSpPr>
        <p:spPr>
          <a:xfrm>
            <a:off x="1214920" y="457926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214920" y="494511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214920" y="531095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214920" y="567680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972118" y="4921185"/>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972118" y="4558075"/>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5" name="Textfeld 24"/>
          <p:cNvSpPr txBox="1"/>
          <p:nvPr/>
        </p:nvSpPr>
        <p:spPr>
          <a:xfrm>
            <a:off x="960897" y="5279538"/>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26" name="Textfeld 25"/>
          <p:cNvSpPr txBox="1"/>
          <p:nvPr/>
        </p:nvSpPr>
        <p:spPr>
          <a:xfrm>
            <a:off x="972118" y="565154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20861466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6" grpId="0" animBg="1"/>
      <p:bldP spid="15" grpId="0" animBg="1"/>
      <p:bldP spid="16" grpId="0" animBg="1"/>
      <p:bldP spid="17" grpId="0" animBg="1"/>
      <p:bldP spid="23" grpId="0" animBg="1"/>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3568"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19</a:t>
            </a:fld>
            <a:endParaRPr lang="de-DE" altLang="en-US"/>
          </a:p>
        </p:txBody>
      </p:sp>
      <p:graphicFrame>
        <p:nvGraphicFramePr>
          <p:cNvPr id="18" name="Tabelle 17"/>
          <p:cNvGraphicFramePr>
            <a:graphicFrameLocks noGrp="1"/>
          </p:cNvGraphicFramePr>
          <p:nvPr>
            <p:extLst>
              <p:ext uri="{D42A27DB-BD31-4B8C-83A1-F6EECF244321}">
                <p14:modId xmlns:p14="http://schemas.microsoft.com/office/powerpoint/2010/main" val="4124615904"/>
              </p:ext>
            </p:extLst>
          </p:nvPr>
        </p:nvGraphicFramePr>
        <p:xfrm>
          <a:off x="899592" y="3902095"/>
          <a:ext cx="7488832" cy="2324100"/>
        </p:xfrm>
        <a:graphic>
          <a:graphicData uri="http://schemas.openxmlformats.org/drawingml/2006/table">
            <a:tbl>
              <a:tblPr firstRow="1" bandRow="1">
                <a:tableStyleId>{17292A2E-F333-43FB-9621-5CBBE7FDCDCB}</a:tableStyleId>
              </a:tblPr>
              <a:tblGrid>
                <a:gridCol w="1002137"/>
                <a:gridCol w="6486695"/>
              </a:tblGrid>
              <a:tr h="370840">
                <a:tc>
                  <a:txBody>
                    <a:bodyPr/>
                    <a:lstStyle/>
                    <a:p>
                      <a:r>
                        <a:rPr lang="en-US" dirty="0" smtClean="0">
                          <a:solidFill>
                            <a:schemeClr val="tx1"/>
                          </a:solidFill>
                        </a:rPr>
                        <a:t>TH310</a:t>
                      </a:r>
                      <a:endParaRPr lang="en-US" dirty="0">
                        <a:solidFill>
                          <a:schemeClr val="tx1"/>
                        </a:solidFill>
                      </a:endParaRPr>
                    </a:p>
                  </a:txBody>
                  <a:tcPr>
                    <a:solidFill>
                      <a:schemeClr val="bg1">
                        <a:lumMod val="65000"/>
                      </a:schemeClr>
                    </a:solidFill>
                  </a:tcPr>
                </a:tc>
                <a:tc>
                  <a:txBody>
                    <a:bodyPr/>
                    <a:lstStyle/>
                    <a:p>
                      <a:r>
                        <a:rPr lang="de-DE"/>
                        <a:t>Wann ist eine Speiseleitung unsymmetrisch? Sie ist unsymmetrisch, wenn ...</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de-DE" dirty="0" smtClean="0"/>
                        <a:t>die hin- und zurücklaufende Leistung verschieden sind.</a:t>
                      </a:r>
                      <a:endParaRPr lang="en-US" dirty="0"/>
                    </a:p>
                  </a:txBody>
                  <a:tcPr marL="28575" marR="28575" marT="28575" marB="28575" anchor="ctr"/>
                </a:tc>
              </a:tr>
              <a:tr h="370840">
                <a:tc>
                  <a:txBody>
                    <a:bodyPr/>
                    <a:lstStyle/>
                    <a:p>
                      <a:r>
                        <a:rPr lang="en-US" dirty="0" smtClean="0"/>
                        <a:t>B</a:t>
                      </a:r>
                      <a:endParaRPr lang="en-US" dirty="0"/>
                    </a:p>
                  </a:txBody>
                  <a:tcPr anchor="ctr"/>
                </a:tc>
                <a:tc>
                  <a:txBody>
                    <a:bodyPr/>
                    <a:lstStyle/>
                    <a:p>
                      <a:r>
                        <a:rPr lang="de-DE" dirty="0" smtClean="0"/>
                        <a:t>sie außerhalb ihrer Resonanzfrequenz betrieben wird.</a:t>
                      </a:r>
                      <a:endParaRPr lang="en-US" dirty="0"/>
                    </a:p>
                  </a:txBody>
                  <a:tcPr marL="28575" marR="28575" marT="28575" marB="28575" anchor="ctr"/>
                </a:tc>
              </a:tr>
              <a:tr h="370840">
                <a:tc>
                  <a:txBody>
                    <a:bodyPr/>
                    <a:lstStyle/>
                    <a:p>
                      <a:r>
                        <a:rPr lang="en-US" dirty="0" smtClean="0"/>
                        <a:t>C</a:t>
                      </a:r>
                      <a:endParaRPr lang="en-US" dirty="0"/>
                    </a:p>
                  </a:txBody>
                  <a:tcPr anchor="ctr"/>
                </a:tc>
                <a:tc>
                  <a:txBody>
                    <a:bodyPr/>
                    <a:lstStyle/>
                    <a:p>
                      <a:r>
                        <a:rPr lang="de-DE" dirty="0" smtClean="0"/>
                        <a:t>die beiden Leiter unterschiedlich geformt sind, z.B. Koaxialkabel.</a:t>
                      </a:r>
                      <a:endParaRPr lang="en-US" dirty="0"/>
                    </a:p>
                  </a:txBody>
                  <a:tcPr marL="28575" marR="28575" marT="28575" marB="28575" anchor="ctr"/>
                </a:tc>
              </a:tr>
              <a:tr h="370840">
                <a:tc>
                  <a:txBody>
                    <a:bodyPr/>
                    <a:lstStyle/>
                    <a:p>
                      <a:r>
                        <a:rPr lang="en-US" dirty="0" smtClean="0"/>
                        <a:t>D</a:t>
                      </a:r>
                      <a:endParaRPr lang="en-US" dirty="0"/>
                    </a:p>
                  </a:txBody>
                  <a:tcPr anchor="ctr"/>
                </a:tc>
                <a:tc>
                  <a:txBody>
                    <a:bodyPr/>
                    <a:lstStyle/>
                    <a:p>
                      <a:r>
                        <a:rPr lang="de-DE" dirty="0" smtClean="0"/>
                        <a:t>die Koaxial-Leitung Spannung gegen Erde führt.</a:t>
                      </a:r>
                      <a:endParaRPr lang="en-US" dirty="0"/>
                    </a:p>
                  </a:txBody>
                  <a:tcPr marL="28575" marR="28575" marT="28575" marB="28575" anchor="ctr"/>
                </a:tc>
              </a:tr>
            </a:tbl>
          </a:graphicData>
        </a:graphic>
      </p:graphicFrame>
      <p:sp>
        <p:nvSpPr>
          <p:cNvPr id="19" name="Interaktive Schaltfläche: Hilfe 18">
            <a:hlinkClick r:id="" action="ppaction://noaction" highlightClick="1"/>
          </p:cNvPr>
          <p:cNvSpPr/>
          <p:nvPr/>
        </p:nvSpPr>
        <p:spPr>
          <a:xfrm>
            <a:off x="1214920" y="454922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214920" y="491506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214920" y="540304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214920" y="589951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972118" y="4891142"/>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972118" y="4528032"/>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5" name="Textfeld 24"/>
          <p:cNvSpPr txBox="1"/>
          <p:nvPr/>
        </p:nvSpPr>
        <p:spPr>
          <a:xfrm>
            <a:off x="960897" y="5371623"/>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26" name="Textfeld 25"/>
          <p:cNvSpPr txBox="1"/>
          <p:nvPr/>
        </p:nvSpPr>
        <p:spPr>
          <a:xfrm>
            <a:off x="972118" y="587425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graphicFrame>
        <p:nvGraphicFramePr>
          <p:cNvPr id="27" name="Tabelle 26"/>
          <p:cNvGraphicFramePr>
            <a:graphicFrameLocks noGrp="1"/>
          </p:cNvGraphicFramePr>
          <p:nvPr>
            <p:extLst>
              <p:ext uri="{D42A27DB-BD31-4B8C-83A1-F6EECF244321}">
                <p14:modId xmlns:p14="http://schemas.microsoft.com/office/powerpoint/2010/main" val="3573274486"/>
              </p:ext>
            </p:extLst>
          </p:nvPr>
        </p:nvGraphicFramePr>
        <p:xfrm>
          <a:off x="899592" y="1214627"/>
          <a:ext cx="7488832" cy="235839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TH311</a:t>
                      </a:r>
                      <a:endParaRPr lang="en-US" dirty="0">
                        <a:solidFill>
                          <a:schemeClr val="tx1"/>
                        </a:solidFill>
                      </a:endParaRPr>
                    </a:p>
                  </a:txBody>
                  <a:tcPr>
                    <a:solidFill>
                      <a:schemeClr val="bg1">
                        <a:lumMod val="65000"/>
                      </a:schemeClr>
                    </a:solidFill>
                  </a:tcPr>
                </a:tc>
                <a:tc>
                  <a:txBody>
                    <a:bodyPr/>
                    <a:lstStyle/>
                    <a:p>
                      <a:r>
                        <a:rPr lang="de-DE"/>
                        <a:t>Welche Leitungen sollten für die HF-Verbindungen zwischen Amateurfunk-Einrichtungen verwendet werden, um unerwünschte Abstrahlungen zu vermeiden?</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en-US" dirty="0" err="1" smtClean="0"/>
                        <a:t>Hochwertige</a:t>
                      </a:r>
                      <a:r>
                        <a:rPr lang="en-US" dirty="0" smtClean="0"/>
                        <a:t> </a:t>
                      </a:r>
                      <a:r>
                        <a:rPr lang="en-US" dirty="0" err="1" smtClean="0"/>
                        <a:t>abgeschirmte</a:t>
                      </a:r>
                      <a:r>
                        <a:rPr lang="en-US" dirty="0" smtClean="0"/>
                        <a:t> </a:t>
                      </a:r>
                      <a:r>
                        <a:rPr lang="en-US" dirty="0" err="1" smtClean="0"/>
                        <a:t>Netzanschlusskabel</a:t>
                      </a:r>
                      <a:endParaRPr lang="en-US" dirty="0"/>
                    </a:p>
                  </a:txBody>
                  <a:tcPr marL="28575" marR="28575" marT="28575" marB="28575" anchor="ctr"/>
                </a:tc>
              </a:tr>
              <a:tr h="370840">
                <a:tc>
                  <a:txBody>
                    <a:bodyPr/>
                    <a:lstStyle/>
                    <a:p>
                      <a:r>
                        <a:rPr lang="en-US" dirty="0" smtClean="0"/>
                        <a:t>B</a:t>
                      </a:r>
                      <a:endParaRPr lang="en-US" dirty="0"/>
                    </a:p>
                  </a:txBody>
                  <a:tcPr anchor="ctr"/>
                </a:tc>
                <a:tc>
                  <a:txBody>
                    <a:bodyPr/>
                    <a:lstStyle/>
                    <a:p>
                      <a:r>
                        <a:rPr lang="en-US" dirty="0" err="1" smtClean="0"/>
                        <a:t>Hochwertige</a:t>
                      </a:r>
                      <a:r>
                        <a:rPr lang="en-US" dirty="0" smtClean="0"/>
                        <a:t> </a:t>
                      </a:r>
                      <a:r>
                        <a:rPr lang="en-US" dirty="0" err="1" smtClean="0"/>
                        <a:t>Koaxialkabel</a:t>
                      </a:r>
                      <a:endParaRPr lang="en-US" dirty="0"/>
                    </a:p>
                  </a:txBody>
                  <a:tcPr marL="28575" marR="28575" marT="28575" marB="28575" anchor="ctr"/>
                </a:tc>
              </a:tr>
              <a:tr h="370840">
                <a:tc>
                  <a:txBody>
                    <a:bodyPr/>
                    <a:lstStyle/>
                    <a:p>
                      <a:r>
                        <a:rPr lang="en-US" dirty="0" smtClean="0"/>
                        <a:t>C</a:t>
                      </a:r>
                      <a:endParaRPr lang="en-US" dirty="0"/>
                    </a:p>
                  </a:txBody>
                  <a:tcPr anchor="ctr"/>
                </a:tc>
                <a:tc>
                  <a:txBody>
                    <a:bodyPr/>
                    <a:lstStyle/>
                    <a:p>
                      <a:r>
                        <a:rPr lang="en-US" dirty="0" err="1" smtClean="0"/>
                        <a:t>Symmetrische</a:t>
                      </a:r>
                      <a:r>
                        <a:rPr lang="en-US" dirty="0" smtClean="0"/>
                        <a:t> </a:t>
                      </a:r>
                      <a:r>
                        <a:rPr lang="en-US" dirty="0" err="1" smtClean="0"/>
                        <a:t>Feederleitungen</a:t>
                      </a:r>
                      <a:endParaRPr lang="en-US" dirty="0"/>
                    </a:p>
                  </a:txBody>
                  <a:tcPr marL="28575" marR="28575" marT="28575" marB="28575" anchor="ctr"/>
                </a:tc>
              </a:tr>
              <a:tr h="332740">
                <a:tc>
                  <a:txBody>
                    <a:bodyPr/>
                    <a:lstStyle/>
                    <a:p>
                      <a:r>
                        <a:rPr lang="en-US" dirty="0" smtClean="0"/>
                        <a:t>D</a:t>
                      </a:r>
                      <a:endParaRPr lang="en-US" dirty="0"/>
                    </a:p>
                  </a:txBody>
                  <a:tcPr anchor="ctr"/>
                </a:tc>
                <a:tc>
                  <a:txBody>
                    <a:bodyPr/>
                    <a:lstStyle/>
                    <a:p>
                      <a:r>
                        <a:rPr lang="en-US" dirty="0" err="1" smtClean="0"/>
                        <a:t>Unabgestimmte</a:t>
                      </a:r>
                      <a:r>
                        <a:rPr lang="en-US" dirty="0" smtClean="0"/>
                        <a:t> </a:t>
                      </a:r>
                      <a:r>
                        <a:rPr lang="en-US" dirty="0" err="1" smtClean="0"/>
                        <a:t>Speiseleitungen</a:t>
                      </a:r>
                      <a:endParaRPr lang="en-US" dirty="0"/>
                    </a:p>
                  </a:txBody>
                  <a:tcPr marL="28575" marR="28575" marT="28575" marB="28575" anchor="ctr"/>
                </a:tc>
              </a:tr>
            </a:tbl>
          </a:graphicData>
        </a:graphic>
      </p:graphicFrame>
      <p:sp>
        <p:nvSpPr>
          <p:cNvPr id="28" name="Interaktive Schaltfläche: Hilfe 27">
            <a:hlinkClick r:id="" action="ppaction://noaction" highlightClick="1"/>
          </p:cNvPr>
          <p:cNvSpPr/>
          <p:nvPr/>
        </p:nvSpPr>
        <p:spPr>
          <a:xfrm>
            <a:off x="1219021" y="212123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nteraktive Schaltfläche: Hilfe 28">
            <a:hlinkClick r:id="" action="ppaction://noaction" highlightClick="1"/>
          </p:cNvPr>
          <p:cNvSpPr/>
          <p:nvPr/>
        </p:nvSpPr>
        <p:spPr>
          <a:xfrm>
            <a:off x="1219021" y="249895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nteraktive Schaltfläche: Hilfe 29">
            <a:hlinkClick r:id="" action="ppaction://noaction" highlightClick="1"/>
          </p:cNvPr>
          <p:cNvSpPr/>
          <p:nvPr/>
        </p:nvSpPr>
        <p:spPr>
          <a:xfrm>
            <a:off x="1219021" y="2864803"/>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nteraktive Schaltfläche: Hilfe 30">
            <a:hlinkClick r:id="" action="ppaction://noaction" highlightClick="1"/>
          </p:cNvPr>
          <p:cNvSpPr/>
          <p:nvPr/>
        </p:nvSpPr>
        <p:spPr>
          <a:xfrm>
            <a:off x="1219021" y="326339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feld 31"/>
          <p:cNvSpPr txBox="1"/>
          <p:nvPr/>
        </p:nvSpPr>
        <p:spPr>
          <a:xfrm>
            <a:off x="946599" y="2476172"/>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33" name="Textfeld 32"/>
          <p:cNvSpPr txBox="1"/>
          <p:nvPr/>
        </p:nvSpPr>
        <p:spPr>
          <a:xfrm>
            <a:off x="957820" y="210759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34" name="Textfeld 33"/>
          <p:cNvSpPr txBox="1"/>
          <p:nvPr/>
        </p:nvSpPr>
        <p:spPr>
          <a:xfrm>
            <a:off x="957820" y="2846527"/>
            <a:ext cx="787395" cy="338554"/>
          </a:xfrm>
          <a:prstGeom prst="rect">
            <a:avLst/>
          </a:prstGeom>
          <a:solidFill>
            <a:srgbClr val="FF3333"/>
          </a:solidFill>
          <a:ln>
            <a:noFill/>
          </a:ln>
        </p:spPr>
        <p:txBody>
          <a:bodyPr wrap="none" rtlCol="0">
            <a:spAutoFit/>
          </a:bodyPr>
          <a:lstStyle/>
          <a:p>
            <a:r>
              <a:rPr lang="en-US" sz="1600" dirty="0" err="1" smtClean="0">
                <a:latin typeface="+mn-lt"/>
              </a:rPr>
              <a:t>Falsch</a:t>
            </a:r>
            <a:endParaRPr lang="en-US" sz="1600" dirty="0">
              <a:latin typeface="+mn-lt"/>
            </a:endParaRPr>
          </a:p>
        </p:txBody>
      </p:sp>
      <p:sp>
        <p:nvSpPr>
          <p:cNvPr id="35" name="Textfeld 34"/>
          <p:cNvSpPr txBox="1"/>
          <p:nvPr/>
        </p:nvSpPr>
        <p:spPr>
          <a:xfrm>
            <a:off x="957820" y="3235978"/>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1077788533"/>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27" restart="whenNotActive" fill="hold" evtFilter="cancelBubble" nodeType="interactiveSeq">
                <p:stCondLst>
                  <p:cond evt="onClick" delay="0">
                    <p:tgtEl>
                      <p:spTgt spid="28"/>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37" restart="whenNotActive" fill="hold" evtFilter="cancelBubble" nodeType="interactiveSeq">
                <p:stCondLst>
                  <p:cond evt="onClick" delay="0">
                    <p:tgtEl>
                      <p:spTgt spid="31"/>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childTnLst>
        </p:cTn>
      </p:par>
    </p:tnLst>
    <p:bldLst>
      <p:bldP spid="23" grpId="0" animBg="1"/>
      <p:bldP spid="24" grpId="0" animBg="1"/>
      <p:bldP spid="25" grpId="0" animBg="1"/>
      <p:bldP spid="26" grpId="0" animBg="1"/>
      <p:bldP spid="32" grpId="0" animBg="1"/>
      <p:bldP spid="33"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Dämpfungsfaktor</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a:t>
            </a:fld>
            <a:endParaRPr lang="de-DE" altLang="en-US"/>
          </a:p>
        </p:txBody>
      </p:sp>
      <mc:AlternateContent xmlns:mc="http://schemas.openxmlformats.org/markup-compatibility/2006" xmlns:a14="http://schemas.microsoft.com/office/drawing/2010/main">
        <mc:Choice Requires="a14">
          <p:sp>
            <p:nvSpPr>
              <p:cNvPr id="9" name="Textfeld 8"/>
              <p:cNvSpPr txBox="1"/>
              <p:nvPr/>
            </p:nvSpPr>
            <p:spPr>
              <a:xfrm>
                <a:off x="683568" y="1268760"/>
                <a:ext cx="7776864" cy="5027530"/>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Der Dämpfungsfaktor D gibt das Verhältnis der am Anfang einer Übertragungsstrecke vorhandenen Leistung P</a:t>
                </a:r>
                <a:r>
                  <a:rPr lang="de-DE" sz="1600" baseline="-25000" dirty="0">
                    <a:latin typeface="Verdana" panose="020B0604030504040204" pitchFamily="34" charset="0"/>
                    <a:ea typeface="Verdana" panose="020B0604030504040204" pitchFamily="34" charset="0"/>
                    <a:cs typeface="Verdana" panose="020B0604030504040204" pitchFamily="34" charset="0"/>
                  </a:rPr>
                  <a:t>1</a:t>
                </a:r>
                <a:r>
                  <a:rPr lang="de-DE" sz="1600" dirty="0">
                    <a:latin typeface="Verdana" panose="020B0604030504040204" pitchFamily="34" charset="0"/>
                    <a:ea typeface="Verdana" panose="020B0604030504040204" pitchFamily="34" charset="0"/>
                    <a:cs typeface="Verdana" panose="020B0604030504040204" pitchFamily="34" charset="0"/>
                  </a:rPr>
                  <a:t> zu der am Ende übrig gebliebenen Leistung P</a:t>
                </a:r>
                <a:r>
                  <a:rPr lang="de-DE" sz="1600" baseline="-25000" dirty="0">
                    <a:latin typeface="Verdana" panose="020B0604030504040204" pitchFamily="34" charset="0"/>
                    <a:ea typeface="Verdana" panose="020B0604030504040204" pitchFamily="34" charset="0"/>
                    <a:cs typeface="Verdana" panose="020B0604030504040204" pitchFamily="34" charset="0"/>
                  </a:rPr>
                  <a:t>2</a:t>
                </a:r>
                <a:r>
                  <a:rPr lang="de-DE" sz="1600" dirty="0">
                    <a:latin typeface="Verdana" panose="020B0604030504040204" pitchFamily="34" charset="0"/>
                    <a:ea typeface="Verdana" panose="020B0604030504040204" pitchFamily="34" charset="0"/>
                    <a:cs typeface="Verdana" panose="020B0604030504040204" pitchFamily="34" charset="0"/>
                  </a:rPr>
                  <a:t> an.</a:t>
                </a:r>
                <a:br>
                  <a:rPr lang="de-DE" sz="1600" dirty="0">
                    <a:latin typeface="Verdana" panose="020B0604030504040204" pitchFamily="34" charset="0"/>
                    <a:ea typeface="Verdana" panose="020B0604030504040204" pitchFamily="34" charset="0"/>
                    <a:cs typeface="Verdana" panose="020B0604030504040204" pitchFamily="34" charset="0"/>
                  </a:rPr>
                </a:br>
                <a:r>
                  <a:rPr lang="de-DE" sz="600" dirty="0">
                    <a:latin typeface="Verdana" panose="020B0604030504040204" pitchFamily="34" charset="0"/>
                    <a:ea typeface="Verdana" panose="020B0604030504040204" pitchFamily="34" charset="0"/>
                    <a:cs typeface="Verdana" panose="020B0604030504040204" pitchFamily="34" charset="0"/>
                  </a:rPr>
                  <a:t/>
                </a:r>
                <a:br>
                  <a:rPr lang="de-DE" sz="600" dirty="0">
                    <a:latin typeface="Verdana" panose="020B0604030504040204" pitchFamily="34" charset="0"/>
                    <a:ea typeface="Verdana" panose="020B0604030504040204" pitchFamily="34" charset="0"/>
                    <a:cs typeface="Verdana" panose="020B0604030504040204" pitchFamily="34" charset="0"/>
                  </a:rPr>
                </a:br>
                <a:r>
                  <a:rPr lang="de-DE" sz="1600" dirty="0">
                    <a:latin typeface="Verdana" panose="020B0604030504040204" pitchFamily="34" charset="0"/>
                    <a:ea typeface="Verdana" panose="020B0604030504040204" pitchFamily="34" charset="0"/>
                    <a:cs typeface="Verdana" panose="020B0604030504040204" pitchFamily="34" charset="0"/>
                  </a:rPr>
                  <a:t>D</a:t>
                </a:r>
                <a:r>
                  <a:rPr lang="de-DE" sz="1600" baseline="-25000" dirty="0">
                    <a:latin typeface="Verdana" panose="020B0604030504040204" pitchFamily="34" charset="0"/>
                    <a:ea typeface="Verdana" panose="020B0604030504040204" pitchFamily="34" charset="0"/>
                    <a:cs typeface="Verdana" panose="020B0604030504040204" pitchFamily="34" charset="0"/>
                  </a:rPr>
                  <a:t>P</a:t>
                </a:r>
                <a:r>
                  <a:rPr lang="de-DE" sz="1600" dirty="0">
                    <a:latin typeface="Verdana" panose="020B0604030504040204" pitchFamily="34" charset="0"/>
                    <a:ea typeface="Verdana" panose="020B0604030504040204" pitchFamily="34" charset="0"/>
                    <a:cs typeface="Verdana" panose="020B0604030504040204" pitchFamily="34" charset="0"/>
                  </a:rPr>
                  <a:t> = </a:t>
                </a:r>
                <a14:m>
                  <m:oMath xmlns:m="http://schemas.openxmlformats.org/officeDocument/2006/math">
                    <m:f>
                      <m:fPr>
                        <m:ctrlPr>
                          <a:rPr lang="de-DE" sz="2000" i="1">
                            <a:latin typeface="Cambria Math"/>
                            <a:ea typeface="Verdana" panose="020B0604030504040204" pitchFamily="34" charset="0"/>
                            <a:cs typeface="Verdana" panose="020B0604030504040204" pitchFamily="34" charset="0"/>
                          </a:rPr>
                        </m:ctrlPr>
                      </m:fPr>
                      <m:num>
                        <m:r>
                          <a:rPr lang="de-DE" sz="2000">
                            <a:latin typeface="Cambria Math"/>
                            <a:ea typeface="Verdana" panose="020B0604030504040204" pitchFamily="34" charset="0"/>
                            <a:cs typeface="Verdana" panose="020B0604030504040204" pitchFamily="34" charset="0"/>
                          </a:rPr>
                          <m:t>𝑃</m:t>
                        </m:r>
                        <m:r>
                          <a:rPr lang="de-DE" sz="2000" baseline="-25000">
                            <a:latin typeface="Cambria Math"/>
                            <a:ea typeface="Verdana" panose="020B0604030504040204" pitchFamily="34" charset="0"/>
                            <a:cs typeface="Verdana" panose="020B0604030504040204" pitchFamily="34" charset="0"/>
                          </a:rPr>
                          <m:t>1</m:t>
                        </m:r>
                      </m:num>
                      <m:den>
                        <m:r>
                          <a:rPr lang="de-DE" sz="2000">
                            <a:latin typeface="Cambria Math"/>
                            <a:ea typeface="Verdana" panose="020B0604030504040204" pitchFamily="34" charset="0"/>
                            <a:cs typeface="Verdana" panose="020B0604030504040204" pitchFamily="34" charset="0"/>
                          </a:rPr>
                          <m:t>𝑃</m:t>
                        </m:r>
                        <m:r>
                          <a:rPr lang="de-DE" sz="2000" baseline="-25000">
                            <a:latin typeface="Cambria Math"/>
                            <a:ea typeface="Verdana" panose="020B0604030504040204" pitchFamily="34" charset="0"/>
                            <a:cs typeface="Verdana" panose="020B0604030504040204" pitchFamily="34" charset="0"/>
                          </a:rPr>
                          <m:t>2</m:t>
                        </m:r>
                      </m:den>
                    </m:f>
                  </m:oMath>
                </a14:m>
                <a:r>
                  <a:rPr lang="de-DE" sz="1600" dirty="0">
                    <a:latin typeface="Verdana" panose="020B0604030504040204" pitchFamily="34" charset="0"/>
                    <a:ea typeface="Verdana" panose="020B0604030504040204" pitchFamily="34" charset="0"/>
                    <a:cs typeface="Verdana" panose="020B0604030504040204" pitchFamily="34" charset="0"/>
                  </a:rPr>
                  <a:t/>
                </a:r>
                <a:br>
                  <a:rPr lang="de-DE" sz="1600" dirty="0">
                    <a:latin typeface="Verdana" panose="020B0604030504040204" pitchFamily="34" charset="0"/>
                    <a:ea typeface="Verdana" panose="020B0604030504040204" pitchFamily="34" charset="0"/>
                    <a:cs typeface="Verdana" panose="020B0604030504040204" pitchFamily="34" charset="0"/>
                  </a:rPr>
                </a:br>
                <a:r>
                  <a:rPr lang="de-DE" sz="600" dirty="0">
                    <a:latin typeface="Verdana" panose="020B0604030504040204" pitchFamily="34" charset="0"/>
                    <a:ea typeface="Verdana" panose="020B0604030504040204" pitchFamily="34" charset="0"/>
                    <a:cs typeface="Verdana" panose="020B0604030504040204" pitchFamily="34" charset="0"/>
                  </a:rPr>
                  <a:t/>
                </a:r>
                <a:br>
                  <a:rPr lang="de-DE" sz="600" dirty="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Der </a:t>
                </a:r>
                <a:r>
                  <a:rPr lang="de-DE" sz="1600" dirty="0">
                    <a:latin typeface="Verdana" panose="020B0604030504040204" pitchFamily="34" charset="0"/>
                    <a:ea typeface="Verdana" panose="020B0604030504040204" pitchFamily="34" charset="0"/>
                    <a:cs typeface="Verdana" panose="020B0604030504040204" pitchFamily="34" charset="0"/>
                  </a:rPr>
                  <a:t>Dämpfungsfaktor ist ein reiner Zahlenwert. D</a:t>
                </a:r>
                <a:r>
                  <a:rPr lang="de-DE" sz="1600" baseline="-25000" dirty="0">
                    <a:latin typeface="Verdana" panose="020B0604030504040204" pitchFamily="34" charset="0"/>
                    <a:ea typeface="Verdana" panose="020B0604030504040204" pitchFamily="34" charset="0"/>
                    <a:cs typeface="Verdana" panose="020B0604030504040204" pitchFamily="34" charset="0"/>
                  </a:rPr>
                  <a:t>P</a:t>
                </a:r>
                <a:r>
                  <a:rPr lang="de-DE" sz="1600" dirty="0">
                    <a:latin typeface="Verdana" panose="020B0604030504040204" pitchFamily="34" charset="0"/>
                    <a:ea typeface="Verdana" panose="020B0604030504040204" pitchFamily="34" charset="0"/>
                    <a:cs typeface="Verdana" panose="020B0604030504040204" pitchFamily="34" charset="0"/>
                  </a:rPr>
                  <a:t> = 10 bedeutet, dass die Leistung am Anfang zehnmal höher ist als am Ende des Kabels.</a:t>
                </a: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Hat man in einer Übertragungsstrecke viele Einzeldämpfungen zu berücksichtigen, muss man die Einzelfaktoren miteinander multiplizieren, um den Gesamtdämpfungsfaktor zu erhalten</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b="1" dirty="0" smtClean="0">
                    <a:latin typeface="Verdana" panose="020B0604030504040204" pitchFamily="34" charset="0"/>
                    <a:ea typeface="Verdana" panose="020B0604030504040204" pitchFamily="34" charset="0"/>
                    <a:cs typeface="Verdana" panose="020B0604030504040204" pitchFamily="34" charset="0"/>
                  </a:rPr>
                  <a:t>Aufgabe</a:t>
                </a:r>
                <a:endParaRPr lang="de-DE" sz="1600" b="1"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Berechnen </a:t>
                </a:r>
                <a:r>
                  <a:rPr lang="de-DE" sz="1600" dirty="0">
                    <a:latin typeface="Verdana" panose="020B0604030504040204" pitchFamily="34" charset="0"/>
                    <a:ea typeface="Verdana" panose="020B0604030504040204" pitchFamily="34" charset="0"/>
                    <a:cs typeface="Verdana" panose="020B0604030504040204" pitchFamily="34" charset="0"/>
                  </a:rPr>
                  <a:t>Sie die Einzeldämpfungen zwischen den verschiedenen Anschlusspunkten in </a:t>
                </a:r>
                <a:r>
                  <a:rPr lang="de-DE" sz="1600" dirty="0" smtClean="0">
                    <a:latin typeface="Verdana" panose="020B0604030504040204" pitchFamily="34" charset="0"/>
                    <a:ea typeface="Verdana" panose="020B0604030504040204" pitchFamily="34" charset="0"/>
                    <a:cs typeface="Verdana" panose="020B0604030504040204" pitchFamily="34" charset="0"/>
                  </a:rPr>
                  <a:t>obigem Bild </a:t>
                </a:r>
                <a:r>
                  <a:rPr lang="de-DE" sz="1600" dirty="0">
                    <a:latin typeface="Verdana" panose="020B0604030504040204" pitchFamily="34" charset="0"/>
                    <a:ea typeface="Verdana" panose="020B0604030504040204" pitchFamily="34" charset="0"/>
                    <a:cs typeface="Verdana" panose="020B0604030504040204" pitchFamily="34" charset="0"/>
                  </a:rPr>
                  <a:t>und multiplizieren Sie diese anschließend zum Gesamtdämpfungsfaktor. </a:t>
                </a:r>
              </a:p>
            </p:txBody>
          </p:sp>
        </mc:Choice>
        <mc:Fallback xmlns="">
          <p:sp>
            <p:nvSpPr>
              <p:cNvPr id="9" name="Textfeld 8"/>
              <p:cNvSpPr txBox="1">
                <a:spLocks noRot="1" noChangeAspect="1" noMove="1" noResize="1" noEditPoints="1" noAdjustHandles="1" noChangeArrowheads="1" noChangeShapeType="1" noTextEdit="1"/>
              </p:cNvSpPr>
              <p:nvPr/>
            </p:nvSpPr>
            <p:spPr>
              <a:xfrm>
                <a:off x="683568" y="1268760"/>
                <a:ext cx="7776864" cy="5027530"/>
              </a:xfrm>
              <a:prstGeom prst="rect">
                <a:avLst/>
              </a:prstGeom>
              <a:blipFill rotWithShape="1">
                <a:blip r:embed="rId3"/>
                <a:stretch>
                  <a:fillRect l="-392" t="-364" r="-392" b="-606"/>
                </a:stretch>
              </a:blipFill>
            </p:spPr>
            <p:txBody>
              <a:bodyPr/>
              <a:lstStyle/>
              <a:p>
                <a:r>
                  <a:rPr lang="en-US">
                    <a:noFill/>
                  </a:rPr>
                  <a:t> </a:t>
                </a:r>
              </a:p>
            </p:txBody>
          </p:sp>
        </mc:Fallback>
      </mc:AlternateContent>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4489" y="4221088"/>
            <a:ext cx="4895850" cy="1057275"/>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042950"/>
            <a:ext cx="7772400" cy="609600"/>
          </a:xfrm>
        </p:spPr>
        <p:txBody>
          <a:bodyPr/>
          <a:lstStyle/>
          <a:p>
            <a:r>
              <a:rPr lang="de-DE" altLang="en-US" dirty="0" smtClean="0"/>
              <a:t>Prüfungsfrage</a:t>
            </a:r>
            <a:endParaRPr lang="de-DE" altLang="en-US" dirty="0" smtClean="0"/>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20</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2618163110"/>
              </p:ext>
            </p:extLst>
          </p:nvPr>
        </p:nvGraphicFramePr>
        <p:xfrm>
          <a:off x="899592" y="2524864"/>
          <a:ext cx="7488832" cy="256032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TH309</a:t>
                      </a:r>
                      <a:endParaRPr lang="en-US" dirty="0">
                        <a:solidFill>
                          <a:schemeClr val="tx1"/>
                        </a:solidFill>
                      </a:endParaRPr>
                    </a:p>
                  </a:txBody>
                  <a:tcPr>
                    <a:solidFill>
                      <a:schemeClr val="bg1">
                        <a:lumMod val="65000"/>
                      </a:schemeClr>
                    </a:solidFill>
                  </a:tcPr>
                </a:tc>
                <a:tc>
                  <a:txBody>
                    <a:bodyPr/>
                    <a:lstStyle/>
                    <a:p>
                      <a:r>
                        <a:rPr lang="de-DE"/>
                        <a:t>Welche Vorteile hat eine Paralleldraht-Speiseleitung gegenüber der Speisung über ein Koaxialkabel?</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de-DE" dirty="0" smtClean="0"/>
                        <a:t>Sie vermeidet Mantelwellen durch Wegfall der Abschirmung.</a:t>
                      </a:r>
                      <a:endParaRPr lang="en-US" dirty="0"/>
                    </a:p>
                  </a:txBody>
                  <a:tcPr marL="28575" marR="28575" marT="28575" marB="28575" anchor="ctr"/>
                </a:tc>
              </a:tr>
              <a:tr h="370840">
                <a:tc>
                  <a:txBody>
                    <a:bodyPr/>
                    <a:lstStyle/>
                    <a:p>
                      <a:r>
                        <a:rPr lang="en-US" dirty="0" smtClean="0"/>
                        <a:t>B</a:t>
                      </a:r>
                      <a:endParaRPr lang="en-US" dirty="0"/>
                    </a:p>
                  </a:txBody>
                  <a:tcPr anchor="ctr"/>
                </a:tc>
                <a:tc>
                  <a:txBody>
                    <a:bodyPr/>
                    <a:lstStyle/>
                    <a:p>
                      <a:r>
                        <a:rPr lang="de-DE" dirty="0" smtClean="0"/>
                        <a:t>Sie erlaubt leichtere Kontrolle des Wellenwiderstandes durch Verschieben der </a:t>
                      </a:r>
                      <a:r>
                        <a:rPr lang="de-DE" dirty="0" err="1" smtClean="0"/>
                        <a:t>Spreizer</a:t>
                      </a:r>
                      <a:r>
                        <a:rPr lang="de-DE" dirty="0" smtClean="0"/>
                        <a:t>.</a:t>
                      </a:r>
                      <a:endParaRPr lang="en-US" dirty="0"/>
                    </a:p>
                  </a:txBody>
                  <a:tcPr marL="28575" marR="28575" marT="28575" marB="28575" anchor="ctr"/>
                </a:tc>
              </a:tr>
              <a:tr h="370840">
                <a:tc>
                  <a:txBody>
                    <a:bodyPr/>
                    <a:lstStyle/>
                    <a:p>
                      <a:r>
                        <a:rPr lang="en-US" dirty="0" smtClean="0"/>
                        <a:t>C</a:t>
                      </a:r>
                      <a:endParaRPr lang="en-US" dirty="0"/>
                    </a:p>
                  </a:txBody>
                  <a:tcPr anchor="ctr"/>
                </a:tc>
                <a:tc>
                  <a:txBody>
                    <a:bodyPr/>
                    <a:lstStyle/>
                    <a:p>
                      <a:r>
                        <a:rPr lang="de-DE" dirty="0" smtClean="0"/>
                        <a:t>Sie bietet guten Blitzschutz durch </a:t>
                      </a:r>
                      <a:r>
                        <a:rPr lang="de-DE" dirty="0" err="1" smtClean="0"/>
                        <a:t>niederohmige</a:t>
                      </a:r>
                      <a:r>
                        <a:rPr lang="de-DE" dirty="0" smtClean="0"/>
                        <a:t> Drähte.</a:t>
                      </a:r>
                      <a:endParaRPr lang="en-US" dirty="0"/>
                    </a:p>
                  </a:txBody>
                  <a:tcPr marL="28575" marR="28575" marT="28575" marB="28575" anchor="ctr"/>
                </a:tc>
              </a:tr>
              <a:tr h="607060">
                <a:tc>
                  <a:txBody>
                    <a:bodyPr/>
                    <a:lstStyle/>
                    <a:p>
                      <a:r>
                        <a:rPr lang="en-US" dirty="0" smtClean="0"/>
                        <a:t>D</a:t>
                      </a:r>
                      <a:endParaRPr lang="en-US" dirty="0"/>
                    </a:p>
                  </a:txBody>
                  <a:tcPr anchor="ctr"/>
                </a:tc>
                <a:tc>
                  <a:txBody>
                    <a:bodyPr/>
                    <a:lstStyle/>
                    <a:p>
                      <a:r>
                        <a:rPr lang="de-DE" dirty="0" smtClean="0"/>
                        <a:t>Sie hat geringere Dämpfung und hohe Spannungsfestigkeit.</a:t>
                      </a:r>
                      <a:endParaRPr lang="en-US" dirty="0"/>
                    </a:p>
                  </a:txBody>
                  <a:tcPr marL="28575" marR="28575" marT="28575" marB="28575" anchor="ctr"/>
                </a:tc>
              </a:tr>
            </a:tbl>
          </a:graphicData>
        </a:graphic>
      </p:graphicFrame>
      <p:sp>
        <p:nvSpPr>
          <p:cNvPr id="5" name="Interaktive Schaltfläche: Hilfe 4">
            <a:hlinkClick r:id="" action="ppaction://noaction" highlightClick="1"/>
          </p:cNvPr>
          <p:cNvSpPr/>
          <p:nvPr/>
        </p:nvSpPr>
        <p:spPr>
          <a:xfrm>
            <a:off x="1219021" y="318470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219021" y="365742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219021" y="414202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219021" y="464748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946599" y="363464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957820" y="3171058"/>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957820" y="4123745"/>
            <a:ext cx="787395" cy="338554"/>
          </a:xfrm>
          <a:prstGeom prst="rect">
            <a:avLst/>
          </a:prstGeom>
          <a:solidFill>
            <a:srgbClr val="FF3333"/>
          </a:solidFill>
          <a:ln>
            <a:noFill/>
          </a:ln>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957820" y="4620071"/>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Tree>
    <p:extLst>
      <p:ext uri="{BB962C8B-B14F-4D97-AF65-F5344CB8AC3E}">
        <p14:creationId xmlns:p14="http://schemas.microsoft.com/office/powerpoint/2010/main" val="279701141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Dämpfungsberechnung</a:t>
            </a:r>
            <a:endParaRPr lang="de-DE" altLang="en-US" dirty="0" smtClean="0"/>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21</a:t>
            </a:fld>
            <a:endParaRPr lang="de-DE" altLang="en-US"/>
          </a:p>
        </p:txBody>
      </p:sp>
      <p:sp>
        <p:nvSpPr>
          <p:cNvPr id="9" name="Textfeld 8"/>
          <p:cNvSpPr txBox="1"/>
          <p:nvPr/>
        </p:nvSpPr>
        <p:spPr>
          <a:xfrm>
            <a:off x="683565" y="1261204"/>
            <a:ext cx="7920883" cy="4832092"/>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Der zweite, wichtige Kennwert einer Hochfrequenzleitung ist die Dämpfung. Dämpfung bedeutet, dass nur noch ein Teil der Eingangshochfrequenzleistung am Ende der Leitung ankommt. Natürlich will man die Dämpfung in der Übertragungstechnik gering halten.</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Die </a:t>
            </a:r>
            <a:r>
              <a:rPr lang="de-DE" sz="1600" dirty="0">
                <a:latin typeface="Verdana" panose="020B0604030504040204" pitchFamily="34" charset="0"/>
                <a:ea typeface="Verdana" panose="020B0604030504040204" pitchFamily="34" charset="0"/>
                <a:cs typeface="Verdana" panose="020B0604030504040204" pitchFamily="34" charset="0"/>
              </a:rPr>
              <a:t>Dämpfung hängt vom Verlustwiderstand der Leitung ab. Das ist primär der Leitungswiderstand der inneren Kupferleitung und des Geflechtes bei Koaxialkabeln. Je dicker der Innenleiter ist, desto geringer sind die Verluste. Desto dicker muss aber auch der Außenleiter sein. Diese Kabel sind teurer als dünne Leitungen.</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Ferner </a:t>
            </a:r>
            <a:r>
              <a:rPr lang="de-DE" sz="1600" dirty="0">
                <a:latin typeface="Verdana" panose="020B0604030504040204" pitchFamily="34" charset="0"/>
                <a:ea typeface="Verdana" panose="020B0604030504040204" pitchFamily="34" charset="0"/>
                <a:cs typeface="Verdana" panose="020B0604030504040204" pitchFamily="34" charset="0"/>
              </a:rPr>
              <a:t>hängen die Verluste vom Isolierstoff (Dielektrikum) ab. Am wenigsten Verluste haben Leitungen ohne Kunststofffüllung, also Luft als Dielektrikum. Diese Leitungen sind bei gleichem Innenleiter viel dicker. Sie sind aufwendiger in der Herstellung und dadurch teurer.</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Die </a:t>
            </a:r>
            <a:r>
              <a:rPr lang="de-DE" sz="1600" dirty="0">
                <a:latin typeface="Verdana" panose="020B0604030504040204" pitchFamily="34" charset="0"/>
                <a:ea typeface="Verdana" panose="020B0604030504040204" pitchFamily="34" charset="0"/>
                <a:cs typeface="Verdana" panose="020B0604030504040204" pitchFamily="34" charset="0"/>
              </a:rPr>
              <a:t>Dämpfung wird meist in Dezibel pro hundert Meter Länge bei einer bestimmten Frequenz angegeben. Verwendet man ein Kabel mit halber Länge, hat man auch nur die Hälfte der Dämpfung. Beim Aufbau der Antenne sollte man also darauf achten, dass der Weg vom Sender bis zur Antenne möglichst kurz wird</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746671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Dämpfungsdiagramm</a:t>
            </a:r>
            <a:endParaRPr lang="de-DE" altLang="en-US" dirty="0" smtClean="0"/>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22</a:t>
            </a:fld>
            <a:endParaRPr lang="de-DE" altLang="en-US"/>
          </a:p>
        </p:txBody>
      </p:sp>
      <p:sp>
        <p:nvSpPr>
          <p:cNvPr id="9" name="Textfeld 8"/>
          <p:cNvSpPr txBox="1"/>
          <p:nvPr/>
        </p:nvSpPr>
        <p:spPr>
          <a:xfrm>
            <a:off x="683565" y="1261204"/>
            <a:ext cx="7920883" cy="584775"/>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Die Dämpfung ist außerdem frequenzabhängig. Im Fragenkatalog der </a:t>
            </a:r>
            <a:r>
              <a:rPr lang="de-DE" sz="1600" dirty="0" err="1" smtClean="0">
                <a:latin typeface="Verdana" panose="020B0604030504040204" pitchFamily="34" charset="0"/>
                <a:ea typeface="Verdana" panose="020B0604030504040204" pitchFamily="34" charset="0"/>
                <a:cs typeface="Verdana" panose="020B0604030504040204" pitchFamily="34" charset="0"/>
              </a:rPr>
              <a:t>BNetzA</a:t>
            </a:r>
            <a:r>
              <a:rPr lang="de-DE" sz="1600" dirty="0" smtClean="0">
                <a:latin typeface="Verdana" panose="020B0604030504040204" pitchFamily="34" charset="0"/>
                <a:ea typeface="Verdana" panose="020B0604030504040204" pitchFamily="34" charset="0"/>
                <a:cs typeface="Verdana" panose="020B0604030504040204" pitchFamily="34" charset="0"/>
              </a:rPr>
              <a:t> finden Sie ein Diagramm mit der Grunddämpfung gebräuchlicher</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504" y="2132856"/>
            <a:ext cx="4099560" cy="4069080"/>
          </a:xfrm>
          <a:prstGeom prst="rect">
            <a:avLst/>
          </a:prstGeom>
        </p:spPr>
      </p:pic>
      <p:sp>
        <p:nvSpPr>
          <p:cNvPr id="6" name="Textfeld 5"/>
          <p:cNvSpPr txBox="1"/>
          <p:nvPr/>
        </p:nvSpPr>
        <p:spPr>
          <a:xfrm>
            <a:off x="5342612" y="1760941"/>
            <a:ext cx="3017194" cy="1569660"/>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Koaxialleitungen in Abhängigkeit von der Betriebsfrequenz. Dieses Diagramm erhalten Sie bei der Prüfung zusammen mit der Formelsammlung.</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8413537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23</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3948074407"/>
              </p:ext>
            </p:extLst>
          </p:nvPr>
        </p:nvGraphicFramePr>
        <p:xfrm>
          <a:off x="899592" y="1247646"/>
          <a:ext cx="7488832" cy="208915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TH306</a:t>
                      </a:r>
                      <a:endParaRPr lang="en-US" dirty="0">
                        <a:solidFill>
                          <a:schemeClr val="tx1"/>
                        </a:solidFill>
                      </a:endParaRPr>
                    </a:p>
                  </a:txBody>
                  <a:tcPr>
                    <a:solidFill>
                      <a:schemeClr val="bg1">
                        <a:lumMod val="65000"/>
                      </a:schemeClr>
                    </a:solidFill>
                  </a:tcPr>
                </a:tc>
                <a:tc>
                  <a:txBody>
                    <a:bodyPr/>
                    <a:lstStyle/>
                    <a:p>
                      <a:r>
                        <a:rPr lang="de-DE"/>
                        <a:t>Welche Dämpfung hat ein 20 m langes Koaxkabel vom Typ RG58 bei 29 MHz? (siehe hierzu Diagramm ...)</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en-US" dirty="0" smtClean="0"/>
                        <a:t>4,5 dB</a:t>
                      </a:r>
                      <a:endParaRPr lang="en-US" dirty="0"/>
                    </a:p>
                  </a:txBody>
                  <a:tcPr marL="28575" marR="28575" marT="28575" marB="28575" anchor="ctr"/>
                </a:tc>
              </a:tr>
              <a:tr h="370840">
                <a:tc>
                  <a:txBody>
                    <a:bodyPr/>
                    <a:lstStyle/>
                    <a:p>
                      <a:r>
                        <a:rPr lang="en-US" dirty="0" smtClean="0"/>
                        <a:t>B</a:t>
                      </a:r>
                      <a:endParaRPr lang="en-US" dirty="0"/>
                    </a:p>
                  </a:txBody>
                  <a:tcPr anchor="ctr"/>
                </a:tc>
                <a:tc>
                  <a:txBody>
                    <a:bodyPr/>
                    <a:lstStyle/>
                    <a:p>
                      <a:r>
                        <a:rPr lang="en-US" dirty="0" smtClean="0"/>
                        <a:t>1,8 dB</a:t>
                      </a:r>
                      <a:endParaRPr lang="en-US" dirty="0"/>
                    </a:p>
                  </a:txBody>
                  <a:tcPr marL="28575" marR="28575" marT="28575" marB="28575" anchor="ctr"/>
                </a:tc>
              </a:tr>
              <a:tr h="370840">
                <a:tc>
                  <a:txBody>
                    <a:bodyPr/>
                    <a:lstStyle/>
                    <a:p>
                      <a:r>
                        <a:rPr lang="en-US" dirty="0" smtClean="0"/>
                        <a:t>C</a:t>
                      </a:r>
                      <a:endParaRPr lang="en-US" dirty="0"/>
                    </a:p>
                  </a:txBody>
                  <a:tcPr anchor="ctr"/>
                </a:tc>
                <a:tc>
                  <a:txBody>
                    <a:bodyPr/>
                    <a:lstStyle/>
                    <a:p>
                      <a:r>
                        <a:rPr lang="en-US" dirty="0" smtClean="0"/>
                        <a:t>9,0 dB</a:t>
                      </a:r>
                      <a:endParaRPr lang="en-US" dirty="0"/>
                    </a:p>
                  </a:txBody>
                  <a:tcPr marL="28575" marR="28575" marT="28575" marB="28575" anchor="ctr"/>
                </a:tc>
              </a:tr>
              <a:tr h="370840">
                <a:tc>
                  <a:txBody>
                    <a:bodyPr/>
                    <a:lstStyle/>
                    <a:p>
                      <a:r>
                        <a:rPr lang="en-US" dirty="0" smtClean="0"/>
                        <a:t>D</a:t>
                      </a:r>
                      <a:endParaRPr lang="en-US" dirty="0"/>
                    </a:p>
                  </a:txBody>
                  <a:tcPr anchor="ctr"/>
                </a:tc>
                <a:tc>
                  <a:txBody>
                    <a:bodyPr/>
                    <a:lstStyle/>
                    <a:p>
                      <a:r>
                        <a:rPr lang="en-US" dirty="0" smtClean="0"/>
                        <a:t>1,2 dB</a:t>
                      </a:r>
                      <a:endParaRPr lang="en-US" dirty="0"/>
                    </a:p>
                  </a:txBody>
                  <a:tcPr marL="28575" marR="28575" marT="28575" marB="28575" anchor="ctr"/>
                </a:tc>
              </a:tr>
            </a:tbl>
          </a:graphicData>
        </a:graphic>
      </p:graphicFrame>
      <p:sp>
        <p:nvSpPr>
          <p:cNvPr id="5" name="Interaktive Schaltfläche: Hilfe 4">
            <a:hlinkClick r:id="" action="ppaction://noaction" highlightClick="1"/>
          </p:cNvPr>
          <p:cNvSpPr/>
          <p:nvPr/>
        </p:nvSpPr>
        <p:spPr>
          <a:xfrm>
            <a:off x="1219021" y="189516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219021" y="226101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219021" y="2625029"/>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219021" y="302210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946599" y="2238225"/>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5" name="Textfeld 14"/>
          <p:cNvSpPr txBox="1"/>
          <p:nvPr/>
        </p:nvSpPr>
        <p:spPr>
          <a:xfrm>
            <a:off x="957820" y="1881518"/>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957820" y="2606753"/>
            <a:ext cx="787395" cy="338554"/>
          </a:xfrm>
          <a:prstGeom prst="rect">
            <a:avLst/>
          </a:prstGeom>
          <a:solidFill>
            <a:srgbClr val="FF3333"/>
          </a:solidFill>
          <a:ln>
            <a:noFill/>
          </a:ln>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957820" y="2994688"/>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graphicFrame>
        <p:nvGraphicFramePr>
          <p:cNvPr id="18" name="Tabelle 17"/>
          <p:cNvGraphicFramePr>
            <a:graphicFrameLocks noGrp="1"/>
          </p:cNvGraphicFramePr>
          <p:nvPr>
            <p:extLst>
              <p:ext uri="{D42A27DB-BD31-4B8C-83A1-F6EECF244321}">
                <p14:modId xmlns:p14="http://schemas.microsoft.com/office/powerpoint/2010/main" val="1540841271"/>
              </p:ext>
            </p:extLst>
          </p:nvPr>
        </p:nvGraphicFramePr>
        <p:xfrm>
          <a:off x="899592" y="3932138"/>
          <a:ext cx="7488832" cy="2089150"/>
        </p:xfrm>
        <a:graphic>
          <a:graphicData uri="http://schemas.openxmlformats.org/drawingml/2006/table">
            <a:tbl>
              <a:tblPr firstRow="1" bandRow="1">
                <a:tableStyleId>{17292A2E-F333-43FB-9621-5CBBE7FDCDCB}</a:tableStyleId>
              </a:tblPr>
              <a:tblGrid>
                <a:gridCol w="1002137"/>
                <a:gridCol w="6486695"/>
              </a:tblGrid>
              <a:tr h="370840">
                <a:tc>
                  <a:txBody>
                    <a:bodyPr/>
                    <a:lstStyle/>
                    <a:p>
                      <a:r>
                        <a:rPr lang="en-US" dirty="0" smtClean="0">
                          <a:solidFill>
                            <a:schemeClr val="tx1"/>
                          </a:solidFill>
                        </a:rPr>
                        <a:t>TH305</a:t>
                      </a:r>
                      <a:endParaRPr lang="en-US" dirty="0">
                        <a:solidFill>
                          <a:schemeClr val="tx1"/>
                        </a:solidFill>
                      </a:endParaRPr>
                    </a:p>
                  </a:txBody>
                  <a:tcPr>
                    <a:solidFill>
                      <a:schemeClr val="bg1">
                        <a:lumMod val="65000"/>
                      </a:schemeClr>
                    </a:solidFill>
                  </a:tcPr>
                </a:tc>
                <a:tc>
                  <a:txBody>
                    <a:bodyPr/>
                    <a:lstStyle/>
                    <a:p>
                      <a:r>
                        <a:rPr lang="de-DE"/>
                        <a:t>Welche Dämpfung hat ein 25 m langes Koaxkabel vom Typ Aircell 7 bei 145 MHz? (siehe hierzu Diagramm)</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smtClean="0"/>
                        <a:t>1,9 dB</a:t>
                      </a:r>
                      <a:endParaRPr lang="en-US" dirty="0"/>
                    </a:p>
                  </a:txBody>
                  <a:tcPr marL="28575" marR="28575" marT="28575" marB="28575" anchor="ctr"/>
                </a:tc>
              </a:tr>
              <a:tr h="370840">
                <a:tc>
                  <a:txBody>
                    <a:bodyPr/>
                    <a:lstStyle/>
                    <a:p>
                      <a:r>
                        <a:rPr lang="en-US" dirty="0" smtClean="0"/>
                        <a:t>B</a:t>
                      </a:r>
                      <a:endParaRPr lang="en-US" dirty="0"/>
                    </a:p>
                  </a:txBody>
                  <a:tcPr/>
                </a:tc>
                <a:tc>
                  <a:txBody>
                    <a:bodyPr/>
                    <a:lstStyle/>
                    <a:p>
                      <a:r>
                        <a:rPr lang="en-US" dirty="0" smtClean="0"/>
                        <a:t>7,5 dB</a:t>
                      </a:r>
                      <a:endParaRPr lang="en-US" dirty="0"/>
                    </a:p>
                  </a:txBody>
                  <a:tcPr marL="28575" marR="28575" marT="28575" marB="28575" anchor="ctr"/>
                </a:tc>
              </a:tr>
              <a:tr h="370840">
                <a:tc>
                  <a:txBody>
                    <a:bodyPr/>
                    <a:lstStyle/>
                    <a:p>
                      <a:r>
                        <a:rPr lang="en-US" dirty="0" smtClean="0"/>
                        <a:t>C</a:t>
                      </a:r>
                      <a:endParaRPr lang="en-US" dirty="0"/>
                    </a:p>
                  </a:txBody>
                  <a:tcPr/>
                </a:tc>
                <a:tc>
                  <a:txBody>
                    <a:bodyPr/>
                    <a:lstStyle/>
                    <a:p>
                      <a:r>
                        <a:rPr lang="en-US" dirty="0" smtClean="0"/>
                        <a:t>3,75 dB</a:t>
                      </a:r>
                      <a:endParaRPr lang="en-US" dirty="0"/>
                    </a:p>
                  </a:txBody>
                  <a:tcPr marL="28575" marR="28575" marT="28575" marB="28575" anchor="ctr"/>
                </a:tc>
              </a:tr>
              <a:tr h="370840">
                <a:tc>
                  <a:txBody>
                    <a:bodyPr/>
                    <a:lstStyle/>
                    <a:p>
                      <a:r>
                        <a:rPr lang="en-US" dirty="0" smtClean="0"/>
                        <a:t>D</a:t>
                      </a:r>
                      <a:endParaRPr lang="en-US" dirty="0"/>
                    </a:p>
                  </a:txBody>
                  <a:tcPr/>
                </a:tc>
                <a:tc>
                  <a:txBody>
                    <a:bodyPr/>
                    <a:lstStyle/>
                    <a:p>
                      <a:r>
                        <a:rPr lang="en-US" dirty="0" smtClean="0"/>
                        <a:t>1,5 dB</a:t>
                      </a:r>
                      <a:endParaRPr lang="en-US" dirty="0"/>
                    </a:p>
                  </a:txBody>
                  <a:tcPr marL="28575" marR="28575" marT="28575" marB="28575" anchor="ctr"/>
                </a:tc>
              </a:tr>
            </a:tbl>
          </a:graphicData>
        </a:graphic>
      </p:graphicFrame>
      <p:sp>
        <p:nvSpPr>
          <p:cNvPr id="19" name="Interaktive Schaltfläche: Hilfe 18">
            <a:hlinkClick r:id="" action="ppaction://noaction" highlightClick="1"/>
          </p:cNvPr>
          <p:cNvSpPr/>
          <p:nvPr/>
        </p:nvSpPr>
        <p:spPr>
          <a:xfrm>
            <a:off x="1214920" y="457926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214920" y="494511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214920" y="531095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214920" y="567680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972118" y="4921185"/>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972118" y="4558075"/>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25" name="Textfeld 24"/>
          <p:cNvSpPr txBox="1"/>
          <p:nvPr/>
        </p:nvSpPr>
        <p:spPr>
          <a:xfrm>
            <a:off x="960897" y="5279538"/>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6" name="Textfeld 25"/>
          <p:cNvSpPr txBox="1"/>
          <p:nvPr/>
        </p:nvSpPr>
        <p:spPr>
          <a:xfrm>
            <a:off x="972118" y="565154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74408866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6" grpId="0" animBg="1"/>
      <p:bldP spid="15" grpId="0" animBg="1"/>
      <p:bldP spid="16" grpId="0" animBg="1"/>
      <p:bldP spid="17" grpId="0" animBg="1"/>
      <p:bldP spid="23" grpId="0" animBg="1"/>
      <p:bldP spid="24" grpId="0" animBg="1"/>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3568"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24</a:t>
            </a:fld>
            <a:endParaRPr lang="de-DE" altLang="en-US"/>
          </a:p>
        </p:txBody>
      </p:sp>
      <p:graphicFrame>
        <p:nvGraphicFramePr>
          <p:cNvPr id="18" name="Tabelle 17"/>
          <p:cNvGraphicFramePr>
            <a:graphicFrameLocks noGrp="1"/>
          </p:cNvGraphicFramePr>
          <p:nvPr>
            <p:extLst>
              <p:ext uri="{D42A27DB-BD31-4B8C-83A1-F6EECF244321}">
                <p14:modId xmlns:p14="http://schemas.microsoft.com/office/powerpoint/2010/main" val="3819709047"/>
              </p:ext>
            </p:extLst>
          </p:nvPr>
        </p:nvGraphicFramePr>
        <p:xfrm>
          <a:off x="899592" y="3878923"/>
          <a:ext cx="7488832" cy="2358390"/>
        </p:xfrm>
        <a:graphic>
          <a:graphicData uri="http://schemas.openxmlformats.org/drawingml/2006/table">
            <a:tbl>
              <a:tblPr firstRow="1" bandRow="1">
                <a:tableStyleId>{17292A2E-F333-43FB-9621-5CBBE7FDCDCB}</a:tableStyleId>
              </a:tblPr>
              <a:tblGrid>
                <a:gridCol w="1002137"/>
                <a:gridCol w="6486695"/>
              </a:tblGrid>
              <a:tr h="370840">
                <a:tc>
                  <a:txBody>
                    <a:bodyPr/>
                    <a:lstStyle/>
                    <a:p>
                      <a:r>
                        <a:rPr lang="en-US" dirty="0" smtClean="0">
                          <a:solidFill>
                            <a:schemeClr val="tx1"/>
                          </a:solidFill>
                        </a:rPr>
                        <a:t>TH302</a:t>
                      </a:r>
                      <a:endParaRPr lang="en-US" dirty="0">
                        <a:solidFill>
                          <a:schemeClr val="tx1"/>
                        </a:solidFill>
                      </a:endParaRPr>
                    </a:p>
                  </a:txBody>
                  <a:tcPr>
                    <a:solidFill>
                      <a:schemeClr val="bg1">
                        <a:lumMod val="65000"/>
                      </a:schemeClr>
                    </a:solidFill>
                  </a:tcPr>
                </a:tc>
                <a:tc>
                  <a:txBody>
                    <a:bodyPr/>
                    <a:lstStyle/>
                    <a:p>
                      <a:r>
                        <a:rPr lang="de-DE" b="1" dirty="0" smtClean="0"/>
                        <a:t>TH302</a:t>
                      </a:r>
                      <a:r>
                        <a:rPr lang="de-DE" dirty="0" smtClean="0"/>
                        <a:t>  Am Ende einer Leitung ist nur noch ein Zehntel der Leistung vorhanden. Wie groß ist das Dämpfungsmaß des Kabels?</a:t>
                      </a:r>
                      <a:endParaRPr lang="de-DE" dirty="0"/>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en-US" dirty="0" smtClean="0"/>
                        <a:t>16 dB</a:t>
                      </a:r>
                      <a:endParaRPr lang="en-US" dirty="0"/>
                    </a:p>
                  </a:txBody>
                  <a:tcPr marL="28575" marR="28575" marT="28575" marB="28575" anchor="ctr"/>
                </a:tc>
              </a:tr>
              <a:tr h="370840">
                <a:tc>
                  <a:txBody>
                    <a:bodyPr/>
                    <a:lstStyle/>
                    <a:p>
                      <a:r>
                        <a:rPr lang="en-US" dirty="0" smtClean="0"/>
                        <a:t>B</a:t>
                      </a:r>
                      <a:endParaRPr lang="en-US" dirty="0"/>
                    </a:p>
                  </a:txBody>
                  <a:tcPr anchor="ctr"/>
                </a:tc>
                <a:tc>
                  <a:txBody>
                    <a:bodyPr/>
                    <a:lstStyle/>
                    <a:p>
                      <a:r>
                        <a:rPr lang="en-US"/>
                        <a:t>3 dB</a:t>
                      </a:r>
                    </a:p>
                  </a:txBody>
                  <a:tcPr marL="28575" marR="28575" marT="28575" marB="28575" anchor="ctr"/>
                </a:tc>
              </a:tr>
              <a:tr h="370840">
                <a:tc>
                  <a:txBody>
                    <a:bodyPr/>
                    <a:lstStyle/>
                    <a:p>
                      <a:r>
                        <a:rPr lang="en-US" dirty="0" smtClean="0"/>
                        <a:t>C</a:t>
                      </a:r>
                      <a:endParaRPr lang="en-US" dirty="0"/>
                    </a:p>
                  </a:txBody>
                  <a:tcPr anchor="ctr"/>
                </a:tc>
                <a:tc>
                  <a:txBody>
                    <a:bodyPr/>
                    <a:lstStyle/>
                    <a:p>
                      <a:r>
                        <a:rPr lang="en-US" dirty="0" smtClean="0"/>
                        <a:t>6</a:t>
                      </a:r>
                      <a:r>
                        <a:rPr lang="en-US" baseline="0" dirty="0" smtClean="0"/>
                        <a:t> dB</a:t>
                      </a:r>
                      <a:endParaRPr lang="en-US" dirty="0"/>
                    </a:p>
                  </a:txBody>
                  <a:tcPr marL="28575" marR="28575" marT="28575" marB="28575" anchor="ctr"/>
                </a:tc>
              </a:tr>
              <a:tr h="342587">
                <a:tc>
                  <a:txBody>
                    <a:bodyPr/>
                    <a:lstStyle/>
                    <a:p>
                      <a:r>
                        <a:rPr lang="en-US" dirty="0" smtClean="0"/>
                        <a:t>D</a:t>
                      </a:r>
                      <a:endParaRPr lang="en-US" dirty="0"/>
                    </a:p>
                  </a:txBody>
                  <a:tcPr anchor="ctr"/>
                </a:tc>
                <a:tc>
                  <a:txBody>
                    <a:bodyPr/>
                    <a:lstStyle/>
                    <a:p>
                      <a:r>
                        <a:rPr lang="en-US" dirty="0" smtClean="0"/>
                        <a:t>10 dB</a:t>
                      </a:r>
                      <a:endParaRPr lang="en-US" dirty="0"/>
                    </a:p>
                  </a:txBody>
                  <a:tcPr marL="28575" marR="28575" marT="28575" marB="28575" anchor="ctr"/>
                </a:tc>
              </a:tr>
            </a:tbl>
          </a:graphicData>
        </a:graphic>
      </p:graphicFrame>
      <p:sp>
        <p:nvSpPr>
          <p:cNvPr id="19" name="Interaktive Schaltfläche: Hilfe 18">
            <a:hlinkClick r:id="" action="ppaction://noaction" highlightClick="1"/>
          </p:cNvPr>
          <p:cNvSpPr/>
          <p:nvPr/>
        </p:nvSpPr>
        <p:spPr>
          <a:xfrm>
            <a:off x="1214920" y="481047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214920" y="517631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214920" y="554554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214920" y="589951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972118" y="5152392"/>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972118" y="4789282"/>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5" name="Textfeld 24"/>
          <p:cNvSpPr txBox="1"/>
          <p:nvPr/>
        </p:nvSpPr>
        <p:spPr>
          <a:xfrm>
            <a:off x="960897" y="5514123"/>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6" name="Textfeld 25"/>
          <p:cNvSpPr txBox="1"/>
          <p:nvPr/>
        </p:nvSpPr>
        <p:spPr>
          <a:xfrm>
            <a:off x="972118" y="5874250"/>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graphicFrame>
        <p:nvGraphicFramePr>
          <p:cNvPr id="27" name="Tabelle 26"/>
          <p:cNvGraphicFramePr>
            <a:graphicFrameLocks noGrp="1"/>
          </p:cNvGraphicFramePr>
          <p:nvPr>
            <p:extLst>
              <p:ext uri="{D42A27DB-BD31-4B8C-83A1-F6EECF244321}">
                <p14:modId xmlns:p14="http://schemas.microsoft.com/office/powerpoint/2010/main" val="1538812392"/>
              </p:ext>
            </p:extLst>
          </p:nvPr>
        </p:nvGraphicFramePr>
        <p:xfrm>
          <a:off x="899592" y="1214627"/>
          <a:ext cx="7488832" cy="235839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TH301</a:t>
                      </a:r>
                      <a:endParaRPr lang="en-US" dirty="0">
                        <a:solidFill>
                          <a:schemeClr val="tx1"/>
                        </a:solidFill>
                      </a:endParaRPr>
                    </a:p>
                  </a:txBody>
                  <a:tcPr>
                    <a:solidFill>
                      <a:schemeClr val="bg1">
                        <a:lumMod val="65000"/>
                      </a:schemeClr>
                    </a:solidFill>
                  </a:tcPr>
                </a:tc>
                <a:tc>
                  <a:txBody>
                    <a:bodyPr/>
                    <a:lstStyle/>
                    <a:p>
                      <a:r>
                        <a:rPr lang="de-DE"/>
                        <a:t>Am Ende einer Leitung ist nur noch ein Viertel der Leistung vorhanden. Wie groß ist das Dämpfungsmaß des Kabels?</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en-US"/>
                        <a:t>3 dB</a:t>
                      </a:r>
                    </a:p>
                  </a:txBody>
                  <a:tcPr marL="28575" marR="28575" marT="28575" marB="28575" anchor="ctr"/>
                </a:tc>
              </a:tr>
              <a:tr h="370840">
                <a:tc>
                  <a:txBody>
                    <a:bodyPr/>
                    <a:lstStyle/>
                    <a:p>
                      <a:r>
                        <a:rPr lang="en-US" dirty="0" smtClean="0"/>
                        <a:t>B</a:t>
                      </a:r>
                      <a:endParaRPr lang="en-US" dirty="0"/>
                    </a:p>
                  </a:txBody>
                  <a:tcPr anchor="ctr"/>
                </a:tc>
                <a:tc>
                  <a:txBody>
                    <a:bodyPr/>
                    <a:lstStyle/>
                    <a:p>
                      <a:r>
                        <a:rPr lang="en-US" dirty="0" smtClean="0"/>
                        <a:t>6</a:t>
                      </a:r>
                      <a:r>
                        <a:rPr lang="en-US" baseline="0" dirty="0" smtClean="0"/>
                        <a:t> dB</a:t>
                      </a:r>
                      <a:endParaRPr lang="en-US" dirty="0"/>
                    </a:p>
                  </a:txBody>
                  <a:tcPr marL="28575" marR="28575" marT="28575" marB="28575" anchor="ctr"/>
                </a:tc>
              </a:tr>
              <a:tr h="370840">
                <a:tc>
                  <a:txBody>
                    <a:bodyPr/>
                    <a:lstStyle/>
                    <a:p>
                      <a:r>
                        <a:rPr lang="en-US" dirty="0" smtClean="0"/>
                        <a:t>C</a:t>
                      </a:r>
                      <a:endParaRPr lang="en-US" dirty="0"/>
                    </a:p>
                  </a:txBody>
                  <a:tcPr anchor="ctr"/>
                </a:tc>
                <a:tc>
                  <a:txBody>
                    <a:bodyPr/>
                    <a:lstStyle/>
                    <a:p>
                      <a:r>
                        <a:rPr lang="en-US" dirty="0" smtClean="0"/>
                        <a:t>10 dB</a:t>
                      </a:r>
                      <a:endParaRPr lang="en-US" dirty="0"/>
                    </a:p>
                  </a:txBody>
                  <a:tcPr marL="28575" marR="28575" marT="28575" marB="28575" anchor="ctr"/>
                </a:tc>
              </a:tr>
              <a:tr h="332740">
                <a:tc>
                  <a:txBody>
                    <a:bodyPr/>
                    <a:lstStyle/>
                    <a:p>
                      <a:r>
                        <a:rPr lang="en-US" dirty="0" smtClean="0"/>
                        <a:t>D</a:t>
                      </a:r>
                      <a:endParaRPr lang="en-US" dirty="0"/>
                    </a:p>
                  </a:txBody>
                  <a:tcPr anchor="ctr"/>
                </a:tc>
                <a:tc>
                  <a:txBody>
                    <a:bodyPr/>
                    <a:lstStyle/>
                    <a:p>
                      <a:r>
                        <a:rPr lang="en-US" dirty="0" smtClean="0"/>
                        <a:t>16 dB</a:t>
                      </a:r>
                      <a:endParaRPr lang="en-US" dirty="0"/>
                    </a:p>
                  </a:txBody>
                  <a:tcPr marL="28575" marR="28575" marT="28575" marB="28575" anchor="ctr"/>
                </a:tc>
              </a:tr>
            </a:tbl>
          </a:graphicData>
        </a:graphic>
      </p:graphicFrame>
      <p:sp>
        <p:nvSpPr>
          <p:cNvPr id="28" name="Interaktive Schaltfläche: Hilfe 27">
            <a:hlinkClick r:id="" action="ppaction://noaction" highlightClick="1"/>
          </p:cNvPr>
          <p:cNvSpPr/>
          <p:nvPr/>
        </p:nvSpPr>
        <p:spPr>
          <a:xfrm>
            <a:off x="1219021" y="212123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nteraktive Schaltfläche: Hilfe 28">
            <a:hlinkClick r:id="" action="ppaction://noaction" highlightClick="1"/>
          </p:cNvPr>
          <p:cNvSpPr/>
          <p:nvPr/>
        </p:nvSpPr>
        <p:spPr>
          <a:xfrm>
            <a:off x="1219021" y="249895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nteraktive Schaltfläche: Hilfe 29">
            <a:hlinkClick r:id="" action="ppaction://noaction" highlightClick="1"/>
          </p:cNvPr>
          <p:cNvSpPr/>
          <p:nvPr/>
        </p:nvSpPr>
        <p:spPr>
          <a:xfrm>
            <a:off x="1219021" y="2864803"/>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nteraktive Schaltfläche: Hilfe 30">
            <a:hlinkClick r:id="" action="ppaction://noaction" highlightClick="1"/>
          </p:cNvPr>
          <p:cNvSpPr/>
          <p:nvPr/>
        </p:nvSpPr>
        <p:spPr>
          <a:xfrm>
            <a:off x="1219021" y="326339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feld 31"/>
          <p:cNvSpPr txBox="1"/>
          <p:nvPr/>
        </p:nvSpPr>
        <p:spPr>
          <a:xfrm>
            <a:off x="946599" y="2476172"/>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33" name="Textfeld 32"/>
          <p:cNvSpPr txBox="1"/>
          <p:nvPr/>
        </p:nvSpPr>
        <p:spPr>
          <a:xfrm>
            <a:off x="957820" y="210759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34" name="Textfeld 33"/>
          <p:cNvSpPr txBox="1"/>
          <p:nvPr/>
        </p:nvSpPr>
        <p:spPr>
          <a:xfrm>
            <a:off x="957820" y="2846527"/>
            <a:ext cx="787395" cy="338554"/>
          </a:xfrm>
          <a:prstGeom prst="rect">
            <a:avLst/>
          </a:prstGeom>
          <a:solidFill>
            <a:srgbClr val="FF3333"/>
          </a:solidFill>
          <a:ln>
            <a:noFill/>
          </a:ln>
        </p:spPr>
        <p:txBody>
          <a:bodyPr wrap="none" rtlCol="0">
            <a:spAutoFit/>
          </a:bodyPr>
          <a:lstStyle/>
          <a:p>
            <a:r>
              <a:rPr lang="en-US" sz="1600" dirty="0" err="1" smtClean="0">
                <a:latin typeface="+mn-lt"/>
              </a:rPr>
              <a:t>Falsch</a:t>
            </a:r>
            <a:endParaRPr lang="en-US" sz="1600" dirty="0">
              <a:latin typeface="+mn-lt"/>
            </a:endParaRPr>
          </a:p>
        </p:txBody>
      </p:sp>
      <p:sp>
        <p:nvSpPr>
          <p:cNvPr id="35" name="Textfeld 34"/>
          <p:cNvSpPr txBox="1"/>
          <p:nvPr/>
        </p:nvSpPr>
        <p:spPr>
          <a:xfrm>
            <a:off x="957820" y="3235978"/>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197854848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27" restart="whenNotActive" fill="hold" evtFilter="cancelBubble" nodeType="interactiveSeq">
                <p:stCondLst>
                  <p:cond evt="onClick" delay="0">
                    <p:tgtEl>
                      <p:spTgt spid="28"/>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37" restart="whenNotActive" fill="hold" evtFilter="cancelBubble" nodeType="interactiveSeq">
                <p:stCondLst>
                  <p:cond evt="onClick" delay="0">
                    <p:tgtEl>
                      <p:spTgt spid="31"/>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childTnLst>
        </p:cTn>
      </p:par>
    </p:tnLst>
    <p:bldLst>
      <p:bldP spid="23" grpId="0" animBg="1"/>
      <p:bldP spid="24" grpId="0" animBg="1"/>
      <p:bldP spid="25" grpId="0" animBg="1"/>
      <p:bldP spid="26" grpId="0" animBg="1"/>
      <p:bldP spid="32" grpId="0" animBg="1"/>
      <p:bldP spid="33" grpId="0" animBg="1"/>
      <p:bldP spid="34" grpId="0" animBg="1"/>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Anpassung</a:t>
            </a:r>
            <a:endParaRPr lang="de-DE" altLang="en-US" dirty="0" smtClean="0"/>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25</a:t>
            </a:fld>
            <a:endParaRPr lang="de-DE" altLang="en-US"/>
          </a:p>
        </p:txBody>
      </p:sp>
      <p:sp>
        <p:nvSpPr>
          <p:cNvPr id="9" name="Textfeld 8"/>
          <p:cNvSpPr txBox="1"/>
          <p:nvPr/>
        </p:nvSpPr>
        <p:spPr>
          <a:xfrm>
            <a:off x="670712" y="4095844"/>
            <a:ext cx="8005744" cy="1569660"/>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Die Transistoren oder Röhren einer Senderendstufe (PA, power </a:t>
            </a:r>
            <a:r>
              <a:rPr lang="de-DE" sz="1600" dirty="0" err="1">
                <a:latin typeface="Verdana" panose="020B0604030504040204" pitchFamily="34" charset="0"/>
                <a:ea typeface="Verdana" panose="020B0604030504040204" pitchFamily="34" charset="0"/>
                <a:cs typeface="Verdana" panose="020B0604030504040204" pitchFamily="34" charset="0"/>
              </a:rPr>
              <a:t>amplifier</a:t>
            </a:r>
            <a:r>
              <a:rPr lang="de-DE" sz="1600" dirty="0">
                <a:latin typeface="Verdana" panose="020B0604030504040204" pitchFamily="34" charset="0"/>
                <a:ea typeface="Verdana" panose="020B0604030504040204" pitchFamily="34" charset="0"/>
                <a:cs typeface="Verdana" panose="020B0604030504040204" pitchFamily="34" charset="0"/>
              </a:rPr>
              <a:t>) müssen bei eingangsseitig voller Aussteuerung und ge­gebener Betriebsspannung einen bestimmten Lastwiderstand R</a:t>
            </a:r>
            <a:r>
              <a:rPr lang="de-DE" sz="1600" baseline="-25000" dirty="0">
                <a:latin typeface="Verdana" panose="020B0604030504040204" pitchFamily="34" charset="0"/>
                <a:ea typeface="Verdana" panose="020B0604030504040204" pitchFamily="34" charset="0"/>
                <a:cs typeface="Verdana" panose="020B0604030504040204" pitchFamily="34" charset="0"/>
              </a:rPr>
              <a:t>L</a:t>
            </a:r>
            <a:r>
              <a:rPr lang="de-DE" sz="1600" dirty="0">
                <a:latin typeface="Verdana" panose="020B0604030504040204" pitchFamily="34" charset="0"/>
                <a:ea typeface="Verdana" panose="020B0604030504040204" pitchFamily="34" charset="0"/>
                <a:cs typeface="Verdana" panose="020B0604030504040204" pitchFamily="34" charset="0"/>
              </a:rPr>
              <a:t> vorfinden, wenn sie die maximal mögliche Ausgangsleistung abgeben sollen. Die Größenordnung des optimalen R</a:t>
            </a:r>
            <a:r>
              <a:rPr lang="de-DE" sz="1600" baseline="-25000" dirty="0">
                <a:latin typeface="Verdana" panose="020B0604030504040204" pitchFamily="34" charset="0"/>
                <a:ea typeface="Verdana" panose="020B0604030504040204" pitchFamily="34" charset="0"/>
                <a:cs typeface="Verdana" panose="020B0604030504040204" pitchFamily="34" charset="0"/>
              </a:rPr>
              <a:t>L</a:t>
            </a:r>
            <a:r>
              <a:rPr lang="de-DE" sz="1600" dirty="0">
                <a:latin typeface="Verdana" panose="020B0604030504040204" pitchFamily="34" charset="0"/>
                <a:ea typeface="Verdana" panose="020B0604030504040204" pitchFamily="34" charset="0"/>
                <a:cs typeface="Verdana" panose="020B0604030504040204" pitchFamily="34" charset="0"/>
              </a:rPr>
              <a:t> liegt bei wenigen Ohm bei Transistoren und bis zu einigen Kiloohm bei Röhren</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feld 4"/>
          <p:cNvSpPr txBox="1"/>
          <p:nvPr/>
        </p:nvSpPr>
        <p:spPr>
          <a:xfrm>
            <a:off x="670712" y="1120289"/>
            <a:ext cx="7933735" cy="1077218"/>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Anpassung in der Hochfrequenztechnik bedeutet, dass auf der einen Seite der Arbeits- oder Außenwiderstand des Senders mit der angeschlossenen HF-Leitung und auf der anderen Seite die Antennenimpedanz mit dem Wellenwiderstand des Kabels übereinstimmt.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394198"/>
            <a:ext cx="4953000" cy="1466850"/>
          </a:xfrm>
          <a:prstGeom prst="rect">
            <a:avLst/>
          </a:prstGeom>
        </p:spPr>
      </p:pic>
    </p:spTree>
    <p:extLst>
      <p:ext uri="{BB962C8B-B14F-4D97-AF65-F5344CB8AC3E}">
        <p14:creationId xmlns:p14="http://schemas.microsoft.com/office/powerpoint/2010/main" val="277916504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Anpassung</a:t>
            </a:r>
            <a:endParaRPr lang="de-DE" altLang="en-US" dirty="0" smtClean="0"/>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26</a:t>
            </a:fld>
            <a:endParaRPr lang="de-DE" altLang="en-US"/>
          </a:p>
        </p:txBody>
      </p:sp>
      <p:sp>
        <p:nvSpPr>
          <p:cNvPr id="5" name="Textfeld 4"/>
          <p:cNvSpPr txBox="1"/>
          <p:nvPr/>
        </p:nvSpPr>
        <p:spPr>
          <a:xfrm>
            <a:off x="670712" y="1419934"/>
            <a:ext cx="7933735" cy="3990836"/>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Mittels </a:t>
            </a:r>
            <a:r>
              <a:rPr lang="de-DE" sz="1600" dirty="0" err="1" smtClean="0">
                <a:latin typeface="Verdana" panose="020B0604030504040204" pitchFamily="34" charset="0"/>
                <a:ea typeface="Verdana" panose="020B0604030504040204" pitchFamily="34" charset="0"/>
                <a:cs typeface="Verdana" panose="020B0604030504040204" pitchFamily="34" charset="0"/>
              </a:rPr>
              <a:t>Anpassgliedern</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wird der jeweilige Lastwiderstand RL in den heute üblichen Senderausgangswiderstand Ra von 50 Ohm transformiert. Wird nun an den 50-Ω-Ausgang ein Koaxialkabel mit einem Wellenwiderstand von 50 Ω angeschlossen, das seinerseits mit einer Antenne verbunden ist, deren Eingangswiderstand bei 50 Ω liegt, gibt der Sender die maximal mögliche Leistung ab</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Weicht jedoch die Antennenimpedanz wesentlich von 50 Ω ab, etwa wegen zu geringer Aufbauhöhe oder weil man sich mit dem Transceiver wesentlich von der Resonanzfrequenz der Antenne entfernt hat, </a:t>
            </a:r>
            <a:r>
              <a:rPr lang="de-DE" sz="1600" dirty="0" smtClean="0">
                <a:latin typeface="Verdana" panose="020B0604030504040204" pitchFamily="34" charset="0"/>
                <a:ea typeface="Verdana" panose="020B0604030504040204" pitchFamily="34" charset="0"/>
                <a:cs typeface="Verdana" panose="020B0604030504040204" pitchFamily="34" charset="0"/>
              </a:rPr>
              <a:t>liegt am Antennenanschluss eine Fehlanpassung vor, die zu einer teilweisen Reflektion der ankommenden Leistung führt; eine „rücklaufende“ Leistung entsteht, die in die PA zurückkehrt.</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In der Folge verringert eine moderne PA zum eigenen Schutz die Leistungsabgabe was zu die effektiv ausgesendete Leistung weiter reduziert.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966173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Stehwellenverhältnis</a:t>
            </a:r>
            <a:endParaRPr lang="de-DE" altLang="en-US" dirty="0" smtClean="0"/>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27</a:t>
            </a:fld>
            <a:endParaRPr lang="de-DE" altLang="en-US"/>
          </a:p>
        </p:txBody>
      </p:sp>
      <p:sp>
        <p:nvSpPr>
          <p:cNvPr id="9" name="Textfeld 8"/>
          <p:cNvSpPr txBox="1"/>
          <p:nvPr/>
        </p:nvSpPr>
        <p:spPr>
          <a:xfrm>
            <a:off x="683565" y="1393993"/>
            <a:ext cx="7920883" cy="5242461"/>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Wie gut eine Antenne an die Zuleitung oder die Zuleitung an den Senderausgang angepasst ist, kann man mit dem Stehwellenverhältnis (SWR </a:t>
            </a:r>
            <a:r>
              <a:rPr lang="de-DE" sz="1600" dirty="0" err="1">
                <a:latin typeface="Verdana" panose="020B0604030504040204" pitchFamily="34" charset="0"/>
                <a:ea typeface="Verdana" panose="020B0604030504040204" pitchFamily="34" charset="0"/>
                <a:cs typeface="Verdana" panose="020B0604030504040204" pitchFamily="34" charset="0"/>
              </a:rPr>
              <a:t>standing</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err="1">
                <a:latin typeface="Verdana" panose="020B0604030504040204" pitchFamily="34" charset="0"/>
                <a:ea typeface="Verdana" panose="020B0604030504040204" pitchFamily="34" charset="0"/>
                <a:cs typeface="Verdana" panose="020B0604030504040204" pitchFamily="34" charset="0"/>
              </a:rPr>
              <a:t>wave</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err="1">
                <a:latin typeface="Verdana" panose="020B0604030504040204" pitchFamily="34" charset="0"/>
                <a:ea typeface="Verdana" panose="020B0604030504040204" pitchFamily="34" charset="0"/>
                <a:cs typeface="Verdana" panose="020B0604030504040204" pitchFamily="34" charset="0"/>
              </a:rPr>
              <a:t>ratio</a:t>
            </a:r>
            <a:r>
              <a:rPr lang="de-DE" sz="1600" dirty="0">
                <a:latin typeface="Verdana" panose="020B0604030504040204" pitchFamily="34" charset="0"/>
                <a:ea typeface="Verdana" panose="020B0604030504040204" pitchFamily="34" charset="0"/>
                <a:cs typeface="Verdana" panose="020B0604030504040204" pitchFamily="34" charset="0"/>
              </a:rPr>
              <a:t> oder VSWR </a:t>
            </a:r>
            <a:r>
              <a:rPr lang="de-DE" sz="1600" dirty="0" err="1">
                <a:latin typeface="Verdana" panose="020B0604030504040204" pitchFamily="34" charset="0"/>
                <a:ea typeface="Verdana" panose="020B0604030504040204" pitchFamily="34" charset="0"/>
                <a:cs typeface="Verdana" panose="020B0604030504040204" pitchFamily="34" charset="0"/>
              </a:rPr>
              <a:t>voltage</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err="1">
                <a:latin typeface="Verdana" panose="020B0604030504040204" pitchFamily="34" charset="0"/>
                <a:ea typeface="Verdana" panose="020B0604030504040204" pitchFamily="34" charset="0"/>
                <a:cs typeface="Verdana" panose="020B0604030504040204" pitchFamily="34" charset="0"/>
              </a:rPr>
              <a:t>standing</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err="1">
                <a:latin typeface="Verdana" panose="020B0604030504040204" pitchFamily="34" charset="0"/>
                <a:ea typeface="Verdana" panose="020B0604030504040204" pitchFamily="34" charset="0"/>
                <a:cs typeface="Verdana" panose="020B0604030504040204" pitchFamily="34" charset="0"/>
              </a:rPr>
              <a:t>wave</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err="1">
                <a:latin typeface="Verdana" panose="020B0604030504040204" pitchFamily="34" charset="0"/>
                <a:ea typeface="Verdana" panose="020B0604030504040204" pitchFamily="34" charset="0"/>
                <a:cs typeface="Verdana" panose="020B0604030504040204" pitchFamily="34" charset="0"/>
              </a:rPr>
              <a:t>ratio</a:t>
            </a:r>
            <a:r>
              <a:rPr lang="de-DE" sz="1600" dirty="0" smtClean="0">
                <a:latin typeface="Verdana" panose="020B0604030504040204" pitchFamily="34" charset="0"/>
                <a:ea typeface="Verdana" panose="020B0604030504040204" pitchFamily="34" charset="0"/>
                <a:cs typeface="Verdana" panose="020B0604030504040204" pitchFamily="34" charset="0"/>
              </a:rPr>
              <a:t>) beschreiben.</a:t>
            </a: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
            </a:r>
            <a:br>
              <a:rPr lang="de-DE" sz="1600" dirty="0">
                <a:latin typeface="Verdana" panose="020B0604030504040204" pitchFamily="34" charset="0"/>
                <a:ea typeface="Verdana" panose="020B0604030504040204" pitchFamily="34" charset="0"/>
                <a:cs typeface="Verdana" panose="020B0604030504040204" pitchFamily="34" charset="0"/>
              </a:rPr>
            </a:b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Dabei </a:t>
            </a:r>
            <a:r>
              <a:rPr lang="de-DE" sz="1600" dirty="0">
                <a:latin typeface="Verdana" panose="020B0604030504040204" pitchFamily="34" charset="0"/>
                <a:ea typeface="Verdana" panose="020B0604030504040204" pitchFamily="34" charset="0"/>
                <a:cs typeface="Verdana" panose="020B0604030504040204" pitchFamily="34" charset="0"/>
              </a:rPr>
              <a:t>überlagert sich diese rücklaufende Welle </a:t>
            </a:r>
            <a:r>
              <a:rPr lang="de-DE" sz="1600" dirty="0" err="1">
                <a:latin typeface="Verdana" panose="020B0604030504040204" pitchFamily="34" charset="0"/>
                <a:ea typeface="Verdana" panose="020B0604030504040204" pitchFamily="34" charset="0"/>
                <a:cs typeface="Verdana" panose="020B0604030504040204" pitchFamily="34" charset="0"/>
              </a:rPr>
              <a:t>u</a:t>
            </a:r>
            <a:r>
              <a:rPr lang="de-DE" sz="1600" baseline="-25000" dirty="0" err="1">
                <a:latin typeface="Verdana" panose="020B0604030504040204" pitchFamily="34" charset="0"/>
                <a:ea typeface="Verdana" panose="020B0604030504040204" pitchFamily="34" charset="0"/>
                <a:cs typeface="Verdana" panose="020B0604030504040204" pitchFamily="34" charset="0"/>
              </a:rPr>
              <a:t>r</a:t>
            </a:r>
            <a:r>
              <a:rPr lang="de-DE" sz="1600" dirty="0">
                <a:latin typeface="Verdana" panose="020B0604030504040204" pitchFamily="34" charset="0"/>
                <a:ea typeface="Verdana" panose="020B0604030504040204" pitchFamily="34" charset="0"/>
                <a:cs typeface="Verdana" panose="020B0604030504040204" pitchFamily="34" charset="0"/>
              </a:rPr>
              <a:t> mit der hinlaufenden Welle </a:t>
            </a:r>
            <a:r>
              <a:rPr lang="de-DE" sz="1600" dirty="0" smtClean="0">
                <a:latin typeface="Verdana" panose="020B0604030504040204" pitchFamily="34" charset="0"/>
                <a:ea typeface="Verdana" panose="020B0604030504040204" pitchFamily="34" charset="0"/>
                <a:cs typeface="Verdana" panose="020B0604030504040204" pitchFamily="34" charset="0"/>
              </a:rPr>
              <a:t>u</a:t>
            </a:r>
            <a:r>
              <a:rPr lang="de-DE" sz="1600" baseline="-25000" dirty="0" smtClean="0">
                <a:latin typeface="Verdana" panose="020B0604030504040204" pitchFamily="34" charset="0"/>
                <a:ea typeface="Verdana" panose="020B0604030504040204" pitchFamily="34" charset="0"/>
                <a:cs typeface="Verdana" panose="020B0604030504040204" pitchFamily="34" charset="0"/>
              </a:rPr>
              <a:t>h</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Dadurch entstehen in regelmäßigen Abständen Wellenberge (Summe aus hinlaufender und rücklaufender Welle) und Wellentäler (Differenz aus hinlaufender und rücklaufender Welle). Diese an bestimmten Stellen auftretenden Maxima </a:t>
            </a:r>
            <a:r>
              <a:rPr lang="de-DE" sz="1600" dirty="0" err="1">
                <a:latin typeface="Verdana" panose="020B0604030504040204" pitchFamily="34" charset="0"/>
                <a:ea typeface="Verdana" panose="020B0604030504040204" pitchFamily="34" charset="0"/>
                <a:cs typeface="Verdana" panose="020B0604030504040204" pitchFamily="34" charset="0"/>
              </a:rPr>
              <a:t>U</a:t>
            </a:r>
            <a:r>
              <a:rPr lang="de-DE" sz="1600" baseline="-25000" dirty="0" err="1">
                <a:latin typeface="Verdana" panose="020B0604030504040204" pitchFamily="34" charset="0"/>
                <a:ea typeface="Verdana" panose="020B0604030504040204" pitchFamily="34" charset="0"/>
                <a:cs typeface="Verdana" panose="020B0604030504040204" pitchFamily="34" charset="0"/>
              </a:rPr>
              <a:t>max</a:t>
            </a:r>
            <a:r>
              <a:rPr lang="de-DE" sz="1600" dirty="0">
                <a:latin typeface="Verdana" panose="020B0604030504040204" pitchFamily="34" charset="0"/>
                <a:ea typeface="Verdana" panose="020B0604030504040204" pitchFamily="34" charset="0"/>
                <a:cs typeface="Verdana" panose="020B0604030504040204" pitchFamily="34" charset="0"/>
              </a:rPr>
              <a:t> und Minima </a:t>
            </a:r>
            <a:r>
              <a:rPr lang="de-DE" sz="1600" dirty="0" err="1">
                <a:latin typeface="Verdana" panose="020B0604030504040204" pitchFamily="34" charset="0"/>
                <a:ea typeface="Verdana" panose="020B0604030504040204" pitchFamily="34" charset="0"/>
                <a:cs typeface="Verdana" panose="020B0604030504040204" pitchFamily="34" charset="0"/>
              </a:rPr>
              <a:t>U</a:t>
            </a:r>
            <a:r>
              <a:rPr lang="de-DE" sz="1600" baseline="-25000" dirty="0" err="1">
                <a:latin typeface="Verdana" panose="020B0604030504040204" pitchFamily="34" charset="0"/>
                <a:ea typeface="Verdana" panose="020B0604030504040204" pitchFamily="34" charset="0"/>
                <a:cs typeface="Verdana" panose="020B0604030504040204" pitchFamily="34" charset="0"/>
              </a:rPr>
              <a:t>min</a:t>
            </a:r>
            <a:r>
              <a:rPr lang="de-DE" sz="1600" dirty="0">
                <a:latin typeface="Verdana" panose="020B0604030504040204" pitchFamily="34" charset="0"/>
                <a:ea typeface="Verdana" panose="020B0604030504040204" pitchFamily="34" charset="0"/>
                <a:cs typeface="Verdana" panose="020B0604030504040204" pitchFamily="34" charset="0"/>
              </a:rPr>
              <a:t> bezeichnet man als stehende Wellen und das Verhältnis davon als Stehwellenverhältnis SWR </a:t>
            </a:r>
            <a:r>
              <a:rPr lang="de-DE" sz="1600" dirty="0" err="1">
                <a:latin typeface="Verdana" panose="020B0604030504040204" pitchFamily="34" charset="0"/>
                <a:ea typeface="Verdana" panose="020B0604030504040204" pitchFamily="34" charset="0"/>
                <a:cs typeface="Verdana" panose="020B0604030504040204" pitchFamily="34" charset="0"/>
              </a:rPr>
              <a:t>standing</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err="1">
                <a:latin typeface="Verdana" panose="020B0604030504040204" pitchFamily="34" charset="0"/>
                <a:ea typeface="Verdana" panose="020B0604030504040204" pitchFamily="34" charset="0"/>
                <a:cs typeface="Verdana" panose="020B0604030504040204" pitchFamily="34" charset="0"/>
              </a:rPr>
              <a:t>wave</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err="1">
                <a:latin typeface="Verdana" panose="020B0604030504040204" pitchFamily="34" charset="0"/>
                <a:ea typeface="Verdana" panose="020B0604030504040204" pitchFamily="34" charset="0"/>
                <a:cs typeface="Verdana" panose="020B0604030504040204" pitchFamily="34" charset="0"/>
              </a:rPr>
              <a:t>ratio</a:t>
            </a:r>
            <a:r>
              <a:rPr lang="de-DE" sz="1600" dirty="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4132" y="2277029"/>
            <a:ext cx="3318510" cy="1659255"/>
          </a:xfrm>
          <a:prstGeom prst="rect">
            <a:avLst/>
          </a:prstGeom>
        </p:spPr>
      </p:pic>
      <p:sp>
        <p:nvSpPr>
          <p:cNvPr id="6" name="Textfeld 5"/>
          <p:cNvSpPr txBox="1"/>
          <p:nvPr/>
        </p:nvSpPr>
        <p:spPr>
          <a:xfrm>
            <a:off x="683565" y="2553029"/>
            <a:ext cx="3528391" cy="2062103"/>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Schickt </a:t>
            </a:r>
            <a:r>
              <a:rPr lang="de-DE" sz="1600" dirty="0">
                <a:latin typeface="Verdana" panose="020B0604030504040204" pitchFamily="34" charset="0"/>
                <a:ea typeface="Verdana" panose="020B0604030504040204" pitchFamily="34" charset="0"/>
                <a:cs typeface="Verdana" panose="020B0604030504040204" pitchFamily="34" charset="0"/>
              </a:rPr>
              <a:t>man hochfrequente Leistung auf ein Kabel und wird wegen einer Fehlanpassung der Antenne an das Kabel nicht alle Energie abgenommen, wird dieser Teil reflektiert und wandert wieder zurück in Richtung Sender</a:t>
            </a:r>
            <a:r>
              <a:rPr lang="de-DE" sz="1600" dirty="0" smtClean="0">
                <a:latin typeface="Verdana" panose="020B0604030504040204" pitchFamily="34" charset="0"/>
                <a:ea typeface="Verdana" panose="020B0604030504040204" pitchFamily="34" charset="0"/>
                <a:cs typeface="Verdana" panose="020B0604030504040204" pitchFamily="34" charset="0"/>
              </a:rPr>
              <a:t>. </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mc:Choice xmlns:a14="http://schemas.microsoft.com/office/drawing/2010/main" Requires="a14">
          <p:sp>
            <p:nvSpPr>
              <p:cNvPr id="3" name="Textfeld 2"/>
              <p:cNvSpPr txBox="1"/>
              <p:nvPr/>
            </p:nvSpPr>
            <p:spPr>
              <a:xfrm>
                <a:off x="4572000" y="3933056"/>
                <a:ext cx="2673745" cy="706710"/>
              </a:xfrm>
              <a:prstGeom prst="rect">
                <a:avLst/>
              </a:prstGeom>
              <a:solidFill>
                <a:srgbClr val="FFC000"/>
              </a:solidFill>
              <a:ln>
                <a:solidFill>
                  <a:schemeClr val="tx1"/>
                </a:solidFill>
              </a:ln>
            </p:spPr>
            <p:txBody>
              <a:bodyPr wrap="none" tIns="90000" bIns="90000" rtlCol="0">
                <a:spAutoFit/>
              </a:bodyPr>
              <a:lstStyle/>
              <a:p>
                <a:r>
                  <a:rPr lang="en-US" dirty="0" smtClean="0"/>
                  <a:t>SWR = </a:t>
                </a:r>
                <a14:m>
                  <m:oMath xmlns:m="http://schemas.openxmlformats.org/officeDocument/2006/math">
                    <m:f>
                      <m:fPr>
                        <m:ctrlPr>
                          <a:rPr lang="en-US" i="1" smtClean="0">
                            <a:latin typeface="Cambria Math"/>
                          </a:rPr>
                        </m:ctrlPr>
                      </m:fPr>
                      <m:num>
                        <m:r>
                          <a:rPr lang="de-DE" b="0" i="1" smtClean="0">
                            <a:latin typeface="Cambria Math"/>
                          </a:rPr>
                          <m:t>𝑈</m:t>
                        </m:r>
                        <m:r>
                          <a:rPr lang="de-DE" b="0" i="1" baseline="-25000" smtClean="0">
                            <a:latin typeface="Cambria Math"/>
                          </a:rPr>
                          <m:t>𝑚𝑎𝑥</m:t>
                        </m:r>
                      </m:num>
                      <m:den>
                        <m:r>
                          <a:rPr lang="de-DE" b="0" i="1" smtClean="0">
                            <a:latin typeface="Cambria Math"/>
                          </a:rPr>
                          <m:t>𝑈</m:t>
                        </m:r>
                        <m:r>
                          <a:rPr lang="de-DE" b="0" i="1" baseline="-25000" smtClean="0">
                            <a:latin typeface="Cambria Math"/>
                          </a:rPr>
                          <m:t>𝑚𝑖𝑛</m:t>
                        </m:r>
                      </m:den>
                    </m:f>
                  </m:oMath>
                </a14:m>
                <a:r>
                  <a:rPr lang="en-US" dirty="0" smtClean="0"/>
                  <a:t> = </a:t>
                </a:r>
                <a14:m>
                  <m:oMath xmlns:m="http://schemas.openxmlformats.org/officeDocument/2006/math">
                    <m:f>
                      <m:fPr>
                        <m:ctrlPr>
                          <a:rPr lang="en-US" i="1" smtClean="0">
                            <a:latin typeface="Cambria Math"/>
                          </a:rPr>
                        </m:ctrlPr>
                      </m:fPr>
                      <m:num>
                        <m:r>
                          <a:rPr lang="de-DE" b="0" i="1" smtClean="0">
                            <a:latin typeface="Cambria Math"/>
                          </a:rPr>
                          <m:t>𝑢</m:t>
                        </m:r>
                        <m:r>
                          <a:rPr lang="de-DE" b="0" i="1" baseline="-25000" smtClean="0">
                            <a:latin typeface="Cambria Math"/>
                          </a:rPr>
                          <m:t>h</m:t>
                        </m:r>
                        <m:r>
                          <a:rPr lang="de-DE" b="0" i="1" smtClean="0">
                            <a:latin typeface="Cambria Math"/>
                          </a:rPr>
                          <m:t>+</m:t>
                        </m:r>
                        <m:r>
                          <a:rPr lang="de-DE" b="0" i="1" smtClean="0">
                            <a:latin typeface="Cambria Math"/>
                          </a:rPr>
                          <m:t>𝑢𝑟</m:t>
                        </m:r>
                      </m:num>
                      <m:den>
                        <m:r>
                          <a:rPr lang="de-DE" i="1">
                            <a:latin typeface="Cambria Math"/>
                          </a:rPr>
                          <m:t>𝑢</m:t>
                        </m:r>
                        <m:r>
                          <a:rPr lang="de-DE" i="1" baseline="-25000">
                            <a:latin typeface="Cambria Math"/>
                          </a:rPr>
                          <m:t>h</m:t>
                        </m:r>
                        <m:r>
                          <a:rPr lang="de-DE" b="0" i="1" smtClean="0">
                            <a:latin typeface="Cambria Math"/>
                          </a:rPr>
                          <m:t>−</m:t>
                        </m:r>
                        <m:r>
                          <a:rPr lang="de-DE" i="1">
                            <a:latin typeface="Cambria Math"/>
                          </a:rPr>
                          <m:t>𝑢𝑟</m:t>
                        </m:r>
                      </m:den>
                    </m:f>
                  </m:oMath>
                </a14:m>
                <a:endParaRPr lang="en-US" dirty="0"/>
              </a:p>
            </p:txBody>
          </p:sp>
        </mc:Choice>
        <mc:Fallback>
          <p:sp>
            <p:nvSpPr>
              <p:cNvPr id="3" name="Textfeld 2"/>
              <p:cNvSpPr txBox="1">
                <a:spLocks noRot="1" noChangeAspect="1" noMove="1" noResize="1" noEditPoints="1" noAdjustHandles="1" noChangeArrowheads="1" noChangeShapeType="1" noTextEdit="1"/>
              </p:cNvSpPr>
              <p:nvPr/>
            </p:nvSpPr>
            <p:spPr>
              <a:xfrm>
                <a:off x="4572000" y="3933056"/>
                <a:ext cx="2673745" cy="706710"/>
              </a:xfrm>
              <a:prstGeom prst="rect">
                <a:avLst/>
              </a:prstGeom>
              <a:blipFill rotWithShape="1">
                <a:blip r:embed="rId4"/>
                <a:stretch>
                  <a:fillRect l="-3175"/>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16512971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err="1" smtClean="0"/>
              <a:t>Symmetrierung</a:t>
            </a:r>
            <a:endParaRPr lang="de-DE" altLang="en-US" dirty="0" smtClean="0"/>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28</a:t>
            </a:fld>
            <a:endParaRPr lang="de-DE" altLang="en-US"/>
          </a:p>
        </p:txBody>
      </p:sp>
      <p:sp>
        <p:nvSpPr>
          <p:cNvPr id="9" name="Textfeld 8"/>
          <p:cNvSpPr txBox="1"/>
          <p:nvPr/>
        </p:nvSpPr>
        <p:spPr>
          <a:xfrm>
            <a:off x="683565" y="1340768"/>
            <a:ext cx="7920883" cy="3395801"/>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Außer der eigentlichen Widerstandsanpassung muss bei Speisung von symmetrischen Antennen mit unsymmetrischen Kabeln auch noch </a:t>
            </a:r>
            <a:r>
              <a:rPr lang="de-DE" sz="1600" dirty="0" err="1">
                <a:latin typeface="Verdana" panose="020B0604030504040204" pitchFamily="34" charset="0"/>
                <a:ea typeface="Verdana" panose="020B0604030504040204" pitchFamily="34" charset="0"/>
                <a:cs typeface="Verdana" panose="020B0604030504040204" pitchFamily="34" charset="0"/>
              </a:rPr>
              <a:t>symmetriert</a:t>
            </a:r>
            <a:r>
              <a:rPr lang="de-DE" sz="1600" dirty="0">
                <a:latin typeface="Verdana" panose="020B0604030504040204" pitchFamily="34" charset="0"/>
                <a:ea typeface="Verdana" panose="020B0604030504040204" pitchFamily="34" charset="0"/>
                <a:cs typeface="Verdana" panose="020B0604030504040204" pitchFamily="34" charset="0"/>
              </a:rPr>
              <a:t> werden. Symmetrische Antennen sind alle Arten von Dipolen, unsymmetrische Antennen sind solche, die gegen Erde erregt werden (zum Beispiel λ/4-Vertikalstrahler). Symmetrische Kabel sind Paralleldrahtleitungen, unsymmetrische Kabel sind Koaxialkabel</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Wird eine symmetrische Antenne direkt an ein Koaxialkabel angeschlossen, so entstehen durch die </a:t>
            </a:r>
            <a:r>
              <a:rPr lang="de-DE" sz="1600" dirty="0" err="1">
                <a:latin typeface="Verdana" panose="020B0604030504040204" pitchFamily="34" charset="0"/>
                <a:ea typeface="Verdana" panose="020B0604030504040204" pitchFamily="34" charset="0"/>
                <a:cs typeface="Verdana" panose="020B0604030504040204" pitchFamily="34" charset="0"/>
              </a:rPr>
              <a:t>Unsymmetrie</a:t>
            </a:r>
            <a:r>
              <a:rPr lang="de-DE" sz="1600" dirty="0">
                <a:latin typeface="Verdana" panose="020B0604030504040204" pitchFamily="34" charset="0"/>
                <a:ea typeface="Verdana" panose="020B0604030504040204" pitchFamily="34" charset="0"/>
                <a:cs typeface="Verdana" panose="020B0604030504040204" pitchFamily="34" charset="0"/>
              </a:rPr>
              <a:t> Ausgleichsströme auf dem Mantel des Kabels, so genannte Mantelwellen. Damit strahlt ein solches Kabel HF-Energie ab, was bei benachbarten Zuleitungskabeln für Rundfunk- und Fernsehgeräte zu unerwünschten störenden Beeinflussungen führen kann. Zudem steigen die Verluste und das Strahlungsdiagramm der Antenne wird verzerrt</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feld 5"/>
          <p:cNvSpPr txBox="1"/>
          <p:nvPr/>
        </p:nvSpPr>
        <p:spPr>
          <a:xfrm>
            <a:off x="683564" y="4739660"/>
            <a:ext cx="4896548" cy="1569660"/>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Zur </a:t>
            </a:r>
            <a:r>
              <a:rPr lang="de-DE" sz="1600" dirty="0" err="1">
                <a:latin typeface="Verdana" panose="020B0604030504040204" pitchFamily="34" charset="0"/>
                <a:ea typeface="Verdana" panose="020B0604030504040204" pitchFamily="34" charset="0"/>
                <a:cs typeface="Verdana" panose="020B0604030504040204" pitchFamily="34" charset="0"/>
              </a:rPr>
              <a:t>Symmetrierung</a:t>
            </a:r>
            <a:r>
              <a:rPr lang="de-DE" sz="1600" dirty="0">
                <a:latin typeface="Verdana" panose="020B0604030504040204" pitchFamily="34" charset="0"/>
                <a:ea typeface="Verdana" panose="020B0604030504040204" pitchFamily="34" charset="0"/>
                <a:cs typeface="Verdana" panose="020B0604030504040204" pitchFamily="34" charset="0"/>
              </a:rPr>
              <a:t> wird ein </a:t>
            </a:r>
            <a:r>
              <a:rPr lang="de-DE" sz="1600" dirty="0" smtClean="0">
                <a:latin typeface="Verdana" panose="020B0604030504040204" pitchFamily="34" charset="0"/>
                <a:ea typeface="Verdana" panose="020B0604030504040204" pitchFamily="34" charset="0"/>
                <a:cs typeface="Verdana" panose="020B0604030504040204" pitchFamily="34" charset="0"/>
              </a:rPr>
              <a:t>Breitband-</a:t>
            </a:r>
            <a:r>
              <a:rPr lang="de-DE" sz="1600" dirty="0" err="1" smtClean="0">
                <a:latin typeface="Verdana" panose="020B0604030504040204" pitchFamily="34" charset="0"/>
                <a:ea typeface="Verdana" panose="020B0604030504040204" pitchFamily="34" charset="0"/>
                <a:cs typeface="Verdana" panose="020B0604030504040204" pitchFamily="34" charset="0"/>
              </a:rPr>
              <a:t>symmetrierübertrager</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a:t>
            </a:r>
            <a:r>
              <a:rPr lang="de-DE" sz="1600" dirty="0" err="1">
                <a:latin typeface="Verdana" panose="020B0604030504040204" pitchFamily="34" charset="0"/>
                <a:ea typeface="Verdana" panose="020B0604030504040204" pitchFamily="34" charset="0"/>
                <a:cs typeface="Verdana" panose="020B0604030504040204" pitchFamily="34" charset="0"/>
              </a:rPr>
              <a:t>Balun</a:t>
            </a:r>
            <a:r>
              <a:rPr lang="de-DE" sz="1600" dirty="0">
                <a:latin typeface="Verdana" panose="020B0604030504040204" pitchFamily="34" charset="0"/>
                <a:ea typeface="Verdana" panose="020B0604030504040204" pitchFamily="34" charset="0"/>
                <a:cs typeface="Verdana" panose="020B0604030504040204" pitchFamily="34" charset="0"/>
              </a:rPr>
              <a:t> genannt) verwendet. </a:t>
            </a:r>
            <a:r>
              <a:rPr lang="de-DE" sz="1600" dirty="0" err="1">
                <a:latin typeface="Verdana" panose="020B0604030504040204" pitchFamily="34" charset="0"/>
                <a:ea typeface="Verdana" panose="020B0604030504040204" pitchFamily="34" charset="0"/>
                <a:cs typeface="Verdana" panose="020B0604030504040204" pitchFamily="34" charset="0"/>
              </a:rPr>
              <a:t>Balun</a:t>
            </a:r>
            <a:r>
              <a:rPr lang="de-DE" sz="1600" dirty="0">
                <a:latin typeface="Verdana" panose="020B0604030504040204" pitchFamily="34" charset="0"/>
                <a:ea typeface="Verdana" panose="020B0604030504040204" pitchFamily="34" charset="0"/>
                <a:cs typeface="Verdana" panose="020B0604030504040204" pitchFamily="34" charset="0"/>
              </a:rPr>
              <a:t> kommt aus dem Englischen von </a:t>
            </a:r>
            <a:r>
              <a:rPr lang="de-DE" sz="1600" dirty="0" err="1">
                <a:latin typeface="Verdana" panose="020B0604030504040204" pitchFamily="34" charset="0"/>
                <a:ea typeface="Verdana" panose="020B0604030504040204" pitchFamily="34" charset="0"/>
                <a:cs typeface="Verdana" panose="020B0604030504040204" pitchFamily="34" charset="0"/>
              </a:rPr>
              <a:t>balanced</a:t>
            </a:r>
            <a:r>
              <a:rPr lang="de-DE" sz="1600" dirty="0">
                <a:latin typeface="Verdana" panose="020B0604030504040204" pitchFamily="34" charset="0"/>
                <a:ea typeface="Verdana" panose="020B0604030504040204" pitchFamily="34" charset="0"/>
                <a:cs typeface="Verdana" panose="020B0604030504040204" pitchFamily="34" charset="0"/>
              </a:rPr>
              <a:t> (symmetrisch) - </a:t>
            </a:r>
            <a:r>
              <a:rPr lang="de-DE" sz="1600" dirty="0" err="1">
                <a:latin typeface="Verdana" panose="020B0604030504040204" pitchFamily="34" charset="0"/>
                <a:ea typeface="Verdana" panose="020B0604030504040204" pitchFamily="34" charset="0"/>
                <a:cs typeface="Verdana" panose="020B0604030504040204" pitchFamily="34" charset="0"/>
              </a:rPr>
              <a:t>unbalanced</a:t>
            </a:r>
            <a:r>
              <a:rPr lang="de-DE" sz="1600" dirty="0">
                <a:latin typeface="Verdana" panose="020B0604030504040204" pitchFamily="34" charset="0"/>
                <a:ea typeface="Verdana" panose="020B0604030504040204" pitchFamily="34" charset="0"/>
                <a:cs typeface="Verdana" panose="020B0604030504040204" pitchFamily="34" charset="0"/>
              </a:rPr>
              <a:t> (unsymmetrisch</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Es kann auch eine Mantelwellendrossel eingesetzt werden</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98" y="4668811"/>
            <a:ext cx="2971800" cy="1360170"/>
          </a:xfrm>
          <a:prstGeom prst="rect">
            <a:avLst/>
          </a:prstGeom>
        </p:spPr>
      </p:pic>
    </p:spTree>
    <p:extLst>
      <p:ext uri="{BB962C8B-B14F-4D97-AF65-F5344CB8AC3E}">
        <p14:creationId xmlns:p14="http://schemas.microsoft.com/office/powerpoint/2010/main" val="269292471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29</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1993701540"/>
              </p:ext>
            </p:extLst>
          </p:nvPr>
        </p:nvGraphicFramePr>
        <p:xfrm>
          <a:off x="899592" y="1247646"/>
          <a:ext cx="7488832" cy="208915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TH405</a:t>
                      </a:r>
                      <a:endParaRPr lang="en-US" dirty="0">
                        <a:solidFill>
                          <a:schemeClr val="tx1"/>
                        </a:solidFill>
                      </a:endParaRPr>
                    </a:p>
                  </a:txBody>
                  <a:tcPr>
                    <a:solidFill>
                      <a:schemeClr val="bg1">
                        <a:lumMod val="65000"/>
                      </a:schemeClr>
                    </a:solidFill>
                  </a:tcPr>
                </a:tc>
                <a:tc>
                  <a:txBody>
                    <a:bodyPr/>
                    <a:lstStyle/>
                    <a:p>
                      <a:r>
                        <a:rPr lang="de-DE"/>
                        <a:t>Auf einem Ferritkern sind etliche Windungen Koaxial-kabel aufgewickelt. Diese Anordnung kann dazu dienen, ...</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dirty="0" err="1" smtClean="0"/>
                        <a:t>statische</a:t>
                      </a:r>
                      <a:r>
                        <a:rPr lang="en-US" dirty="0" smtClean="0"/>
                        <a:t> </a:t>
                      </a:r>
                      <a:r>
                        <a:rPr lang="en-US" dirty="0" err="1" smtClean="0"/>
                        <a:t>Aufladungen</a:t>
                      </a:r>
                      <a:r>
                        <a:rPr lang="en-US" dirty="0" smtClean="0"/>
                        <a:t> </a:t>
                      </a:r>
                      <a:r>
                        <a:rPr lang="en-US" dirty="0" err="1" smtClean="0"/>
                        <a:t>zu</a:t>
                      </a:r>
                      <a:r>
                        <a:rPr lang="en-US" dirty="0" smtClean="0"/>
                        <a:t> </a:t>
                      </a:r>
                      <a:r>
                        <a:rPr lang="en-US" dirty="0" err="1" smtClean="0"/>
                        <a:t>verhindern</a:t>
                      </a:r>
                      <a:r>
                        <a:rPr lang="en-US" dirty="0" smtClean="0"/>
                        <a:t>.</a:t>
                      </a:r>
                      <a:endParaRPr lang="en-US" dirty="0"/>
                    </a:p>
                  </a:txBody>
                  <a:tcPr marL="28575" marR="28575" marT="28575" marB="28575" anchor="ctr"/>
                </a:tc>
              </a:tr>
              <a:tr h="370840">
                <a:tc>
                  <a:txBody>
                    <a:bodyPr/>
                    <a:lstStyle/>
                    <a:p>
                      <a:r>
                        <a:rPr lang="en-US" dirty="0" smtClean="0"/>
                        <a:t>B</a:t>
                      </a:r>
                      <a:endParaRPr lang="en-US" dirty="0"/>
                    </a:p>
                  </a:txBody>
                  <a:tcPr/>
                </a:tc>
                <a:tc>
                  <a:txBody>
                    <a:bodyPr/>
                    <a:lstStyle/>
                    <a:p>
                      <a:r>
                        <a:rPr lang="en-US" dirty="0" err="1" smtClean="0"/>
                        <a:t>eine</a:t>
                      </a:r>
                      <a:r>
                        <a:rPr lang="en-US" dirty="0" smtClean="0"/>
                        <a:t> </a:t>
                      </a:r>
                      <a:r>
                        <a:rPr lang="en-US" dirty="0" err="1" smtClean="0"/>
                        <a:t>Antennenleitung</a:t>
                      </a:r>
                      <a:r>
                        <a:rPr lang="en-US" dirty="0" smtClean="0"/>
                        <a:t> </a:t>
                      </a:r>
                      <a:r>
                        <a:rPr lang="en-US" dirty="0" err="1" smtClean="0"/>
                        <a:t>abzustimmen</a:t>
                      </a:r>
                      <a:r>
                        <a:rPr lang="en-US" dirty="0" smtClean="0"/>
                        <a:t>.</a:t>
                      </a:r>
                      <a:endParaRPr lang="en-US" dirty="0"/>
                    </a:p>
                  </a:txBody>
                  <a:tcPr marL="28575" marR="28575" marT="28575" marB="28575" anchor="ctr"/>
                </a:tc>
              </a:tr>
              <a:tr h="370840">
                <a:tc>
                  <a:txBody>
                    <a:bodyPr/>
                    <a:lstStyle/>
                    <a:p>
                      <a:r>
                        <a:rPr lang="en-US" dirty="0" smtClean="0"/>
                        <a:t>C</a:t>
                      </a:r>
                      <a:endParaRPr lang="en-US" dirty="0"/>
                    </a:p>
                  </a:txBody>
                  <a:tcPr/>
                </a:tc>
                <a:tc>
                  <a:txBody>
                    <a:bodyPr/>
                    <a:lstStyle/>
                    <a:p>
                      <a:r>
                        <a:rPr lang="en-US" dirty="0" err="1" smtClean="0"/>
                        <a:t>Mantelwellen</a:t>
                      </a:r>
                      <a:r>
                        <a:rPr lang="en-US" dirty="0" smtClean="0"/>
                        <a:t> </a:t>
                      </a:r>
                      <a:r>
                        <a:rPr lang="en-US" dirty="0" err="1" smtClean="0"/>
                        <a:t>zu</a:t>
                      </a:r>
                      <a:r>
                        <a:rPr lang="en-US" dirty="0" smtClean="0"/>
                        <a:t> </a:t>
                      </a:r>
                      <a:r>
                        <a:rPr lang="en-US" dirty="0" err="1" smtClean="0"/>
                        <a:t>dämpfen</a:t>
                      </a:r>
                      <a:r>
                        <a:rPr lang="en-US" dirty="0" smtClean="0"/>
                        <a:t>.</a:t>
                      </a:r>
                      <a:endParaRPr lang="en-US" dirty="0"/>
                    </a:p>
                  </a:txBody>
                  <a:tcPr marL="28575" marR="28575" marT="28575" marB="28575" anchor="ctr"/>
                </a:tc>
              </a:tr>
              <a:tr h="370840">
                <a:tc>
                  <a:txBody>
                    <a:bodyPr/>
                    <a:lstStyle/>
                    <a:p>
                      <a:r>
                        <a:rPr lang="en-US" dirty="0" smtClean="0"/>
                        <a:t>D</a:t>
                      </a:r>
                      <a:endParaRPr lang="en-US" dirty="0"/>
                    </a:p>
                  </a:txBody>
                  <a:tcPr/>
                </a:tc>
                <a:tc>
                  <a:txBody>
                    <a:bodyPr/>
                    <a:lstStyle/>
                    <a:p>
                      <a:r>
                        <a:rPr lang="en-US" dirty="0" err="1" smtClean="0"/>
                        <a:t>Oberwellen</a:t>
                      </a:r>
                      <a:r>
                        <a:rPr lang="en-US" dirty="0" smtClean="0"/>
                        <a:t> </a:t>
                      </a:r>
                      <a:r>
                        <a:rPr lang="en-US" dirty="0" err="1" smtClean="0"/>
                        <a:t>zu</a:t>
                      </a:r>
                      <a:r>
                        <a:rPr lang="en-US" dirty="0" smtClean="0"/>
                        <a:t> </a:t>
                      </a:r>
                      <a:r>
                        <a:rPr lang="en-US" dirty="0" err="1" smtClean="0"/>
                        <a:t>unterdrücken</a:t>
                      </a:r>
                      <a:r>
                        <a:rPr lang="en-US" dirty="0" smtClean="0"/>
                        <a:t>.</a:t>
                      </a:r>
                      <a:endParaRPr lang="en-US" dirty="0"/>
                    </a:p>
                  </a:txBody>
                  <a:tcPr marL="28575" marR="28575" marT="28575" marB="28575" anchor="ctr"/>
                </a:tc>
              </a:tr>
            </a:tbl>
          </a:graphicData>
        </a:graphic>
      </p:graphicFrame>
      <p:sp>
        <p:nvSpPr>
          <p:cNvPr id="5" name="Interaktive Schaltfläche: Hilfe 4">
            <a:hlinkClick r:id="" action="ppaction://noaction" highlightClick="1"/>
          </p:cNvPr>
          <p:cNvSpPr/>
          <p:nvPr/>
        </p:nvSpPr>
        <p:spPr>
          <a:xfrm>
            <a:off x="1219021" y="189409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219021" y="225994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219021" y="262578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219021" y="2991633"/>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946599" y="223715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957820" y="1880449"/>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957820" y="2607511"/>
            <a:ext cx="809837" cy="338554"/>
          </a:xfrm>
          <a:prstGeom prst="rect">
            <a:avLst/>
          </a:prstGeom>
          <a:solidFill>
            <a:srgbClr val="92D050"/>
          </a:solidFill>
          <a:ln>
            <a:noFill/>
          </a:ln>
        </p:spPr>
        <p:txBody>
          <a:bodyPr wrap="none" rtlCol="0">
            <a:spAutoFit/>
          </a:bodyPr>
          <a:lstStyle/>
          <a:p>
            <a:r>
              <a:rPr lang="en-US" sz="1600" dirty="0" err="1" smtClean="0">
                <a:latin typeface="+mn-lt"/>
              </a:rPr>
              <a:t>Richtig</a:t>
            </a:r>
            <a:endParaRPr lang="en-US" sz="1600" dirty="0">
              <a:latin typeface="+mn-lt"/>
            </a:endParaRPr>
          </a:p>
        </p:txBody>
      </p:sp>
      <p:sp>
        <p:nvSpPr>
          <p:cNvPr id="17" name="Textfeld 16"/>
          <p:cNvSpPr txBox="1"/>
          <p:nvPr/>
        </p:nvSpPr>
        <p:spPr>
          <a:xfrm>
            <a:off x="957820" y="2964219"/>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graphicFrame>
        <p:nvGraphicFramePr>
          <p:cNvPr id="27" name="Tabelle 26"/>
          <p:cNvGraphicFramePr>
            <a:graphicFrameLocks noGrp="1"/>
          </p:cNvGraphicFramePr>
          <p:nvPr>
            <p:extLst>
              <p:ext uri="{D42A27DB-BD31-4B8C-83A1-F6EECF244321}">
                <p14:modId xmlns:p14="http://schemas.microsoft.com/office/powerpoint/2010/main" val="2914960356"/>
              </p:ext>
            </p:extLst>
          </p:nvPr>
        </p:nvGraphicFramePr>
        <p:xfrm>
          <a:off x="899592" y="3501008"/>
          <a:ext cx="7488832" cy="2689860"/>
        </p:xfrm>
        <a:graphic>
          <a:graphicData uri="http://schemas.openxmlformats.org/drawingml/2006/table">
            <a:tbl>
              <a:tblPr firstRow="1" bandRow="1">
                <a:tableStyleId>{17292A2E-F333-43FB-9621-5CBBE7FDCDCB}</a:tableStyleId>
              </a:tblPr>
              <a:tblGrid>
                <a:gridCol w="1002137"/>
                <a:gridCol w="6486695"/>
              </a:tblGrid>
              <a:tr h="370840">
                <a:tc>
                  <a:txBody>
                    <a:bodyPr/>
                    <a:lstStyle/>
                    <a:p>
                      <a:r>
                        <a:rPr lang="en-US" dirty="0" smtClean="0">
                          <a:solidFill>
                            <a:schemeClr val="tx1"/>
                          </a:solidFill>
                        </a:rPr>
                        <a:t>TH404</a:t>
                      </a:r>
                      <a:endParaRPr lang="en-US" dirty="0">
                        <a:solidFill>
                          <a:schemeClr val="tx1"/>
                        </a:solidFill>
                      </a:endParaRPr>
                    </a:p>
                  </a:txBody>
                  <a:tcPr>
                    <a:solidFill>
                      <a:schemeClr val="bg1">
                        <a:lumMod val="65000"/>
                      </a:schemeClr>
                    </a:solidFill>
                  </a:tcPr>
                </a:tc>
                <a:tc>
                  <a:txBody>
                    <a:bodyPr/>
                    <a:lstStyle/>
                    <a:p>
                      <a:r>
                        <a:rPr lang="de-DE" sz="1600" dirty="0"/>
                        <a:t>Ein symmetrischer Halbwellendipol wird direkt über ein Koaxialkabel von einem Sender gespeist. Das Kabel ist senkrecht am Haus entlang verlegt und verursacht geringe Störungen. Um das Problem weiter zu verringern, empfiehlt es sich ...</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de-DE" sz="1600" dirty="0" smtClean="0"/>
                        <a:t>das Koaxialkabel durch eine </a:t>
                      </a:r>
                      <a:r>
                        <a:rPr lang="de-DE" sz="1600" dirty="0" err="1" smtClean="0"/>
                        <a:t>Eindrahtspeiseleitung</a:t>
                      </a:r>
                      <a:r>
                        <a:rPr lang="de-DE" sz="1600" dirty="0" smtClean="0"/>
                        <a:t> zu ersetzen.</a:t>
                      </a:r>
                      <a:endParaRPr lang="en-US" sz="1600" dirty="0"/>
                    </a:p>
                  </a:txBody>
                  <a:tcPr marL="28575" marR="28575" marT="28575" marB="28575" anchor="ctr"/>
                </a:tc>
              </a:tr>
              <a:tr h="370840">
                <a:tc>
                  <a:txBody>
                    <a:bodyPr/>
                    <a:lstStyle/>
                    <a:p>
                      <a:r>
                        <a:rPr lang="en-US" dirty="0" smtClean="0"/>
                        <a:t>B</a:t>
                      </a:r>
                      <a:endParaRPr lang="en-US" dirty="0"/>
                    </a:p>
                  </a:txBody>
                  <a:tcPr anchor="ctr"/>
                </a:tc>
                <a:tc>
                  <a:txBody>
                    <a:bodyPr/>
                    <a:lstStyle/>
                    <a:p>
                      <a:r>
                        <a:rPr lang="de-DE" sz="1600" dirty="0" smtClean="0"/>
                        <a:t>beim Koaxialkabel alle 5 m eine Schleife mit 3 Windungen einzulegen.</a:t>
                      </a:r>
                      <a:endParaRPr lang="en-US" sz="1600" dirty="0"/>
                    </a:p>
                  </a:txBody>
                  <a:tcPr marL="28575" marR="28575" marT="28575" marB="28575" anchor="ctr"/>
                </a:tc>
              </a:tr>
              <a:tr h="370840">
                <a:tc>
                  <a:txBody>
                    <a:bodyPr/>
                    <a:lstStyle/>
                    <a:p>
                      <a:r>
                        <a:rPr lang="en-US" dirty="0" smtClean="0"/>
                        <a:t>C</a:t>
                      </a:r>
                      <a:endParaRPr lang="en-US" dirty="0"/>
                    </a:p>
                  </a:txBody>
                  <a:tcPr anchor="ctr"/>
                </a:tc>
                <a:tc>
                  <a:txBody>
                    <a:bodyPr/>
                    <a:lstStyle/>
                    <a:p>
                      <a:r>
                        <a:rPr lang="de-DE" sz="1600" dirty="0" smtClean="0"/>
                        <a:t>das Koaxialkabel in einem Kunststoffrohr zur mechanischen Schirmung unterzubringen.</a:t>
                      </a:r>
                      <a:endParaRPr lang="en-US" sz="1600" dirty="0"/>
                    </a:p>
                  </a:txBody>
                  <a:tcPr marL="28575" marR="28575" marT="28575" marB="28575" anchor="ctr"/>
                </a:tc>
              </a:tr>
              <a:tr h="370840">
                <a:tc>
                  <a:txBody>
                    <a:bodyPr/>
                    <a:lstStyle/>
                    <a:p>
                      <a:r>
                        <a:rPr lang="en-US" dirty="0" smtClean="0"/>
                        <a:t>D</a:t>
                      </a:r>
                      <a:endParaRPr lang="en-US" dirty="0"/>
                    </a:p>
                  </a:txBody>
                  <a:tcPr anchor="ctr"/>
                </a:tc>
                <a:tc>
                  <a:txBody>
                    <a:bodyPr/>
                    <a:lstStyle/>
                    <a:p>
                      <a:r>
                        <a:rPr lang="de-DE" sz="1600" dirty="0" smtClean="0"/>
                        <a:t>den Dipol über ein </a:t>
                      </a:r>
                      <a:r>
                        <a:rPr lang="de-DE" sz="1600" dirty="0" err="1" smtClean="0"/>
                        <a:t>Symmetrierglied</a:t>
                      </a:r>
                      <a:r>
                        <a:rPr lang="de-DE" sz="1600" dirty="0" smtClean="0"/>
                        <a:t> zu speisen.</a:t>
                      </a:r>
                      <a:endParaRPr lang="en-US" sz="1600" dirty="0"/>
                    </a:p>
                  </a:txBody>
                  <a:tcPr marL="28575" marR="28575" marT="28575" marB="28575" anchor="ctr"/>
                </a:tc>
              </a:tr>
            </a:tbl>
          </a:graphicData>
        </a:graphic>
      </p:graphicFrame>
      <p:sp>
        <p:nvSpPr>
          <p:cNvPr id="28" name="Interaktive Schaltfläche: Hilfe 27">
            <a:hlinkClick r:id="" action="ppaction://noaction" highlightClick="1"/>
          </p:cNvPr>
          <p:cNvSpPr/>
          <p:nvPr/>
        </p:nvSpPr>
        <p:spPr>
          <a:xfrm>
            <a:off x="1214920" y="458048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nteraktive Schaltfläche: Hilfe 28">
            <a:hlinkClick r:id="" action="ppaction://noaction" highlightClick="1"/>
          </p:cNvPr>
          <p:cNvSpPr/>
          <p:nvPr/>
        </p:nvSpPr>
        <p:spPr>
          <a:xfrm>
            <a:off x="1214920" y="495201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nteraktive Schaltfläche: Hilfe 29">
            <a:hlinkClick r:id="" action="ppaction://noaction" highlightClick="1"/>
          </p:cNvPr>
          <p:cNvSpPr/>
          <p:nvPr/>
        </p:nvSpPr>
        <p:spPr>
          <a:xfrm>
            <a:off x="1214920" y="542972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nteraktive Schaltfläche: Hilfe 30">
            <a:hlinkClick r:id="" action="ppaction://noaction" highlightClick="1"/>
          </p:cNvPr>
          <p:cNvSpPr/>
          <p:nvPr/>
        </p:nvSpPr>
        <p:spPr>
          <a:xfrm>
            <a:off x="1214920" y="587576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feld 31"/>
          <p:cNvSpPr txBox="1"/>
          <p:nvPr/>
        </p:nvSpPr>
        <p:spPr>
          <a:xfrm>
            <a:off x="972118" y="492808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33" name="Textfeld 32"/>
          <p:cNvSpPr txBox="1"/>
          <p:nvPr/>
        </p:nvSpPr>
        <p:spPr>
          <a:xfrm>
            <a:off x="972118" y="455929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34" name="Textfeld 33"/>
          <p:cNvSpPr txBox="1"/>
          <p:nvPr/>
        </p:nvSpPr>
        <p:spPr>
          <a:xfrm>
            <a:off x="960897" y="5398307"/>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35" name="Textfeld 34"/>
          <p:cNvSpPr txBox="1"/>
          <p:nvPr/>
        </p:nvSpPr>
        <p:spPr>
          <a:xfrm>
            <a:off x="972118" y="5850500"/>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Tree>
    <p:extLst>
      <p:ext uri="{BB962C8B-B14F-4D97-AF65-F5344CB8AC3E}">
        <p14:creationId xmlns:p14="http://schemas.microsoft.com/office/powerpoint/2010/main" val="1877592203"/>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27" restart="whenNotActive" fill="hold" evtFilter="cancelBubble" nodeType="interactiveSeq">
                <p:stCondLst>
                  <p:cond evt="onClick" delay="0">
                    <p:tgtEl>
                      <p:spTgt spid="28"/>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37" restart="whenNotActive" fill="hold" evtFilter="cancelBubble" nodeType="interactiveSeq">
                <p:stCondLst>
                  <p:cond evt="onClick" delay="0">
                    <p:tgtEl>
                      <p:spTgt spid="31"/>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childTnLst>
        </p:cTn>
      </p:par>
    </p:tnLst>
    <p:bldLst>
      <p:bldP spid="6" grpId="0" animBg="1"/>
      <p:bldP spid="15" grpId="0" animBg="1"/>
      <p:bldP spid="16" grpId="0" animBg="1"/>
      <p:bldP spid="17" grpId="0" animBg="1"/>
      <p:bldP spid="32" grpId="0" animBg="1"/>
      <p:bldP spid="33" grpId="0" animBg="1"/>
      <p:bldP spid="34"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Dämpfungsmaß dB</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3</a:t>
            </a:fld>
            <a:endParaRPr lang="de-DE" altLang="en-US"/>
          </a:p>
        </p:txBody>
      </p:sp>
      <mc:AlternateContent xmlns:mc="http://schemas.openxmlformats.org/markup-compatibility/2006" xmlns:a14="http://schemas.microsoft.com/office/drawing/2010/main">
        <mc:Choice Requires="a14">
          <p:sp>
            <p:nvSpPr>
              <p:cNvPr id="9" name="Textfeld 8"/>
              <p:cNvSpPr txBox="1"/>
              <p:nvPr/>
            </p:nvSpPr>
            <p:spPr>
              <a:xfrm>
                <a:off x="683567" y="1196752"/>
                <a:ext cx="7890893" cy="5329088"/>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Einfacher kann man die Einzeldämpfungen zu einer Gesamtdämpfung zusammenfassen, wenn man die einzelnen Zahlenwerte nur zu addieren braucht. Dies erreicht man durch die Rechnung mit dem Dezibel, das aus der </a:t>
                </a:r>
                <a:r>
                  <a:rPr lang="de-DE" sz="1600" dirty="0" err="1">
                    <a:latin typeface="Verdana" panose="020B0604030504040204" pitchFamily="34" charset="0"/>
                    <a:ea typeface="Verdana" panose="020B0604030504040204" pitchFamily="34" charset="0"/>
                    <a:cs typeface="Verdana" panose="020B0604030504040204" pitchFamily="34" charset="0"/>
                  </a:rPr>
                  <a:t>Logarithmenrechnung</a:t>
                </a:r>
                <a:r>
                  <a:rPr lang="de-DE" sz="1600" dirty="0">
                    <a:latin typeface="Verdana" panose="020B0604030504040204" pitchFamily="34" charset="0"/>
                    <a:ea typeface="Verdana" panose="020B0604030504040204" pitchFamily="34" charset="0"/>
                    <a:cs typeface="Verdana" panose="020B0604030504040204" pitchFamily="34" charset="0"/>
                  </a:rPr>
                  <a:t> abgeleitet wurde. In der Mathematik </a:t>
                </a:r>
                <a:r>
                  <a:rPr lang="de-DE" sz="1600" dirty="0" smtClean="0">
                    <a:latin typeface="Verdana" panose="020B0604030504040204" pitchFamily="34" charset="0"/>
                    <a:ea typeface="Verdana" panose="020B0604030504040204" pitchFamily="34" charset="0"/>
                    <a:cs typeface="Verdana" panose="020B0604030504040204" pitchFamily="34" charset="0"/>
                  </a:rPr>
                  <a:t>gilt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b="1" dirty="0">
                    <a:latin typeface="Verdana" panose="020B0604030504040204" pitchFamily="34" charset="0"/>
                    <a:ea typeface="Verdana" panose="020B0604030504040204" pitchFamily="34" charset="0"/>
                    <a:cs typeface="Verdana" panose="020B0604030504040204" pitchFamily="34" charset="0"/>
                  </a:rPr>
                  <a:t>log (a · b · c) = log a + log b + log </a:t>
                </a:r>
                <a:r>
                  <a:rPr lang="de-DE" sz="1600" b="1" dirty="0" smtClean="0">
                    <a:latin typeface="Verdana" panose="020B0604030504040204" pitchFamily="34" charset="0"/>
                    <a:ea typeface="Verdana" panose="020B0604030504040204" pitchFamily="34" charset="0"/>
                    <a:cs typeface="Verdana" panose="020B0604030504040204" pitchFamily="34" charset="0"/>
                  </a:rPr>
                  <a:t>c</a:t>
                </a:r>
                <a:endParaRPr lang="de-DE" sz="1600" b="1"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Aus einer Multiplikation wird durch den Logarithmus eine Addition. Man muss also nur den Logarithmus der Einzeldämpfungen kennen und kann dann die Zahlenwerte addieren. Diese Rechnung führt zum </a:t>
                </a:r>
                <a:r>
                  <a:rPr lang="de-DE" sz="1600" dirty="0" smtClean="0">
                    <a:latin typeface="Verdana" panose="020B0604030504040204" pitchFamily="34" charset="0"/>
                    <a:ea typeface="Verdana" panose="020B0604030504040204" pitchFamily="34" charset="0"/>
                    <a:cs typeface="Verdana" panose="020B0604030504040204" pitchFamily="34" charset="0"/>
                  </a:rPr>
                  <a:t>Dämpfungs-maß</a:t>
                </a:r>
                <a:r>
                  <a:rPr lang="de-DE" sz="1600" dirty="0">
                    <a:latin typeface="Verdana" panose="020B0604030504040204" pitchFamily="34" charset="0"/>
                    <a:ea typeface="Verdana" panose="020B0604030504040204" pitchFamily="34" charset="0"/>
                    <a:cs typeface="Verdana" panose="020B0604030504040204" pitchFamily="34" charset="0"/>
                  </a:rPr>
                  <a:t>, ausgedrückt in Bel bzw. Dezibel (gesprochen: </a:t>
                </a:r>
                <a:r>
                  <a:rPr lang="de-DE" sz="1600" dirty="0" err="1">
                    <a:latin typeface="Verdana" panose="020B0604030504040204" pitchFamily="34" charset="0"/>
                    <a:ea typeface="Verdana" panose="020B0604030504040204" pitchFamily="34" charset="0"/>
                    <a:cs typeface="Verdana" panose="020B0604030504040204" pitchFamily="34" charset="0"/>
                  </a:rPr>
                  <a:t>dezi-behl</a:t>
                </a:r>
                <a:r>
                  <a:rPr lang="de-DE" sz="1600" dirty="0">
                    <a:latin typeface="Verdana" panose="020B0604030504040204" pitchFamily="34" charset="0"/>
                    <a:ea typeface="Verdana" panose="020B0604030504040204" pitchFamily="34" charset="0"/>
                    <a:cs typeface="Verdana" panose="020B0604030504040204" pitchFamily="34" charset="0"/>
                  </a:rPr>
                  <a:t>). Man definiert das Leistungsdämpfungsmaß </a:t>
                </a:r>
                <a:r>
                  <a:rPr lang="de-DE" sz="1600" dirty="0" smtClean="0">
                    <a:latin typeface="Verdana" panose="020B0604030504040204" pitchFamily="34" charset="0"/>
                    <a:ea typeface="Verdana" panose="020B0604030504040204" pitchFamily="34" charset="0"/>
                    <a:cs typeface="Verdana" panose="020B0604030504040204" pitchFamily="34" charset="0"/>
                  </a:rPr>
                  <a:t>als:</a:t>
                </a:r>
              </a:p>
              <a:p>
                <a:pPr>
                  <a:spcBef>
                    <a:spcPts val="800"/>
                  </a:spcBef>
                </a:pPr>
                <a:r>
                  <a:rPr lang="de-DE" sz="1600" dirty="0" err="1" smtClean="0">
                    <a:latin typeface="Verdana" panose="020B0604030504040204" pitchFamily="34" charset="0"/>
                    <a:ea typeface="Verdana" panose="020B0604030504040204" pitchFamily="34" charset="0"/>
                    <a:cs typeface="Verdana" panose="020B0604030504040204" pitchFamily="34" charset="0"/>
                  </a:rPr>
                  <a:t>a</a:t>
                </a:r>
                <a:r>
                  <a:rPr lang="de-DE" sz="1600" baseline="-25000" dirty="0" err="1" smtClean="0">
                    <a:latin typeface="Verdana" panose="020B0604030504040204" pitchFamily="34" charset="0"/>
                    <a:ea typeface="Verdana" panose="020B0604030504040204" pitchFamily="34" charset="0"/>
                    <a:cs typeface="Verdana" panose="020B0604030504040204" pitchFamily="34" charset="0"/>
                  </a:rPr>
                  <a:t>P</a:t>
                </a:r>
                <a:r>
                  <a:rPr lang="de-DE" sz="1600" dirty="0" smtClean="0">
                    <a:latin typeface="Verdana" panose="020B0604030504040204" pitchFamily="34" charset="0"/>
                    <a:ea typeface="Verdana" panose="020B0604030504040204" pitchFamily="34" charset="0"/>
                    <a:cs typeface="Verdana" panose="020B0604030504040204" pitchFamily="34" charset="0"/>
                  </a:rPr>
                  <a:t> = </a:t>
                </a:r>
                <a:r>
                  <a:rPr lang="de-DE" sz="1600" dirty="0" err="1" smtClean="0">
                    <a:latin typeface="Verdana" panose="020B0604030504040204" pitchFamily="34" charset="0"/>
                    <a:ea typeface="Verdana" panose="020B0604030504040204" pitchFamily="34" charset="0"/>
                    <a:cs typeface="Verdana" panose="020B0604030504040204" pitchFamily="34" charset="0"/>
                  </a:rPr>
                  <a:t>lg</a:t>
                </a:r>
                <a14:m>
                  <m:oMath xmlns:m="http://schemas.openxmlformats.org/officeDocument/2006/math">
                    <m:f>
                      <m:fPr>
                        <m:ctrlPr>
                          <a:rPr lang="de-DE" sz="2000" i="1" smtClean="0">
                            <a:latin typeface="Cambria Math"/>
                            <a:ea typeface="Verdana" panose="020B0604030504040204" pitchFamily="34" charset="0"/>
                            <a:cs typeface="Verdana" panose="020B0604030504040204" pitchFamily="34" charset="0"/>
                          </a:rPr>
                        </m:ctrlPr>
                      </m:fPr>
                      <m:num>
                        <m:r>
                          <a:rPr lang="de-DE" sz="2000" b="0" i="1" smtClean="0">
                            <a:latin typeface="Cambria Math"/>
                            <a:ea typeface="Verdana" panose="020B0604030504040204" pitchFamily="34" charset="0"/>
                            <a:cs typeface="Verdana" panose="020B0604030504040204" pitchFamily="34" charset="0"/>
                          </a:rPr>
                          <m:t>𝑃</m:t>
                        </m:r>
                        <m:r>
                          <a:rPr lang="de-DE" sz="2000" b="0" i="1" baseline="-25000" smtClean="0">
                            <a:latin typeface="Cambria Math"/>
                            <a:ea typeface="Verdana" panose="020B0604030504040204" pitchFamily="34" charset="0"/>
                            <a:cs typeface="Verdana" panose="020B0604030504040204" pitchFamily="34" charset="0"/>
                          </a:rPr>
                          <m:t>1</m:t>
                        </m:r>
                      </m:num>
                      <m:den>
                        <m:r>
                          <a:rPr lang="de-DE" sz="2000" b="0" i="1" smtClean="0">
                            <a:latin typeface="Cambria Math"/>
                            <a:ea typeface="Verdana" panose="020B0604030504040204" pitchFamily="34" charset="0"/>
                            <a:cs typeface="Verdana" panose="020B0604030504040204" pitchFamily="34" charset="0"/>
                          </a:rPr>
                          <m:t>𝑃</m:t>
                        </m:r>
                        <m:r>
                          <a:rPr lang="de-DE" sz="2000" b="0" i="1" baseline="-25000" smtClean="0">
                            <a:latin typeface="Cambria Math"/>
                            <a:ea typeface="Verdana" panose="020B0604030504040204" pitchFamily="34" charset="0"/>
                            <a:cs typeface="Verdana" panose="020B0604030504040204" pitchFamily="34" charset="0"/>
                          </a:rPr>
                          <m:t>2</m:t>
                        </m:r>
                      </m:den>
                    </m:f>
                    <m:r>
                      <a:rPr lang="de-DE" sz="2000" b="0" i="1" smtClean="0">
                        <a:latin typeface="Cambria Math"/>
                        <a:ea typeface="Verdana" panose="020B0604030504040204" pitchFamily="34" charset="0"/>
                        <a:cs typeface="Verdana" panose="020B0604030504040204" pitchFamily="34" charset="0"/>
                      </a:rPr>
                      <m:t> </m:t>
                    </m:r>
                    <m:r>
                      <a:rPr lang="de-DE" sz="2000" b="0" i="1" smtClean="0">
                        <a:latin typeface="Cambria Math"/>
                        <a:ea typeface="Verdana" panose="020B0604030504040204" pitchFamily="34" charset="0"/>
                        <a:cs typeface="Verdana" panose="020B0604030504040204" pitchFamily="34" charset="0"/>
                      </a:rPr>
                      <m:t>𝐵𝑒𝑙</m:t>
                    </m:r>
                  </m:oMath>
                </a14:m>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                                                 1 Bel ist 10dB (</a:t>
                </a:r>
                <a:r>
                  <a:rPr lang="de-DE" sz="1600" dirty="0" err="1" smtClean="0">
                    <a:latin typeface="Verdana" panose="020B0604030504040204" pitchFamily="34" charset="0"/>
                    <a:ea typeface="Verdana" panose="020B0604030504040204" pitchFamily="34" charset="0"/>
                    <a:cs typeface="Verdana" panose="020B0604030504040204" pitchFamily="34" charset="0"/>
                  </a:rPr>
                  <a:t>Dezi</a:t>
                </a:r>
                <a:r>
                  <a:rPr lang="de-DE" sz="1600" dirty="0" smtClean="0">
                    <a:latin typeface="Verdana" panose="020B0604030504040204" pitchFamily="34" charset="0"/>
                    <a:ea typeface="Verdana" panose="020B0604030504040204" pitchFamily="34" charset="0"/>
                    <a:cs typeface="Verdana" panose="020B0604030504040204" pitchFamily="34" charset="0"/>
                  </a:rPr>
                  <a:t>-Bel)</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Diese </a:t>
                </a:r>
                <a:r>
                  <a:rPr lang="de-DE" sz="1600" dirty="0">
                    <a:latin typeface="Verdana" panose="020B0604030504040204" pitchFamily="34" charset="0"/>
                    <a:ea typeface="Verdana" panose="020B0604030504040204" pitchFamily="34" charset="0"/>
                    <a:cs typeface="Verdana" panose="020B0604030504040204" pitchFamily="34" charset="0"/>
                  </a:rPr>
                  <a:t>Formeln bedeuten: Wenn man von dem Verhältnis zweier Leistungen den Logarithmus berechnet, erhält man einen Zahlenwert, den man dann als Wert in Bel bezeichnet. Weil das Bel eine relativ große Einheit ist, wählt man in der Praxis das Dezibel, weil man dann Zahlenwerte zwischen 0,1 und 100 erhält.</a:t>
                </a:r>
              </a:p>
            </p:txBody>
          </p:sp>
        </mc:Choice>
        <mc:Fallback xmlns="">
          <p:sp>
            <p:nvSpPr>
              <p:cNvPr id="9" name="Textfeld 8"/>
              <p:cNvSpPr txBox="1">
                <a:spLocks noRot="1" noChangeAspect="1" noMove="1" noResize="1" noEditPoints="1" noAdjustHandles="1" noChangeArrowheads="1" noChangeShapeType="1" noTextEdit="1"/>
              </p:cNvSpPr>
              <p:nvPr/>
            </p:nvSpPr>
            <p:spPr>
              <a:xfrm>
                <a:off x="683567" y="1196752"/>
                <a:ext cx="7890893" cy="5329088"/>
              </a:xfrm>
              <a:prstGeom prst="rect">
                <a:avLst/>
              </a:prstGeom>
              <a:blipFill rotWithShape="1">
                <a:blip r:embed="rId3"/>
                <a:stretch>
                  <a:fillRect l="-386" t="-343" r="-1081" b="-4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feld 1"/>
              <p:cNvSpPr txBox="1"/>
              <p:nvPr/>
            </p:nvSpPr>
            <p:spPr>
              <a:xfrm>
                <a:off x="683567" y="4544745"/>
                <a:ext cx="1830950" cy="565215"/>
              </a:xfrm>
              <a:prstGeom prst="rect">
                <a:avLst/>
              </a:prstGeom>
              <a:solidFill>
                <a:srgbClr val="FFC000"/>
              </a:solidFill>
              <a:ln>
                <a:solidFill>
                  <a:schemeClr val="tx1"/>
                </a:solidFill>
              </a:ln>
            </p:spPr>
            <p:txBody>
              <a:bodyPr wrap="none" bIns="82800" rtlCol="0">
                <a:spAutoFit/>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a</a:t>
                </a:r>
                <a:r>
                  <a:rPr lang="de-DE" sz="1600" baseline="-25000" dirty="0" err="1" smtClean="0">
                    <a:latin typeface="Verdana" panose="020B0604030504040204" pitchFamily="34" charset="0"/>
                    <a:ea typeface="Verdana" panose="020B0604030504040204" pitchFamily="34" charset="0"/>
                    <a:cs typeface="Verdana" panose="020B0604030504040204" pitchFamily="34" charset="0"/>
                  </a:rPr>
                  <a:t>P</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10·lg</a:t>
                </a:r>
                <a14:m>
                  <m:oMath xmlns:m="http://schemas.openxmlformats.org/officeDocument/2006/math">
                    <m:f>
                      <m:fPr>
                        <m:ctrlPr>
                          <a:rPr lang="de-DE" sz="2000" i="1">
                            <a:latin typeface="Cambria Math"/>
                            <a:ea typeface="Verdana" panose="020B0604030504040204" pitchFamily="34" charset="0"/>
                            <a:cs typeface="Verdana" panose="020B0604030504040204" pitchFamily="34" charset="0"/>
                          </a:rPr>
                        </m:ctrlPr>
                      </m:fPr>
                      <m:num>
                        <m:r>
                          <a:rPr lang="de-DE" sz="2000" i="1">
                            <a:latin typeface="Cambria Math"/>
                            <a:ea typeface="Verdana" panose="020B0604030504040204" pitchFamily="34" charset="0"/>
                            <a:cs typeface="Verdana" panose="020B0604030504040204" pitchFamily="34" charset="0"/>
                          </a:rPr>
                          <m:t>𝑃</m:t>
                        </m:r>
                        <m:r>
                          <a:rPr lang="de-DE" sz="2000" i="1" baseline="-25000">
                            <a:latin typeface="Cambria Math"/>
                            <a:ea typeface="Verdana" panose="020B0604030504040204" pitchFamily="34" charset="0"/>
                            <a:cs typeface="Verdana" panose="020B0604030504040204" pitchFamily="34" charset="0"/>
                          </a:rPr>
                          <m:t>1</m:t>
                        </m:r>
                      </m:num>
                      <m:den>
                        <m:r>
                          <a:rPr lang="de-DE" sz="2000" i="1">
                            <a:latin typeface="Cambria Math"/>
                            <a:ea typeface="Verdana" panose="020B0604030504040204" pitchFamily="34" charset="0"/>
                            <a:cs typeface="Verdana" panose="020B0604030504040204" pitchFamily="34" charset="0"/>
                          </a:rPr>
                          <m:t>𝑃</m:t>
                        </m:r>
                        <m:r>
                          <a:rPr lang="de-DE" sz="2000" i="1" baseline="-25000">
                            <a:latin typeface="Cambria Math"/>
                            <a:ea typeface="Verdana" panose="020B0604030504040204" pitchFamily="34" charset="0"/>
                            <a:cs typeface="Verdana" panose="020B0604030504040204" pitchFamily="34" charset="0"/>
                          </a:rPr>
                          <m:t>2</m:t>
                        </m:r>
                      </m:den>
                    </m:f>
                    <m:r>
                      <a:rPr lang="de-DE" sz="2000" i="1">
                        <a:latin typeface="Cambria Math"/>
                        <a:ea typeface="Verdana" panose="020B0604030504040204" pitchFamily="34" charset="0"/>
                        <a:cs typeface="Verdana" panose="020B0604030504040204" pitchFamily="34" charset="0"/>
                      </a:rPr>
                      <m:t> </m:t>
                    </m:r>
                    <m:r>
                      <a:rPr lang="de-DE" sz="2000" b="0" i="1" smtClean="0">
                        <a:latin typeface="Cambria Math"/>
                        <a:ea typeface="Verdana" panose="020B0604030504040204" pitchFamily="34" charset="0"/>
                        <a:cs typeface="Verdana" panose="020B0604030504040204" pitchFamily="34" charset="0"/>
                      </a:rPr>
                      <m:t> </m:t>
                    </m:r>
                  </m:oMath>
                </a14:m>
                <a:r>
                  <a:rPr lang="en-US" sz="1600" dirty="0" smtClean="0">
                    <a:latin typeface="Verdana" panose="020B0604030504040204" pitchFamily="34" charset="0"/>
                    <a:ea typeface="Verdana" panose="020B0604030504040204" pitchFamily="34" charset="0"/>
                    <a:cs typeface="Verdana" panose="020B0604030504040204" pitchFamily="34" charset="0"/>
                  </a:rPr>
                  <a:t>dB</a:t>
                </a:r>
                <a:endParaRPr lang="en-US" dirty="0">
                  <a:latin typeface="Verdana" panose="020B0604030504040204" pitchFamily="34" charset="0"/>
                  <a:ea typeface="Verdana" panose="020B0604030504040204" pitchFamily="34" charset="0"/>
                  <a:cs typeface="Verdana" panose="020B0604030504040204" pitchFamily="34" charset="0"/>
                </a:endParaRPr>
              </a:p>
            </p:txBody>
          </p:sp>
        </mc:Choice>
        <mc:Fallback xmlns="">
          <p:sp>
            <p:nvSpPr>
              <p:cNvPr id="2" name="Textfeld 1"/>
              <p:cNvSpPr txBox="1">
                <a:spLocks noRot="1" noChangeAspect="1" noMove="1" noResize="1" noEditPoints="1" noAdjustHandles="1" noChangeArrowheads="1" noChangeShapeType="1" noTextEdit="1"/>
              </p:cNvSpPr>
              <p:nvPr/>
            </p:nvSpPr>
            <p:spPr>
              <a:xfrm>
                <a:off x="683567" y="4544745"/>
                <a:ext cx="1830950" cy="565215"/>
              </a:xfrm>
              <a:prstGeom prst="rect">
                <a:avLst/>
              </a:prstGeom>
              <a:blipFill rotWithShape="1">
                <a:blip r:embed="rId4"/>
                <a:stretch>
                  <a:fillRect l="-1325" b="-1064"/>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19101971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30</a:t>
            </a:fld>
            <a:endParaRPr lang="de-DE" altLang="en-US"/>
          </a:p>
        </p:txBody>
      </p:sp>
      <p:graphicFrame>
        <p:nvGraphicFramePr>
          <p:cNvPr id="18" name="Tabelle 17"/>
          <p:cNvGraphicFramePr>
            <a:graphicFrameLocks noGrp="1"/>
          </p:cNvGraphicFramePr>
          <p:nvPr>
            <p:extLst>
              <p:ext uri="{D42A27DB-BD31-4B8C-83A1-F6EECF244321}">
                <p14:modId xmlns:p14="http://schemas.microsoft.com/office/powerpoint/2010/main" val="3206566565"/>
              </p:ext>
            </p:extLst>
          </p:nvPr>
        </p:nvGraphicFramePr>
        <p:xfrm>
          <a:off x="899592" y="1757154"/>
          <a:ext cx="7488832" cy="2967990"/>
        </p:xfrm>
        <a:graphic>
          <a:graphicData uri="http://schemas.openxmlformats.org/drawingml/2006/table">
            <a:tbl>
              <a:tblPr firstRow="1" bandRow="1">
                <a:tableStyleId>{17292A2E-F333-43FB-9621-5CBBE7FDCDCB}</a:tableStyleId>
              </a:tblPr>
              <a:tblGrid>
                <a:gridCol w="1002137"/>
                <a:gridCol w="6486695"/>
              </a:tblGrid>
              <a:tr h="370840">
                <a:tc>
                  <a:txBody>
                    <a:bodyPr/>
                    <a:lstStyle/>
                    <a:p>
                      <a:r>
                        <a:rPr lang="en-US" dirty="0" smtClean="0">
                          <a:solidFill>
                            <a:schemeClr val="tx1"/>
                          </a:solidFill>
                        </a:rPr>
                        <a:t>TH403</a:t>
                      </a:r>
                      <a:endParaRPr lang="en-US" dirty="0">
                        <a:solidFill>
                          <a:schemeClr val="tx1"/>
                        </a:solidFill>
                      </a:endParaRPr>
                    </a:p>
                  </a:txBody>
                  <a:tcPr>
                    <a:solidFill>
                      <a:schemeClr val="bg1">
                        <a:lumMod val="65000"/>
                      </a:schemeClr>
                    </a:solidFill>
                  </a:tcPr>
                </a:tc>
                <a:tc>
                  <a:txBody>
                    <a:bodyPr/>
                    <a:lstStyle/>
                    <a:p>
                      <a:r>
                        <a:rPr lang="de-DE" sz="1600"/>
                        <a:t>Welche Auswirkungen hat es, wenn eine symmetrische Antenne (Dipol) mit einem Koaxkabel gleicher Impedanz gespeist wird?</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de-DE" sz="1600" dirty="0" smtClean="0"/>
                        <a:t>Es treten keine nennenswerten Auswirkungen auf, da die Antenne angepasst ist und die Speisung über ein </a:t>
                      </a:r>
                      <a:r>
                        <a:rPr lang="de-DE" sz="1600" dirty="0" err="1" smtClean="0"/>
                        <a:t>Koaxkabel</a:t>
                      </a:r>
                      <a:r>
                        <a:rPr lang="de-DE" sz="1600" dirty="0" smtClean="0"/>
                        <a:t> erfolgt, dessen Außenleiter Erdpotential hat.</a:t>
                      </a:r>
                      <a:endParaRPr lang="en-US" sz="1600" dirty="0"/>
                    </a:p>
                  </a:txBody>
                  <a:tcPr marL="28575" marR="28575" marT="28575" marB="28575" anchor="ctr"/>
                </a:tc>
              </a:tr>
              <a:tr h="370840">
                <a:tc>
                  <a:txBody>
                    <a:bodyPr/>
                    <a:lstStyle/>
                    <a:p>
                      <a:r>
                        <a:rPr lang="en-US" dirty="0" smtClean="0"/>
                        <a:t>B</a:t>
                      </a:r>
                      <a:endParaRPr lang="en-US" dirty="0"/>
                    </a:p>
                  </a:txBody>
                  <a:tcPr anchor="ctr"/>
                </a:tc>
                <a:tc>
                  <a:txBody>
                    <a:bodyPr/>
                    <a:lstStyle/>
                    <a:p>
                      <a:r>
                        <a:rPr lang="de-DE" sz="1600" dirty="0" smtClean="0"/>
                        <a:t>Die Richtcharakteristik der Antenne wird verformt und es können Mantelwellen auftreten.</a:t>
                      </a:r>
                      <a:endParaRPr lang="en-US" sz="1600" dirty="0"/>
                    </a:p>
                  </a:txBody>
                  <a:tcPr marL="28575" marR="28575" marT="28575" marB="28575" anchor="ctr"/>
                </a:tc>
              </a:tr>
              <a:tr h="370840">
                <a:tc>
                  <a:txBody>
                    <a:bodyPr/>
                    <a:lstStyle/>
                    <a:p>
                      <a:r>
                        <a:rPr lang="en-US" dirty="0" smtClean="0"/>
                        <a:t>C</a:t>
                      </a:r>
                      <a:endParaRPr lang="en-US" dirty="0"/>
                    </a:p>
                  </a:txBody>
                  <a:tcPr anchor="ctr"/>
                </a:tc>
                <a:tc>
                  <a:txBody>
                    <a:bodyPr/>
                    <a:lstStyle/>
                    <a:p>
                      <a:r>
                        <a:rPr lang="de-DE" sz="1600" dirty="0" smtClean="0"/>
                        <a:t>Am Speisepunkt der Antenne treten gegenphasige Spannungen und Ströme gleicher Größe auf, die eine Fehlanpassung hervorrufen.</a:t>
                      </a:r>
                      <a:endParaRPr lang="en-US" sz="1600" dirty="0"/>
                    </a:p>
                  </a:txBody>
                  <a:tcPr marL="28575" marR="28575" marT="28575" marB="28575" anchor="ctr"/>
                </a:tc>
              </a:tr>
              <a:tr h="370840">
                <a:tc>
                  <a:txBody>
                    <a:bodyPr/>
                    <a:lstStyle/>
                    <a:p>
                      <a:r>
                        <a:rPr lang="en-US" dirty="0" smtClean="0"/>
                        <a:t>D</a:t>
                      </a:r>
                      <a:endParaRPr lang="en-US" dirty="0"/>
                    </a:p>
                  </a:txBody>
                  <a:tcPr anchor="ctr"/>
                </a:tc>
                <a:tc>
                  <a:txBody>
                    <a:bodyPr/>
                    <a:lstStyle/>
                    <a:p>
                      <a:r>
                        <a:rPr lang="de-DE" sz="1600" dirty="0" smtClean="0"/>
                        <a:t>Es treten Polarisationsdrehungen auf, die von der Kabellänge abhängig sind.</a:t>
                      </a:r>
                      <a:endParaRPr lang="en-US" sz="1600" dirty="0"/>
                    </a:p>
                  </a:txBody>
                  <a:tcPr marL="28575" marR="28575" marT="28575" marB="28575" anchor="ctr"/>
                </a:tc>
              </a:tr>
            </a:tbl>
          </a:graphicData>
        </a:graphic>
      </p:graphicFrame>
      <p:sp>
        <p:nvSpPr>
          <p:cNvPr id="19" name="Interaktive Schaltfläche: Hilfe 18">
            <a:hlinkClick r:id="" action="ppaction://noaction" highlightClick="1"/>
          </p:cNvPr>
          <p:cNvSpPr/>
          <p:nvPr/>
        </p:nvSpPr>
        <p:spPr>
          <a:xfrm>
            <a:off x="1214920" y="254619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214920" y="323771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214920" y="377892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214920" y="430760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972118" y="3213787"/>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24" name="Textfeld 23"/>
          <p:cNvSpPr txBox="1"/>
          <p:nvPr/>
        </p:nvSpPr>
        <p:spPr>
          <a:xfrm>
            <a:off x="972118" y="2525001"/>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5" name="Textfeld 24"/>
          <p:cNvSpPr txBox="1"/>
          <p:nvPr/>
        </p:nvSpPr>
        <p:spPr>
          <a:xfrm>
            <a:off x="960897" y="374750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6" name="Textfeld 25"/>
          <p:cNvSpPr txBox="1"/>
          <p:nvPr/>
        </p:nvSpPr>
        <p:spPr>
          <a:xfrm>
            <a:off x="972118" y="428234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769175942"/>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23" grpId="0" animBg="1"/>
      <p:bldP spid="24" grpId="0" animBg="1"/>
      <p:bldP spid="25"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Stecker</a:t>
            </a:r>
            <a:endParaRPr lang="de-DE" altLang="en-US" dirty="0" smtClean="0"/>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31</a:t>
            </a:fld>
            <a:endParaRPr lang="de-DE" altLang="en-US" dirty="0"/>
          </a:p>
        </p:txBody>
      </p:sp>
      <p:sp>
        <p:nvSpPr>
          <p:cNvPr id="9" name="Textfeld 8"/>
          <p:cNvSpPr txBox="1"/>
          <p:nvPr/>
        </p:nvSpPr>
        <p:spPr>
          <a:xfrm>
            <a:off x="683568" y="1150873"/>
            <a:ext cx="7920880" cy="2062103"/>
          </a:xfrm>
          <a:prstGeom prst="rect">
            <a:avLst/>
          </a:prstGeom>
          <a:noFill/>
        </p:spPr>
        <p:txBody>
          <a:bodyPr wrap="square" rtlCol="0">
            <a:spAutoFit/>
          </a:bodyPr>
          <a:lstStyle/>
          <a:p>
            <a:pPr>
              <a:spcBef>
                <a:spcPts val="1200"/>
              </a:spcBef>
            </a:pPr>
            <a:r>
              <a:rPr lang="de-DE" sz="1600" dirty="0">
                <a:latin typeface="Verdana" panose="020B0604030504040204" pitchFamily="34" charset="0"/>
                <a:ea typeface="Verdana" panose="020B0604030504040204" pitchFamily="34" charset="0"/>
                <a:cs typeface="Verdana" panose="020B0604030504040204" pitchFamily="34" charset="0"/>
              </a:rPr>
              <a:t>Die Kabel werden an ihren Enden nicht in den Geräten angelötet, sondern mit Steckern versehen, die an die Gerätebuchsen angeschraubt werden. Für Kurzwelle und auch noch gelegentlich im 2-m-Band verwendet man das UHF-System, meistens PL-Stecker und PL-Buchse genannt. Für das 70-cm-Band und auch für das 2-m-Band verwendet man das N-System und für Messgerätekabel, für Handfunkgeräte und für Sender kleiner Leistung (etwa bis 20 Watt) das BNC-System. Für VHF/UHF-Handfunkgeräte verwendet man heutzutage die sehr kleinen SMA-Stecker.</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439055026"/>
              </p:ext>
            </p:extLst>
          </p:nvPr>
        </p:nvGraphicFramePr>
        <p:xfrm>
          <a:off x="683568" y="3573017"/>
          <a:ext cx="7632848" cy="2232247"/>
        </p:xfrm>
        <a:graphic>
          <a:graphicData uri="http://schemas.openxmlformats.org/drawingml/2006/table">
            <a:tbl>
              <a:tblPr firstRow="1" bandRow="1">
                <a:tableStyleId>{F5AB1C69-6EDB-4FF4-983F-18BD219EF322}</a:tableStyleId>
              </a:tblPr>
              <a:tblGrid>
                <a:gridCol w="1908212"/>
                <a:gridCol w="1908212"/>
                <a:gridCol w="2016224"/>
                <a:gridCol w="1800200"/>
              </a:tblGrid>
              <a:tr h="482531">
                <a:tc>
                  <a:txBody>
                    <a:bodyPr/>
                    <a:lstStyle/>
                    <a:p>
                      <a:pPr algn="ctr"/>
                      <a:r>
                        <a:rPr lang="en-US" dirty="0" smtClean="0">
                          <a:solidFill>
                            <a:schemeClr val="tx1"/>
                          </a:solidFill>
                        </a:rPr>
                        <a:t>UHF / PL259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N-</a:t>
                      </a:r>
                      <a:r>
                        <a:rPr lang="en-US" dirty="0" err="1" smtClean="0">
                          <a:solidFill>
                            <a:schemeClr val="tx1"/>
                          </a:solidFill>
                        </a:rPr>
                        <a:t>Stecker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BNC</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SMA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788">
                <a:tc>
                  <a:txBody>
                    <a:bodyPr/>
                    <a:lstStyle/>
                    <a:p>
                      <a:r>
                        <a:rPr lang="en-US" sz="1600" dirty="0" err="1" smtClean="0">
                          <a:solidFill>
                            <a:schemeClr val="tx1"/>
                          </a:solidFill>
                        </a:rPr>
                        <a:t>Kurzwelle</a:t>
                      </a:r>
                      <a:r>
                        <a:rPr lang="en-US" sz="1600" dirty="0" smtClean="0">
                          <a:solidFill>
                            <a:schemeClr val="tx1"/>
                          </a:solidFill>
                        </a:rPr>
                        <a:t/>
                      </a:r>
                      <a:br>
                        <a:rPr lang="en-US" sz="1600" dirty="0" smtClean="0">
                          <a:solidFill>
                            <a:schemeClr val="tx1"/>
                          </a:solidFill>
                        </a:rPr>
                      </a:br>
                      <a:r>
                        <a:rPr lang="en-US" sz="1600" dirty="0" smtClean="0">
                          <a:solidFill>
                            <a:schemeClr val="tx1"/>
                          </a:solidFill>
                        </a:rPr>
                        <a:t>(</a:t>
                      </a:r>
                      <a:r>
                        <a:rPr lang="en-US" sz="1600" dirty="0" err="1" smtClean="0">
                          <a:solidFill>
                            <a:schemeClr val="tx1"/>
                          </a:solidFill>
                        </a:rPr>
                        <a:t>auch</a:t>
                      </a:r>
                      <a:r>
                        <a:rPr lang="en-US" sz="1600" dirty="0" smtClean="0">
                          <a:solidFill>
                            <a:schemeClr val="tx1"/>
                          </a:solidFill>
                        </a:rPr>
                        <a:t> 2M-Band)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2M</a:t>
                      </a:r>
                      <a:r>
                        <a:rPr lang="en-US" sz="1600" baseline="0" dirty="0" smtClean="0">
                          <a:solidFill>
                            <a:schemeClr val="tx1"/>
                          </a:solidFill>
                        </a:rPr>
                        <a:t> und 70cm</a:t>
                      </a:r>
                      <a:br>
                        <a:rPr lang="en-US" sz="1600" baseline="0" dirty="0" smtClean="0">
                          <a:solidFill>
                            <a:schemeClr val="tx1"/>
                          </a:solidFill>
                        </a:rPr>
                      </a:br>
                      <a:r>
                        <a:rPr lang="en-US" sz="1600" baseline="0" dirty="0" smtClean="0">
                          <a:solidFill>
                            <a:schemeClr val="tx1"/>
                          </a:solidFill>
                        </a:rPr>
                        <a:t>(</a:t>
                      </a:r>
                      <a:r>
                        <a:rPr lang="en-US" sz="1600" baseline="0" dirty="0" err="1" smtClean="0">
                          <a:solidFill>
                            <a:schemeClr val="tx1"/>
                          </a:solidFill>
                        </a:rPr>
                        <a:t>auch</a:t>
                      </a:r>
                      <a:r>
                        <a:rPr lang="en-US" sz="1600" baseline="0" dirty="0" smtClean="0">
                          <a:solidFill>
                            <a:schemeClr val="tx1"/>
                          </a:solidFill>
                        </a:rPr>
                        <a:t> </a:t>
                      </a:r>
                      <a:r>
                        <a:rPr lang="en-US" sz="1600" baseline="0" dirty="0" err="1" smtClean="0">
                          <a:solidFill>
                            <a:schemeClr val="tx1"/>
                          </a:solidFill>
                        </a:rPr>
                        <a:t>bis</a:t>
                      </a:r>
                      <a:r>
                        <a:rPr lang="en-US" sz="1600" baseline="0" dirty="0" smtClean="0">
                          <a:solidFill>
                            <a:schemeClr val="tx1"/>
                          </a:solidFill>
                        </a:rPr>
                        <a:t> 1,2 GHz)</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smtClean="0">
                          <a:solidFill>
                            <a:schemeClr val="tx1"/>
                          </a:solidFill>
                        </a:rPr>
                        <a:t>Messgeräte</a:t>
                      </a:r>
                      <a:r>
                        <a:rPr lang="en-US" sz="1600" dirty="0" smtClean="0">
                          <a:solidFill>
                            <a:schemeClr val="tx1"/>
                          </a:solidFill>
                        </a:rPr>
                        <a:t>, </a:t>
                      </a:r>
                      <a:r>
                        <a:rPr lang="en-US" sz="1600" dirty="0" err="1" smtClean="0">
                          <a:solidFill>
                            <a:schemeClr val="tx1"/>
                          </a:solidFill>
                        </a:rPr>
                        <a:t>Handfunkgeräte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UHF/VHF</a:t>
                      </a:r>
                    </a:p>
                    <a:p>
                      <a:r>
                        <a:rPr lang="en-US" sz="1600" dirty="0" err="1" smtClean="0">
                          <a:solidFill>
                            <a:schemeClr val="tx1"/>
                          </a:solidFill>
                        </a:rPr>
                        <a:t>Handfunkgeräte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2928">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98" y="4772651"/>
            <a:ext cx="1785366" cy="959739"/>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4772650"/>
            <a:ext cx="1368152" cy="968571"/>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4772650"/>
            <a:ext cx="1656073" cy="959740"/>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4772651"/>
            <a:ext cx="1296144" cy="972626"/>
          </a:xfrm>
          <a:prstGeom prst="rect">
            <a:avLst/>
          </a:prstGeom>
        </p:spPr>
      </p:pic>
    </p:spTree>
    <p:extLst>
      <p:ext uri="{BB962C8B-B14F-4D97-AF65-F5344CB8AC3E}">
        <p14:creationId xmlns:p14="http://schemas.microsoft.com/office/powerpoint/2010/main" val="419228476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019200"/>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32</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3669563740"/>
              </p:ext>
            </p:extLst>
          </p:nvPr>
        </p:nvGraphicFramePr>
        <p:xfrm>
          <a:off x="899592" y="2564904"/>
          <a:ext cx="7488832" cy="236347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TH312</a:t>
                      </a:r>
                      <a:endParaRPr lang="en-US" dirty="0">
                        <a:solidFill>
                          <a:schemeClr val="tx1"/>
                        </a:solidFill>
                      </a:endParaRPr>
                    </a:p>
                  </a:txBody>
                  <a:tcPr>
                    <a:solidFill>
                      <a:schemeClr val="bg1">
                        <a:lumMod val="65000"/>
                      </a:schemeClr>
                    </a:solidFill>
                  </a:tcPr>
                </a:tc>
                <a:tc>
                  <a:txBody>
                    <a:bodyPr/>
                    <a:lstStyle/>
                    <a:p>
                      <a:r>
                        <a:rPr lang="de-DE"/>
                        <a:t>Welches der folgenden Koaxsteckverbindersysteme ist für sehr hohe Frequenzen (70-cm-Band) und hohe Leistungen am besten geeignet?</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en-US" dirty="0" smtClean="0"/>
                        <a:t>N</a:t>
                      </a:r>
                      <a:endParaRPr lang="en-US" dirty="0"/>
                    </a:p>
                  </a:txBody>
                  <a:tcPr marL="28575" marR="28575" marT="28575" marB="28575" anchor="ctr"/>
                </a:tc>
              </a:tr>
              <a:tr h="370840">
                <a:tc>
                  <a:txBody>
                    <a:bodyPr/>
                    <a:lstStyle/>
                    <a:p>
                      <a:r>
                        <a:rPr lang="en-US" dirty="0" smtClean="0"/>
                        <a:t>B</a:t>
                      </a:r>
                      <a:endParaRPr lang="en-US" dirty="0"/>
                    </a:p>
                  </a:txBody>
                  <a:tcPr anchor="ctr"/>
                </a:tc>
                <a:tc>
                  <a:txBody>
                    <a:bodyPr/>
                    <a:lstStyle/>
                    <a:p>
                      <a:r>
                        <a:rPr lang="en-US" dirty="0" smtClean="0"/>
                        <a:t>SMA</a:t>
                      </a:r>
                      <a:endParaRPr lang="en-US" dirty="0"/>
                    </a:p>
                  </a:txBody>
                  <a:tcPr marL="28575" marR="28575" marT="28575" marB="28575" anchor="ctr"/>
                </a:tc>
              </a:tr>
              <a:tr h="370840">
                <a:tc>
                  <a:txBody>
                    <a:bodyPr/>
                    <a:lstStyle/>
                    <a:p>
                      <a:r>
                        <a:rPr lang="en-US" dirty="0" smtClean="0"/>
                        <a:t>C</a:t>
                      </a:r>
                      <a:endParaRPr lang="en-US" dirty="0"/>
                    </a:p>
                  </a:txBody>
                  <a:tcPr anchor="ctr"/>
                </a:tc>
                <a:tc>
                  <a:txBody>
                    <a:bodyPr/>
                    <a:lstStyle/>
                    <a:p>
                      <a:r>
                        <a:rPr lang="en-US" dirty="0" smtClean="0"/>
                        <a:t>UHF</a:t>
                      </a:r>
                      <a:endParaRPr lang="en-US" dirty="0"/>
                    </a:p>
                  </a:txBody>
                  <a:tcPr marL="28575" marR="28575" marT="28575" marB="28575" anchor="ctr"/>
                </a:tc>
              </a:tr>
              <a:tr h="370840">
                <a:tc>
                  <a:txBody>
                    <a:bodyPr/>
                    <a:lstStyle/>
                    <a:p>
                      <a:r>
                        <a:rPr lang="en-US" dirty="0" smtClean="0"/>
                        <a:t>D</a:t>
                      </a:r>
                      <a:endParaRPr lang="en-US" dirty="0"/>
                    </a:p>
                  </a:txBody>
                  <a:tcPr anchor="ctr"/>
                </a:tc>
                <a:tc>
                  <a:txBody>
                    <a:bodyPr/>
                    <a:lstStyle/>
                    <a:p>
                      <a:r>
                        <a:rPr lang="en-US" dirty="0" smtClean="0"/>
                        <a:t>BNC</a:t>
                      </a:r>
                      <a:endParaRPr lang="en-US" dirty="0"/>
                    </a:p>
                  </a:txBody>
                  <a:tcPr marL="28575" marR="28575" marT="28575" marB="28575" anchor="ctr"/>
                </a:tc>
              </a:tr>
            </a:tbl>
          </a:graphicData>
        </a:graphic>
      </p:graphicFrame>
      <p:sp>
        <p:nvSpPr>
          <p:cNvPr id="5" name="Interaktive Schaltfläche: Hilfe 4">
            <a:hlinkClick r:id="" action="ppaction://noaction" highlightClick="1"/>
          </p:cNvPr>
          <p:cNvSpPr/>
          <p:nvPr/>
        </p:nvSpPr>
        <p:spPr>
          <a:xfrm>
            <a:off x="1219021" y="346752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219021" y="386061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219021" y="4229149"/>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219021" y="460151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946599" y="3837829"/>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957820" y="3453872"/>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6" name="Textfeld 15"/>
          <p:cNvSpPr txBox="1"/>
          <p:nvPr/>
        </p:nvSpPr>
        <p:spPr>
          <a:xfrm>
            <a:off x="957820" y="4210873"/>
            <a:ext cx="787395" cy="338554"/>
          </a:xfrm>
          <a:prstGeom prst="rect">
            <a:avLst/>
          </a:prstGeom>
          <a:solidFill>
            <a:srgbClr val="FF3333"/>
          </a:solidFill>
          <a:ln>
            <a:noFill/>
          </a:ln>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957820" y="4574102"/>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2208724332"/>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1916113"/>
            <a:ext cx="10317163"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a:xfrm>
            <a:off x="685800" y="1295400"/>
            <a:ext cx="7918648" cy="609600"/>
          </a:xfrm>
        </p:spPr>
        <p:txBody>
          <a:bodyPr/>
          <a:lstStyle/>
          <a:p>
            <a:r>
              <a:rPr lang="de-DE" altLang="en-US" dirty="0"/>
              <a:t>Nächste Woche: Mi, </a:t>
            </a:r>
            <a:r>
              <a:rPr lang="de-DE" altLang="en-US" dirty="0" smtClean="0"/>
              <a:t>21. </a:t>
            </a:r>
            <a:r>
              <a:rPr lang="de-DE" altLang="en-US" dirty="0"/>
              <a:t>Januar, 19 Uhr lokal</a:t>
            </a:r>
            <a:endParaRPr lang="de-DE" altLang="en-US" dirty="0" smtClean="0"/>
          </a:p>
        </p:txBody>
      </p:sp>
      <p:sp>
        <p:nvSpPr>
          <p:cNvPr id="22532"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445D66-5407-4074-A26D-D7E72898DA47}" type="slidenum">
              <a:rPr lang="de-DE" altLang="en-US"/>
              <a:pPr eaLnBrk="1" hangingPunct="1"/>
              <a:t>33</a:t>
            </a:fld>
            <a:endParaRPr lang="de-DE" altLang="en-US"/>
          </a:p>
        </p:txBody>
      </p:sp>
      <p:sp>
        <p:nvSpPr>
          <p:cNvPr id="7" name="Textfeld 6"/>
          <p:cNvSpPr txBox="1"/>
          <p:nvPr/>
        </p:nvSpPr>
        <p:spPr>
          <a:xfrm>
            <a:off x="0" y="4467225"/>
            <a:ext cx="9144000" cy="1631950"/>
          </a:xfrm>
          <a:prstGeom prst="rect">
            <a:avLst/>
          </a:prstGeom>
          <a:solidFill>
            <a:schemeClr val="bg1">
              <a:alpha val="74000"/>
            </a:schemeClr>
          </a:solidFill>
        </p:spPr>
        <p:txBody>
          <a:bodyPr>
            <a:spAutoFit/>
          </a:bodyPr>
          <a:lstStyle/>
          <a:p>
            <a:pPr>
              <a:defRPr/>
            </a:pPr>
            <a:r>
              <a:rPr lang="de-DE" sz="4000" dirty="0"/>
              <a:t> </a:t>
            </a:r>
            <a:r>
              <a:rPr lang="de-DE" sz="6000" dirty="0"/>
              <a:t/>
            </a:r>
            <a:br>
              <a:rPr lang="de-DE" sz="6000" dirty="0"/>
            </a:br>
            <a:r>
              <a:rPr lang="de-DE" sz="6000" dirty="0"/>
              <a:t>	</a:t>
            </a:r>
            <a:r>
              <a:rPr lang="de-DE" sz="6000" dirty="0">
                <a:latin typeface="+mj-lt"/>
              </a:rPr>
              <a:t>Fragen ?</a:t>
            </a:r>
          </a:p>
        </p:txBody>
      </p:sp>
      <p:sp>
        <p:nvSpPr>
          <p:cNvPr id="6" name="Textfeld 5"/>
          <p:cNvSpPr txBox="1"/>
          <p:nvPr/>
        </p:nvSpPr>
        <p:spPr>
          <a:xfrm>
            <a:off x="-1116013" y="2413000"/>
            <a:ext cx="10872788" cy="1016000"/>
          </a:xfrm>
          <a:prstGeom prst="rect">
            <a:avLst/>
          </a:prstGeom>
          <a:solidFill>
            <a:schemeClr val="bg1">
              <a:alpha val="74000"/>
            </a:schemeClr>
          </a:solidFill>
        </p:spPr>
        <p:txBody>
          <a:bodyPr>
            <a:spAutoFit/>
          </a:bodyPr>
          <a:lstStyle/>
          <a:p>
            <a:pPr>
              <a:defRPr/>
            </a:pPr>
            <a:endParaRPr lang="de-DE" sz="6000" dirty="0">
              <a:latin typeface="+mj-lt"/>
            </a:endParaRPr>
          </a:p>
        </p:txBody>
      </p:sp>
      <p:sp>
        <p:nvSpPr>
          <p:cNvPr id="8" name="Textfeld 7"/>
          <p:cNvSpPr txBox="1"/>
          <p:nvPr/>
        </p:nvSpPr>
        <p:spPr>
          <a:xfrm>
            <a:off x="-1116013" y="2420938"/>
            <a:ext cx="10872788" cy="468312"/>
          </a:xfrm>
          <a:prstGeom prst="rect">
            <a:avLst/>
          </a:prstGeom>
          <a:solidFill>
            <a:schemeClr val="bg1">
              <a:alpha val="74000"/>
            </a:schemeClr>
          </a:solidFill>
        </p:spPr>
        <p:txBody>
          <a:bodyPr>
            <a:spAutoFit/>
          </a:bodyPr>
          <a:lstStyle/>
          <a:p>
            <a:pPr>
              <a:defRPr/>
            </a:pPr>
            <a:endParaRPr lang="de-DE" sz="6000" dirty="0">
              <a:latin typeface="+mj-l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dB-Rechnen mit dem Taschenrechner</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4</a:t>
            </a:fld>
            <a:endParaRPr lang="de-DE" altLang="en-US"/>
          </a:p>
        </p:txBody>
      </p:sp>
      <mc:AlternateContent xmlns:mc="http://schemas.openxmlformats.org/markup-compatibility/2006" xmlns:a14="http://schemas.microsoft.com/office/drawing/2010/main">
        <mc:Choice Requires="a14">
          <p:sp>
            <p:nvSpPr>
              <p:cNvPr id="9" name="Textfeld 8"/>
              <p:cNvSpPr txBox="1"/>
              <p:nvPr/>
            </p:nvSpPr>
            <p:spPr>
              <a:xfrm>
                <a:off x="683567" y="1196752"/>
                <a:ext cx="7890893" cy="1726178"/>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Anhand folgenden Beispiels wird gezeigt</a:t>
                </a:r>
                <a:r>
                  <a:rPr lang="de-DE" sz="1600" dirty="0">
                    <a:latin typeface="Verdana" panose="020B0604030504040204" pitchFamily="34" charset="0"/>
                    <a:ea typeface="Verdana" panose="020B0604030504040204" pitchFamily="34" charset="0"/>
                    <a:cs typeface="Verdana" panose="020B0604030504040204" pitchFamily="34" charset="0"/>
                  </a:rPr>
                  <a:t>, wie man mit Hilfe </a:t>
                </a:r>
                <a:r>
                  <a:rPr lang="de-DE" sz="1600" dirty="0" smtClean="0">
                    <a:latin typeface="Verdana" panose="020B0604030504040204" pitchFamily="34" charset="0"/>
                    <a:ea typeface="Verdana" panose="020B0604030504040204" pitchFamily="34" charset="0"/>
                    <a:cs typeface="Verdana" panose="020B0604030504040204" pitchFamily="34" charset="0"/>
                  </a:rPr>
                  <a:t>eines Taschenrechners </a:t>
                </a:r>
                <a:r>
                  <a:rPr lang="de-DE" sz="1600" dirty="0">
                    <a:latin typeface="Verdana" panose="020B0604030504040204" pitchFamily="34" charset="0"/>
                    <a:ea typeface="Verdana" panose="020B0604030504040204" pitchFamily="34" charset="0"/>
                    <a:cs typeface="Verdana" panose="020B0604030504040204" pitchFamily="34" charset="0"/>
                  </a:rPr>
                  <a:t>eine solche Dämpfung in Dezibel berechnet. Es soll das Dämpfungsmaß von Punkt 1 nach Punkt </a:t>
                </a:r>
                <a:r>
                  <a:rPr lang="de-DE" sz="1600" dirty="0" smtClean="0">
                    <a:latin typeface="Verdana" panose="020B0604030504040204" pitchFamily="34" charset="0"/>
                    <a:ea typeface="Verdana" panose="020B0604030504040204" pitchFamily="34" charset="0"/>
                    <a:cs typeface="Verdana" panose="020B0604030504040204" pitchFamily="34" charset="0"/>
                  </a:rPr>
                  <a:t>2 berechnet werden.</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Dazu werden die Werte 10W und 8W in die Formel eingesetzt:</a:t>
                </a: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a</a:t>
                </a:r>
                <a:r>
                  <a:rPr lang="de-DE" sz="1600" baseline="-25000" dirty="0" err="1">
                    <a:latin typeface="Verdana" panose="020B0604030504040204" pitchFamily="34" charset="0"/>
                    <a:ea typeface="Verdana" panose="020B0604030504040204" pitchFamily="34" charset="0"/>
                    <a:cs typeface="Verdana" panose="020B0604030504040204" pitchFamily="34" charset="0"/>
                  </a:rPr>
                  <a:t>P</a:t>
                </a:r>
                <a:r>
                  <a:rPr lang="de-DE" sz="1600" dirty="0">
                    <a:latin typeface="Verdana" panose="020B0604030504040204" pitchFamily="34" charset="0"/>
                    <a:ea typeface="Verdana" panose="020B0604030504040204" pitchFamily="34" charset="0"/>
                    <a:cs typeface="Verdana" panose="020B0604030504040204" pitchFamily="34" charset="0"/>
                  </a:rPr>
                  <a:t> = 10·lg</a:t>
                </a:r>
                <a14:m>
                  <m:oMath xmlns:m="http://schemas.openxmlformats.org/officeDocument/2006/math">
                    <m:f>
                      <m:fPr>
                        <m:ctrlPr>
                          <a:rPr lang="de-DE" sz="2000" i="1">
                            <a:latin typeface="Cambria Math"/>
                            <a:ea typeface="Verdana" panose="020B0604030504040204" pitchFamily="34" charset="0"/>
                            <a:cs typeface="Verdana" panose="020B0604030504040204" pitchFamily="34" charset="0"/>
                          </a:rPr>
                        </m:ctrlPr>
                      </m:fPr>
                      <m:num>
                        <m:r>
                          <a:rPr lang="de-DE" sz="2000" i="1">
                            <a:latin typeface="Cambria Math"/>
                            <a:ea typeface="Verdana" panose="020B0604030504040204" pitchFamily="34" charset="0"/>
                            <a:cs typeface="Verdana" panose="020B0604030504040204" pitchFamily="34" charset="0"/>
                          </a:rPr>
                          <m:t>𝑃</m:t>
                        </m:r>
                        <m:r>
                          <a:rPr lang="de-DE" sz="2000" i="1" baseline="-25000">
                            <a:latin typeface="Cambria Math"/>
                            <a:ea typeface="Verdana" panose="020B0604030504040204" pitchFamily="34" charset="0"/>
                            <a:cs typeface="Verdana" panose="020B0604030504040204" pitchFamily="34" charset="0"/>
                          </a:rPr>
                          <m:t>1</m:t>
                        </m:r>
                      </m:num>
                      <m:den>
                        <m:r>
                          <a:rPr lang="de-DE" sz="2000" i="1">
                            <a:latin typeface="Cambria Math"/>
                            <a:ea typeface="Verdana" panose="020B0604030504040204" pitchFamily="34" charset="0"/>
                            <a:cs typeface="Verdana" panose="020B0604030504040204" pitchFamily="34" charset="0"/>
                          </a:rPr>
                          <m:t>𝑃</m:t>
                        </m:r>
                        <m:r>
                          <a:rPr lang="de-DE" sz="2000" i="1" baseline="-25000">
                            <a:latin typeface="Cambria Math"/>
                            <a:ea typeface="Verdana" panose="020B0604030504040204" pitchFamily="34" charset="0"/>
                            <a:cs typeface="Verdana" panose="020B0604030504040204" pitchFamily="34" charset="0"/>
                          </a:rPr>
                          <m:t>2</m:t>
                        </m:r>
                      </m:den>
                    </m:f>
                    <m:r>
                      <a:rPr lang="de-DE" sz="2000" i="1">
                        <a:latin typeface="Cambria Math"/>
                        <a:ea typeface="Verdana" panose="020B0604030504040204" pitchFamily="34" charset="0"/>
                        <a:cs typeface="Verdana" panose="020B0604030504040204" pitchFamily="34" charset="0"/>
                      </a:rPr>
                      <m:t>  </m:t>
                    </m:r>
                  </m:oMath>
                </a14:m>
                <a:r>
                  <a:rPr lang="en-US" sz="1600" dirty="0" smtClean="0">
                    <a:latin typeface="Verdana" panose="020B0604030504040204" pitchFamily="34" charset="0"/>
                    <a:ea typeface="Verdana" panose="020B0604030504040204" pitchFamily="34" charset="0"/>
                    <a:cs typeface="Verdana" panose="020B0604030504040204" pitchFamily="34" charset="0"/>
                  </a:rPr>
                  <a:t>dB</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 10·lg</a:t>
                </a:r>
                <a:r>
                  <a:rPr lang="de-DE" sz="1600" dirty="0" smtClean="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f>
                      <m:fPr>
                        <m:ctrlPr>
                          <a:rPr lang="de-DE" sz="2000" i="1">
                            <a:latin typeface="Cambria Math"/>
                            <a:ea typeface="Verdana" panose="020B0604030504040204" pitchFamily="34" charset="0"/>
                            <a:cs typeface="Verdana" panose="020B0604030504040204" pitchFamily="34" charset="0"/>
                          </a:rPr>
                        </m:ctrlPr>
                      </m:fPr>
                      <m:num>
                        <m:r>
                          <a:rPr lang="de-DE" sz="2000" b="0" i="0" smtClean="0">
                            <a:latin typeface="Cambria Math"/>
                            <a:ea typeface="Verdana" panose="020B0604030504040204" pitchFamily="34" charset="0"/>
                            <a:cs typeface="Verdana" panose="020B0604030504040204" pitchFamily="34" charset="0"/>
                          </a:rPr>
                          <m:t>10</m:t>
                        </m:r>
                        <m:r>
                          <m:rPr>
                            <m:sty m:val="p"/>
                          </m:rPr>
                          <a:rPr lang="de-DE" sz="2000" b="0" i="0" smtClean="0">
                            <a:latin typeface="Cambria Math"/>
                            <a:ea typeface="Verdana" panose="020B0604030504040204" pitchFamily="34" charset="0"/>
                            <a:cs typeface="Verdana" panose="020B0604030504040204" pitchFamily="34" charset="0"/>
                          </a:rPr>
                          <m:t>W</m:t>
                        </m:r>
                      </m:num>
                      <m:den>
                        <m:r>
                          <a:rPr lang="de-DE" sz="2000" b="0" i="0" smtClean="0">
                            <a:latin typeface="Cambria Math"/>
                            <a:ea typeface="Verdana" panose="020B0604030504040204" pitchFamily="34" charset="0"/>
                            <a:cs typeface="Verdana" panose="020B0604030504040204" pitchFamily="34" charset="0"/>
                          </a:rPr>
                          <m:t>8</m:t>
                        </m:r>
                        <m:r>
                          <m:rPr>
                            <m:sty m:val="p"/>
                          </m:rPr>
                          <a:rPr lang="de-DE" sz="2000" b="0" i="0" smtClean="0">
                            <a:latin typeface="Cambria Math"/>
                            <a:ea typeface="Verdana" panose="020B0604030504040204" pitchFamily="34" charset="0"/>
                            <a:cs typeface="Verdana" panose="020B0604030504040204" pitchFamily="34" charset="0"/>
                          </a:rPr>
                          <m:t>W</m:t>
                        </m:r>
                      </m:den>
                    </m:f>
                    <m:r>
                      <a:rPr lang="de-DE" sz="2000" i="1">
                        <a:latin typeface="Cambria Math"/>
                        <a:ea typeface="Verdana" panose="020B0604030504040204" pitchFamily="34" charset="0"/>
                        <a:cs typeface="Verdana" panose="020B0604030504040204" pitchFamily="34" charset="0"/>
                      </a:rPr>
                      <m:t>  </m:t>
                    </m:r>
                  </m:oMath>
                </a14:m>
                <a:r>
                  <a:rPr lang="en-US" sz="1600" dirty="0" smtClean="0">
                    <a:latin typeface="Verdana" panose="020B0604030504040204" pitchFamily="34" charset="0"/>
                    <a:ea typeface="Verdana" panose="020B0604030504040204" pitchFamily="34" charset="0"/>
                    <a:cs typeface="Verdana" panose="020B0604030504040204" pitchFamily="34" charset="0"/>
                  </a:rPr>
                  <a:t>dB</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683567" y="1196752"/>
                <a:ext cx="7890893" cy="1726178"/>
              </a:xfrm>
              <a:prstGeom prst="rect">
                <a:avLst/>
              </a:prstGeom>
              <a:blipFill rotWithShape="1">
                <a:blip r:embed="rId3"/>
                <a:stretch>
                  <a:fillRect l="-386" t="-1060"/>
                </a:stretch>
              </a:blipFill>
            </p:spPr>
            <p:txBody>
              <a:bodyPr/>
              <a:lstStyle/>
              <a:p>
                <a:r>
                  <a:rPr lang="en-US">
                    <a:noFill/>
                  </a:rPr>
                  <a:t> </a:t>
                </a:r>
              </a:p>
            </p:txBody>
          </p:sp>
        </mc:Fallback>
      </mc:AlternateContent>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7" y="3196841"/>
            <a:ext cx="4029075" cy="3067050"/>
          </a:xfrm>
          <a:prstGeom prst="rect">
            <a:avLst/>
          </a:prstGeom>
        </p:spPr>
      </p:pic>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7" y="3189336"/>
            <a:ext cx="4029075" cy="3067050"/>
          </a:xfrm>
          <a:prstGeom prst="rect">
            <a:avLst/>
          </a:prstGeom>
        </p:spPr>
      </p:pic>
      <p:pic>
        <p:nvPicPr>
          <p:cNvPr id="5" name="Grafi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567" y="3196841"/>
            <a:ext cx="4029075" cy="3067050"/>
          </a:xfrm>
          <a:prstGeom prst="rect">
            <a:avLst/>
          </a:prstGeom>
        </p:spPr>
      </p:pic>
      <p:pic>
        <p:nvPicPr>
          <p:cNvPr id="6" name="Grafi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567" y="3189336"/>
            <a:ext cx="4029075" cy="3067050"/>
          </a:xfrm>
          <a:prstGeom prst="rect">
            <a:avLst/>
          </a:prstGeom>
        </p:spPr>
      </p:pic>
      <p:pic>
        <p:nvPicPr>
          <p:cNvPr id="7"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566" y="3196841"/>
            <a:ext cx="4029075" cy="3067050"/>
          </a:xfrm>
          <a:prstGeom prst="rect">
            <a:avLst/>
          </a:prstGeom>
        </p:spPr>
      </p:pic>
      <p:pic>
        <p:nvPicPr>
          <p:cNvPr id="8" name="Grafik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565" y="3189336"/>
            <a:ext cx="4029075" cy="3067050"/>
          </a:xfrm>
          <a:prstGeom prst="rect">
            <a:avLst/>
          </a:prstGeom>
        </p:spPr>
      </p:pic>
      <p:pic>
        <p:nvPicPr>
          <p:cNvPr id="10" name="Grafik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564" y="3189336"/>
            <a:ext cx="4029075" cy="3067050"/>
          </a:xfrm>
          <a:prstGeom prst="rect">
            <a:avLst/>
          </a:prstGeom>
        </p:spPr>
      </p:pic>
      <p:pic>
        <p:nvPicPr>
          <p:cNvPr id="11" name="Grafik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3563" y="3203590"/>
            <a:ext cx="4029075" cy="3067050"/>
          </a:xfrm>
          <a:prstGeom prst="rect">
            <a:avLst/>
          </a:prstGeom>
        </p:spPr>
      </p:pic>
      <mc:AlternateContent xmlns:mc="http://schemas.openxmlformats.org/markup-compatibility/2006" xmlns:a14="http://schemas.microsoft.com/office/drawing/2010/main">
        <mc:Choice Requires="a14">
          <p:sp>
            <p:nvSpPr>
              <p:cNvPr id="14" name="Textfeld 13"/>
              <p:cNvSpPr txBox="1"/>
              <p:nvPr/>
            </p:nvSpPr>
            <p:spPr>
              <a:xfrm>
                <a:off x="5070672" y="2787198"/>
                <a:ext cx="3679534" cy="3306098"/>
              </a:xfrm>
              <a:prstGeom prst="rect">
                <a:avLst/>
              </a:prstGeom>
              <a:noFill/>
              <a:ln>
                <a:solidFill>
                  <a:schemeClr val="tx1"/>
                </a:solidFill>
              </a:ln>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Als Ergebnis erhalten wir </a:t>
                </a:r>
                <a:r>
                  <a:rPr lang="de-DE" sz="1600" dirty="0">
                    <a:latin typeface="Verdana" panose="020B0604030504040204" pitchFamily="34" charset="0"/>
                    <a:ea typeface="Verdana" panose="020B0604030504040204" pitchFamily="34" charset="0"/>
                    <a:cs typeface="Verdana" panose="020B0604030504040204" pitchFamily="34" charset="0"/>
                  </a:rPr>
                  <a:t>den Wert 0,9691. Das Dämpfungsmaß beträgt also gerundet a1 = 1 dB. Für die weiteren Dämpfungsmaße ergeben sich </a:t>
                </a:r>
                <a:r>
                  <a:rPr lang="de-DE" sz="1600" dirty="0" smtClean="0">
                    <a:latin typeface="Verdana" panose="020B0604030504040204" pitchFamily="34" charset="0"/>
                    <a:ea typeface="Verdana" panose="020B0604030504040204" pitchFamily="34" charset="0"/>
                    <a:cs typeface="Verdana" panose="020B0604030504040204" pitchFamily="34" charset="0"/>
                  </a:rPr>
                  <a:t>a2 </a:t>
                </a:r>
                <a:r>
                  <a:rPr lang="de-DE" sz="1600" dirty="0">
                    <a:latin typeface="Verdana" panose="020B0604030504040204" pitchFamily="34" charset="0"/>
                    <a:ea typeface="Verdana" panose="020B0604030504040204" pitchFamily="34" charset="0"/>
                    <a:cs typeface="Verdana" panose="020B0604030504040204" pitchFamily="34" charset="0"/>
                  </a:rPr>
                  <a:t>= 2 dB,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a3 </a:t>
                </a:r>
                <a:r>
                  <a:rPr lang="de-DE" sz="1600" dirty="0">
                    <a:latin typeface="Verdana" panose="020B0604030504040204" pitchFamily="34" charset="0"/>
                    <a:ea typeface="Verdana" panose="020B0604030504040204" pitchFamily="34" charset="0"/>
                    <a:cs typeface="Verdana" panose="020B0604030504040204" pitchFamily="34" charset="0"/>
                  </a:rPr>
                  <a:t>= 1 dB und </a:t>
                </a:r>
                <a:r>
                  <a:rPr lang="de-DE" sz="1600" dirty="0" smtClean="0">
                    <a:latin typeface="Verdana" panose="020B0604030504040204" pitchFamily="34" charset="0"/>
                    <a:ea typeface="Verdana" panose="020B0604030504040204" pitchFamily="34" charset="0"/>
                    <a:cs typeface="Verdana" panose="020B0604030504040204" pitchFamily="34" charset="0"/>
                  </a:rPr>
                  <a:t>a4 </a:t>
                </a:r>
                <a:r>
                  <a:rPr lang="de-DE" sz="1600" dirty="0">
                    <a:latin typeface="Verdana" panose="020B0604030504040204" pitchFamily="34" charset="0"/>
                    <a:ea typeface="Verdana" panose="020B0604030504040204" pitchFamily="34" charset="0"/>
                    <a:cs typeface="Verdana" panose="020B0604030504040204" pitchFamily="34" charset="0"/>
                  </a:rPr>
                  <a:t>= 2 dB. </a:t>
                </a: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Die </a:t>
                </a:r>
                <a:r>
                  <a:rPr lang="de-DE" sz="1600" dirty="0">
                    <a:latin typeface="Verdana" panose="020B0604030504040204" pitchFamily="34" charset="0"/>
                    <a:ea typeface="Verdana" panose="020B0604030504040204" pitchFamily="34" charset="0"/>
                    <a:cs typeface="Verdana" panose="020B0604030504040204" pitchFamily="34" charset="0"/>
                  </a:rPr>
                  <a:t>Gesamtdämpfung durch Addition dieser Werte beträgt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6 </a:t>
                </a:r>
                <a:r>
                  <a:rPr lang="de-DE" sz="1600" dirty="0">
                    <a:latin typeface="Verdana" panose="020B0604030504040204" pitchFamily="34" charset="0"/>
                    <a:ea typeface="Verdana" panose="020B0604030504040204" pitchFamily="34" charset="0"/>
                    <a:cs typeface="Verdana" panose="020B0604030504040204" pitchFamily="34" charset="0"/>
                  </a:rPr>
                  <a:t>dB</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Probe:</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err="1" smtClean="0">
                    <a:latin typeface="Verdana" panose="020B0604030504040204" pitchFamily="34" charset="0"/>
                    <a:ea typeface="Verdana" panose="020B0604030504040204" pitchFamily="34" charset="0"/>
                    <a:cs typeface="Verdana" panose="020B0604030504040204" pitchFamily="34" charset="0"/>
                  </a:rPr>
                  <a:t>a</a:t>
                </a:r>
                <a:r>
                  <a:rPr lang="de-DE" sz="1600" baseline="-25000" dirty="0" err="1" smtClean="0">
                    <a:latin typeface="Verdana" panose="020B0604030504040204" pitchFamily="34" charset="0"/>
                    <a:ea typeface="Verdana" panose="020B0604030504040204" pitchFamily="34" charset="0"/>
                    <a:cs typeface="Verdana" panose="020B0604030504040204" pitchFamily="34" charset="0"/>
                  </a:rPr>
                  <a:t>P</a:t>
                </a:r>
                <a:r>
                  <a:rPr lang="de-DE" sz="1600" dirty="0" smtClean="0">
                    <a:latin typeface="Verdana" panose="020B0604030504040204" pitchFamily="34" charset="0"/>
                    <a:ea typeface="Verdana" panose="020B0604030504040204" pitchFamily="34" charset="0"/>
                    <a:cs typeface="Verdana" panose="020B0604030504040204" pitchFamily="34" charset="0"/>
                  </a:rPr>
                  <a:t> = </a:t>
                </a:r>
                <a:r>
                  <a:rPr lang="de-DE" sz="1600" dirty="0">
                    <a:latin typeface="Verdana" panose="020B0604030504040204" pitchFamily="34" charset="0"/>
                    <a:ea typeface="Verdana" panose="020B0604030504040204" pitchFamily="34" charset="0"/>
                    <a:cs typeface="Verdana" panose="020B0604030504040204" pitchFamily="34" charset="0"/>
                  </a:rPr>
                  <a:t>10·lg</a:t>
                </a:r>
                <a:r>
                  <a:rPr lang="de-DE" sz="1600" dirty="0" smtClean="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f>
                      <m:fPr>
                        <m:ctrlPr>
                          <a:rPr lang="de-DE" sz="2000" i="1">
                            <a:latin typeface="Cambria Math"/>
                            <a:ea typeface="Verdana" panose="020B0604030504040204" pitchFamily="34" charset="0"/>
                            <a:cs typeface="Verdana" panose="020B0604030504040204" pitchFamily="34" charset="0"/>
                          </a:rPr>
                        </m:ctrlPr>
                      </m:fPr>
                      <m:num>
                        <m:r>
                          <a:rPr lang="de-DE" sz="2000" b="0" i="0" smtClean="0">
                            <a:latin typeface="Cambria Math"/>
                            <a:ea typeface="Verdana" panose="020B0604030504040204" pitchFamily="34" charset="0"/>
                            <a:cs typeface="Verdana" panose="020B0604030504040204" pitchFamily="34" charset="0"/>
                          </a:rPr>
                          <m:t>10</m:t>
                        </m:r>
                        <m:r>
                          <m:rPr>
                            <m:sty m:val="p"/>
                          </m:rPr>
                          <a:rPr lang="de-DE" sz="2000" b="0" i="0" smtClean="0">
                            <a:latin typeface="Cambria Math"/>
                            <a:ea typeface="Verdana" panose="020B0604030504040204" pitchFamily="34" charset="0"/>
                            <a:cs typeface="Verdana" panose="020B0604030504040204" pitchFamily="34" charset="0"/>
                          </a:rPr>
                          <m:t>W</m:t>
                        </m:r>
                      </m:num>
                      <m:den>
                        <m:r>
                          <a:rPr lang="de-DE" sz="2000" b="0" i="0" smtClean="0">
                            <a:latin typeface="Cambria Math"/>
                            <a:ea typeface="Verdana" panose="020B0604030504040204" pitchFamily="34" charset="0"/>
                            <a:cs typeface="Verdana" panose="020B0604030504040204" pitchFamily="34" charset="0"/>
                          </a:rPr>
                          <m:t>2,5</m:t>
                        </m:r>
                        <m:r>
                          <m:rPr>
                            <m:sty m:val="p"/>
                          </m:rPr>
                          <a:rPr lang="de-DE" sz="2000" b="0" i="0" smtClean="0">
                            <a:latin typeface="Cambria Math"/>
                            <a:ea typeface="Verdana" panose="020B0604030504040204" pitchFamily="34" charset="0"/>
                            <a:cs typeface="Verdana" panose="020B0604030504040204" pitchFamily="34" charset="0"/>
                          </a:rPr>
                          <m:t>W</m:t>
                        </m:r>
                      </m:den>
                    </m:f>
                    <m:r>
                      <a:rPr lang="de-DE" sz="2000" i="1">
                        <a:latin typeface="Cambria Math"/>
                        <a:ea typeface="Verdana" panose="020B0604030504040204" pitchFamily="34" charset="0"/>
                        <a:cs typeface="Verdana" panose="020B0604030504040204" pitchFamily="34" charset="0"/>
                      </a:rPr>
                      <m:t>  </m:t>
                    </m:r>
                  </m:oMath>
                </a14:m>
                <a:r>
                  <a:rPr lang="en-US" sz="1600" dirty="0" smtClean="0">
                    <a:latin typeface="Verdana" panose="020B0604030504040204" pitchFamily="34" charset="0"/>
                    <a:ea typeface="Verdana" panose="020B0604030504040204" pitchFamily="34" charset="0"/>
                    <a:cs typeface="Verdana" panose="020B0604030504040204" pitchFamily="34" charset="0"/>
                  </a:rPr>
                  <a:t>dB = 6 dB</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mc:Choice>
        <mc:Fallback xmlns="">
          <p:sp>
            <p:nvSpPr>
              <p:cNvPr id="14" name="Textfeld 13"/>
              <p:cNvSpPr txBox="1">
                <a:spLocks noRot="1" noChangeAspect="1" noMove="1" noResize="1" noEditPoints="1" noAdjustHandles="1" noChangeArrowheads="1" noChangeShapeType="1" noTextEdit="1"/>
              </p:cNvSpPr>
              <p:nvPr/>
            </p:nvSpPr>
            <p:spPr>
              <a:xfrm>
                <a:off x="5070672" y="2787198"/>
                <a:ext cx="3679534" cy="3306098"/>
              </a:xfrm>
              <a:prstGeom prst="rect">
                <a:avLst/>
              </a:prstGeom>
              <a:blipFill rotWithShape="1">
                <a:blip r:embed="rId12"/>
                <a:stretch>
                  <a:fillRect l="-826" t="-367" r="-2314"/>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3887432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Verstärkung in dB</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5</a:t>
            </a:fld>
            <a:endParaRPr lang="de-DE" altLang="en-US"/>
          </a:p>
        </p:txBody>
      </p:sp>
      <mc:AlternateContent xmlns:mc="http://schemas.openxmlformats.org/markup-compatibility/2006" xmlns:a14="http://schemas.microsoft.com/office/drawing/2010/main">
        <mc:Choice Requires="a14">
          <p:sp>
            <p:nvSpPr>
              <p:cNvPr id="9" name="Textfeld 8"/>
              <p:cNvSpPr txBox="1"/>
              <p:nvPr/>
            </p:nvSpPr>
            <p:spPr>
              <a:xfrm>
                <a:off x="683567" y="1196752"/>
                <a:ext cx="7890893" cy="4487832"/>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In der Sendertechnik und hat man es anstatt mit Dämpfungen mit Verstärkungen zu tun. Die Ausgangsleistung ist dabei größer als die Eingangsleistung. Dies gilt auch für den Gewinn (</a:t>
                </a:r>
                <a:r>
                  <a:rPr lang="de-DE" sz="1600" dirty="0" err="1">
                    <a:latin typeface="Verdana" panose="020B0604030504040204" pitchFamily="34" charset="0"/>
                    <a:ea typeface="Verdana" panose="020B0604030504040204" pitchFamily="34" charset="0"/>
                    <a:cs typeface="Verdana" panose="020B0604030504040204" pitchFamily="34" charset="0"/>
                  </a:rPr>
                  <a:t>gain</a:t>
                </a:r>
                <a:r>
                  <a:rPr lang="de-DE" sz="1600" dirty="0">
                    <a:latin typeface="Verdana" panose="020B0604030504040204" pitchFamily="34" charset="0"/>
                    <a:ea typeface="Verdana" panose="020B0604030504040204" pitchFamily="34" charset="0"/>
                    <a:cs typeface="Verdana" panose="020B0604030504040204" pitchFamily="34" charset="0"/>
                  </a:rPr>
                  <a:t>, g) einer </a:t>
                </a:r>
                <a:r>
                  <a:rPr lang="de-DE" sz="1600" dirty="0" smtClean="0">
                    <a:latin typeface="Verdana" panose="020B0604030504040204" pitchFamily="34" charset="0"/>
                    <a:ea typeface="Verdana" panose="020B0604030504040204" pitchFamily="34" charset="0"/>
                    <a:cs typeface="Verdana" panose="020B0604030504040204" pitchFamily="34" charset="0"/>
                  </a:rPr>
                  <a:t>Antenne. Dann </a:t>
                </a:r>
                <a:r>
                  <a:rPr lang="de-DE" sz="1600" dirty="0">
                    <a:latin typeface="Verdana" panose="020B0604030504040204" pitchFamily="34" charset="0"/>
                    <a:ea typeface="Verdana" panose="020B0604030504040204" pitchFamily="34" charset="0"/>
                    <a:cs typeface="Verdana" panose="020B0604030504040204" pitchFamily="34" charset="0"/>
                  </a:rPr>
                  <a:t>rechnet man eine Verstärkung in dB nach folgender Formel</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g = 10·lg</a:t>
                </a:r>
                <a14:m>
                  <m:oMath xmlns:m="http://schemas.openxmlformats.org/officeDocument/2006/math">
                    <m:f>
                      <m:fPr>
                        <m:ctrlPr>
                          <a:rPr lang="de-DE" sz="2000" i="1" smtClean="0">
                            <a:latin typeface="Cambria Math"/>
                            <a:ea typeface="Verdana" panose="020B0604030504040204" pitchFamily="34" charset="0"/>
                            <a:cs typeface="Verdana" panose="020B0604030504040204" pitchFamily="34" charset="0"/>
                          </a:rPr>
                        </m:ctrlPr>
                      </m:fPr>
                      <m:num>
                        <m:r>
                          <a:rPr lang="de-DE" sz="2000" b="0" i="1" smtClean="0">
                            <a:latin typeface="Cambria Math"/>
                            <a:ea typeface="Verdana" panose="020B0604030504040204" pitchFamily="34" charset="0"/>
                            <a:cs typeface="Verdana" panose="020B0604030504040204" pitchFamily="34" charset="0"/>
                          </a:rPr>
                          <m:t>𝑃</m:t>
                        </m:r>
                        <m:r>
                          <a:rPr lang="de-DE" sz="2000" b="0" i="1" baseline="-25000" smtClean="0">
                            <a:latin typeface="Cambria Math"/>
                            <a:ea typeface="Verdana" panose="020B0604030504040204" pitchFamily="34" charset="0"/>
                            <a:cs typeface="Verdana" panose="020B0604030504040204" pitchFamily="34" charset="0"/>
                          </a:rPr>
                          <m:t>2</m:t>
                        </m:r>
                      </m:num>
                      <m:den>
                        <m:r>
                          <a:rPr lang="de-DE" sz="2000" b="0" i="1" smtClean="0">
                            <a:latin typeface="Cambria Math"/>
                            <a:ea typeface="Verdana" panose="020B0604030504040204" pitchFamily="34" charset="0"/>
                            <a:cs typeface="Verdana" panose="020B0604030504040204" pitchFamily="34" charset="0"/>
                          </a:rPr>
                          <m:t>𝑃</m:t>
                        </m:r>
                        <m:r>
                          <a:rPr lang="de-DE" sz="2000" b="0" i="1" baseline="-25000" smtClean="0">
                            <a:latin typeface="Cambria Math"/>
                            <a:ea typeface="Verdana" panose="020B0604030504040204" pitchFamily="34" charset="0"/>
                            <a:cs typeface="Verdana" panose="020B0604030504040204" pitchFamily="34" charset="0"/>
                          </a:rPr>
                          <m:t>1</m:t>
                        </m:r>
                      </m:den>
                    </m:f>
                    <m:r>
                      <a:rPr lang="de-DE" sz="2000" b="0" i="1" smtClean="0">
                        <a:latin typeface="Cambria Math"/>
                        <a:ea typeface="Verdana" panose="020B0604030504040204" pitchFamily="34" charset="0"/>
                        <a:cs typeface="Verdana" panose="020B0604030504040204" pitchFamily="34" charset="0"/>
                      </a:rPr>
                      <m:t> </m:t>
                    </m:r>
                  </m:oMath>
                </a14:m>
                <a:r>
                  <a:rPr lang="de-DE" sz="1600" dirty="0" smtClean="0">
                    <a:latin typeface="Verdana" panose="020B0604030504040204" pitchFamily="34" charset="0"/>
                    <a:ea typeface="Verdana" panose="020B0604030504040204" pitchFamily="34" charset="0"/>
                    <a:cs typeface="Verdana" panose="020B0604030504040204" pitchFamily="34" charset="0"/>
                  </a:rPr>
                  <a:t>dB         also </a:t>
                </a:r>
                <a:r>
                  <a:rPr lang="de-DE" sz="1600" dirty="0">
                    <a:latin typeface="Verdana" panose="020B0604030504040204" pitchFamily="34" charset="0"/>
                    <a:ea typeface="Verdana" panose="020B0604030504040204" pitchFamily="34" charset="0"/>
                    <a:cs typeface="Verdana" panose="020B0604030504040204" pitchFamily="34" charset="0"/>
                  </a:rPr>
                  <a:t>Ausgangsleistung geteilt durch Eingangsleistung.</a:t>
                </a:r>
              </a:p>
              <a:p>
                <a:pPr>
                  <a:spcBef>
                    <a:spcPts val="800"/>
                  </a:spcBef>
                </a:pPr>
                <a:r>
                  <a:rPr lang="de-DE" sz="1600" b="1" dirty="0">
                    <a:latin typeface="Verdana" panose="020B0604030504040204" pitchFamily="34" charset="0"/>
                    <a:ea typeface="Verdana" panose="020B0604030504040204" pitchFamily="34" charset="0"/>
                    <a:cs typeface="Verdana" panose="020B0604030504040204" pitchFamily="34" charset="0"/>
                  </a:rPr>
                  <a:t>Beispiel</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Eine </a:t>
                </a:r>
                <a:r>
                  <a:rPr lang="de-DE" sz="1600" dirty="0">
                    <a:latin typeface="Verdana" panose="020B0604030504040204" pitchFamily="34" charset="0"/>
                    <a:ea typeface="Verdana" panose="020B0604030504040204" pitchFamily="34" charset="0"/>
                    <a:cs typeface="Verdana" panose="020B0604030504040204" pitchFamily="34" charset="0"/>
                  </a:rPr>
                  <a:t>Endstufe verstärkt eine Leistung von 1 Watt auf 4 Watt. Wie groß ist die Verstärkung in dB? </a:t>
                </a:r>
              </a:p>
              <a:p>
                <a:pPr>
                  <a:spcBef>
                    <a:spcPts val="800"/>
                  </a:spcBef>
                </a:pPr>
                <a:r>
                  <a:rPr lang="de-DE" sz="1600" b="1" dirty="0">
                    <a:latin typeface="Verdana" panose="020B0604030504040204" pitchFamily="34" charset="0"/>
                    <a:ea typeface="Verdana" panose="020B0604030504040204" pitchFamily="34" charset="0"/>
                    <a:cs typeface="Verdana" panose="020B0604030504040204" pitchFamily="34" charset="0"/>
                  </a:rPr>
                  <a:t>Lösung: </a:t>
                </a:r>
                <a:r>
                  <a:rPr lang="de-DE" sz="1600" dirty="0">
                    <a:latin typeface="Verdana" panose="020B0604030504040204" pitchFamily="34" charset="0"/>
                    <a:ea typeface="Verdana" panose="020B0604030504040204" pitchFamily="34" charset="0"/>
                    <a:cs typeface="Verdana" panose="020B0604030504040204" pitchFamily="34" charset="0"/>
                  </a:rPr>
                  <a:t>4 geteilt durch 1 ist 4. Nehmen Sie den Logarithmus davon, ergibt 0,602. Multiplizieren Sie mit 10, ergibt 6,02. Also: Die Verstärkung beträgt zirka 6 dB</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Rechnen Sie "zum Spaß" einmal umgekehrt, also 1 geteilt durch 4 und so weiter. Ihr Taschenrechner wird -6,02 anzeigen. Wenn also die Eingangsleistung 4 Watt wäre (am Anfang einer Leitung) und am Ausgang 1 Watt, ergäbe sich eine "Verstärkung" von -6 dB. </a:t>
                </a:r>
              </a:p>
            </p:txBody>
          </p:sp>
        </mc:Choice>
        <mc:Fallback xmlns="">
          <p:sp>
            <p:nvSpPr>
              <p:cNvPr id="9" name="Textfeld 8"/>
              <p:cNvSpPr txBox="1">
                <a:spLocks noRot="1" noChangeAspect="1" noMove="1" noResize="1" noEditPoints="1" noAdjustHandles="1" noChangeArrowheads="1" noChangeShapeType="1" noTextEdit="1"/>
              </p:cNvSpPr>
              <p:nvPr/>
            </p:nvSpPr>
            <p:spPr>
              <a:xfrm>
                <a:off x="683567" y="1196752"/>
                <a:ext cx="7890893" cy="4487832"/>
              </a:xfrm>
              <a:prstGeom prst="rect">
                <a:avLst/>
              </a:prstGeom>
              <a:blipFill rotWithShape="1">
                <a:blip r:embed="rId3"/>
                <a:stretch>
                  <a:fillRect l="-386" t="-407" r="-77" b="-678"/>
                </a:stretch>
              </a:blipFill>
            </p:spPr>
            <p:txBody>
              <a:bodyPr/>
              <a:lstStyle/>
              <a:p>
                <a:r>
                  <a:rPr lang="en-US">
                    <a:noFill/>
                  </a:rPr>
                  <a:t> </a:t>
                </a:r>
              </a:p>
            </p:txBody>
          </p:sp>
        </mc:Fallback>
      </mc:AlternateContent>
      <p:sp>
        <p:nvSpPr>
          <p:cNvPr id="6" name="Textfeld 5"/>
          <p:cNvSpPr txBox="1"/>
          <p:nvPr/>
        </p:nvSpPr>
        <p:spPr>
          <a:xfrm>
            <a:off x="683569" y="5807608"/>
            <a:ext cx="7848871" cy="338554"/>
          </a:xfrm>
          <a:prstGeom prst="rect">
            <a:avLst/>
          </a:prstGeom>
          <a:solidFill>
            <a:srgbClr val="FFC000"/>
          </a:solidFill>
        </p:spPr>
        <p:txBody>
          <a:bodyPr wrap="square" numCol="1" rtlCol="0">
            <a:spAutoFit/>
          </a:bodyPr>
          <a:lstStyle/>
          <a:p>
            <a:r>
              <a:rPr lang="de-DE" sz="1600" b="1" dirty="0">
                <a:latin typeface="Verdana" panose="020B0604030504040204" pitchFamily="34" charset="0"/>
                <a:ea typeface="Verdana" panose="020B0604030504040204" pitchFamily="34" charset="0"/>
                <a:cs typeface="Verdana" panose="020B0604030504040204" pitchFamily="34" charset="0"/>
              </a:rPr>
              <a:t>Merke:  </a:t>
            </a:r>
            <a:r>
              <a:rPr lang="de-DE" sz="1600" dirty="0" smtClean="0">
                <a:latin typeface="Verdana" panose="020B0604030504040204" pitchFamily="34" charset="0"/>
                <a:ea typeface="Verdana" panose="020B0604030504040204" pitchFamily="34" charset="0"/>
                <a:cs typeface="Verdana" panose="020B0604030504040204" pitchFamily="34" charset="0"/>
              </a:rPr>
              <a:t>Dämpfung ist negative Verstärkung</a:t>
            </a:r>
          </a:p>
        </p:txBody>
      </p:sp>
      <p:cxnSp>
        <p:nvCxnSpPr>
          <p:cNvPr id="7" name="Gerade Verbindung 6"/>
          <p:cNvCxnSpPr/>
          <p:nvPr/>
        </p:nvCxnSpPr>
        <p:spPr>
          <a:xfrm>
            <a:off x="683569" y="5805264"/>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683568" y="6151718"/>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6681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Rechnen mit dB</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6</a:t>
            </a:fld>
            <a:endParaRPr lang="de-DE" altLang="en-US"/>
          </a:p>
        </p:txBody>
      </p:sp>
      <p:sp>
        <p:nvSpPr>
          <p:cNvPr id="9" name="Textfeld 8"/>
          <p:cNvSpPr txBox="1"/>
          <p:nvPr/>
        </p:nvSpPr>
        <p:spPr>
          <a:xfrm>
            <a:off x="683567" y="1196752"/>
            <a:ext cx="7890893" cy="2718693"/>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Man kann also "Gewinn" und "Verlust" in einer Aufgabe zusammenrechnen, indem man alle Gewinne (Verstärkungen) positiv und alle Dämpfungen negativ rechnet</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b="1" dirty="0">
                <a:latin typeface="Verdana" panose="020B0604030504040204" pitchFamily="34" charset="0"/>
                <a:ea typeface="Verdana" panose="020B0604030504040204" pitchFamily="34" charset="0"/>
                <a:cs typeface="Verdana" panose="020B0604030504040204" pitchFamily="34" charset="0"/>
              </a:rPr>
              <a:t>Übungsaufgabe</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Eine </a:t>
            </a:r>
            <a:r>
              <a:rPr lang="de-DE" sz="1600" dirty="0">
                <a:latin typeface="Verdana" panose="020B0604030504040204" pitchFamily="34" charset="0"/>
                <a:ea typeface="Verdana" panose="020B0604030504040204" pitchFamily="34" charset="0"/>
                <a:cs typeface="Verdana" panose="020B0604030504040204" pitchFamily="34" charset="0"/>
              </a:rPr>
              <a:t>Antennenanlage hat ein Kabel mit 1 dB Dämpfung und verwendet eine Richtantenne mit 11 dB Gewinn. Wie groß ist der verbleibende "Gewinn"?</a:t>
            </a:r>
          </a:p>
          <a:p>
            <a:pPr>
              <a:spcBef>
                <a:spcPts val="800"/>
              </a:spcBef>
            </a:pPr>
            <a:r>
              <a:rPr lang="de-DE" sz="1600" b="1" dirty="0" smtClean="0">
                <a:latin typeface="Verdana" panose="020B0604030504040204" pitchFamily="34" charset="0"/>
                <a:ea typeface="Verdana" panose="020B0604030504040204" pitchFamily="34" charset="0"/>
                <a:cs typeface="Verdana" panose="020B0604030504040204" pitchFamily="34" charset="0"/>
              </a:rPr>
              <a:t>Lösung:</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Gesamtgewinn = -1 dB + 11 dB = 10 dB</a:t>
            </a: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619282"/>
            <a:ext cx="3714750" cy="2428875"/>
          </a:xfrm>
          <a:prstGeom prst="rect">
            <a:avLst/>
          </a:prstGeom>
        </p:spPr>
      </p:pic>
      <p:sp>
        <p:nvSpPr>
          <p:cNvPr id="10" name="Textfeld 9"/>
          <p:cNvSpPr txBox="1"/>
          <p:nvPr/>
        </p:nvSpPr>
        <p:spPr>
          <a:xfrm>
            <a:off x="683567" y="3689737"/>
            <a:ext cx="4104457" cy="2164695"/>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In </a:t>
            </a:r>
            <a:r>
              <a:rPr lang="de-DE" sz="1600" dirty="0" smtClean="0">
                <a:latin typeface="Verdana" panose="020B0604030504040204" pitchFamily="34" charset="0"/>
                <a:ea typeface="Verdana" panose="020B0604030504040204" pitchFamily="34" charset="0"/>
                <a:cs typeface="Verdana" panose="020B0604030504040204" pitchFamily="34" charset="0"/>
              </a:rPr>
              <a:t>nebenstehender </a:t>
            </a:r>
            <a:r>
              <a:rPr lang="de-DE" sz="1600" dirty="0">
                <a:latin typeface="Verdana" panose="020B0604030504040204" pitchFamily="34" charset="0"/>
                <a:ea typeface="Verdana" panose="020B0604030504040204" pitchFamily="34" charset="0"/>
                <a:cs typeface="Verdana" panose="020B0604030504040204" pitchFamily="34" charset="0"/>
              </a:rPr>
              <a:t>Tabelle sind noch einmal die wichtigsten Werte zusammengestellt. Wichtig sind diese, weil sie in den Prüfungsaufgaben vorkommen</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Den Wert 2,15 dB benötigen wir später, um </a:t>
            </a:r>
            <a:r>
              <a:rPr lang="de-DE" sz="1600" dirty="0" smtClean="0">
                <a:latin typeface="Verdana" panose="020B0604030504040204" pitchFamily="34" charset="0"/>
                <a:ea typeface="Verdana" panose="020B0604030504040204" pitchFamily="34" charset="0"/>
                <a:cs typeface="Verdana" panose="020B0604030504040204" pitchFamily="34" charset="0"/>
              </a:rPr>
              <a:t>den </a:t>
            </a:r>
            <a:r>
              <a:rPr lang="de-DE" sz="1600" dirty="0">
                <a:latin typeface="Verdana" panose="020B0604030504040204" pitchFamily="34" charset="0"/>
                <a:ea typeface="Verdana" panose="020B0604030504040204" pitchFamily="34" charset="0"/>
                <a:cs typeface="Verdana" panose="020B0604030504040204" pitchFamily="34" charset="0"/>
              </a:rPr>
              <a:t>Gewinn einer Dipolantenne </a:t>
            </a:r>
            <a:r>
              <a:rPr lang="de-DE" sz="1600" dirty="0" smtClean="0">
                <a:latin typeface="Verdana" panose="020B0604030504040204" pitchFamily="34" charset="0"/>
                <a:ea typeface="Verdana" panose="020B0604030504040204" pitchFamily="34" charset="0"/>
                <a:cs typeface="Verdana" panose="020B0604030504040204" pitchFamily="34" charset="0"/>
              </a:rPr>
              <a:t>berechnen </a:t>
            </a:r>
            <a:r>
              <a:rPr lang="de-DE" sz="1600" dirty="0">
                <a:latin typeface="Verdana" panose="020B0604030504040204" pitchFamily="34" charset="0"/>
                <a:ea typeface="Verdana" panose="020B0604030504040204" pitchFamily="34" charset="0"/>
                <a:cs typeface="Verdana" panose="020B0604030504040204" pitchFamily="34" charset="0"/>
              </a:rPr>
              <a:t>zu können. </a:t>
            </a:r>
          </a:p>
        </p:txBody>
      </p:sp>
    </p:spTree>
    <p:extLst>
      <p:ext uri="{BB962C8B-B14F-4D97-AF65-F5344CB8AC3E}">
        <p14:creationId xmlns:p14="http://schemas.microsoft.com/office/powerpoint/2010/main" val="13203679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Zusammengesetzte Werte</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7</a:t>
            </a:fld>
            <a:endParaRPr lang="de-DE" altLang="en-US"/>
          </a:p>
        </p:txBody>
      </p:sp>
      <p:sp>
        <p:nvSpPr>
          <p:cNvPr id="9" name="Textfeld 8"/>
          <p:cNvSpPr txBox="1"/>
          <p:nvPr/>
        </p:nvSpPr>
        <p:spPr>
          <a:xfrm>
            <a:off x="683567" y="1196752"/>
            <a:ext cx="7890893" cy="4852610"/>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Da wir nun die </a:t>
            </a:r>
            <a:r>
              <a:rPr lang="de-DE" sz="1600" dirty="0">
                <a:latin typeface="Verdana" panose="020B0604030504040204" pitchFamily="34" charset="0"/>
                <a:ea typeface="Verdana" panose="020B0604030504040204" pitchFamily="34" charset="0"/>
                <a:cs typeface="Verdana" panose="020B0604030504040204" pitchFamily="34" charset="0"/>
              </a:rPr>
              <a:t>Umrechnungsfaktoren für die wichtigsten dB-Werte kennen, können </a:t>
            </a:r>
            <a:r>
              <a:rPr lang="de-DE" sz="1600" dirty="0" smtClean="0">
                <a:latin typeface="Verdana" panose="020B0604030504040204" pitchFamily="34" charset="0"/>
                <a:ea typeface="Verdana" panose="020B0604030504040204" pitchFamily="34" charset="0"/>
                <a:cs typeface="Verdana" panose="020B0604030504040204" pitchFamily="34" charset="0"/>
              </a:rPr>
              <a:t>wir </a:t>
            </a:r>
            <a:r>
              <a:rPr lang="de-DE" sz="1600" dirty="0">
                <a:latin typeface="Verdana" panose="020B0604030504040204" pitchFamily="34" charset="0"/>
                <a:ea typeface="Verdana" panose="020B0604030504040204" pitchFamily="34" charset="0"/>
                <a:cs typeface="Verdana" panose="020B0604030504040204" pitchFamily="34" charset="0"/>
              </a:rPr>
              <a:t>durch Zusammensetzungen auch andere ermitteln. Dazu muss man nur wissen, dass ein positiver dB-Wert der Multiplikation (malnehmen) und ein negativer der Division (teilen) entspricht. </a:t>
            </a:r>
            <a:r>
              <a:rPr lang="de-DE" sz="1600" dirty="0" smtClean="0">
                <a:latin typeface="Verdana" panose="020B0604030504040204" pitchFamily="34" charset="0"/>
                <a:ea typeface="Verdana" panose="020B0604030504040204" pitchFamily="34" charset="0"/>
                <a:cs typeface="Verdana" panose="020B0604030504040204" pitchFamily="34" charset="0"/>
              </a:rPr>
              <a:t>Wir </a:t>
            </a:r>
            <a:r>
              <a:rPr lang="de-DE" sz="1600" dirty="0">
                <a:latin typeface="Verdana" panose="020B0604030504040204" pitchFamily="34" charset="0"/>
                <a:ea typeface="Verdana" panose="020B0604030504040204" pitchFamily="34" charset="0"/>
                <a:cs typeface="Verdana" panose="020B0604030504040204" pitchFamily="34" charset="0"/>
              </a:rPr>
              <a:t>wissen, dass 3 dB doppelter Leistung und 10 dB zehnfacher Leistung entspricht. </a:t>
            </a:r>
          </a:p>
          <a:p>
            <a:pPr>
              <a:spcBef>
                <a:spcPts val="800"/>
              </a:spcBef>
            </a:pPr>
            <a:r>
              <a:rPr lang="de-DE" sz="1600" b="1" dirty="0" smtClean="0">
                <a:latin typeface="Verdana" panose="020B0604030504040204" pitchFamily="34" charset="0"/>
                <a:ea typeface="Verdana" panose="020B0604030504040204" pitchFamily="34" charset="0"/>
                <a:cs typeface="Verdana" panose="020B0604030504040204" pitchFamily="34" charset="0"/>
              </a:rPr>
              <a:t>Beispiel</a:t>
            </a:r>
            <a:r>
              <a:rPr lang="de-DE" sz="1600" b="1" dirty="0">
                <a:latin typeface="Verdana" panose="020B0604030504040204" pitchFamily="34" charset="0"/>
                <a:ea typeface="Verdana" panose="020B0604030504040204" pitchFamily="34" charset="0"/>
                <a:cs typeface="Verdana" panose="020B0604030504040204" pitchFamily="34" charset="0"/>
              </a:rPr>
              <a:t>:</a:t>
            </a:r>
            <a:r>
              <a:rPr lang="de-DE" sz="1600" dirty="0">
                <a:latin typeface="Verdana" panose="020B0604030504040204" pitchFamily="34" charset="0"/>
                <a:ea typeface="Verdana" panose="020B0604030504040204" pitchFamily="34" charset="0"/>
                <a:cs typeface="Verdana" panose="020B0604030504040204" pitchFamily="34" charset="0"/>
              </a:rPr>
              <a:t> Welchem Leistungsfaktor entsprechen 26 dB?</a:t>
            </a:r>
          </a:p>
          <a:p>
            <a:pPr>
              <a:spcBef>
                <a:spcPts val="800"/>
              </a:spcBef>
            </a:pPr>
            <a:r>
              <a:rPr lang="de-DE" sz="1600" b="1" dirty="0" smtClean="0">
                <a:latin typeface="Verdana" panose="020B0604030504040204" pitchFamily="34" charset="0"/>
                <a:ea typeface="Verdana" panose="020B0604030504040204" pitchFamily="34" charset="0"/>
                <a:cs typeface="Verdana" panose="020B0604030504040204" pitchFamily="34" charset="0"/>
              </a:rPr>
              <a:t>Lösung:</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10 dB + 10 dB + 3 dB + 3 dB = 26 </a:t>
            </a:r>
            <a:r>
              <a:rPr lang="de-DE" sz="1600" dirty="0" smtClean="0">
                <a:latin typeface="Verdana" panose="020B0604030504040204" pitchFamily="34" charset="0"/>
                <a:ea typeface="Verdana" panose="020B0604030504040204" pitchFamily="34" charset="0"/>
                <a:cs typeface="Verdana" panose="020B0604030504040204" pitchFamily="34" charset="0"/>
              </a:rPr>
              <a:t>dB</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10   </a:t>
            </a:r>
            <a:r>
              <a:rPr lang="de-DE" sz="1600" dirty="0" smtClean="0">
                <a:latin typeface="Verdana" panose="020B0604030504040204" pitchFamily="34" charset="0"/>
                <a:ea typeface="Verdana" panose="020B0604030504040204" pitchFamily="34" charset="0"/>
                <a:cs typeface="Verdana" panose="020B0604030504040204" pitchFamily="34" charset="0"/>
              </a:rPr>
              <a:t> ·     10   </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   2    </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   2   </a:t>
            </a:r>
            <a:r>
              <a:rPr lang="de-DE" sz="1600" dirty="0">
                <a:latin typeface="Verdana" panose="020B0604030504040204" pitchFamily="34" charset="0"/>
                <a:ea typeface="Verdana" panose="020B0604030504040204" pitchFamily="34" charset="0"/>
                <a:cs typeface="Verdana" panose="020B0604030504040204" pitchFamily="34" charset="0"/>
              </a:rPr>
              <a:t>= 400</a:t>
            </a:r>
          </a:p>
          <a:p>
            <a:pPr>
              <a:spcBef>
                <a:spcPts val="800"/>
              </a:spcBef>
            </a:pPr>
            <a:r>
              <a:rPr lang="de-DE" sz="1600" b="1" dirty="0" smtClean="0">
                <a:latin typeface="Verdana" panose="020B0604030504040204" pitchFamily="34" charset="0"/>
                <a:ea typeface="Verdana" panose="020B0604030504040204" pitchFamily="34" charset="0"/>
                <a:cs typeface="Verdana" panose="020B0604030504040204" pitchFamily="34" charset="0"/>
              </a:rPr>
              <a:t>Beispiel</a:t>
            </a:r>
            <a:r>
              <a:rPr lang="de-DE" sz="1600" b="1" dirty="0">
                <a:latin typeface="Verdana" panose="020B0604030504040204" pitchFamily="34" charset="0"/>
                <a:ea typeface="Verdana" panose="020B0604030504040204" pitchFamily="34" charset="0"/>
                <a:cs typeface="Verdana" panose="020B0604030504040204" pitchFamily="34" charset="0"/>
              </a:rPr>
              <a:t>:</a:t>
            </a:r>
            <a:r>
              <a:rPr lang="de-DE" sz="1600" dirty="0">
                <a:latin typeface="Verdana" panose="020B0604030504040204" pitchFamily="34" charset="0"/>
                <a:ea typeface="Verdana" panose="020B0604030504040204" pitchFamily="34" charset="0"/>
                <a:cs typeface="Verdana" panose="020B0604030504040204" pitchFamily="34" charset="0"/>
              </a:rPr>
              <a:t> Welchem Leistungsfaktor entsprechen 27 dB?</a:t>
            </a:r>
          </a:p>
          <a:p>
            <a:pPr>
              <a:spcBef>
                <a:spcPts val="800"/>
              </a:spcBef>
            </a:pPr>
            <a:r>
              <a:rPr lang="de-DE" sz="1600" b="1" dirty="0" smtClean="0">
                <a:latin typeface="Verdana" panose="020B0604030504040204" pitchFamily="34" charset="0"/>
                <a:ea typeface="Verdana" panose="020B0604030504040204" pitchFamily="34" charset="0"/>
                <a:cs typeface="Verdana" panose="020B0604030504040204" pitchFamily="34" charset="0"/>
              </a:rPr>
              <a:t>Lösung</a:t>
            </a:r>
            <a:r>
              <a:rPr lang="de-DE" sz="1600" b="1" dirty="0">
                <a:latin typeface="Verdana" panose="020B0604030504040204" pitchFamily="34" charset="0"/>
                <a:ea typeface="Verdana" panose="020B0604030504040204" pitchFamily="34" charset="0"/>
                <a:cs typeface="Verdana" panose="020B0604030504040204" pitchFamily="34" charset="0"/>
              </a:rPr>
              <a:t>:</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10 dB + 10 dB + 10 dB - 3 dB = 27 </a:t>
            </a:r>
            <a:r>
              <a:rPr lang="de-DE" sz="1600" dirty="0" smtClean="0">
                <a:latin typeface="Verdana" panose="020B0604030504040204" pitchFamily="34" charset="0"/>
                <a:ea typeface="Verdana" panose="020B0604030504040204" pitchFamily="34" charset="0"/>
                <a:cs typeface="Verdana" panose="020B0604030504040204" pitchFamily="34" charset="0"/>
              </a:rPr>
              <a:t>dB</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10    · </a:t>
            </a:r>
            <a:r>
              <a:rPr lang="de-DE" sz="1600" dirty="0" smtClean="0">
                <a:latin typeface="Verdana" panose="020B0604030504040204" pitchFamily="34" charset="0"/>
                <a:ea typeface="Verdana" panose="020B0604030504040204" pitchFamily="34" charset="0"/>
                <a:cs typeface="Verdana" panose="020B0604030504040204" pitchFamily="34" charset="0"/>
              </a:rPr>
              <a:t>    10   ·     10   :   2   </a:t>
            </a:r>
            <a:r>
              <a:rPr lang="de-DE" sz="1600" dirty="0">
                <a:latin typeface="Verdana" panose="020B0604030504040204" pitchFamily="34" charset="0"/>
                <a:ea typeface="Verdana" panose="020B0604030504040204" pitchFamily="34" charset="0"/>
                <a:cs typeface="Verdana" panose="020B0604030504040204" pitchFamily="34" charset="0"/>
              </a:rPr>
              <a:t>= 500</a:t>
            </a:r>
          </a:p>
          <a:p>
            <a:pPr>
              <a:spcBef>
                <a:spcPts val="800"/>
              </a:spcBef>
            </a:pPr>
            <a:r>
              <a:rPr lang="de-DE" sz="1600" b="1" dirty="0" smtClean="0">
                <a:latin typeface="Verdana" panose="020B0604030504040204" pitchFamily="34" charset="0"/>
                <a:ea typeface="Verdana" panose="020B0604030504040204" pitchFamily="34" charset="0"/>
                <a:cs typeface="Verdana" panose="020B0604030504040204" pitchFamily="34" charset="0"/>
              </a:rPr>
              <a:t>Beispiel</a:t>
            </a:r>
            <a:r>
              <a:rPr lang="de-DE" sz="1600" b="1" dirty="0">
                <a:latin typeface="Verdana" panose="020B0604030504040204" pitchFamily="34" charset="0"/>
                <a:ea typeface="Verdana" panose="020B0604030504040204" pitchFamily="34" charset="0"/>
                <a:cs typeface="Verdana" panose="020B0604030504040204" pitchFamily="34" charset="0"/>
              </a:rPr>
              <a:t>:</a:t>
            </a:r>
            <a:r>
              <a:rPr lang="de-DE" sz="1600" dirty="0">
                <a:latin typeface="Verdana" panose="020B0604030504040204" pitchFamily="34" charset="0"/>
                <a:ea typeface="Verdana" panose="020B0604030504040204" pitchFamily="34" charset="0"/>
                <a:cs typeface="Verdana" panose="020B0604030504040204" pitchFamily="34" charset="0"/>
              </a:rPr>
              <a:t> Welchem Leistungsfaktor entsprechen 14 dB?</a:t>
            </a:r>
          </a:p>
          <a:p>
            <a:pPr>
              <a:spcBef>
                <a:spcPts val="800"/>
              </a:spcBef>
            </a:pPr>
            <a:r>
              <a:rPr lang="de-DE" sz="1600" b="1" dirty="0" smtClean="0">
                <a:latin typeface="Verdana" panose="020B0604030504040204" pitchFamily="34" charset="0"/>
                <a:ea typeface="Verdana" panose="020B0604030504040204" pitchFamily="34" charset="0"/>
                <a:cs typeface="Verdana" panose="020B0604030504040204" pitchFamily="34" charset="0"/>
              </a:rPr>
              <a:t>Lösung:</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10 dB + 10 dB - 3 dB - 3 dB </a:t>
            </a:r>
            <a:r>
              <a:rPr lang="de-DE" sz="1600" dirty="0" smtClean="0">
                <a:latin typeface="Verdana" panose="020B0604030504040204" pitchFamily="34" charset="0"/>
                <a:ea typeface="Verdana" panose="020B0604030504040204" pitchFamily="34" charset="0"/>
                <a:cs typeface="Verdana" panose="020B0604030504040204" pitchFamily="34" charset="0"/>
              </a:rPr>
              <a:t>   = </a:t>
            </a:r>
            <a:r>
              <a:rPr lang="de-DE" sz="1600" dirty="0">
                <a:latin typeface="Verdana" panose="020B0604030504040204" pitchFamily="34" charset="0"/>
                <a:ea typeface="Verdana" panose="020B0604030504040204" pitchFamily="34" charset="0"/>
                <a:cs typeface="Verdana" panose="020B0604030504040204" pitchFamily="34" charset="0"/>
              </a:rPr>
              <a:t>14 </a:t>
            </a:r>
            <a:r>
              <a:rPr lang="de-DE" sz="1600" dirty="0" smtClean="0">
                <a:latin typeface="Verdana" panose="020B0604030504040204" pitchFamily="34" charset="0"/>
                <a:ea typeface="Verdana" panose="020B0604030504040204" pitchFamily="34" charset="0"/>
                <a:cs typeface="Verdana" panose="020B0604030504040204" pitchFamily="34" charset="0"/>
              </a:rPr>
              <a:t>dB</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10    · </a:t>
            </a:r>
            <a:r>
              <a:rPr lang="de-DE" sz="1600" dirty="0" smtClean="0">
                <a:latin typeface="Verdana" panose="020B0604030504040204" pitchFamily="34" charset="0"/>
                <a:ea typeface="Verdana" panose="020B0604030504040204" pitchFamily="34" charset="0"/>
                <a:cs typeface="Verdana" panose="020B0604030504040204" pitchFamily="34" charset="0"/>
              </a:rPr>
              <a:t>    10  :    2   :    2      </a:t>
            </a:r>
            <a:r>
              <a:rPr lang="de-DE" sz="1600" dirty="0">
                <a:latin typeface="Verdana" panose="020B0604030504040204" pitchFamily="34" charset="0"/>
                <a:ea typeface="Verdana" panose="020B0604030504040204" pitchFamily="34" charset="0"/>
                <a:cs typeface="Verdana" panose="020B0604030504040204" pitchFamily="34" charset="0"/>
              </a:rPr>
              <a:t>= 25</a:t>
            </a:r>
          </a:p>
          <a:p>
            <a:pPr>
              <a:spcBef>
                <a:spcPts val="800"/>
              </a:spcBef>
            </a:pPr>
            <a:r>
              <a:rPr lang="de-DE" sz="1600" b="1" dirty="0" smtClean="0">
                <a:latin typeface="Verdana" panose="020B0604030504040204" pitchFamily="34" charset="0"/>
                <a:ea typeface="Verdana" panose="020B0604030504040204" pitchFamily="34" charset="0"/>
                <a:cs typeface="Verdana" panose="020B0604030504040204" pitchFamily="34" charset="0"/>
              </a:rPr>
              <a:t>Übungsaufgabe:</a:t>
            </a:r>
            <a:r>
              <a:rPr lang="de-DE" sz="1600" dirty="0" smtClean="0">
                <a:latin typeface="Verdana" panose="020B0604030504040204" pitchFamily="34" charset="0"/>
                <a:ea typeface="Verdana" panose="020B0604030504040204" pitchFamily="34" charset="0"/>
                <a:cs typeface="Verdana" panose="020B0604030504040204" pitchFamily="34" charset="0"/>
              </a:rPr>
              <a:t> Rechnen sie diese Werte mit dem Taschenrechner nach.</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215419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Das Spannungsdämpfungsmaß</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8</a:t>
            </a:fld>
            <a:endParaRPr lang="de-DE" altLang="en-US"/>
          </a:p>
        </p:txBody>
      </p:sp>
      <p:sp>
        <p:nvSpPr>
          <p:cNvPr id="9" name="Textfeld 8"/>
          <p:cNvSpPr txBox="1"/>
          <p:nvPr/>
        </p:nvSpPr>
        <p:spPr>
          <a:xfrm>
            <a:off x="683567" y="1196752"/>
            <a:ext cx="7890893" cy="4688463"/>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Die Definition des Dezibels geht vom Leistungsverhältnis aus. Dies sollten Sie sich merken! Das Verhältnis von Spannungen kann man ebenfalls in dB umrechnen. Die Prüfungsaufgaben zum Amateurfunkzeugnis Klasse E enthalten nur Rechnungen mit Leistungen. Die Zusammenhänge in Bezug auf Spannungen werden deshalb hier nur kurz angesprochen, weil es in der Praxis damit immer wieder Verwechslungen gibt</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Wenn man an einem Kabel oder an einem Verstärker am Eingang und am Ausgang nur die Spannung misst, kann man unter der Voraussetzung, dass die Eingangs- und Ausgangswiderstände gleich sind, mit folgender Formel die Dämpfung beziehungsweise die Verstärkung in dB ausrechnen. Die Ableitung dieser Formel finden Sie im Aufbaulehrgang zur Klasse </a:t>
            </a:r>
            <a:r>
              <a:rPr lang="de-DE" sz="1600" dirty="0" smtClean="0">
                <a:latin typeface="Verdana" panose="020B0604030504040204" pitchFamily="34" charset="0"/>
                <a:ea typeface="Verdana" panose="020B0604030504040204" pitchFamily="34" charset="0"/>
                <a:cs typeface="Verdana" panose="020B0604030504040204" pitchFamily="34" charset="0"/>
              </a:rPr>
              <a:t>A:</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a</a:t>
            </a:r>
            <a:r>
              <a:rPr lang="de-DE" sz="1600" baseline="-25000" dirty="0">
                <a:latin typeface="Verdana" panose="020B0604030504040204" pitchFamily="34" charset="0"/>
                <a:ea typeface="Verdana" panose="020B0604030504040204" pitchFamily="34" charset="0"/>
                <a:cs typeface="Verdana" panose="020B0604030504040204" pitchFamily="34" charset="0"/>
              </a:rPr>
              <a:t>u</a:t>
            </a:r>
            <a:r>
              <a:rPr lang="de-DE" sz="1600" dirty="0">
                <a:latin typeface="Verdana" panose="020B0604030504040204" pitchFamily="34" charset="0"/>
                <a:ea typeface="Verdana" panose="020B0604030504040204" pitchFamily="34" charset="0"/>
                <a:cs typeface="Verdana" panose="020B0604030504040204" pitchFamily="34" charset="0"/>
              </a:rPr>
              <a:t> steht für den Spannungsdämpfungsfaktor, U</a:t>
            </a:r>
            <a:r>
              <a:rPr lang="de-DE" sz="1600" baseline="-25000" dirty="0">
                <a:latin typeface="Verdana" panose="020B0604030504040204" pitchFamily="34" charset="0"/>
                <a:ea typeface="Verdana" panose="020B0604030504040204" pitchFamily="34" charset="0"/>
                <a:cs typeface="Verdana" panose="020B0604030504040204" pitchFamily="34" charset="0"/>
              </a:rPr>
              <a:t>1</a:t>
            </a:r>
            <a:r>
              <a:rPr lang="de-DE" sz="1600" dirty="0">
                <a:latin typeface="Verdana" panose="020B0604030504040204" pitchFamily="34" charset="0"/>
                <a:ea typeface="Verdana" panose="020B0604030504040204" pitchFamily="34" charset="0"/>
                <a:cs typeface="Verdana" panose="020B0604030504040204" pitchFamily="34" charset="0"/>
              </a:rPr>
              <a:t> und U</a:t>
            </a:r>
            <a:r>
              <a:rPr lang="de-DE" sz="1600" baseline="-25000" dirty="0">
                <a:latin typeface="Verdana" panose="020B0604030504040204" pitchFamily="34" charset="0"/>
                <a:ea typeface="Verdana" panose="020B0604030504040204" pitchFamily="34" charset="0"/>
                <a:cs typeface="Verdana" panose="020B0604030504040204" pitchFamily="34" charset="0"/>
              </a:rPr>
              <a:t>2</a:t>
            </a:r>
            <a:r>
              <a:rPr lang="de-DE" sz="1600" dirty="0">
                <a:latin typeface="Verdana" panose="020B0604030504040204" pitchFamily="34" charset="0"/>
                <a:ea typeface="Verdana" panose="020B0604030504040204" pitchFamily="34" charset="0"/>
                <a:cs typeface="Verdana" panose="020B0604030504040204" pitchFamily="34" charset="0"/>
              </a:rPr>
              <a:t> für die Eingangs- und Ausgangsspannung. Statt einer 10 bei Leistungen steht hier die 20 vor dem Logarithmus. Deshalb sind die </a:t>
            </a:r>
            <a:r>
              <a:rPr lang="de-DE" sz="1600" dirty="0" err="1">
                <a:latin typeface="Verdana" panose="020B0604030504040204" pitchFamily="34" charset="0"/>
                <a:ea typeface="Verdana" panose="020B0604030504040204" pitchFamily="34" charset="0"/>
                <a:cs typeface="Verdana" panose="020B0604030504040204" pitchFamily="34" charset="0"/>
              </a:rPr>
              <a:t>Dezibelwerte</a:t>
            </a:r>
            <a:r>
              <a:rPr lang="de-DE" sz="1600" dirty="0">
                <a:latin typeface="Verdana" panose="020B0604030504040204" pitchFamily="34" charset="0"/>
                <a:ea typeface="Verdana" panose="020B0604030504040204" pitchFamily="34" charset="0"/>
                <a:cs typeface="Verdana" panose="020B0604030504040204" pitchFamily="34" charset="0"/>
              </a:rPr>
              <a:t> bei gleichem Verhältnis doppelt so </a:t>
            </a:r>
            <a:r>
              <a:rPr lang="de-DE" sz="1600" dirty="0" smtClean="0">
                <a:latin typeface="Verdana" panose="020B0604030504040204" pitchFamily="34" charset="0"/>
                <a:ea typeface="Verdana" panose="020B0604030504040204" pitchFamily="34" charset="0"/>
                <a:cs typeface="Verdana" panose="020B0604030504040204" pitchFamily="34" charset="0"/>
              </a:rPr>
              <a:t>hoch.</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xmlns:a14="http://schemas.microsoft.com/office/drawing/2010/main">
        <mc:Choice Requires="a14">
          <p:sp>
            <p:nvSpPr>
              <p:cNvPr id="2" name="Textfeld 1"/>
              <p:cNvSpPr txBox="1"/>
              <p:nvPr/>
            </p:nvSpPr>
            <p:spPr>
              <a:xfrm>
                <a:off x="755576" y="4149080"/>
                <a:ext cx="1859805" cy="567267"/>
              </a:xfrm>
              <a:prstGeom prst="rect">
                <a:avLst/>
              </a:prstGeom>
              <a:solidFill>
                <a:srgbClr val="FFC000"/>
              </a:solidFill>
              <a:ln>
                <a:solidFill>
                  <a:schemeClr val="tx1"/>
                </a:solidFill>
              </a:ln>
            </p:spPr>
            <p:txBody>
              <a:bodyPr wrap="none" bIns="82800" rtlCol="0">
                <a:spAutoFit/>
              </a:bodyPr>
              <a:lstStyle/>
              <a:p>
                <a:r>
                  <a:rPr lang="de-DE" sz="1600" dirty="0" err="1" smtClean="0">
                    <a:latin typeface="Verdana" panose="020B0604030504040204" pitchFamily="34" charset="0"/>
                    <a:ea typeface="Verdana" panose="020B0604030504040204" pitchFamily="34" charset="0"/>
                    <a:cs typeface="Verdana" panose="020B0604030504040204" pitchFamily="34" charset="0"/>
                  </a:rPr>
                  <a:t>a</a:t>
                </a:r>
                <a:r>
                  <a:rPr lang="de-DE" sz="1600" baseline="-25000" dirty="0" err="1" smtClean="0">
                    <a:latin typeface="Verdana" panose="020B0604030504040204" pitchFamily="34" charset="0"/>
                    <a:ea typeface="Verdana" panose="020B0604030504040204" pitchFamily="34" charset="0"/>
                    <a:cs typeface="Verdana" panose="020B0604030504040204" pitchFamily="34" charset="0"/>
                  </a:rPr>
                  <a:t>U</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b="1" dirty="0">
                    <a:latin typeface="Verdana" panose="020B0604030504040204" pitchFamily="34" charset="0"/>
                    <a:ea typeface="Verdana" panose="020B0604030504040204" pitchFamily="34" charset="0"/>
                    <a:cs typeface="Verdana" panose="020B0604030504040204" pitchFamily="34" charset="0"/>
                  </a:rPr>
                  <a:t>2</a:t>
                </a:r>
                <a:r>
                  <a:rPr lang="de-DE" sz="1600" b="1" dirty="0" smtClean="0">
                    <a:latin typeface="Verdana" panose="020B0604030504040204" pitchFamily="34" charset="0"/>
                    <a:ea typeface="Verdana" panose="020B0604030504040204" pitchFamily="34" charset="0"/>
                    <a:cs typeface="Verdana" panose="020B0604030504040204" pitchFamily="34" charset="0"/>
                  </a:rPr>
                  <a:t>0</a:t>
                </a:r>
                <a:r>
                  <a:rPr lang="de-DE" sz="1600" dirty="0" smtClean="0">
                    <a:latin typeface="Verdana" panose="020B0604030504040204" pitchFamily="34" charset="0"/>
                    <a:ea typeface="Verdana" panose="020B0604030504040204" pitchFamily="34" charset="0"/>
                    <a:cs typeface="Verdana" panose="020B0604030504040204" pitchFamily="34" charset="0"/>
                  </a:rPr>
                  <a:t>·lg</a:t>
                </a:r>
                <a14:m>
                  <m:oMath xmlns:m="http://schemas.openxmlformats.org/officeDocument/2006/math">
                    <m:f>
                      <m:fPr>
                        <m:ctrlPr>
                          <a:rPr lang="de-DE" sz="2000" i="1">
                            <a:latin typeface="Cambria Math"/>
                            <a:ea typeface="Verdana" panose="020B0604030504040204" pitchFamily="34" charset="0"/>
                            <a:cs typeface="Verdana" panose="020B0604030504040204" pitchFamily="34" charset="0"/>
                          </a:rPr>
                        </m:ctrlPr>
                      </m:fPr>
                      <m:num>
                        <m:r>
                          <a:rPr lang="de-DE" sz="2000" b="0" i="1" smtClean="0">
                            <a:latin typeface="Cambria Math"/>
                            <a:ea typeface="Verdana" panose="020B0604030504040204" pitchFamily="34" charset="0"/>
                            <a:cs typeface="Verdana" panose="020B0604030504040204" pitchFamily="34" charset="0"/>
                          </a:rPr>
                          <m:t>𝑈</m:t>
                        </m:r>
                        <m:r>
                          <a:rPr lang="de-DE" sz="2000" i="1" baseline="-25000">
                            <a:latin typeface="Cambria Math"/>
                            <a:ea typeface="Verdana" panose="020B0604030504040204" pitchFamily="34" charset="0"/>
                            <a:cs typeface="Verdana" panose="020B0604030504040204" pitchFamily="34" charset="0"/>
                          </a:rPr>
                          <m:t>1</m:t>
                        </m:r>
                      </m:num>
                      <m:den>
                        <m:r>
                          <a:rPr lang="de-DE" sz="2000" b="0" i="1" smtClean="0">
                            <a:latin typeface="Cambria Math"/>
                            <a:ea typeface="Verdana" panose="020B0604030504040204" pitchFamily="34" charset="0"/>
                            <a:cs typeface="Verdana" panose="020B0604030504040204" pitchFamily="34" charset="0"/>
                          </a:rPr>
                          <m:t>𝑈</m:t>
                        </m:r>
                        <m:r>
                          <a:rPr lang="de-DE" sz="2000" i="1" baseline="-25000">
                            <a:latin typeface="Cambria Math"/>
                            <a:ea typeface="Verdana" panose="020B0604030504040204" pitchFamily="34" charset="0"/>
                            <a:cs typeface="Verdana" panose="020B0604030504040204" pitchFamily="34" charset="0"/>
                          </a:rPr>
                          <m:t>2</m:t>
                        </m:r>
                      </m:den>
                    </m:f>
                    <m:r>
                      <a:rPr lang="de-DE" sz="2000" i="1">
                        <a:latin typeface="Cambria Math"/>
                        <a:ea typeface="Verdana" panose="020B0604030504040204" pitchFamily="34" charset="0"/>
                        <a:cs typeface="Verdana" panose="020B0604030504040204" pitchFamily="34" charset="0"/>
                      </a:rPr>
                      <m:t> </m:t>
                    </m:r>
                    <m:r>
                      <a:rPr lang="de-DE" sz="2000" b="0" i="1" smtClean="0">
                        <a:latin typeface="Cambria Math"/>
                        <a:ea typeface="Verdana" panose="020B0604030504040204" pitchFamily="34" charset="0"/>
                        <a:cs typeface="Verdana" panose="020B0604030504040204" pitchFamily="34" charset="0"/>
                      </a:rPr>
                      <m:t> </m:t>
                    </m:r>
                  </m:oMath>
                </a14:m>
                <a:r>
                  <a:rPr lang="en-US" sz="1600" dirty="0" smtClean="0">
                    <a:latin typeface="Verdana" panose="020B0604030504040204" pitchFamily="34" charset="0"/>
                    <a:ea typeface="Verdana" panose="020B0604030504040204" pitchFamily="34" charset="0"/>
                    <a:cs typeface="Verdana" panose="020B0604030504040204" pitchFamily="34" charset="0"/>
                  </a:rPr>
                  <a:t>dB</a:t>
                </a:r>
                <a:endParaRPr lang="en-US" dirty="0">
                  <a:latin typeface="Verdana" panose="020B0604030504040204" pitchFamily="34" charset="0"/>
                  <a:ea typeface="Verdana" panose="020B0604030504040204" pitchFamily="34" charset="0"/>
                  <a:cs typeface="Verdana" panose="020B0604030504040204" pitchFamily="34" charset="0"/>
                </a:endParaRPr>
              </a:p>
            </p:txBody>
          </p:sp>
        </mc:Choice>
        <mc:Fallback xmlns="">
          <p:sp>
            <p:nvSpPr>
              <p:cNvPr id="2" name="Textfeld 1"/>
              <p:cNvSpPr txBox="1">
                <a:spLocks noRot="1" noChangeAspect="1" noMove="1" noResize="1" noEditPoints="1" noAdjustHandles="1" noChangeArrowheads="1" noChangeShapeType="1" noTextEdit="1"/>
              </p:cNvSpPr>
              <p:nvPr/>
            </p:nvSpPr>
            <p:spPr>
              <a:xfrm>
                <a:off x="755576" y="4149080"/>
                <a:ext cx="1859805" cy="567267"/>
              </a:xfrm>
              <a:prstGeom prst="rect">
                <a:avLst/>
              </a:prstGeom>
              <a:blipFill rotWithShape="1">
                <a:blip r:embed="rId3"/>
                <a:stretch>
                  <a:fillRect l="-162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7675764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S-Stufen</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9</a:t>
            </a:fld>
            <a:endParaRPr lang="de-DE" altLang="en-US"/>
          </a:p>
        </p:txBody>
      </p:sp>
      <p:sp>
        <p:nvSpPr>
          <p:cNvPr id="10" name="Textfeld 9"/>
          <p:cNvSpPr txBox="1"/>
          <p:nvPr/>
        </p:nvSpPr>
        <p:spPr>
          <a:xfrm>
            <a:off x="4067944" y="1355519"/>
            <a:ext cx="4680520" cy="1569660"/>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Eine weitere Anwendung der dB-Rechnung sind die „S-Stufen“ bei der </a:t>
            </a:r>
            <a:r>
              <a:rPr lang="de-DE" sz="1600" dirty="0" smtClean="0">
                <a:latin typeface="Verdana" panose="020B0604030504040204" pitchFamily="34" charset="0"/>
                <a:ea typeface="Verdana" panose="020B0604030504040204" pitchFamily="34" charset="0"/>
                <a:cs typeface="Verdana" panose="020B0604030504040204" pitchFamily="34" charset="0"/>
              </a:rPr>
              <a:t>Empfangs-beurteilung </a:t>
            </a:r>
            <a:r>
              <a:rPr lang="de-DE" sz="1600" dirty="0">
                <a:latin typeface="Verdana" panose="020B0604030504040204" pitchFamily="34" charset="0"/>
                <a:ea typeface="Verdana" panose="020B0604030504040204" pitchFamily="34" charset="0"/>
                <a:cs typeface="Verdana" panose="020B0604030504040204" pitchFamily="34" charset="0"/>
              </a:rPr>
              <a:t>im Amateurfunk. In der Empfangstechnik hat man bei der Angabe der Empfangsfeldstärke im RST-System für die Lautstärke </a:t>
            </a:r>
            <a:r>
              <a:rPr lang="de-DE" sz="1600" dirty="0" smtClean="0">
                <a:latin typeface="Verdana" panose="020B0604030504040204" pitchFamily="34" charset="0"/>
                <a:ea typeface="Verdana" panose="020B0604030504040204" pitchFamily="34" charset="0"/>
                <a:cs typeface="Verdana" panose="020B0604030504040204" pitchFamily="34" charset="0"/>
              </a:rPr>
              <a:t>S9 einen bestimmten Wert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feld 10"/>
          <p:cNvSpPr txBox="1"/>
          <p:nvPr/>
        </p:nvSpPr>
        <p:spPr>
          <a:xfrm>
            <a:off x="683567" y="2810116"/>
            <a:ext cx="7776865" cy="3600986"/>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einer </a:t>
            </a:r>
            <a:r>
              <a:rPr lang="de-DE" sz="1600" dirty="0">
                <a:latin typeface="Verdana" panose="020B0604030504040204" pitchFamily="34" charset="0"/>
                <a:ea typeface="Verdana" panose="020B0604030504040204" pitchFamily="34" charset="0"/>
                <a:cs typeface="Verdana" panose="020B0604030504040204" pitchFamily="34" charset="0"/>
              </a:rPr>
              <a:t>Empfangsspannung an einem 50-Ohm-Eingang festgelegt</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a:spcBef>
                <a:spcPts val="800"/>
              </a:spcBef>
            </a:pPr>
            <a:r>
              <a:rPr lang="de-DE" sz="1600" b="1" dirty="0">
                <a:latin typeface="Verdana" panose="020B0604030504040204" pitchFamily="34" charset="0"/>
                <a:ea typeface="Verdana" panose="020B0604030504040204" pitchFamily="34" charset="0"/>
                <a:cs typeface="Verdana" panose="020B0604030504040204" pitchFamily="34" charset="0"/>
              </a:rPr>
              <a:t>Kurzwelle:</a:t>
            </a:r>
            <a:r>
              <a:rPr lang="de-DE" sz="1600" dirty="0">
                <a:latin typeface="Verdana" panose="020B0604030504040204" pitchFamily="34" charset="0"/>
                <a:ea typeface="Verdana" panose="020B0604030504040204" pitchFamily="34" charset="0"/>
                <a:cs typeface="Verdana" panose="020B0604030504040204" pitchFamily="34" charset="0"/>
              </a:rPr>
              <a:t> S9 entspricht 50 µV an 50 </a:t>
            </a:r>
            <a:r>
              <a:rPr lang="de-DE" sz="1600" dirty="0" smtClean="0">
                <a:latin typeface="Verdana" panose="020B0604030504040204" pitchFamily="34" charset="0"/>
                <a:ea typeface="Verdana" panose="020B0604030504040204" pitchFamily="34" charset="0"/>
                <a:cs typeface="Verdana" panose="020B0604030504040204" pitchFamily="34" charset="0"/>
              </a:rPr>
              <a:t>Ω</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b="1" dirty="0" smtClean="0">
                <a:latin typeface="Verdana" panose="020B0604030504040204" pitchFamily="34" charset="0"/>
                <a:ea typeface="Verdana" panose="020B0604030504040204" pitchFamily="34" charset="0"/>
                <a:cs typeface="Verdana" panose="020B0604030504040204" pitchFamily="34" charset="0"/>
              </a:rPr>
              <a:t>UKW</a:t>
            </a:r>
            <a:r>
              <a:rPr lang="de-DE" sz="1600" b="1" dirty="0">
                <a:latin typeface="Verdana" panose="020B0604030504040204" pitchFamily="34" charset="0"/>
                <a:ea typeface="Verdana" panose="020B0604030504040204" pitchFamily="34" charset="0"/>
                <a:cs typeface="Verdana" panose="020B0604030504040204" pitchFamily="34" charset="0"/>
              </a:rPr>
              <a:t>:</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        S9 </a:t>
            </a:r>
            <a:r>
              <a:rPr lang="de-DE" sz="1600" dirty="0">
                <a:latin typeface="Verdana" panose="020B0604030504040204" pitchFamily="34" charset="0"/>
                <a:ea typeface="Verdana" panose="020B0604030504040204" pitchFamily="34" charset="0"/>
                <a:cs typeface="Verdana" panose="020B0604030504040204" pitchFamily="34" charset="0"/>
              </a:rPr>
              <a:t>entspricht </a:t>
            </a:r>
            <a:r>
              <a:rPr lang="de-DE" sz="1600" dirty="0" smtClean="0">
                <a:latin typeface="Verdana" panose="020B0604030504040204" pitchFamily="34" charset="0"/>
                <a:ea typeface="Verdana" panose="020B0604030504040204" pitchFamily="34" charset="0"/>
                <a:cs typeface="Verdana" panose="020B0604030504040204" pitchFamily="34" charset="0"/>
              </a:rPr>
              <a:t>  5 </a:t>
            </a:r>
            <a:r>
              <a:rPr lang="de-DE" sz="1600" dirty="0">
                <a:latin typeface="Verdana" panose="020B0604030504040204" pitchFamily="34" charset="0"/>
                <a:ea typeface="Verdana" panose="020B0604030504040204" pitchFamily="34" charset="0"/>
                <a:cs typeface="Verdana" panose="020B0604030504040204" pitchFamily="34" charset="0"/>
              </a:rPr>
              <a:t>µV an 50 </a:t>
            </a:r>
            <a:r>
              <a:rPr lang="de-DE" sz="1600" dirty="0" smtClean="0">
                <a:latin typeface="Verdana" panose="020B0604030504040204" pitchFamily="34" charset="0"/>
                <a:ea typeface="Verdana" panose="020B0604030504040204" pitchFamily="34" charset="0"/>
                <a:cs typeface="Verdana" panose="020B0604030504040204" pitchFamily="34" charset="0"/>
              </a:rPr>
              <a:t>Ω</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Jede der neun S-Stufen entspricht 6 dB. 6 dB entsprechen einem Faktor 2 bei Spannungen, S8 hat also bei Kurzwelle einen Wert von 25 µV, S2 von 0,2 µV. S0 gibt es nicht</a:t>
            </a:r>
            <a:r>
              <a:rPr lang="de-DE" sz="1600" dirty="0" smtClean="0">
                <a:latin typeface="Verdana" panose="020B0604030504040204" pitchFamily="34" charset="0"/>
                <a:ea typeface="Verdana" panose="020B0604030504040204" pitchFamily="34" charset="0"/>
                <a:cs typeface="Verdana" panose="020B0604030504040204" pitchFamily="34" charset="0"/>
              </a:rPr>
              <a:t>.</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Um </a:t>
            </a:r>
            <a:r>
              <a:rPr lang="de-DE" sz="1600" dirty="0">
                <a:latin typeface="Verdana" panose="020B0604030504040204" pitchFamily="34" charset="0"/>
                <a:ea typeface="Verdana" panose="020B0604030504040204" pitchFamily="34" charset="0"/>
                <a:cs typeface="Verdana" panose="020B0604030504040204" pitchFamily="34" charset="0"/>
              </a:rPr>
              <a:t>auch </a:t>
            </a:r>
            <a:r>
              <a:rPr lang="de-DE" sz="1600" dirty="0" smtClean="0">
                <a:latin typeface="Verdana" panose="020B0604030504040204" pitchFamily="34" charset="0"/>
                <a:ea typeface="Verdana" panose="020B0604030504040204" pitchFamily="34" charset="0"/>
                <a:cs typeface="Verdana" panose="020B0604030504040204" pitchFamily="34" charset="0"/>
              </a:rPr>
              <a:t>Empfangs-</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err="1" smtClean="0">
                <a:latin typeface="Verdana" panose="020B0604030504040204" pitchFamily="34" charset="0"/>
                <a:ea typeface="Verdana" panose="020B0604030504040204" pitchFamily="34" charset="0"/>
                <a:cs typeface="Verdana" panose="020B0604030504040204" pitchFamily="34" charset="0"/>
              </a:rPr>
              <a:t>spannungen</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größer als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50 </a:t>
            </a:r>
            <a:r>
              <a:rPr lang="de-DE" sz="1600" dirty="0">
                <a:latin typeface="Verdana" panose="020B0604030504040204" pitchFamily="34" charset="0"/>
                <a:ea typeface="Verdana" panose="020B0604030504040204" pitchFamily="34" charset="0"/>
                <a:cs typeface="Verdana" panose="020B0604030504040204" pitchFamily="34" charset="0"/>
              </a:rPr>
              <a:t>µV (bzw. 5 µV bei UKW) im RST-System angeben zu können, nennt man die Dezibel über S9 als Zusatz</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Die </a:t>
            </a:r>
            <a:r>
              <a:rPr lang="de-DE" sz="1600" dirty="0">
                <a:latin typeface="Verdana" panose="020B0604030504040204" pitchFamily="34" charset="0"/>
                <a:ea typeface="Verdana" panose="020B0604030504040204" pitchFamily="34" charset="0"/>
                <a:cs typeface="Verdana" panose="020B0604030504040204" pitchFamily="34" charset="0"/>
              </a:rPr>
              <a:t>Angabe </a:t>
            </a:r>
            <a:r>
              <a:rPr lang="de-DE" sz="1600" dirty="0" smtClean="0">
                <a:latin typeface="Verdana" panose="020B0604030504040204" pitchFamily="34" charset="0"/>
                <a:ea typeface="Verdana" panose="020B0604030504040204" pitchFamily="34" charset="0"/>
                <a:cs typeface="Verdana" panose="020B0604030504040204" pitchFamily="34" charset="0"/>
              </a:rPr>
              <a:t>S9+20 </a:t>
            </a:r>
            <a:r>
              <a:rPr lang="de-DE" sz="1600" dirty="0">
                <a:latin typeface="Verdana" panose="020B0604030504040204" pitchFamily="34" charset="0"/>
                <a:ea typeface="Verdana" panose="020B0604030504040204" pitchFamily="34" charset="0"/>
                <a:cs typeface="Verdana" panose="020B0604030504040204" pitchFamily="34" charset="0"/>
              </a:rPr>
              <a:t>dB auf </a:t>
            </a:r>
            <a:r>
              <a:rPr lang="de-DE" sz="1600" dirty="0" smtClean="0">
                <a:latin typeface="Verdana" panose="020B0604030504040204" pitchFamily="34" charset="0"/>
                <a:ea typeface="Verdana" panose="020B0604030504040204" pitchFamily="34" charset="0"/>
                <a:cs typeface="Verdana" panose="020B0604030504040204" pitchFamily="34" charset="0"/>
              </a:rPr>
              <a:t>Kurzwelle entspricht also Spannungsfaktor 10 und damit 50 </a:t>
            </a:r>
            <a:r>
              <a:rPr lang="de-DE" sz="1600" dirty="0">
                <a:latin typeface="Verdana" panose="020B0604030504040204" pitchFamily="34" charset="0"/>
                <a:ea typeface="Verdana" panose="020B0604030504040204" pitchFamily="34" charset="0"/>
                <a:cs typeface="Verdana" panose="020B0604030504040204" pitchFamily="34" charset="0"/>
              </a:rPr>
              <a:t>µV </a:t>
            </a:r>
            <a:r>
              <a:rPr lang="de-DE" sz="1600" dirty="0" smtClean="0">
                <a:latin typeface="Verdana" panose="020B0604030504040204" pitchFamily="34" charset="0"/>
                <a:ea typeface="Verdana" panose="020B0604030504040204" pitchFamily="34" charset="0"/>
                <a:cs typeface="Verdana" panose="020B0604030504040204" pitchFamily="34" charset="0"/>
              </a:rPr>
              <a:t>· 10 </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500 </a:t>
            </a:r>
            <a:r>
              <a:rPr lang="de-DE" sz="1600" dirty="0">
                <a:latin typeface="Verdana" panose="020B0604030504040204" pitchFamily="34" charset="0"/>
                <a:ea typeface="Verdana" panose="020B0604030504040204" pitchFamily="34" charset="0"/>
                <a:cs typeface="Verdana" panose="020B0604030504040204" pitchFamily="34" charset="0"/>
              </a:rPr>
              <a:t>µV = </a:t>
            </a:r>
            <a:r>
              <a:rPr lang="de-DE" sz="1600" dirty="0" smtClean="0">
                <a:latin typeface="Verdana" panose="020B0604030504040204" pitchFamily="34" charset="0"/>
                <a:ea typeface="Verdana" panose="020B0604030504040204" pitchFamily="34" charset="0"/>
                <a:cs typeface="Verdana" panose="020B0604030504040204" pitchFamily="34" charset="0"/>
              </a:rPr>
              <a:t>0,5 mV</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7" y="1349805"/>
            <a:ext cx="3267456" cy="1257205"/>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4391342"/>
            <a:ext cx="5150000" cy="742858"/>
          </a:xfrm>
          <a:prstGeom prst="rect">
            <a:avLst/>
          </a:prstGeom>
        </p:spPr>
      </p:pic>
    </p:spTree>
    <p:extLst>
      <p:ext uri="{BB962C8B-B14F-4D97-AF65-F5344CB8AC3E}">
        <p14:creationId xmlns:p14="http://schemas.microsoft.com/office/powerpoint/2010/main" val="287355930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3355</Words>
  <Application>Microsoft Office PowerPoint</Application>
  <PresentationFormat>Bildschirmpräsentation (4:3)</PresentationFormat>
  <Paragraphs>484</Paragraphs>
  <Slides>33</Slides>
  <Notes>33</Notes>
  <HiddenSlides>0</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Standarddesign</vt:lpstr>
      <vt:lpstr>PowerPoint-Präsentation</vt:lpstr>
      <vt:lpstr>Dämpfungsfaktor</vt:lpstr>
      <vt:lpstr>Dämpfungsmaß dB</vt:lpstr>
      <vt:lpstr>dB-Rechnen mit dem Taschenrechner</vt:lpstr>
      <vt:lpstr>Verstärkung in dB</vt:lpstr>
      <vt:lpstr>Rechnen mit dB</vt:lpstr>
      <vt:lpstr>Zusammengesetzte Werte</vt:lpstr>
      <vt:lpstr>Das Spannungsdämpfungsmaß</vt:lpstr>
      <vt:lpstr>S-Stufen</vt:lpstr>
      <vt:lpstr>Prüfungsfragen</vt:lpstr>
      <vt:lpstr>Prüfungsfragen</vt:lpstr>
      <vt:lpstr>Der Pegel</vt:lpstr>
      <vt:lpstr>Rechnen mit Pegeln</vt:lpstr>
      <vt:lpstr>Prüfungsfrage</vt:lpstr>
      <vt:lpstr>Hochfrequenzleitungen</vt:lpstr>
      <vt:lpstr>Der Wellenwiderstand</vt:lpstr>
      <vt:lpstr>Der Wellenwiderstand in der Praxis</vt:lpstr>
      <vt:lpstr>Prüfungsfragen</vt:lpstr>
      <vt:lpstr>Prüfungsfragen</vt:lpstr>
      <vt:lpstr>Prüfungsfrage</vt:lpstr>
      <vt:lpstr>Dämpfungsberechnung</vt:lpstr>
      <vt:lpstr>Dämpfungsdiagramm</vt:lpstr>
      <vt:lpstr>Prüfungsfragen</vt:lpstr>
      <vt:lpstr>Prüfungsfragen</vt:lpstr>
      <vt:lpstr>Anpassung</vt:lpstr>
      <vt:lpstr>Anpassung</vt:lpstr>
      <vt:lpstr>Stehwellenverhältnis</vt:lpstr>
      <vt:lpstr>Symmetrierung</vt:lpstr>
      <vt:lpstr>Prüfungsfragen</vt:lpstr>
      <vt:lpstr>Prüfungsfragen</vt:lpstr>
      <vt:lpstr>Stecker</vt:lpstr>
      <vt:lpstr>Prüfungsfrage</vt:lpstr>
      <vt:lpstr>Nächste Woche: Mi, 21. Januar, 19 Uhr lokal</vt:lpstr>
    </vt:vector>
  </TitlesOfParts>
  <Company>Universität Konstanz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vtk2006;Dominik Bok</dc:creator>
  <cp:lastModifiedBy>Markus Noller</cp:lastModifiedBy>
  <cp:revision>364</cp:revision>
  <dcterms:created xsi:type="dcterms:W3CDTF">2007-05-09T13:16:25Z</dcterms:created>
  <dcterms:modified xsi:type="dcterms:W3CDTF">2015-01-08T00:53:58Z</dcterms:modified>
</cp:coreProperties>
</file>