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50"/>
  </p:notesMasterIdLst>
  <p:handoutMasterIdLst>
    <p:handoutMasterId r:id="rId51"/>
  </p:handoutMasterIdLst>
  <p:sldIdLst>
    <p:sldId id="299" r:id="rId2"/>
    <p:sldId id="284" r:id="rId3"/>
    <p:sldId id="321" r:id="rId4"/>
    <p:sldId id="456" r:id="rId5"/>
    <p:sldId id="442" r:id="rId6"/>
    <p:sldId id="443" r:id="rId7"/>
    <p:sldId id="457" r:id="rId8"/>
    <p:sldId id="444" r:id="rId9"/>
    <p:sldId id="445" r:id="rId10"/>
    <p:sldId id="458" r:id="rId11"/>
    <p:sldId id="416" r:id="rId12"/>
    <p:sldId id="459" r:id="rId13"/>
    <p:sldId id="460" r:id="rId14"/>
    <p:sldId id="461" r:id="rId15"/>
    <p:sldId id="462" r:id="rId16"/>
    <p:sldId id="418" r:id="rId17"/>
    <p:sldId id="463" r:id="rId18"/>
    <p:sldId id="464" r:id="rId19"/>
    <p:sldId id="334" r:id="rId20"/>
    <p:sldId id="465" r:id="rId21"/>
    <p:sldId id="466" r:id="rId22"/>
    <p:sldId id="467" r:id="rId23"/>
    <p:sldId id="468" r:id="rId24"/>
    <p:sldId id="446" r:id="rId25"/>
    <p:sldId id="469" r:id="rId26"/>
    <p:sldId id="470" r:id="rId27"/>
    <p:sldId id="471" r:id="rId28"/>
    <p:sldId id="472" r:id="rId29"/>
    <p:sldId id="474" r:id="rId30"/>
    <p:sldId id="451" r:id="rId31"/>
    <p:sldId id="475" r:id="rId32"/>
    <p:sldId id="419" r:id="rId33"/>
    <p:sldId id="476" r:id="rId34"/>
    <p:sldId id="404" r:id="rId35"/>
    <p:sldId id="477" r:id="rId36"/>
    <p:sldId id="478" r:id="rId37"/>
    <p:sldId id="479" r:id="rId38"/>
    <p:sldId id="480" r:id="rId39"/>
    <p:sldId id="481" r:id="rId40"/>
    <p:sldId id="482" r:id="rId41"/>
    <p:sldId id="483" r:id="rId42"/>
    <p:sldId id="484" r:id="rId43"/>
    <p:sldId id="485" r:id="rId44"/>
    <p:sldId id="486" r:id="rId45"/>
    <p:sldId id="489" r:id="rId46"/>
    <p:sldId id="487" r:id="rId47"/>
    <p:sldId id="488" r:id="rId48"/>
    <p:sldId id="306" r:id="rId49"/>
  </p:sldIdLst>
  <p:sldSz cx="9144000" cy="6858000" type="screen4x3"/>
  <p:notesSz cx="6858000" cy="9701213"/>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4926" autoAdjust="0"/>
  </p:normalViewPr>
  <p:slideViewPr>
    <p:cSldViewPr>
      <p:cViewPr varScale="1">
        <p:scale>
          <a:sx n="82" d="100"/>
          <a:sy n="82" d="100"/>
        </p:scale>
        <p:origin x="840"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84613" y="0"/>
            <a:ext cx="2971800" cy="485775"/>
          </a:xfrm>
          <a:prstGeom prst="rect">
            <a:avLst/>
          </a:prstGeom>
        </p:spPr>
        <p:txBody>
          <a:bodyPr vert="horz" lIns="91440" tIns="45720" rIns="91440" bIns="45720" rtlCol="0"/>
          <a:lstStyle>
            <a:lvl1pPr algn="r">
              <a:defRPr sz="1200"/>
            </a:lvl1pPr>
          </a:lstStyle>
          <a:p>
            <a:pPr>
              <a:defRPr/>
            </a:pPr>
            <a:fld id="{30601FA4-D850-4DD8-B566-FD7CF204862E}" type="datetimeFigureOut">
              <a:rPr lang="de-DE"/>
              <a:pPr>
                <a:defRPr/>
              </a:pPr>
              <a:t>09.12.2015</a:t>
            </a:fld>
            <a:endParaRPr lang="de-DE"/>
          </a:p>
        </p:txBody>
      </p:sp>
      <p:sp>
        <p:nvSpPr>
          <p:cNvPr id="4" name="Fußzeilenplatzhalter 3"/>
          <p:cNvSpPr>
            <a:spLocks noGrp="1"/>
          </p:cNvSpPr>
          <p:nvPr>
            <p:ph type="ftr" sz="quarter" idx="2"/>
          </p:nvPr>
        </p:nvSpPr>
        <p:spPr>
          <a:xfrm>
            <a:off x="0" y="9213850"/>
            <a:ext cx="2971800" cy="485775"/>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84613" y="9213850"/>
            <a:ext cx="2971800" cy="485775"/>
          </a:xfrm>
          <a:prstGeom prst="rect">
            <a:avLst/>
          </a:prstGeom>
        </p:spPr>
        <p:txBody>
          <a:bodyPr vert="horz" lIns="91440" tIns="45720" rIns="91440" bIns="45720" rtlCol="0" anchor="b"/>
          <a:lstStyle>
            <a:lvl1pPr algn="r">
              <a:defRPr sz="1200"/>
            </a:lvl1pPr>
          </a:lstStyle>
          <a:p>
            <a:pPr>
              <a:defRPr/>
            </a:pPr>
            <a:fld id="{AF89B4DD-B08D-4033-A353-A63F71F4A4B7}" type="slidenum">
              <a:rPr lang="de-DE"/>
              <a:pPr>
                <a:defRPr/>
              </a:pPr>
              <a:t>‹Nr.›</a:t>
            </a:fld>
            <a:endParaRPr lang="de-DE"/>
          </a:p>
        </p:txBody>
      </p:sp>
    </p:spTree>
    <p:extLst>
      <p:ext uri="{BB962C8B-B14F-4D97-AF65-F5344CB8AC3E}">
        <p14:creationId xmlns:p14="http://schemas.microsoft.com/office/powerpoint/2010/main" val="823541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85775"/>
          </a:xfrm>
          <a:prstGeom prst="rect">
            <a:avLst/>
          </a:prstGeom>
        </p:spPr>
        <p:txBody>
          <a:bodyPr vert="horz" lIns="91440" tIns="45720" rIns="91440" bIns="45720" rtlCol="0"/>
          <a:lstStyle>
            <a:lvl1pPr algn="l">
              <a:defRPr sz="1200">
                <a:latin typeface="Times New Roman" charset="0"/>
              </a:defRPr>
            </a:lvl1pPr>
          </a:lstStyle>
          <a:p>
            <a:pPr>
              <a:defRPr/>
            </a:pPr>
            <a:endParaRPr lang="de-DE"/>
          </a:p>
        </p:txBody>
      </p:sp>
      <p:sp>
        <p:nvSpPr>
          <p:cNvPr id="3" name="Datumsplatzhalter 2"/>
          <p:cNvSpPr>
            <a:spLocks noGrp="1"/>
          </p:cNvSpPr>
          <p:nvPr>
            <p:ph type="dt" idx="1"/>
          </p:nvPr>
        </p:nvSpPr>
        <p:spPr>
          <a:xfrm>
            <a:off x="3884613" y="0"/>
            <a:ext cx="2971800" cy="485775"/>
          </a:xfrm>
          <a:prstGeom prst="rect">
            <a:avLst/>
          </a:prstGeom>
        </p:spPr>
        <p:txBody>
          <a:bodyPr vert="horz" lIns="91440" tIns="45720" rIns="91440" bIns="45720" rtlCol="0"/>
          <a:lstStyle>
            <a:lvl1pPr algn="r">
              <a:defRPr sz="1200">
                <a:latin typeface="Times New Roman" charset="0"/>
              </a:defRPr>
            </a:lvl1pPr>
          </a:lstStyle>
          <a:p>
            <a:pPr>
              <a:defRPr/>
            </a:pPr>
            <a:fld id="{28426EA2-02A5-4BC6-A227-18562988B036}" type="datetimeFigureOut">
              <a:rPr lang="de-DE"/>
              <a:pPr>
                <a:defRPr/>
              </a:pPr>
              <a:t>09.12.2015</a:t>
            </a:fld>
            <a:endParaRPr lang="de-DE"/>
          </a:p>
        </p:txBody>
      </p:sp>
      <p:sp>
        <p:nvSpPr>
          <p:cNvPr id="4" name="Folienbildplatzhalter 3"/>
          <p:cNvSpPr>
            <a:spLocks noGrp="1" noRot="1" noChangeAspect="1"/>
          </p:cNvSpPr>
          <p:nvPr>
            <p:ph type="sldImg" idx="2"/>
          </p:nvPr>
        </p:nvSpPr>
        <p:spPr>
          <a:xfrm>
            <a:off x="1003300" y="727075"/>
            <a:ext cx="4851400" cy="363855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608513"/>
            <a:ext cx="5486400" cy="43656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213850"/>
            <a:ext cx="2971800" cy="485775"/>
          </a:xfrm>
          <a:prstGeom prst="rect">
            <a:avLst/>
          </a:prstGeom>
        </p:spPr>
        <p:txBody>
          <a:bodyPr vert="horz" lIns="91440" tIns="45720" rIns="91440" bIns="45720" rtlCol="0" anchor="b"/>
          <a:lstStyle>
            <a:lvl1pPr algn="l">
              <a:defRPr sz="1200">
                <a:latin typeface="Times New Roman" charset="0"/>
              </a:defRPr>
            </a:lvl1pPr>
          </a:lstStyle>
          <a:p>
            <a:pPr>
              <a:defRPr/>
            </a:pPr>
            <a:endParaRPr lang="de-DE"/>
          </a:p>
        </p:txBody>
      </p:sp>
      <p:sp>
        <p:nvSpPr>
          <p:cNvPr id="7" name="Foliennummernplatzhalter 6"/>
          <p:cNvSpPr>
            <a:spLocks noGrp="1"/>
          </p:cNvSpPr>
          <p:nvPr>
            <p:ph type="sldNum" sz="quarter" idx="5"/>
          </p:nvPr>
        </p:nvSpPr>
        <p:spPr>
          <a:xfrm>
            <a:off x="3884613" y="9213850"/>
            <a:ext cx="2971800" cy="485775"/>
          </a:xfrm>
          <a:prstGeom prst="rect">
            <a:avLst/>
          </a:prstGeom>
        </p:spPr>
        <p:txBody>
          <a:bodyPr vert="horz" lIns="91440" tIns="45720" rIns="91440" bIns="45720" rtlCol="0" anchor="b"/>
          <a:lstStyle>
            <a:lvl1pPr algn="r">
              <a:defRPr sz="1200">
                <a:latin typeface="Times New Roman" charset="0"/>
              </a:defRPr>
            </a:lvl1pPr>
          </a:lstStyle>
          <a:p>
            <a:pPr>
              <a:defRPr/>
            </a:pPr>
            <a:fld id="{A05B4CBA-0F9F-4493-863E-22F0F5D8DF72}" type="slidenum">
              <a:rPr lang="de-DE"/>
              <a:pPr>
                <a:defRPr/>
              </a:pPr>
              <a:t>‹Nr.›</a:t>
            </a:fld>
            <a:endParaRPr lang="de-DE"/>
          </a:p>
        </p:txBody>
      </p:sp>
    </p:spTree>
    <p:extLst>
      <p:ext uri="{BB962C8B-B14F-4D97-AF65-F5344CB8AC3E}">
        <p14:creationId xmlns:p14="http://schemas.microsoft.com/office/powerpoint/2010/main" val="15931869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76A89A-176E-469F-8DE6-F4C5C7A7EBFD}" type="slidenum">
              <a:rPr lang="de-DE" altLang="en-US" sz="1200" smtClean="0"/>
              <a:pPr eaLnBrk="1" hangingPunct="1"/>
              <a:t>1</a:t>
            </a:fld>
            <a:endParaRPr lang="de-DE" altLang="en-US" sz="1200" smtClean="0"/>
          </a:p>
        </p:txBody>
      </p:sp>
    </p:spTree>
    <p:extLst>
      <p:ext uri="{BB962C8B-B14F-4D97-AF65-F5344CB8AC3E}">
        <p14:creationId xmlns:p14="http://schemas.microsoft.com/office/powerpoint/2010/main" val="428124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10</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394212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516377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19489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185241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56368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07612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16</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4077735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17</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77503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DE" altLang="en-US" dirty="0" smtClean="0"/>
              <a:t> </a:t>
            </a: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76A89A-176E-469F-8DE6-F4C5C7A7EBFD}" type="slidenum">
              <a:rPr lang="de-DE" altLang="en-US" sz="1200" smtClean="0"/>
              <a:pPr eaLnBrk="1" hangingPunct="1"/>
              <a:t>18</a:t>
            </a:fld>
            <a:endParaRPr lang="de-DE" altLang="en-US" sz="1200" smtClean="0"/>
          </a:p>
        </p:txBody>
      </p:sp>
    </p:spTree>
    <p:extLst>
      <p:ext uri="{BB962C8B-B14F-4D97-AF65-F5344CB8AC3E}">
        <p14:creationId xmlns:p14="http://schemas.microsoft.com/office/powerpoint/2010/main" val="633284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19</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62212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1249195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20</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9076543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268580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517709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23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3454961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617643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303164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153656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07435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28</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078201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29</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86962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987797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30</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8506167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31</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335474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32</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243668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33</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02674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1151968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321899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36</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6041026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37</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42178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38</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5123665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39</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927520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5384363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40</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40837247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41</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5074578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42</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3681966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43</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401540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44</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8642209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45</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244400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46</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763509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47</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10392476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C3ABC2F-F1EE-432C-82C3-B8FEBBFA32A5}" type="slidenum">
              <a:rPr lang="de-DE" altLang="en-US" sz="1200" smtClean="0"/>
              <a:pPr eaLnBrk="1" hangingPunct="1"/>
              <a:t>48</a:t>
            </a:fld>
            <a:endParaRPr lang="de-DE" altLang="en-US" sz="1200" smtClean="0"/>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05796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5</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4089175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6</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381640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31FD96F-C3A6-4B5E-B5E4-9D744751E8E0}" type="slidenum">
              <a:rPr lang="de-DE" altLang="en-US" sz="1200" smtClean="0"/>
              <a:pPr eaLnBrk="1" hangingPunct="1"/>
              <a:t>7</a:t>
            </a:fld>
            <a:endParaRPr lang="de-DE" altLang="en-US" sz="1200" smtClean="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endParaRPr lang="de-DE" altLang="en-US" dirty="0" smtClean="0"/>
          </a:p>
        </p:txBody>
      </p:sp>
    </p:spTree>
    <p:extLst>
      <p:ext uri="{BB962C8B-B14F-4D97-AF65-F5344CB8AC3E}">
        <p14:creationId xmlns:p14="http://schemas.microsoft.com/office/powerpoint/2010/main" val="4257464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8</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160276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8A52DED-F100-4B94-B1BD-70D25BC4B57D}" type="slidenum">
              <a:rPr lang="de-DE" altLang="en-US" sz="1200" smtClean="0"/>
              <a:pPr eaLnBrk="1" hangingPunct="1"/>
              <a:t>9</a:t>
            </a:fld>
            <a:endParaRPr lang="de-DE" altLang="en-US" sz="1200" smtClean="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en-US" dirty="0" smtClean="0"/>
          </a:p>
        </p:txBody>
      </p:sp>
    </p:spTree>
    <p:extLst>
      <p:ext uri="{BB962C8B-B14F-4D97-AF65-F5344CB8AC3E}">
        <p14:creationId xmlns:p14="http://schemas.microsoft.com/office/powerpoint/2010/main" val="2560003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19810368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3586426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1295400"/>
            <a:ext cx="1943100" cy="5105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1295400"/>
            <a:ext cx="5676900" cy="5105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p:txBody>
          <a:bodyPr/>
          <a:lstStyle>
            <a:lvl3pPr lvl="2">
              <a:defRPr/>
            </a:lvl3pPr>
            <a:lvl4pPr lvl="3">
              <a:defRPr/>
            </a:lvl4pPr>
          </a:lstStyle>
          <a:p>
            <a:pPr lvl="2">
              <a:defRPr/>
            </a:pPr>
            <a:r>
              <a:rPr lang="de-DE"/>
              <a:t>     K</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214031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9359196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5061005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161379072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335824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5156241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3pPr lvl="2">
              <a:defRPr/>
            </a:lvl3pPr>
            <a:lvl4pPr lvl="3">
              <a:defRPr/>
            </a:lvl4pPr>
          </a:lstStyle>
          <a:p>
            <a:pPr lvl="2">
              <a:defRPr/>
            </a:pPr>
            <a:endParaRPr lang="de-DE"/>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80582362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72476002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ftr" sz="quarter" idx="10"/>
          </p:nvPr>
        </p:nvSpPr>
        <p:spPr>
          <a:ln/>
        </p:spPr>
        <p:txBody>
          <a:bodyPr/>
          <a:lstStyle>
            <a:lvl3pPr lvl="2">
              <a:defRPr/>
            </a:lvl3pPr>
            <a:lvl4pPr lvl="3">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spTree>
    <p:extLst>
      <p:ext uri="{BB962C8B-B14F-4D97-AF65-F5344CB8AC3E}">
        <p14:creationId xmlns:p14="http://schemas.microsoft.com/office/powerpoint/2010/main" val="26856054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2954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smtClean="0"/>
              <a:t>Klicken Sie, um das Titelformat zu bearbeiten</a:t>
            </a:r>
          </a:p>
        </p:txBody>
      </p:sp>
      <p:sp>
        <p:nvSpPr>
          <p:cNvPr id="1027" name="Rectangle 3"/>
          <p:cNvSpPr>
            <a:spLocks noGrp="1" noChangeArrowheads="1"/>
          </p:cNvSpPr>
          <p:nvPr>
            <p:ph type="body" idx="1"/>
          </p:nvPr>
        </p:nvSpPr>
        <p:spPr bwMode="auto">
          <a:xfrm>
            <a:off x="685800" y="19812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smtClean="0"/>
              <a:t>Klicken Sie, um die Formate des Vorlagentextes zu bearbeiten</a:t>
            </a:r>
          </a:p>
          <a:p>
            <a:pPr lvl="0"/>
            <a:r>
              <a:rPr lang="de-DE" altLang="en-US" smtClean="0"/>
              <a:t>Zweite Ebene</a:t>
            </a:r>
          </a:p>
          <a:p>
            <a:pPr lvl="0"/>
            <a:r>
              <a:rPr lang="de-DE" altLang="en-US" smtClean="0"/>
              <a:t>Dritte Ebene</a:t>
            </a:r>
          </a:p>
          <a:p>
            <a:pPr lvl="0"/>
            <a:r>
              <a:rPr lang="de-DE" altLang="en-US" smtClean="0"/>
              <a:t>Vierte Ebene</a:t>
            </a:r>
          </a:p>
          <a:p>
            <a:pPr lvl="0"/>
            <a:r>
              <a:rPr lang="de-DE" altLang="en-US" smtClean="0"/>
              <a:t>Fünfte Ebene</a:t>
            </a:r>
          </a:p>
        </p:txBody>
      </p:sp>
      <p:sp>
        <p:nvSpPr>
          <p:cNvPr id="1029" name="Rectangle 5"/>
          <p:cNvSpPr>
            <a:spLocks noGrp="1" noChangeArrowheads="1"/>
          </p:cNvSpPr>
          <p:nvPr>
            <p:ph type="ftr" sz="quarter" idx="3"/>
          </p:nvPr>
        </p:nvSpPr>
        <p:spPr bwMode="auto">
          <a:xfrm>
            <a:off x="685800" y="381000"/>
            <a:ext cx="7772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3pPr lvl="2">
              <a:defRPr sz="1200">
                <a:latin typeface="+mn-lt"/>
              </a:defRPr>
            </a:lvl3pPr>
            <a:lvl4pPr lvl="3">
              <a:defRPr sz="800">
                <a:latin typeface="+mn-lt"/>
              </a:defRPr>
            </a:lvl4pPr>
          </a:lstStyle>
          <a:p>
            <a:pPr lvl="2">
              <a:defRPr/>
            </a:pPr>
            <a:r>
              <a:rPr lang="de-DE"/>
              <a:t>     </a:t>
            </a:r>
          </a:p>
          <a:p>
            <a:pPr lvl="3">
              <a:defRPr/>
            </a:pPr>
            <a:endParaRPr lang="de-DE"/>
          </a:p>
          <a:p>
            <a:pPr lvl="3">
              <a:defRPr/>
            </a:pPr>
            <a:r>
              <a:rPr lang="de-DE"/>
              <a:t>			                      Ortsverband München-Süd des</a:t>
            </a:r>
          </a:p>
          <a:p>
            <a:pPr lvl="3">
              <a:defRPr/>
            </a:pPr>
            <a:r>
              <a:rPr lang="de-DE"/>
              <a:t>		                            Deutschen Amateur-Radio-Club e.V.</a:t>
            </a:r>
          </a:p>
        </p:txBody>
      </p:sp>
      <p:pic>
        <p:nvPicPr>
          <p:cNvPr id="2" name="Picture 8" descr="I:\AFu Ausbildung\DARC-Symbol.gi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239000" y="381000"/>
            <a:ext cx="126523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6" r:id="rId1"/>
    <p:sldLayoutId id="2147483769" r:id="rId2"/>
    <p:sldLayoutId id="2147483770" r:id="rId3"/>
    <p:sldLayoutId id="2147483771" r:id="rId4"/>
    <p:sldLayoutId id="2147483772" r:id="rId5"/>
    <p:sldLayoutId id="2147483773" r:id="rId6"/>
    <p:sldLayoutId id="2147483777" r:id="rId7"/>
    <p:sldLayoutId id="2147483778" r:id="rId8"/>
    <p:sldLayoutId id="2147483774" r:id="rId9"/>
    <p:sldLayoutId id="2147483775" r:id="rId10"/>
    <p:sldLayoutId id="2147483779" r:id="rId11"/>
  </p:sldLayoutIdLst>
  <p:transition/>
  <p:hf sldNum="0" hd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defRPr>
      </a:lvl2pPr>
      <a:lvl3pPr algn="ctr" rtl="0" eaLnBrk="0" fontAlgn="base" hangingPunct="0">
        <a:spcBef>
          <a:spcPct val="0"/>
        </a:spcBef>
        <a:spcAft>
          <a:spcPct val="0"/>
        </a:spcAft>
        <a:defRPr sz="2800">
          <a:solidFill>
            <a:schemeClr val="tx2"/>
          </a:solidFill>
          <a:latin typeface="Arial" charset="0"/>
        </a:defRPr>
      </a:lvl3pPr>
      <a:lvl4pPr algn="ctr" rtl="0" eaLnBrk="0" fontAlgn="base" hangingPunct="0">
        <a:spcBef>
          <a:spcPct val="0"/>
        </a:spcBef>
        <a:spcAft>
          <a:spcPct val="0"/>
        </a:spcAft>
        <a:defRPr sz="2800">
          <a:solidFill>
            <a:schemeClr val="tx2"/>
          </a:solidFill>
          <a:latin typeface="Arial" charset="0"/>
        </a:defRPr>
      </a:lvl4pPr>
      <a:lvl5pPr algn="ctr" rtl="0" eaLnBrk="0" fontAlgn="base" hangingPunct="0">
        <a:spcBef>
          <a:spcPct val="0"/>
        </a:spcBef>
        <a:spcAft>
          <a:spcPct val="0"/>
        </a:spcAft>
        <a:defRPr sz="2800">
          <a:solidFill>
            <a:schemeClr val="tx2"/>
          </a:solidFill>
          <a:latin typeface="Arial" charset="0"/>
        </a:defRPr>
      </a:lvl5pPr>
      <a:lvl6pPr marL="457200" algn="ctr" rtl="0" fontAlgn="base">
        <a:spcBef>
          <a:spcPct val="0"/>
        </a:spcBef>
        <a:spcAft>
          <a:spcPct val="0"/>
        </a:spcAft>
        <a:defRPr sz="2800">
          <a:solidFill>
            <a:schemeClr val="tx2"/>
          </a:solidFill>
          <a:latin typeface="Arial" charset="0"/>
        </a:defRPr>
      </a:lvl6pPr>
      <a:lvl7pPr marL="914400" algn="ctr" rtl="0" fontAlgn="base">
        <a:spcBef>
          <a:spcPct val="0"/>
        </a:spcBef>
        <a:spcAft>
          <a:spcPct val="0"/>
        </a:spcAft>
        <a:defRPr sz="2800">
          <a:solidFill>
            <a:schemeClr val="tx2"/>
          </a:solidFill>
          <a:latin typeface="Arial" charset="0"/>
        </a:defRPr>
      </a:lvl7pPr>
      <a:lvl8pPr marL="1371600" algn="ctr" rtl="0" fontAlgn="base">
        <a:spcBef>
          <a:spcPct val="0"/>
        </a:spcBef>
        <a:spcAft>
          <a:spcPct val="0"/>
        </a:spcAft>
        <a:defRPr sz="2800">
          <a:solidFill>
            <a:schemeClr val="tx2"/>
          </a:solidFill>
          <a:latin typeface="Arial" charset="0"/>
        </a:defRPr>
      </a:lvl8pPr>
      <a:lvl9pPr marL="1828800" algn="ctr" rtl="0" fontAlgn="base">
        <a:spcBef>
          <a:spcPct val="0"/>
        </a:spcBef>
        <a:spcAft>
          <a:spcPct val="0"/>
        </a:spcAft>
        <a:defRPr sz="2800">
          <a:solidFill>
            <a:schemeClr val="tx2"/>
          </a:solidFill>
          <a:latin typeface="Arial" charset="0"/>
        </a:defRPr>
      </a:lvl9pPr>
    </p:titleStyle>
    <p:bodyStyle>
      <a:lvl1pPr marL="342900" indent="-342900" algn="ctr" rtl="0" eaLnBrk="0" fontAlgn="base" hangingPunct="0">
        <a:spcBef>
          <a:spcPct val="20000"/>
        </a:spcBef>
        <a:spcAft>
          <a:spcPct val="0"/>
        </a:spcAft>
        <a:defRPr sz="2000">
          <a:solidFill>
            <a:schemeClr val="tx1"/>
          </a:solidFill>
          <a:latin typeface="+mn-lt"/>
          <a:ea typeface="+mn-ea"/>
          <a:cs typeface="+mn-cs"/>
        </a:defRPr>
      </a:lvl1pPr>
      <a:lvl2pPr marL="742950" indent="-285750" algn="ctr" rtl="0" eaLnBrk="0" fontAlgn="base" hangingPunct="0">
        <a:spcBef>
          <a:spcPct val="20000"/>
        </a:spcBef>
        <a:spcAft>
          <a:spcPct val="0"/>
        </a:spcAft>
        <a:defRPr>
          <a:solidFill>
            <a:schemeClr val="tx1"/>
          </a:solidFill>
          <a:latin typeface="+mn-lt"/>
        </a:defRPr>
      </a:lvl2pPr>
      <a:lvl3pPr marL="1143000" indent="-228600" algn="ctr" rtl="0" eaLnBrk="0" fontAlgn="base" hangingPunct="0">
        <a:spcBef>
          <a:spcPct val="20000"/>
        </a:spcBef>
        <a:spcAft>
          <a:spcPct val="0"/>
        </a:spcAft>
        <a:defRPr sz="1600">
          <a:solidFill>
            <a:schemeClr val="tx1"/>
          </a:solidFill>
          <a:latin typeface="+mn-lt"/>
        </a:defRPr>
      </a:lvl3pPr>
      <a:lvl4pPr marL="1600200" indent="-228600" algn="ctr" rtl="0" eaLnBrk="0" fontAlgn="base" hangingPunct="0">
        <a:spcBef>
          <a:spcPct val="20000"/>
        </a:spcBef>
        <a:spcAft>
          <a:spcPct val="0"/>
        </a:spcAft>
        <a:defRPr sz="1400">
          <a:solidFill>
            <a:schemeClr val="tx1"/>
          </a:solidFill>
          <a:latin typeface="+mn-lt"/>
        </a:defRPr>
      </a:lvl4pPr>
      <a:lvl5pPr marL="2057400" indent="-228600" algn="ctr" rtl="0" eaLnBrk="0" fontAlgn="base" hangingPunct="0">
        <a:spcBef>
          <a:spcPct val="20000"/>
        </a:spcBef>
        <a:spcAft>
          <a:spcPct val="0"/>
        </a:spcAft>
        <a:defRPr sz="1200">
          <a:solidFill>
            <a:schemeClr val="tx1"/>
          </a:solidFill>
          <a:latin typeface="+mn-lt"/>
        </a:defRPr>
      </a:lvl5pPr>
      <a:lvl6pPr marL="2514600" indent="-228600" algn="ctr" rtl="0" fontAlgn="base">
        <a:spcBef>
          <a:spcPct val="20000"/>
        </a:spcBef>
        <a:spcAft>
          <a:spcPct val="0"/>
        </a:spcAft>
        <a:defRPr sz="1200">
          <a:solidFill>
            <a:schemeClr val="tx1"/>
          </a:solidFill>
          <a:latin typeface="+mn-lt"/>
        </a:defRPr>
      </a:lvl6pPr>
      <a:lvl7pPr marL="2971800" indent="-228600" algn="ctr" rtl="0" fontAlgn="base">
        <a:spcBef>
          <a:spcPct val="20000"/>
        </a:spcBef>
        <a:spcAft>
          <a:spcPct val="0"/>
        </a:spcAft>
        <a:defRPr sz="1200">
          <a:solidFill>
            <a:schemeClr val="tx1"/>
          </a:solidFill>
          <a:latin typeface="+mn-lt"/>
        </a:defRPr>
      </a:lvl7pPr>
      <a:lvl8pPr marL="3429000" indent="-228600" algn="ctr" rtl="0" fontAlgn="base">
        <a:spcBef>
          <a:spcPct val="20000"/>
        </a:spcBef>
        <a:spcAft>
          <a:spcPct val="0"/>
        </a:spcAft>
        <a:defRPr sz="1200">
          <a:solidFill>
            <a:schemeClr val="tx1"/>
          </a:solidFill>
          <a:latin typeface="+mn-lt"/>
        </a:defRPr>
      </a:lvl8pPr>
      <a:lvl9pPr marL="3886200" indent="-228600" algn="ctr" rtl="0" fontAlgn="base">
        <a:spcBef>
          <a:spcPct val="20000"/>
        </a:spcBef>
        <a:spcAft>
          <a:spcPct val="0"/>
        </a:spcAft>
        <a:defRPr sz="12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1670943"/>
            <a:ext cx="7772400" cy="1470025"/>
          </a:xfrm>
          <a:prstGeom prst="rect">
            <a:avLst/>
          </a:prstGeom>
          <a:noFill/>
          <a:ln w="9525">
            <a:noFill/>
            <a:miter lim="800000"/>
            <a:headEnd/>
            <a:tailEnd/>
          </a:ln>
        </p:spPr>
        <p:txBody>
          <a:bodyPr anchor="ctr"/>
          <a:lstStyle/>
          <a:p>
            <a:pPr algn="ctr" eaLnBrk="0" hangingPunct="0">
              <a:defRPr/>
            </a:pPr>
            <a:r>
              <a:rPr lang="de-DE" sz="2800" kern="0" dirty="0">
                <a:solidFill>
                  <a:schemeClr val="tx2"/>
                </a:solidFill>
                <a:latin typeface="+mj-lt"/>
                <a:ea typeface="+mj-ea"/>
                <a:cs typeface="+mj-cs"/>
              </a:rPr>
              <a:t>Was machen wir heute?</a:t>
            </a:r>
          </a:p>
        </p:txBody>
      </p:sp>
      <p:sp>
        <p:nvSpPr>
          <p:cNvPr id="8195" name="Inhaltsplatzhalter 11"/>
          <p:cNvSpPr>
            <a:spLocks noGrp="1"/>
          </p:cNvSpPr>
          <p:nvPr>
            <p:ph idx="1"/>
          </p:nvPr>
        </p:nvSpPr>
        <p:spPr>
          <a:xfrm>
            <a:off x="685800" y="3068960"/>
            <a:ext cx="7772400" cy="3348037"/>
          </a:xfrm>
        </p:spPr>
        <p:txBody>
          <a:bodyPr/>
          <a:lstStyle/>
          <a:p>
            <a:endParaRPr lang="de-DE" altLang="en-US" dirty="0" smtClean="0"/>
          </a:p>
          <a:p>
            <a:r>
              <a:rPr lang="de-DE" sz="2400" b="1" dirty="0" smtClean="0"/>
              <a:t>Technik E-11</a:t>
            </a:r>
          </a:p>
          <a:p>
            <a:endParaRPr lang="de-DE" b="1" dirty="0" smtClean="0"/>
          </a:p>
          <a:p>
            <a:r>
              <a:rPr lang="de-DE" b="1" dirty="0" smtClean="0"/>
              <a:t>Antennentechnik</a:t>
            </a: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Nicht resonante Antennen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10</a:t>
            </a:fld>
            <a:endParaRPr lang="de-DE" altLang="en-US"/>
          </a:p>
        </p:txBody>
      </p:sp>
      <p:sp>
        <p:nvSpPr>
          <p:cNvPr id="9" name="Textfeld 8"/>
          <p:cNvSpPr txBox="1"/>
          <p:nvPr/>
        </p:nvSpPr>
        <p:spPr>
          <a:xfrm>
            <a:off x="683567" y="1331664"/>
            <a:ext cx="7890893" cy="1672253"/>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Antennen, die eine Länge von einem Vielfachen von Lambda-Halbe haben, heißen resonante Antennen. Antennen müssen aber nicht unbedingt resonant sein. Jede beliebige Länge kann verwendet werden. Allerdings müssen solche Antennen mit einem </a:t>
            </a:r>
            <a:r>
              <a:rPr lang="de-DE" sz="1600" dirty="0" err="1" smtClean="0">
                <a:latin typeface="Verdana" panose="020B0604030504040204" pitchFamily="34" charset="0"/>
                <a:ea typeface="Verdana" panose="020B0604030504040204" pitchFamily="34" charset="0"/>
                <a:cs typeface="Verdana" panose="020B0604030504040204" pitchFamily="34" charset="0"/>
              </a:rPr>
              <a:t>Anpassgerät</a:t>
            </a:r>
            <a:r>
              <a:rPr lang="de-DE" sz="1600" dirty="0" smtClean="0">
                <a:latin typeface="Verdana" panose="020B0604030504040204" pitchFamily="34" charset="0"/>
                <a:ea typeface="Verdana" panose="020B0604030504040204" pitchFamily="34" charset="0"/>
                <a:cs typeface="Verdana" panose="020B0604030504040204" pitchFamily="34" charset="0"/>
              </a:rPr>
              <a:t>, auch Antennen-Tuner genannt, betrieben </a:t>
            </a:r>
            <a:r>
              <a:rPr lang="de-DE" sz="1600" dirty="0">
                <a:latin typeface="Verdana" panose="020B0604030504040204" pitchFamily="34" charset="0"/>
                <a:ea typeface="Verdana" panose="020B0604030504040204" pitchFamily="34" charset="0"/>
                <a:cs typeface="Verdana" panose="020B0604030504040204" pitchFamily="34" charset="0"/>
              </a:rPr>
              <a:t>werden.</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2847" y="2996952"/>
            <a:ext cx="5695950" cy="2371725"/>
          </a:xfrm>
          <a:prstGeom prst="rect">
            <a:avLst/>
          </a:prstGeom>
        </p:spPr>
      </p:pic>
    </p:spTree>
    <p:extLst>
      <p:ext uri="{BB962C8B-B14F-4D97-AF65-F5344CB8AC3E}">
        <p14:creationId xmlns:p14="http://schemas.microsoft.com/office/powerpoint/2010/main" val="396354389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Das Richtdiagramm</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11</a:t>
            </a:fld>
            <a:endParaRPr lang="de-DE" altLang="en-US"/>
          </a:p>
        </p:txBody>
      </p:sp>
      <p:sp>
        <p:nvSpPr>
          <p:cNvPr id="11" name="Textfeld 10"/>
          <p:cNvSpPr txBox="1"/>
          <p:nvPr/>
        </p:nvSpPr>
        <p:spPr>
          <a:xfrm>
            <a:off x="683567" y="1268760"/>
            <a:ext cx="7776865" cy="4503797"/>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Es gibt praktisch keinen Strahler, der seine Hochfrequenzenergie in alle Richtungen gleichmäßig abstrahlt. Jede lang gestreckte Antenne hat eine Richtcharakteristik. Um eine bessere Vorstellung von solch einem Diagramm zu bekommen, bearbeiten </a:t>
            </a:r>
            <a:r>
              <a:rPr lang="de-DE" sz="1600" dirty="0" smtClean="0">
                <a:latin typeface="Verdana" panose="020B0604030504040204" pitchFamily="34" charset="0"/>
                <a:ea typeface="Verdana" panose="020B0604030504040204" pitchFamily="34" charset="0"/>
                <a:cs typeface="Verdana" panose="020B0604030504040204" pitchFamily="34" charset="0"/>
              </a:rPr>
              <a:t>wir die </a:t>
            </a:r>
            <a:r>
              <a:rPr lang="de-DE" sz="1600" dirty="0">
                <a:latin typeface="Verdana" panose="020B0604030504040204" pitchFamily="34" charset="0"/>
                <a:ea typeface="Verdana" panose="020B0604030504040204" pitchFamily="34" charset="0"/>
                <a:cs typeface="Verdana" panose="020B0604030504040204" pitchFamily="34" charset="0"/>
              </a:rPr>
              <a:t>folgende </a:t>
            </a:r>
            <a:r>
              <a:rPr lang="de-DE" sz="1600" dirty="0" smtClean="0">
                <a:latin typeface="Verdana" panose="020B0604030504040204" pitchFamily="34" charset="0"/>
                <a:ea typeface="Verdana" panose="020B0604030504040204" pitchFamily="34" charset="0"/>
                <a:cs typeface="Verdana" panose="020B0604030504040204" pitchFamily="34" charset="0"/>
              </a:rPr>
              <a:t>Aufgabe:</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				Tragen </a:t>
            </a:r>
            <a:r>
              <a:rPr lang="de-DE" sz="1600" dirty="0">
                <a:latin typeface="Verdana" panose="020B0604030504040204" pitchFamily="34" charset="0"/>
                <a:ea typeface="Verdana" panose="020B0604030504040204" pitchFamily="34" charset="0"/>
                <a:cs typeface="Verdana" panose="020B0604030504040204" pitchFamily="34" charset="0"/>
              </a:rPr>
              <a:t>Sie die gemessenen </a:t>
            </a:r>
            <a:r>
              <a:rPr lang="de-DE" sz="1600" dirty="0" smtClean="0">
                <a:latin typeface="Verdana" panose="020B0604030504040204" pitchFamily="34" charset="0"/>
                <a:ea typeface="Verdana" panose="020B0604030504040204" pitchFamily="34" charset="0"/>
                <a:cs typeface="Verdana" panose="020B0604030504040204" pitchFamily="34" charset="0"/>
              </a:rPr>
              <a:t>Werte</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neben stehender Tabelle </a:t>
            </a:r>
            <a:r>
              <a:rPr lang="de-DE" sz="1600" dirty="0">
                <a:latin typeface="Verdana" panose="020B0604030504040204" pitchFamily="34" charset="0"/>
                <a:ea typeface="Verdana" panose="020B0604030504040204" pitchFamily="34" charset="0"/>
                <a:cs typeface="Verdana" panose="020B0604030504040204" pitchFamily="34" charset="0"/>
              </a:rPr>
              <a:t>in </a:t>
            </a:r>
            <a:r>
              <a:rPr lang="de-DE" sz="1600" dirty="0" smtClean="0">
                <a:latin typeface="Verdana" panose="020B0604030504040204" pitchFamily="34" charset="0"/>
                <a:ea typeface="Verdana" panose="020B0604030504040204" pitchFamily="34" charset="0"/>
                <a:cs typeface="Verdana" panose="020B0604030504040204" pitchFamily="34" charset="0"/>
              </a:rPr>
              <a:t>ein Kreis-</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err="1" smtClean="0">
                <a:latin typeface="Verdana" panose="020B0604030504040204" pitchFamily="34" charset="0"/>
                <a:ea typeface="Verdana" panose="020B0604030504040204" pitchFamily="34" charset="0"/>
                <a:cs typeface="Verdana" panose="020B0604030504040204" pitchFamily="34" charset="0"/>
              </a:rPr>
              <a:t>diagramm</a:t>
            </a:r>
            <a:r>
              <a:rPr lang="de-DE" sz="1600" dirty="0" smtClean="0">
                <a:latin typeface="Verdana" panose="020B0604030504040204" pitchFamily="34" charset="0"/>
                <a:ea typeface="Verdana" panose="020B0604030504040204" pitchFamily="34" charset="0"/>
                <a:cs typeface="Verdana" panose="020B0604030504040204" pitchFamily="34" charset="0"/>
              </a:rPr>
              <a:t> ein. Der </a:t>
            </a:r>
            <a:r>
              <a:rPr lang="de-DE" sz="1600" dirty="0">
                <a:latin typeface="Verdana" panose="020B0604030504040204" pitchFamily="34" charset="0"/>
                <a:ea typeface="Verdana" panose="020B0604030504040204" pitchFamily="34" charset="0"/>
                <a:cs typeface="Verdana" panose="020B0604030504040204" pitchFamily="34" charset="0"/>
              </a:rPr>
              <a:t>äußere Kreis soll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100 </a:t>
            </a:r>
            <a:r>
              <a:rPr lang="de-DE" sz="1600" dirty="0">
                <a:latin typeface="Verdana" panose="020B0604030504040204" pitchFamily="34" charset="0"/>
                <a:ea typeface="Verdana" panose="020B0604030504040204" pitchFamily="34" charset="0"/>
                <a:cs typeface="Verdana" panose="020B0604030504040204" pitchFamily="34" charset="0"/>
              </a:rPr>
              <a:t>mV/m entsprechen. </a:t>
            </a: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Wir </a:t>
            </a:r>
            <a:r>
              <a:rPr lang="de-DE" sz="1600" dirty="0">
                <a:latin typeface="Verdana" panose="020B0604030504040204" pitchFamily="34" charset="0"/>
                <a:ea typeface="Verdana" panose="020B0604030504040204" pitchFamily="34" charset="0"/>
                <a:cs typeface="Verdana" panose="020B0604030504040204" pitchFamily="34" charset="0"/>
              </a:rPr>
              <a:t>erhalten ein Diagramm ähnlich </a:t>
            </a:r>
            <a:br>
              <a:rPr lang="de-DE" sz="1600" dirty="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dem rechts dargestellten:</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420887"/>
            <a:ext cx="3293459" cy="2407539"/>
          </a:xfrm>
          <a:prstGeom prst="rect">
            <a:avLst/>
          </a:prstGeom>
        </p:spPr>
      </p:pic>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573016"/>
            <a:ext cx="2809875" cy="2586038"/>
          </a:xfrm>
          <a:prstGeom prst="rect">
            <a:avLst/>
          </a:prstGeom>
        </p:spPr>
      </p:pic>
    </p:spTree>
    <p:extLst>
      <p:ext uri="{BB962C8B-B14F-4D97-AF65-F5344CB8AC3E}">
        <p14:creationId xmlns:p14="http://schemas.microsoft.com/office/powerpoint/2010/main" val="287355930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Horizontal- und Vertikaldiagramm</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12</a:t>
            </a:fld>
            <a:endParaRPr lang="de-DE" altLang="en-US"/>
          </a:p>
        </p:txBody>
      </p:sp>
      <p:sp>
        <p:nvSpPr>
          <p:cNvPr id="9" name="Textfeld 8"/>
          <p:cNvSpPr txBox="1"/>
          <p:nvPr/>
        </p:nvSpPr>
        <p:spPr>
          <a:xfrm>
            <a:off x="683567" y="1331664"/>
            <a:ext cx="7890893" cy="3354765"/>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Das </a:t>
            </a:r>
            <a:r>
              <a:rPr lang="de-DE" sz="1600" dirty="0" smtClean="0">
                <a:latin typeface="Verdana" panose="020B0604030504040204" pitchFamily="34" charset="0"/>
                <a:ea typeface="Verdana" panose="020B0604030504040204" pitchFamily="34" charset="0"/>
                <a:cs typeface="Verdana" panose="020B0604030504040204" pitchFamily="34" charset="0"/>
              </a:rPr>
              <a:t>auf der vorigen Folie skizzierte Horizontaldiagramm </a:t>
            </a:r>
            <a:r>
              <a:rPr lang="de-DE" sz="1600" dirty="0">
                <a:latin typeface="Verdana" panose="020B0604030504040204" pitchFamily="34" charset="0"/>
                <a:ea typeface="Verdana" panose="020B0604030504040204" pitchFamily="34" charset="0"/>
                <a:cs typeface="Verdana" panose="020B0604030504040204" pitchFamily="34" charset="0"/>
              </a:rPr>
              <a:t>einer Antenne zeigt, in welche Himmelsrichtung eine Antenne vorwiegend strahlt. Die größte Feldstärke ergibt sich senkrecht zur Richtung des Drahtes, also in Richtung 0° und 180°. Eine sehr geringe Feldstärke ergibt sich in Verlängerung der </a:t>
            </a:r>
            <a:r>
              <a:rPr lang="de-DE" sz="1600" dirty="0" err="1">
                <a:latin typeface="Verdana" panose="020B0604030504040204" pitchFamily="34" charset="0"/>
                <a:ea typeface="Verdana" panose="020B0604030504040204" pitchFamily="34" charset="0"/>
                <a:cs typeface="Verdana" panose="020B0604030504040204" pitchFamily="34" charset="0"/>
              </a:rPr>
              <a:t>Strahlerachse</a:t>
            </a:r>
            <a:r>
              <a:rPr lang="de-DE" sz="1600" dirty="0">
                <a:latin typeface="Verdana" panose="020B0604030504040204" pitchFamily="34" charset="0"/>
                <a:ea typeface="Verdana" panose="020B0604030504040204" pitchFamily="34" charset="0"/>
                <a:cs typeface="Verdana" panose="020B0604030504040204" pitchFamily="34" charset="0"/>
              </a:rPr>
              <a:t> (90°, 270°).</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Das Vertikaldiagramm zeigt, wie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flach </a:t>
            </a:r>
            <a:r>
              <a:rPr lang="de-DE" sz="1600" dirty="0">
                <a:latin typeface="Verdana" panose="020B0604030504040204" pitchFamily="34" charset="0"/>
                <a:ea typeface="Verdana" panose="020B0604030504040204" pitchFamily="34" charset="0"/>
                <a:cs typeface="Verdana" panose="020B0604030504040204" pitchFamily="34" charset="0"/>
              </a:rPr>
              <a:t>eine Antenne abstrahlt. Denn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je </a:t>
            </a:r>
            <a:r>
              <a:rPr lang="de-DE" sz="1600" dirty="0">
                <a:latin typeface="Verdana" panose="020B0604030504040204" pitchFamily="34" charset="0"/>
                <a:ea typeface="Verdana" panose="020B0604030504040204" pitchFamily="34" charset="0"/>
                <a:cs typeface="Verdana" panose="020B0604030504040204" pitchFamily="34" charset="0"/>
              </a:rPr>
              <a:t>flacher sie strahlt, desto größer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ist </a:t>
            </a:r>
            <a:r>
              <a:rPr lang="de-DE" sz="1600" dirty="0">
                <a:latin typeface="Verdana" panose="020B0604030504040204" pitchFamily="34" charset="0"/>
                <a:ea typeface="Verdana" panose="020B0604030504040204" pitchFamily="34" charset="0"/>
                <a:cs typeface="Verdana" panose="020B0604030504040204" pitchFamily="34" charset="0"/>
              </a:rPr>
              <a:t>die Sprungentfernung, gut für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Weitverkehrsverbindungen</a:t>
            </a:r>
            <a:r>
              <a:rPr lang="de-DE" sz="1600" dirty="0">
                <a:latin typeface="Verdana" panose="020B0604030504040204" pitchFamily="34" charset="0"/>
                <a:ea typeface="Verdana" panose="020B0604030504040204" pitchFamily="34" charset="0"/>
                <a:cs typeface="Verdana" panose="020B0604030504040204" pitchFamily="34" charset="0"/>
              </a:rPr>
              <a:t>.</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727829"/>
            <a:ext cx="3428714" cy="3293459"/>
          </a:xfrm>
          <a:prstGeom prst="rect">
            <a:avLst/>
          </a:prstGeom>
        </p:spPr>
      </p:pic>
    </p:spTree>
    <p:extLst>
      <p:ext uri="{BB962C8B-B14F-4D97-AF65-F5344CB8AC3E}">
        <p14:creationId xmlns:p14="http://schemas.microsoft.com/office/powerpoint/2010/main" val="423821663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Der Antennengewinn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13</a:t>
            </a:fld>
            <a:endParaRPr lang="de-DE" altLang="en-US"/>
          </a:p>
        </p:txBody>
      </p:sp>
      <p:sp>
        <p:nvSpPr>
          <p:cNvPr id="9" name="Textfeld 8"/>
          <p:cNvSpPr txBox="1"/>
          <p:nvPr/>
        </p:nvSpPr>
        <p:spPr>
          <a:xfrm>
            <a:off x="683567" y="1331664"/>
            <a:ext cx="7890893" cy="4914166"/>
          </a:xfrm>
          <a:prstGeom prst="rect">
            <a:avLst/>
          </a:prstGeom>
          <a:noFill/>
        </p:spPr>
        <p:txBody>
          <a:bodyPr wrap="square" rtlCol="0">
            <a:spAutoFit/>
          </a:bodyPr>
          <a:lstStyle/>
          <a:p>
            <a:pPr>
              <a:spcBef>
                <a:spcPts val="800"/>
              </a:spcBef>
            </a:pPr>
            <a:r>
              <a:rPr lang="de-DE" sz="1500" dirty="0" smtClean="0">
                <a:latin typeface="Verdana" panose="020B0604030504040204" pitchFamily="34" charset="0"/>
                <a:ea typeface="Verdana" panose="020B0604030504040204" pitchFamily="34" charset="0"/>
                <a:cs typeface="Verdana" panose="020B0604030504040204" pitchFamily="34" charset="0"/>
              </a:rPr>
              <a:t>Was </a:t>
            </a:r>
            <a:r>
              <a:rPr lang="de-DE" sz="1500" dirty="0">
                <a:latin typeface="Verdana" panose="020B0604030504040204" pitchFamily="34" charset="0"/>
                <a:ea typeface="Verdana" panose="020B0604030504040204" pitchFamily="34" charset="0"/>
                <a:cs typeface="Verdana" panose="020B0604030504040204" pitchFamily="34" charset="0"/>
              </a:rPr>
              <a:t>man in der Funktechnik unter Gewinn versteht, soll an einem Beispiel erklärt werden. Nehmen wir an, wir wären in einem dunklen Raum und würden ein Glühlämpchen von 1 Watt rundherum leuchten lassen. Es wäre noch ziemlich dunkel im Raum. Bringt man dasselbe Glühlämpchen an die richtige Stelle vor den bündelnden Spiegel eines Autoscheinwerfers, wird es in der Richtung des Scheinwerferstrahls deutlich heller, so dass man auf der anderen Seite des Raumes vielleicht eine Zeitung lesen könnte. Ohne den </a:t>
            </a:r>
            <a:r>
              <a:rPr lang="de-DE" sz="1500" dirty="0" smtClean="0">
                <a:latin typeface="Verdana" panose="020B0604030504040204" pitchFamily="34" charset="0"/>
                <a:ea typeface="Verdana" panose="020B0604030504040204" pitchFamily="34" charset="0"/>
                <a:cs typeface="Verdana" panose="020B0604030504040204" pitchFamily="34" charset="0"/>
              </a:rPr>
              <a:t>Scheinwerfer-spiegel </a:t>
            </a:r>
            <a:r>
              <a:rPr lang="de-DE" sz="1500" dirty="0">
                <a:latin typeface="Verdana" panose="020B0604030504040204" pitchFamily="34" charset="0"/>
                <a:ea typeface="Verdana" panose="020B0604030504040204" pitchFamily="34" charset="0"/>
                <a:cs typeface="Verdana" panose="020B0604030504040204" pitchFamily="34" charset="0"/>
              </a:rPr>
              <a:t>hätte man vielleicht eine rundum strahlende 100-Watt Glühlampe gebraucht, um an derselben Stelle dieselbe Helligkeit zu erreichen</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Der Scheinwerferspiegel bringt also in einer Richtung mit einer 1-Watt-Lampe genau so viel Helligkeit wie die rundherum strahlende Glühlampe mit 100 Watt. Dies wäre ein Gewinn mit dem Faktor 100. Nur ein Hundertstel der Leistung ist notwendig gegenüber dem Fall, bei dem in alle Richtungen gleichmäßig abgestrahlt wird.</a:t>
            </a: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Ähnlich verhält es sich mit Antennen. Strahlt eine Antenne nicht gleichmäßig in alle Richtungen, sondern bevorzugt in eine oder mehrere Richtungen, ist in diesen Richtungen das Signal stärker, als wenn die Antenne rundherum strahlen würde. Ein Strahler, der in alle Richtungen gleichmäßig abstrahlt, ist ein isotroper Strahler. Er wird wegen des kugelförmigen Strahlungsdiagramms auch Kugelstrahler genannt.</a:t>
            </a:r>
          </a:p>
        </p:txBody>
      </p:sp>
    </p:spTree>
    <p:extLst>
      <p:ext uri="{BB962C8B-B14F-4D97-AF65-F5344CB8AC3E}">
        <p14:creationId xmlns:p14="http://schemas.microsoft.com/office/powerpoint/2010/main" val="1795716523"/>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Der </a:t>
            </a:r>
            <a:r>
              <a:rPr lang="de-DE" altLang="en-US" i="1" dirty="0" smtClean="0"/>
              <a:t>isotrope</a:t>
            </a:r>
            <a:r>
              <a:rPr lang="de-DE" altLang="en-US" dirty="0" smtClean="0"/>
              <a:t> Gewinn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14</a:t>
            </a:fld>
            <a:endParaRPr lang="de-DE" altLang="en-US"/>
          </a:p>
        </p:txBody>
      </p:sp>
      <p:sp>
        <p:nvSpPr>
          <p:cNvPr id="9" name="Textfeld 8"/>
          <p:cNvSpPr txBox="1"/>
          <p:nvPr/>
        </p:nvSpPr>
        <p:spPr>
          <a:xfrm>
            <a:off x="683567" y="1331664"/>
            <a:ext cx="7890893" cy="3965188"/>
          </a:xfrm>
          <a:prstGeom prst="rect">
            <a:avLst/>
          </a:prstGeom>
          <a:noFill/>
        </p:spPr>
        <p:txBody>
          <a:bodyPr wrap="square" rtlCol="0">
            <a:spAutoFit/>
          </a:bodyPr>
          <a:lstStyle/>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Ein Dipol gewinnt in den Hauptstrahlrichtungen gegenüber dem isotropen Strahler einen Faktor 1,64, ein Lambda/4-Vertikalstrahler 3,28. Diesen Faktor bezeichnet man als Gewinn G einer Antenne</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Bei einem Richtstrahler kann dieser Gewinn durchaus einen Faktor 100 aufweisen. Multipliziert man die Hochfrequenzleistung, die man einer Antenne am Speisepunkt zuführt mit dem Gewinnfaktor G, erhält man eine Leistung, die man mit EIRP bezeichnet</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b="1" dirty="0">
                <a:latin typeface="Verdana" panose="020B0604030504040204" pitchFamily="34" charset="0"/>
                <a:ea typeface="Verdana" panose="020B0604030504040204" pitchFamily="34" charset="0"/>
                <a:cs typeface="Verdana" panose="020B0604030504040204" pitchFamily="34" charset="0"/>
              </a:rPr>
              <a:t>EIRP</a:t>
            </a:r>
            <a:r>
              <a:rPr lang="de-DE" sz="1500" dirty="0">
                <a:latin typeface="Verdana" panose="020B0604030504040204" pitchFamily="34" charset="0"/>
                <a:ea typeface="Verdana" panose="020B0604030504040204" pitchFamily="34" charset="0"/>
                <a:cs typeface="Verdana" panose="020B0604030504040204" pitchFamily="34" charset="0"/>
              </a:rPr>
              <a:t>  kommt von </a:t>
            </a:r>
            <a:r>
              <a:rPr lang="de-DE" sz="1500" u="sng" dirty="0" err="1">
                <a:latin typeface="Verdana" panose="020B0604030504040204" pitchFamily="34" charset="0"/>
                <a:ea typeface="Verdana" panose="020B0604030504040204" pitchFamily="34" charset="0"/>
                <a:cs typeface="Verdana" panose="020B0604030504040204" pitchFamily="34" charset="0"/>
              </a:rPr>
              <a:t>equivalent</a:t>
            </a:r>
            <a:r>
              <a:rPr lang="de-DE" sz="1500" u="sng" dirty="0">
                <a:latin typeface="Verdana" panose="020B0604030504040204" pitchFamily="34" charset="0"/>
                <a:ea typeface="Verdana" panose="020B0604030504040204" pitchFamily="34" charset="0"/>
                <a:cs typeface="Verdana" panose="020B0604030504040204" pitchFamily="34" charset="0"/>
              </a:rPr>
              <a:t> </a:t>
            </a:r>
            <a:r>
              <a:rPr lang="de-DE" sz="1500" u="sng" dirty="0" err="1">
                <a:latin typeface="Verdana" panose="020B0604030504040204" pitchFamily="34" charset="0"/>
                <a:ea typeface="Verdana" panose="020B0604030504040204" pitchFamily="34" charset="0"/>
                <a:cs typeface="Verdana" panose="020B0604030504040204" pitchFamily="34" charset="0"/>
              </a:rPr>
              <a:t>isotropic</a:t>
            </a:r>
            <a:r>
              <a:rPr lang="de-DE" sz="1500" u="sng" dirty="0">
                <a:latin typeface="Verdana" panose="020B0604030504040204" pitchFamily="34" charset="0"/>
                <a:ea typeface="Verdana" panose="020B0604030504040204" pitchFamily="34" charset="0"/>
                <a:cs typeface="Verdana" panose="020B0604030504040204" pitchFamily="34" charset="0"/>
              </a:rPr>
              <a:t> </a:t>
            </a:r>
            <a:r>
              <a:rPr lang="de-DE" sz="1500" u="sng" dirty="0" err="1">
                <a:latin typeface="Verdana" panose="020B0604030504040204" pitchFamily="34" charset="0"/>
                <a:ea typeface="Verdana" panose="020B0604030504040204" pitchFamily="34" charset="0"/>
                <a:cs typeface="Verdana" panose="020B0604030504040204" pitchFamily="34" charset="0"/>
              </a:rPr>
              <a:t>radiated</a:t>
            </a:r>
            <a:r>
              <a:rPr lang="de-DE" sz="1500" u="sng" dirty="0">
                <a:latin typeface="Verdana" panose="020B0604030504040204" pitchFamily="34" charset="0"/>
                <a:ea typeface="Verdana" panose="020B0604030504040204" pitchFamily="34" charset="0"/>
                <a:cs typeface="Verdana" panose="020B0604030504040204" pitchFamily="34" charset="0"/>
              </a:rPr>
              <a:t> power</a:t>
            </a:r>
            <a:r>
              <a:rPr lang="de-DE" sz="1500" dirty="0">
                <a:latin typeface="Verdana" panose="020B0604030504040204" pitchFamily="34" charset="0"/>
                <a:ea typeface="Verdana" panose="020B0604030504040204" pitchFamily="34" charset="0"/>
                <a:cs typeface="Verdana" panose="020B0604030504040204" pitchFamily="34" charset="0"/>
              </a:rPr>
              <a:t>, äquivalente auf einen isotropen Strahler bezogene Hochfrequenzleistung</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Um die äquivalente isotrope Strahlungsleistung PEIRP zu erhalten, muss man von der Senderleistung die Verlustleistung (Kabel, Stecker, Anpassung) abziehen und diesen Wert mit dem Gewinnfaktor </a:t>
            </a:r>
            <a:r>
              <a:rPr lang="de-DE" sz="1500" dirty="0" err="1">
                <a:latin typeface="Verdana" panose="020B0604030504040204" pitchFamily="34" charset="0"/>
                <a:ea typeface="Verdana" panose="020B0604030504040204" pitchFamily="34" charset="0"/>
                <a:cs typeface="Verdana" panose="020B0604030504040204" pitchFamily="34" charset="0"/>
              </a:rPr>
              <a:t>GAntenne</a:t>
            </a:r>
            <a:r>
              <a:rPr lang="de-DE" sz="1500" dirty="0">
                <a:latin typeface="Verdana" panose="020B0604030504040204" pitchFamily="34" charset="0"/>
                <a:ea typeface="Verdana" panose="020B0604030504040204" pitchFamily="34" charset="0"/>
                <a:cs typeface="Verdana" panose="020B0604030504040204" pitchFamily="34" charset="0"/>
              </a:rPr>
              <a:t> isotrop multiplizieren.</a:t>
            </a:r>
            <a:endParaRPr lang="de-DE" sz="15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smtClean="0">
                <a:latin typeface="Verdana" panose="020B0604030504040204" pitchFamily="34" charset="0"/>
                <a:ea typeface="Verdana" panose="020B0604030504040204" pitchFamily="34" charset="0"/>
                <a:cs typeface="Verdana" panose="020B0604030504040204" pitchFamily="34" charset="0"/>
              </a:rPr>
              <a:t>In </a:t>
            </a:r>
            <a:r>
              <a:rPr lang="de-DE" sz="1500" dirty="0">
                <a:latin typeface="Verdana" panose="020B0604030504040204" pitchFamily="34" charset="0"/>
                <a:ea typeface="Verdana" panose="020B0604030504040204" pitchFamily="34" charset="0"/>
                <a:cs typeface="Verdana" panose="020B0604030504040204" pitchFamily="34" charset="0"/>
              </a:rPr>
              <a:t>der Formelsammlung der </a:t>
            </a:r>
            <a:r>
              <a:rPr lang="de-DE" sz="1500" dirty="0" err="1">
                <a:latin typeface="Verdana" panose="020B0604030504040204" pitchFamily="34" charset="0"/>
                <a:ea typeface="Verdana" panose="020B0604030504040204" pitchFamily="34" charset="0"/>
                <a:cs typeface="Verdana" panose="020B0604030504040204" pitchFamily="34" charset="0"/>
              </a:rPr>
              <a:t>BNetzA</a:t>
            </a:r>
            <a:r>
              <a:rPr lang="de-DE" sz="1500" dirty="0">
                <a:latin typeface="Verdana" panose="020B0604030504040204" pitchFamily="34" charset="0"/>
                <a:ea typeface="Verdana" panose="020B0604030504040204" pitchFamily="34" charset="0"/>
                <a:cs typeface="Verdana" panose="020B0604030504040204" pitchFamily="34" charset="0"/>
              </a:rPr>
              <a:t> wird eine Formel zur Berechnung der EIRP aus der Senderleistung </a:t>
            </a:r>
            <a:r>
              <a:rPr lang="de-DE" sz="1500" dirty="0" smtClean="0">
                <a:latin typeface="Verdana" panose="020B0604030504040204" pitchFamily="34" charset="0"/>
                <a:ea typeface="Verdana" panose="020B0604030504040204" pitchFamily="34" charset="0"/>
                <a:cs typeface="Verdana" panose="020B0604030504040204" pitchFamily="34" charset="0"/>
              </a:rPr>
              <a:t>angegeben</a:t>
            </a:r>
            <a:r>
              <a:rPr lang="de-DE" sz="1500" dirty="0">
                <a:latin typeface="Verdana" panose="020B0604030504040204" pitchFamily="34" charset="0"/>
                <a:ea typeface="Verdana" panose="020B0604030504040204" pitchFamily="34" charset="0"/>
                <a:cs typeface="Verdana" panose="020B0604030504040204" pitchFamily="34" charset="0"/>
              </a:rPr>
              <a:t>:</a:t>
            </a:r>
          </a:p>
        </p:txBody>
      </p:sp>
      <p:sp>
        <p:nvSpPr>
          <p:cNvPr id="5" name="Textfeld 4"/>
          <p:cNvSpPr txBox="1"/>
          <p:nvPr/>
        </p:nvSpPr>
        <p:spPr>
          <a:xfrm>
            <a:off x="683569" y="5757504"/>
            <a:ext cx="7848871" cy="369332"/>
          </a:xfrm>
          <a:prstGeom prst="rect">
            <a:avLst/>
          </a:prstGeom>
          <a:solidFill>
            <a:srgbClr val="FFC000"/>
          </a:solidFill>
        </p:spPr>
        <p:txBody>
          <a:bodyPr wrap="square" numCol="1" rtlCol="0">
            <a:spAutoFit/>
          </a:bodyPr>
          <a:lstStyle/>
          <a:p>
            <a:r>
              <a:rPr lang="en-US" sz="1800" i="1" dirty="0">
                <a:latin typeface="Verdana" panose="020B0604030504040204" pitchFamily="34" charset="0"/>
                <a:ea typeface="Verdana" panose="020B0604030504040204" pitchFamily="34" charset="0"/>
                <a:cs typeface="Verdana" panose="020B0604030504040204" pitchFamily="34" charset="0"/>
              </a:rPr>
              <a:t>P</a:t>
            </a:r>
            <a:r>
              <a:rPr lang="en-US" sz="1800" baseline="-25000" dirty="0">
                <a:latin typeface="Verdana" panose="020B0604030504040204" pitchFamily="34" charset="0"/>
                <a:ea typeface="Verdana" panose="020B0604030504040204" pitchFamily="34" charset="0"/>
                <a:cs typeface="Verdana" panose="020B0604030504040204" pitchFamily="34" charset="0"/>
              </a:rPr>
              <a:t>EIRP</a:t>
            </a:r>
            <a:r>
              <a:rPr lang="en-US" sz="1800" dirty="0">
                <a:latin typeface="Verdana" panose="020B0604030504040204" pitchFamily="34" charset="0"/>
                <a:ea typeface="Verdana" panose="020B0604030504040204" pitchFamily="34" charset="0"/>
                <a:cs typeface="Verdana" panose="020B0604030504040204" pitchFamily="34" charset="0"/>
              </a:rPr>
              <a:t> = (</a:t>
            </a:r>
            <a:r>
              <a:rPr lang="en-US" sz="1800" i="1" dirty="0" err="1">
                <a:latin typeface="Verdana" panose="020B0604030504040204" pitchFamily="34" charset="0"/>
                <a:ea typeface="Verdana" panose="020B0604030504040204" pitchFamily="34" charset="0"/>
                <a:cs typeface="Verdana" panose="020B0604030504040204" pitchFamily="34" charset="0"/>
              </a:rPr>
              <a:t>P</a:t>
            </a:r>
            <a:r>
              <a:rPr lang="en-US" sz="1800" baseline="-25000" dirty="0" err="1">
                <a:latin typeface="Verdana" panose="020B0604030504040204" pitchFamily="34" charset="0"/>
                <a:ea typeface="Verdana" panose="020B0604030504040204" pitchFamily="34" charset="0"/>
                <a:cs typeface="Verdana" panose="020B0604030504040204" pitchFamily="34" charset="0"/>
              </a:rPr>
              <a:t>Sender</a:t>
            </a:r>
            <a:r>
              <a:rPr lang="en-US" sz="1800" dirty="0">
                <a:latin typeface="Verdana" panose="020B0604030504040204" pitchFamily="34" charset="0"/>
                <a:ea typeface="Verdana" panose="020B0604030504040204" pitchFamily="34" charset="0"/>
                <a:cs typeface="Verdana" panose="020B0604030504040204" pitchFamily="34" charset="0"/>
              </a:rPr>
              <a:t> - </a:t>
            </a:r>
            <a:r>
              <a:rPr lang="en-US" sz="1800" i="1" dirty="0" err="1">
                <a:latin typeface="Verdana" panose="020B0604030504040204" pitchFamily="34" charset="0"/>
                <a:ea typeface="Verdana" panose="020B0604030504040204" pitchFamily="34" charset="0"/>
                <a:cs typeface="Verdana" panose="020B0604030504040204" pitchFamily="34" charset="0"/>
              </a:rPr>
              <a:t>P</a:t>
            </a:r>
            <a:r>
              <a:rPr lang="en-US" sz="1800" baseline="-25000" dirty="0" err="1">
                <a:latin typeface="Verdana" panose="020B0604030504040204" pitchFamily="34" charset="0"/>
                <a:ea typeface="Verdana" panose="020B0604030504040204" pitchFamily="34" charset="0"/>
                <a:cs typeface="Verdana" panose="020B0604030504040204" pitchFamily="34" charset="0"/>
              </a:rPr>
              <a:t>Verluste</a:t>
            </a:r>
            <a:r>
              <a:rPr lang="en-US" sz="1800" dirty="0">
                <a:latin typeface="Verdana" panose="020B0604030504040204" pitchFamily="34" charset="0"/>
                <a:ea typeface="Verdana" panose="020B0604030504040204" pitchFamily="34" charset="0"/>
                <a:cs typeface="Verdana" panose="020B0604030504040204" pitchFamily="34" charset="0"/>
              </a:rPr>
              <a:t>) · </a:t>
            </a:r>
            <a:r>
              <a:rPr lang="en-US" sz="1800" i="1" dirty="0" err="1">
                <a:latin typeface="Verdana" panose="020B0604030504040204" pitchFamily="34" charset="0"/>
                <a:ea typeface="Verdana" panose="020B0604030504040204" pitchFamily="34" charset="0"/>
                <a:cs typeface="Verdana" panose="020B0604030504040204" pitchFamily="34" charset="0"/>
              </a:rPr>
              <a:t>G</a:t>
            </a:r>
            <a:r>
              <a:rPr lang="en-US" sz="1800" baseline="-25000" dirty="0" err="1">
                <a:latin typeface="Verdana" panose="020B0604030504040204" pitchFamily="34" charset="0"/>
                <a:ea typeface="Verdana" panose="020B0604030504040204" pitchFamily="34" charset="0"/>
                <a:cs typeface="Verdana" panose="020B0604030504040204" pitchFamily="34" charset="0"/>
              </a:rPr>
              <a:t>Antenne</a:t>
            </a:r>
            <a:r>
              <a:rPr lang="en-US" sz="1800" baseline="-25000" dirty="0">
                <a:latin typeface="Verdana" panose="020B0604030504040204" pitchFamily="34" charset="0"/>
                <a:ea typeface="Verdana" panose="020B0604030504040204" pitchFamily="34" charset="0"/>
                <a:cs typeface="Verdana" panose="020B0604030504040204" pitchFamily="34" charset="0"/>
              </a:rPr>
              <a:t> </a:t>
            </a:r>
            <a:r>
              <a:rPr lang="en-US" sz="1800" baseline="-25000" dirty="0" err="1">
                <a:latin typeface="Verdana" panose="020B0604030504040204" pitchFamily="34" charset="0"/>
                <a:ea typeface="Verdana" panose="020B0604030504040204" pitchFamily="34" charset="0"/>
                <a:cs typeface="Verdana" panose="020B0604030504040204" pitchFamily="34" charset="0"/>
              </a:rPr>
              <a:t>isotrop</a:t>
            </a:r>
            <a:r>
              <a:rPr lang="en-US" sz="1800" dirty="0">
                <a:latin typeface="Verdana" panose="020B0604030504040204" pitchFamily="34" charset="0"/>
                <a:ea typeface="Verdana" panose="020B0604030504040204" pitchFamily="34" charset="0"/>
                <a:cs typeface="Verdana" panose="020B0604030504040204" pitchFamily="34" charset="0"/>
              </a:rPr>
              <a:t> </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6" name="Gerade Verbindung 5"/>
          <p:cNvCxnSpPr/>
          <p:nvPr/>
        </p:nvCxnSpPr>
        <p:spPr>
          <a:xfrm>
            <a:off x="683569" y="5755160"/>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683568" y="6127726"/>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08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Der Gewinn bezogen auf den Dipol</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15</a:t>
            </a:fld>
            <a:endParaRPr lang="de-DE" altLang="en-US"/>
          </a:p>
        </p:txBody>
      </p:sp>
      <p:sp>
        <p:nvSpPr>
          <p:cNvPr id="9" name="Textfeld 8"/>
          <p:cNvSpPr txBox="1"/>
          <p:nvPr/>
        </p:nvSpPr>
        <p:spPr>
          <a:xfrm>
            <a:off x="683567" y="1331664"/>
            <a:ext cx="7890893" cy="3606115"/>
          </a:xfrm>
          <a:prstGeom prst="rect">
            <a:avLst/>
          </a:prstGeom>
          <a:noFill/>
        </p:spPr>
        <p:txBody>
          <a:bodyPr wrap="square" rtlCol="0">
            <a:spAutoFit/>
          </a:bodyPr>
          <a:lstStyle/>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Früher hat man in Deutschland den Gewinn einer Antenne vorwiegend auf den Dipol als Vergleichsantenne bezogen. Diese mit dem Gewinnfaktor multiplizierte Antenneneingangsleistung bezeich­net man mit ERP</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b="1" dirty="0">
                <a:latin typeface="Verdana" panose="020B0604030504040204" pitchFamily="34" charset="0"/>
                <a:ea typeface="Verdana" panose="020B0604030504040204" pitchFamily="34" charset="0"/>
                <a:cs typeface="Verdana" panose="020B0604030504040204" pitchFamily="34" charset="0"/>
              </a:rPr>
              <a:t>ERP</a:t>
            </a:r>
            <a:r>
              <a:rPr lang="de-DE" sz="1500" dirty="0">
                <a:latin typeface="Verdana" panose="020B0604030504040204" pitchFamily="34" charset="0"/>
                <a:ea typeface="Verdana" panose="020B0604030504040204" pitchFamily="34" charset="0"/>
                <a:cs typeface="Verdana" panose="020B0604030504040204" pitchFamily="34" charset="0"/>
              </a:rPr>
              <a:t>  kommt von </a:t>
            </a:r>
            <a:r>
              <a:rPr lang="de-DE" sz="1500" u="sng" dirty="0" err="1">
                <a:latin typeface="Verdana" panose="020B0604030504040204" pitchFamily="34" charset="0"/>
                <a:ea typeface="Verdana" panose="020B0604030504040204" pitchFamily="34" charset="0"/>
                <a:cs typeface="Verdana" panose="020B0604030504040204" pitchFamily="34" charset="0"/>
              </a:rPr>
              <a:t>effective</a:t>
            </a:r>
            <a:r>
              <a:rPr lang="de-DE" sz="1500" u="sng" dirty="0">
                <a:latin typeface="Verdana" panose="020B0604030504040204" pitchFamily="34" charset="0"/>
                <a:ea typeface="Verdana" panose="020B0604030504040204" pitchFamily="34" charset="0"/>
                <a:cs typeface="Verdana" panose="020B0604030504040204" pitchFamily="34" charset="0"/>
              </a:rPr>
              <a:t> </a:t>
            </a:r>
            <a:r>
              <a:rPr lang="de-DE" sz="1500" u="sng" dirty="0" err="1">
                <a:latin typeface="Verdana" panose="020B0604030504040204" pitchFamily="34" charset="0"/>
                <a:ea typeface="Verdana" panose="020B0604030504040204" pitchFamily="34" charset="0"/>
                <a:cs typeface="Verdana" panose="020B0604030504040204" pitchFamily="34" charset="0"/>
              </a:rPr>
              <a:t>radio</a:t>
            </a:r>
            <a:r>
              <a:rPr lang="de-DE" sz="1500" u="sng" dirty="0">
                <a:latin typeface="Verdana" panose="020B0604030504040204" pitchFamily="34" charset="0"/>
                <a:ea typeface="Verdana" panose="020B0604030504040204" pitchFamily="34" charset="0"/>
                <a:cs typeface="Verdana" panose="020B0604030504040204" pitchFamily="34" charset="0"/>
              </a:rPr>
              <a:t> power</a:t>
            </a:r>
            <a:r>
              <a:rPr lang="de-DE" sz="1500" dirty="0">
                <a:latin typeface="Verdana" panose="020B0604030504040204" pitchFamily="34" charset="0"/>
                <a:ea typeface="Verdana" panose="020B0604030504040204" pitchFamily="34" charset="0"/>
                <a:cs typeface="Verdana" panose="020B0604030504040204" pitchFamily="34" charset="0"/>
              </a:rPr>
              <a:t> und bedeutet "Effektive Strahlungsleistung", siehe auch http://de.wikipedia.org/wiki/ERP</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Die ERP (PERP in der Formel) erhält man, indem man von der Senderleistung </a:t>
            </a:r>
            <a:r>
              <a:rPr lang="de-DE" sz="1500" dirty="0" err="1">
                <a:latin typeface="Verdana" panose="020B0604030504040204" pitchFamily="34" charset="0"/>
                <a:ea typeface="Verdana" panose="020B0604030504040204" pitchFamily="34" charset="0"/>
                <a:cs typeface="Verdana" panose="020B0604030504040204" pitchFamily="34" charset="0"/>
              </a:rPr>
              <a:t>P</a:t>
            </a:r>
            <a:r>
              <a:rPr lang="de-DE" sz="1500" baseline="-25000" dirty="0" err="1">
                <a:latin typeface="Verdana" panose="020B0604030504040204" pitchFamily="34" charset="0"/>
                <a:ea typeface="Verdana" panose="020B0604030504040204" pitchFamily="34" charset="0"/>
                <a:cs typeface="Verdana" panose="020B0604030504040204" pitchFamily="34" charset="0"/>
              </a:rPr>
              <a:t>Sender</a:t>
            </a:r>
            <a:r>
              <a:rPr lang="de-DE" sz="1500" dirty="0">
                <a:latin typeface="Verdana" panose="020B0604030504040204" pitchFamily="34" charset="0"/>
                <a:ea typeface="Verdana" panose="020B0604030504040204" pitchFamily="34" charset="0"/>
                <a:cs typeface="Verdana" panose="020B0604030504040204" pitchFamily="34" charset="0"/>
              </a:rPr>
              <a:t> die Kabelverluste </a:t>
            </a:r>
            <a:r>
              <a:rPr lang="de-DE" sz="1500" dirty="0" err="1">
                <a:latin typeface="Verdana" panose="020B0604030504040204" pitchFamily="34" charset="0"/>
                <a:ea typeface="Verdana" panose="020B0604030504040204" pitchFamily="34" charset="0"/>
                <a:cs typeface="Verdana" panose="020B0604030504040204" pitchFamily="34" charset="0"/>
              </a:rPr>
              <a:t>P</a:t>
            </a:r>
            <a:r>
              <a:rPr lang="de-DE" sz="1500" baseline="-25000" dirty="0" err="1">
                <a:latin typeface="Verdana" panose="020B0604030504040204" pitchFamily="34" charset="0"/>
                <a:ea typeface="Verdana" panose="020B0604030504040204" pitchFamily="34" charset="0"/>
                <a:cs typeface="Verdana" panose="020B0604030504040204" pitchFamily="34" charset="0"/>
              </a:rPr>
              <a:t>Verluste</a:t>
            </a:r>
            <a:r>
              <a:rPr lang="de-DE" sz="1500" dirty="0">
                <a:latin typeface="Verdana" panose="020B0604030504040204" pitchFamily="34" charset="0"/>
                <a:ea typeface="Verdana" panose="020B0604030504040204" pitchFamily="34" charset="0"/>
                <a:cs typeface="Verdana" panose="020B0604030504040204" pitchFamily="34" charset="0"/>
              </a:rPr>
              <a:t> abzieht und dann mit dem Gewinnfaktor </a:t>
            </a:r>
            <a:r>
              <a:rPr lang="de-DE" sz="1500" dirty="0" smtClean="0">
                <a:latin typeface="Verdana" panose="020B0604030504040204" pitchFamily="34" charset="0"/>
                <a:ea typeface="Verdana" panose="020B0604030504040204" pitchFamily="34" charset="0"/>
                <a:cs typeface="Verdana" panose="020B0604030504040204" pitchFamily="34" charset="0"/>
              </a:rPr>
              <a:t/>
            </a:r>
            <a:br>
              <a:rPr lang="de-DE" sz="1500" dirty="0" smtClean="0">
                <a:latin typeface="Verdana" panose="020B0604030504040204" pitchFamily="34" charset="0"/>
                <a:ea typeface="Verdana" panose="020B0604030504040204" pitchFamily="34" charset="0"/>
                <a:cs typeface="Verdana" panose="020B0604030504040204" pitchFamily="34" charset="0"/>
              </a:rPr>
            </a:br>
            <a:r>
              <a:rPr lang="de-DE" sz="1500" dirty="0" err="1" smtClean="0">
                <a:latin typeface="Verdana" panose="020B0604030504040204" pitchFamily="34" charset="0"/>
                <a:ea typeface="Verdana" panose="020B0604030504040204" pitchFamily="34" charset="0"/>
                <a:cs typeface="Verdana" panose="020B0604030504040204" pitchFamily="34" charset="0"/>
              </a:rPr>
              <a:t>G</a:t>
            </a:r>
            <a:r>
              <a:rPr lang="de-DE" sz="1500" baseline="-25000" dirty="0" err="1" smtClean="0">
                <a:latin typeface="Verdana" panose="020B0604030504040204" pitchFamily="34" charset="0"/>
                <a:ea typeface="Verdana" panose="020B0604030504040204" pitchFamily="34" charset="0"/>
                <a:cs typeface="Verdana" panose="020B0604030504040204" pitchFamily="34" charset="0"/>
              </a:rPr>
              <a:t>Antenne</a:t>
            </a:r>
            <a:r>
              <a:rPr lang="de-DE" sz="1500" baseline="-25000" dirty="0" smtClean="0">
                <a:latin typeface="Verdana" panose="020B0604030504040204" pitchFamily="34" charset="0"/>
                <a:ea typeface="Verdana" panose="020B0604030504040204" pitchFamily="34" charset="0"/>
                <a:cs typeface="Verdana" panose="020B0604030504040204" pitchFamily="34" charset="0"/>
              </a:rPr>
              <a:t> </a:t>
            </a:r>
            <a:r>
              <a:rPr lang="de-DE" sz="1500" baseline="-25000" dirty="0">
                <a:latin typeface="Verdana" panose="020B0604030504040204" pitchFamily="34" charset="0"/>
                <a:ea typeface="Verdana" panose="020B0604030504040204" pitchFamily="34" charset="0"/>
                <a:cs typeface="Verdana" panose="020B0604030504040204" pitchFamily="34" charset="0"/>
              </a:rPr>
              <a:t>Dipol</a:t>
            </a:r>
            <a:r>
              <a:rPr lang="de-DE" sz="1500" dirty="0">
                <a:latin typeface="Verdana" panose="020B0604030504040204" pitchFamily="34" charset="0"/>
                <a:ea typeface="Verdana" panose="020B0604030504040204" pitchFamily="34" charset="0"/>
                <a:cs typeface="Verdana" panose="020B0604030504040204" pitchFamily="34" charset="0"/>
              </a:rPr>
              <a:t> bezogen auf den Dipol multipliziert. Die Formel dafür lautet:</a:t>
            </a:r>
          </a:p>
          <a:p>
            <a:pPr>
              <a:spcBef>
                <a:spcPts val="800"/>
              </a:spcBef>
            </a:pP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Wenn der Gewinn gegenüber einem Dipol bekannt ist, kann man die EIRP errechnen, indem man die ERP mit dem </a:t>
            </a:r>
            <a:r>
              <a:rPr lang="de-DE" sz="1500" dirty="0" smtClean="0">
                <a:latin typeface="Verdana" panose="020B0604030504040204" pitchFamily="34" charset="0"/>
                <a:ea typeface="Verdana" panose="020B0604030504040204" pitchFamily="34" charset="0"/>
                <a:cs typeface="Verdana" panose="020B0604030504040204" pitchFamily="34" charset="0"/>
              </a:rPr>
              <a:t>isotropen Gewinnfaktor </a:t>
            </a:r>
            <a:r>
              <a:rPr lang="de-DE" sz="1500" dirty="0">
                <a:latin typeface="Verdana" panose="020B0604030504040204" pitchFamily="34" charset="0"/>
                <a:ea typeface="Verdana" panose="020B0604030504040204" pitchFamily="34" charset="0"/>
                <a:cs typeface="Verdana" panose="020B0604030504040204" pitchFamily="34" charset="0"/>
              </a:rPr>
              <a:t>1,64 eines Dipols multipliziert</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feld 4"/>
          <p:cNvSpPr txBox="1"/>
          <p:nvPr/>
        </p:nvSpPr>
        <p:spPr>
          <a:xfrm>
            <a:off x="683569" y="3647368"/>
            <a:ext cx="7848871" cy="369332"/>
          </a:xfrm>
          <a:prstGeom prst="rect">
            <a:avLst/>
          </a:prstGeom>
          <a:solidFill>
            <a:srgbClr val="FFC000"/>
          </a:solidFill>
        </p:spPr>
        <p:txBody>
          <a:bodyPr wrap="square" numCol="1" rtlCol="0">
            <a:spAutoFit/>
          </a:bodyPr>
          <a:lstStyle/>
          <a:p>
            <a:r>
              <a:rPr lang="en-US" sz="1800" i="1" dirty="0" smtClean="0">
                <a:latin typeface="Verdana" panose="020B0604030504040204" pitchFamily="34" charset="0"/>
                <a:ea typeface="Verdana" panose="020B0604030504040204" pitchFamily="34" charset="0"/>
                <a:cs typeface="Verdana" panose="020B0604030504040204" pitchFamily="34" charset="0"/>
              </a:rPr>
              <a:t>P</a:t>
            </a:r>
            <a:r>
              <a:rPr lang="en-US" sz="1800" baseline="-25000" dirty="0" smtClean="0">
                <a:latin typeface="Verdana" panose="020B0604030504040204" pitchFamily="34" charset="0"/>
                <a:ea typeface="Verdana" panose="020B0604030504040204" pitchFamily="34" charset="0"/>
                <a:cs typeface="Verdana" panose="020B0604030504040204" pitchFamily="34" charset="0"/>
              </a:rPr>
              <a:t>ERP</a:t>
            </a:r>
            <a:r>
              <a:rPr lang="en-US" sz="1800" dirty="0" smtClean="0">
                <a:latin typeface="Verdana" panose="020B0604030504040204" pitchFamily="34" charset="0"/>
                <a:ea typeface="Verdana" panose="020B0604030504040204" pitchFamily="34" charset="0"/>
                <a:cs typeface="Verdana" panose="020B0604030504040204" pitchFamily="34" charset="0"/>
              </a:rPr>
              <a:t> </a:t>
            </a:r>
            <a:r>
              <a:rPr lang="en-US" sz="1800" dirty="0">
                <a:latin typeface="Verdana" panose="020B0604030504040204" pitchFamily="34" charset="0"/>
                <a:ea typeface="Verdana" panose="020B0604030504040204" pitchFamily="34" charset="0"/>
                <a:cs typeface="Verdana" panose="020B0604030504040204" pitchFamily="34" charset="0"/>
              </a:rPr>
              <a:t>= (</a:t>
            </a:r>
            <a:r>
              <a:rPr lang="en-US" sz="1800" i="1" dirty="0" err="1">
                <a:latin typeface="Verdana" panose="020B0604030504040204" pitchFamily="34" charset="0"/>
                <a:ea typeface="Verdana" panose="020B0604030504040204" pitchFamily="34" charset="0"/>
                <a:cs typeface="Verdana" panose="020B0604030504040204" pitchFamily="34" charset="0"/>
              </a:rPr>
              <a:t>P</a:t>
            </a:r>
            <a:r>
              <a:rPr lang="en-US" sz="1800" baseline="-25000" dirty="0" err="1">
                <a:latin typeface="Verdana" panose="020B0604030504040204" pitchFamily="34" charset="0"/>
                <a:ea typeface="Verdana" panose="020B0604030504040204" pitchFamily="34" charset="0"/>
                <a:cs typeface="Verdana" panose="020B0604030504040204" pitchFamily="34" charset="0"/>
              </a:rPr>
              <a:t>Sender</a:t>
            </a:r>
            <a:r>
              <a:rPr lang="en-US" sz="1800" dirty="0">
                <a:latin typeface="Verdana" panose="020B0604030504040204" pitchFamily="34" charset="0"/>
                <a:ea typeface="Verdana" panose="020B0604030504040204" pitchFamily="34" charset="0"/>
                <a:cs typeface="Verdana" panose="020B0604030504040204" pitchFamily="34" charset="0"/>
              </a:rPr>
              <a:t> - </a:t>
            </a:r>
            <a:r>
              <a:rPr lang="en-US" sz="1800" i="1" dirty="0" err="1">
                <a:latin typeface="Verdana" panose="020B0604030504040204" pitchFamily="34" charset="0"/>
                <a:ea typeface="Verdana" panose="020B0604030504040204" pitchFamily="34" charset="0"/>
                <a:cs typeface="Verdana" panose="020B0604030504040204" pitchFamily="34" charset="0"/>
              </a:rPr>
              <a:t>P</a:t>
            </a:r>
            <a:r>
              <a:rPr lang="en-US" sz="1800" baseline="-25000" dirty="0" err="1">
                <a:latin typeface="Verdana" panose="020B0604030504040204" pitchFamily="34" charset="0"/>
                <a:ea typeface="Verdana" panose="020B0604030504040204" pitchFamily="34" charset="0"/>
                <a:cs typeface="Verdana" panose="020B0604030504040204" pitchFamily="34" charset="0"/>
              </a:rPr>
              <a:t>Verluste</a:t>
            </a:r>
            <a:r>
              <a:rPr lang="en-US" sz="1800" dirty="0">
                <a:latin typeface="Verdana" panose="020B0604030504040204" pitchFamily="34" charset="0"/>
                <a:ea typeface="Verdana" panose="020B0604030504040204" pitchFamily="34" charset="0"/>
                <a:cs typeface="Verdana" panose="020B0604030504040204" pitchFamily="34" charset="0"/>
              </a:rPr>
              <a:t>) · </a:t>
            </a:r>
            <a:r>
              <a:rPr lang="en-US" sz="1800" i="1" dirty="0" err="1">
                <a:latin typeface="Verdana" panose="020B0604030504040204" pitchFamily="34" charset="0"/>
                <a:ea typeface="Verdana" panose="020B0604030504040204" pitchFamily="34" charset="0"/>
                <a:cs typeface="Verdana" panose="020B0604030504040204" pitchFamily="34" charset="0"/>
              </a:rPr>
              <a:t>G</a:t>
            </a:r>
            <a:r>
              <a:rPr lang="en-US" sz="1800" baseline="-25000" dirty="0" err="1">
                <a:latin typeface="Verdana" panose="020B0604030504040204" pitchFamily="34" charset="0"/>
                <a:ea typeface="Verdana" panose="020B0604030504040204" pitchFamily="34" charset="0"/>
                <a:cs typeface="Verdana" panose="020B0604030504040204" pitchFamily="34" charset="0"/>
              </a:rPr>
              <a:t>Antenne</a:t>
            </a:r>
            <a:r>
              <a:rPr lang="en-US" sz="1800" baseline="-25000" dirty="0">
                <a:latin typeface="Verdana" panose="020B0604030504040204" pitchFamily="34" charset="0"/>
                <a:ea typeface="Verdana" panose="020B0604030504040204" pitchFamily="34" charset="0"/>
                <a:cs typeface="Verdana" panose="020B0604030504040204" pitchFamily="34" charset="0"/>
              </a:rPr>
              <a:t> </a:t>
            </a:r>
            <a:r>
              <a:rPr lang="en-US" sz="1800" baseline="-25000" dirty="0" err="1" smtClean="0">
                <a:latin typeface="Verdana" panose="020B0604030504040204" pitchFamily="34" charset="0"/>
                <a:ea typeface="Verdana" panose="020B0604030504040204" pitchFamily="34" charset="0"/>
                <a:cs typeface="Verdana" panose="020B0604030504040204" pitchFamily="34" charset="0"/>
              </a:rPr>
              <a:t>Dipol</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cxnSp>
        <p:nvCxnSpPr>
          <p:cNvPr id="6" name="Gerade Verbindung 5"/>
          <p:cNvCxnSpPr/>
          <p:nvPr/>
        </p:nvCxnSpPr>
        <p:spPr>
          <a:xfrm>
            <a:off x="683569" y="3645024"/>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683568" y="4017590"/>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feld 1"/>
          <p:cNvSpPr txBox="1"/>
          <p:nvPr/>
        </p:nvSpPr>
        <p:spPr>
          <a:xfrm>
            <a:off x="683568" y="5085184"/>
            <a:ext cx="2249334" cy="369332"/>
          </a:xfrm>
          <a:prstGeom prst="rect">
            <a:avLst/>
          </a:prstGeom>
          <a:solidFill>
            <a:srgbClr val="FFC000"/>
          </a:solidFill>
          <a:ln>
            <a:solidFill>
              <a:schemeClr val="tx1"/>
            </a:solidFill>
          </a:ln>
        </p:spPr>
        <p:txBody>
          <a:bodyPr wrap="none" rtlCol="0">
            <a:spAutoFit/>
          </a:bodyPr>
          <a:lstStyle/>
          <a:p>
            <a:r>
              <a:rPr lang="en-US" sz="1800" i="1" dirty="0">
                <a:latin typeface="Verdana" panose="020B0604030504040204" pitchFamily="34" charset="0"/>
                <a:ea typeface="Verdana" panose="020B0604030504040204" pitchFamily="34" charset="0"/>
                <a:cs typeface="Verdana" panose="020B0604030504040204" pitchFamily="34" charset="0"/>
              </a:rPr>
              <a:t>P</a:t>
            </a:r>
            <a:r>
              <a:rPr lang="en-US" sz="1800" baseline="-25000" dirty="0">
                <a:latin typeface="Verdana" panose="020B0604030504040204" pitchFamily="34" charset="0"/>
                <a:ea typeface="Verdana" panose="020B0604030504040204" pitchFamily="34" charset="0"/>
                <a:cs typeface="Verdana" panose="020B0604030504040204" pitchFamily="34" charset="0"/>
              </a:rPr>
              <a:t>EIRP</a:t>
            </a:r>
            <a:r>
              <a:rPr lang="en-US" sz="1800" dirty="0">
                <a:latin typeface="Verdana" panose="020B0604030504040204" pitchFamily="34" charset="0"/>
                <a:ea typeface="Verdana" panose="020B0604030504040204" pitchFamily="34" charset="0"/>
                <a:cs typeface="Verdana" panose="020B0604030504040204" pitchFamily="34" charset="0"/>
              </a:rPr>
              <a:t> = 1,64 · </a:t>
            </a:r>
            <a:r>
              <a:rPr lang="en-US" sz="1800" i="1" dirty="0">
                <a:latin typeface="Verdana" panose="020B0604030504040204" pitchFamily="34" charset="0"/>
                <a:ea typeface="Verdana" panose="020B0604030504040204" pitchFamily="34" charset="0"/>
                <a:cs typeface="Verdana" panose="020B0604030504040204" pitchFamily="34" charset="0"/>
              </a:rPr>
              <a:t>P</a:t>
            </a:r>
            <a:r>
              <a:rPr lang="en-US" sz="1800" baseline="-25000" dirty="0">
                <a:latin typeface="Verdana" panose="020B0604030504040204" pitchFamily="34" charset="0"/>
                <a:ea typeface="Verdana" panose="020B0604030504040204" pitchFamily="34" charset="0"/>
                <a:cs typeface="Verdana" panose="020B0604030504040204" pitchFamily="34" charset="0"/>
              </a:rPr>
              <a:t>ERP</a:t>
            </a:r>
            <a:endParaRPr 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1526623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16</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037063115"/>
              </p:ext>
            </p:extLst>
          </p:nvPr>
        </p:nvGraphicFramePr>
        <p:xfrm>
          <a:off x="899592" y="1247646"/>
          <a:ext cx="7488832" cy="25158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TL204</a:t>
                      </a:r>
                      <a:endParaRPr lang="en-US" dirty="0">
                        <a:solidFill>
                          <a:schemeClr val="tx1"/>
                        </a:solidFill>
                      </a:endParaRPr>
                    </a:p>
                  </a:txBody>
                  <a:tcPr>
                    <a:solidFill>
                      <a:schemeClr val="bg1">
                        <a:lumMod val="65000"/>
                      </a:schemeClr>
                    </a:solidFill>
                  </a:tcPr>
                </a:tc>
                <a:tc>
                  <a:txBody>
                    <a:bodyPr/>
                    <a:lstStyle/>
                    <a:p>
                      <a:r>
                        <a:rPr lang="de-DE" sz="1600" dirty="0"/>
                        <a:t>Ein Sender mit 0,6 Watt Ausgangsleistung ist über eine Antennenleitung, die 1 dB Kabelverluste hat, an eine Richtantenne mit 11 dB Gewinn (auf Dipol bezogen) angeschlossen. Welche EIRP wird von der Antenne maximal abgestrahlt?</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smtClean="0"/>
                        <a:t>6,0 Watt</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7,8 Watt</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9,8 Watt</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12,7 Watt</a:t>
                      </a:r>
                      <a:endParaRPr lang="en-US"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232088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68672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305257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41841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66394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23072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3034296"/>
            <a:ext cx="809837" cy="338554"/>
          </a:xfrm>
          <a:prstGeom prst="rect">
            <a:avLst/>
          </a:prstGeom>
          <a:solidFill>
            <a:srgbClr val="92D050"/>
          </a:solidFill>
          <a:ln>
            <a:noFill/>
          </a:ln>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957820" y="33910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67232573"/>
              </p:ext>
            </p:extLst>
          </p:nvPr>
        </p:nvGraphicFramePr>
        <p:xfrm>
          <a:off x="899592" y="3793450"/>
          <a:ext cx="7488832" cy="251587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TL205</a:t>
                      </a:r>
                      <a:endParaRPr lang="en-US" dirty="0">
                        <a:solidFill>
                          <a:schemeClr val="tx1"/>
                        </a:solidFill>
                      </a:endParaRPr>
                    </a:p>
                  </a:txBody>
                  <a:tcPr>
                    <a:solidFill>
                      <a:schemeClr val="bg1">
                        <a:lumMod val="65000"/>
                      </a:schemeClr>
                    </a:solidFill>
                  </a:tcPr>
                </a:tc>
                <a:tc>
                  <a:txBody>
                    <a:bodyPr/>
                    <a:lstStyle/>
                    <a:p>
                      <a:r>
                        <a:rPr lang="de-DE" sz="1600" dirty="0"/>
                        <a:t>Ein Sender mit 5 Watt Ausgangsleistung ist über eine Antennenleitung, die 2 dB Kabelverluste hat, an eine Antenne mit 5 dB Gewinn (auf Dipol bezogen) angeschlossen. Welche EIRP wird von der Antenne maximal abgestrahlt?</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smtClean="0"/>
                        <a:t>6,1 Watt</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10 Watt</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16,4 Watt</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32,8 Watt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87398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523982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60567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97151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521590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85279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57425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594625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85637068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91208"/>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17</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4255151500"/>
              </p:ext>
            </p:extLst>
          </p:nvPr>
        </p:nvGraphicFramePr>
        <p:xfrm>
          <a:off x="899592" y="2420888"/>
          <a:ext cx="7488832" cy="251587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TL206</a:t>
                      </a:r>
                      <a:endParaRPr lang="en-US" dirty="0">
                        <a:solidFill>
                          <a:schemeClr val="tx1"/>
                        </a:solidFill>
                      </a:endParaRPr>
                    </a:p>
                  </a:txBody>
                  <a:tcPr>
                    <a:solidFill>
                      <a:schemeClr val="bg1">
                        <a:lumMod val="65000"/>
                      </a:schemeClr>
                    </a:solidFill>
                  </a:tcPr>
                </a:tc>
                <a:tc>
                  <a:txBody>
                    <a:bodyPr/>
                    <a:lstStyle/>
                    <a:p>
                      <a:r>
                        <a:rPr lang="de-DE" sz="1600" dirty="0" smtClean="0"/>
                        <a:t>Ein Sender mit 75 Watt Ausgangsleistung ist über eine Antennenleitung, die 2,15 dB (Faktor 1,64) Kabelverluste hat, an eine Dipol-Antenne angeschlossen. Welche EIRP wird von der Antenne maximal abgestrahlt? </a:t>
                      </a:r>
                      <a:endParaRPr lang="de-DE" sz="1600" dirty="0"/>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smtClean="0"/>
                        <a:t>45,7 Watt</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smtClean="0"/>
                        <a:t>60,6 Watt</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smtClean="0"/>
                        <a:t>75 Watt</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123 Watt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350142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386726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423311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459895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384334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348023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420169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457369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473909874"/>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3" grpId="0" animBg="1"/>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bwMode="auto">
          <a:xfrm>
            <a:off x="685800" y="2823071"/>
            <a:ext cx="7772400" cy="1470025"/>
          </a:xfrm>
          <a:prstGeom prst="rect">
            <a:avLst/>
          </a:prstGeom>
          <a:noFill/>
          <a:ln w="9525">
            <a:noFill/>
            <a:miter lim="800000"/>
            <a:headEnd/>
            <a:tailEnd/>
          </a:ln>
        </p:spPr>
        <p:txBody>
          <a:bodyPr anchor="ctr"/>
          <a:lstStyle/>
          <a:p>
            <a:pPr algn="ctr" eaLnBrk="0" hangingPunct="0">
              <a:defRPr/>
            </a:pPr>
            <a:r>
              <a:rPr lang="de-DE" sz="2800" kern="0" dirty="0" smtClean="0">
                <a:solidFill>
                  <a:schemeClr val="tx2"/>
                </a:solidFill>
                <a:latin typeface="+mj-lt"/>
                <a:ea typeface="+mj-ea"/>
                <a:cs typeface="+mj-cs"/>
              </a:rPr>
              <a:t>Bauformen von Antennen</a:t>
            </a:r>
            <a:endParaRPr lang="de-DE" sz="2800" kern="0" dirty="0">
              <a:solidFill>
                <a:schemeClr val="tx2"/>
              </a:solidFill>
              <a:latin typeface="+mj-lt"/>
              <a:ea typeface="+mj-ea"/>
              <a:cs typeface="+mj-cs"/>
            </a:endParaRPr>
          </a:p>
        </p:txBody>
      </p:sp>
      <p:sp>
        <p:nvSpPr>
          <p:cNvPr id="11" name="Fußzeilenplatzhalter 3"/>
          <p:cNvSpPr>
            <a:spLocks noGrp="1"/>
          </p:cNvSpPr>
          <p:nvPr>
            <p:ph type="ftr" sz="quarter" idx="10"/>
          </p:nvPr>
        </p:nvSpPr>
        <p:spPr/>
        <p:txBody>
          <a:bodyPr/>
          <a:lstStyle/>
          <a:p>
            <a:pPr lvl="2">
              <a:defRPr/>
            </a:pPr>
            <a:r>
              <a:rPr lang="de-DE"/>
              <a:t> </a:t>
            </a:r>
          </a:p>
          <a:p>
            <a:pPr lvl="3">
              <a:defRPr/>
            </a:pPr>
            <a:endParaRPr lang="de-DE"/>
          </a:p>
          <a:p>
            <a:pPr lvl="3">
              <a:defRPr/>
            </a:pPr>
            <a:r>
              <a:rPr lang="de-DE" sz="1200"/>
              <a:t>			              Ortsverband München-Süd des</a:t>
            </a:r>
          </a:p>
          <a:p>
            <a:pPr lvl="3">
              <a:defRPr/>
            </a:pPr>
            <a:r>
              <a:rPr lang="de-DE" sz="1200"/>
              <a:t>		                            Deutschen Amateur-Radio-Club e.V.</a:t>
            </a:r>
          </a:p>
        </p:txBody>
      </p:sp>
    </p:spTree>
    <p:extLst>
      <p:ext uri="{BB962C8B-B14F-4D97-AF65-F5344CB8AC3E}">
        <p14:creationId xmlns:p14="http://schemas.microsoft.com/office/powerpoint/2010/main" val="309909685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Dipol</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19</a:t>
            </a:fld>
            <a:endParaRPr lang="de-DE" altLang="en-US"/>
          </a:p>
        </p:txBody>
      </p:sp>
      <mc:AlternateContent xmlns:mc="http://schemas.openxmlformats.org/markup-compatibility/2006" xmlns:a14="http://schemas.microsoft.com/office/drawing/2010/main">
        <mc:Choice Requires="a14">
          <p:sp>
            <p:nvSpPr>
              <p:cNvPr id="12" name="Textfeld 11"/>
              <p:cNvSpPr txBox="1"/>
              <p:nvPr/>
            </p:nvSpPr>
            <p:spPr>
              <a:xfrm>
                <a:off x="827584" y="2450056"/>
                <a:ext cx="7857256" cy="3715248"/>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Der gestreckte Dipol mit einer Länge von Lambdahalbe ist die Grundform einer Sendeantenne. Weil der Draht nicht unendlich dünn und nicht unendlich weit von der Erde entfernt ist, verstimmt sich eine Dipolantenne in der Praxis nach niedrigeren Frequenzen. Um dies auszugleichen, macht man die Antenne je nach Bauhöhe um drei bis sieben Prozent kürzer. Man nennt dies den Verkürzungsfaktor einer Antenne. Die mechanische Länge wird mit folgender Formel berechnet.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14:m>
                  <m:oMath xmlns:m="http://schemas.openxmlformats.org/officeDocument/2006/math">
                    <m:r>
                      <a:rPr lang="de-DE" sz="1600" b="0" i="1" smtClean="0">
                        <a:latin typeface="Cambria Math"/>
                        <a:ea typeface="Verdana" panose="020B0604030504040204" pitchFamily="34" charset="0"/>
                        <a:cs typeface="Verdana" panose="020B0604030504040204" pitchFamily="34" charset="0"/>
                      </a:rPr>
                      <m:t>𝑙</m:t>
                    </m:r>
                    <m:r>
                      <a:rPr lang="de-DE" sz="1600" b="0" i="1" smtClean="0">
                        <a:latin typeface="Cambria Math"/>
                        <a:ea typeface="Verdana" panose="020B0604030504040204" pitchFamily="34" charset="0"/>
                        <a:cs typeface="Verdana" panose="020B0604030504040204" pitchFamily="34" charset="0"/>
                      </a:rPr>
                      <m:t>=</m:t>
                    </m:r>
                    <m:r>
                      <a:rPr lang="de-DE" sz="1600" b="0" i="1" smtClean="0">
                        <a:latin typeface="Cambria Math"/>
                        <a:ea typeface="Verdana" panose="020B0604030504040204" pitchFamily="34" charset="0"/>
                        <a:cs typeface="Verdana" panose="020B0604030504040204" pitchFamily="34" charset="0"/>
                      </a:rPr>
                      <m:t>𝑘</m:t>
                    </m:r>
                    <m:r>
                      <a:rPr lang="de-DE" sz="1600" b="0" i="1" smtClean="0">
                        <a:latin typeface="Cambria Math"/>
                        <a:ea typeface="Verdana" panose="020B0604030504040204" pitchFamily="34" charset="0"/>
                        <a:cs typeface="Verdana" panose="020B0604030504040204" pitchFamily="34" charset="0"/>
                      </a:rPr>
                      <m:t> · </m:t>
                    </m:r>
                    <m:f>
                      <m:fPr>
                        <m:ctrlPr>
                          <a:rPr lang="de-DE" sz="1600" i="1" dirty="0" smtClean="0">
                            <a:latin typeface="Cambria Math" panose="02040503050406030204" pitchFamily="18" charset="0"/>
                            <a:ea typeface="Verdana" panose="020B0604030504040204" pitchFamily="34" charset="0"/>
                            <a:cs typeface="Verdana" panose="020B0604030504040204" pitchFamily="34" charset="0"/>
                          </a:rPr>
                        </m:ctrlPr>
                      </m:fPr>
                      <m:num>
                        <m:r>
                          <m:rPr>
                            <m:sty m:val="p"/>
                          </m:rPr>
                          <a:rPr lang="el-GR" sz="1600" i="1">
                            <a:latin typeface="Cambria Math"/>
                            <a:ea typeface="Verdana" panose="020B0604030504040204" pitchFamily="34" charset="0"/>
                            <a:cs typeface="Verdana" panose="020B0604030504040204" pitchFamily="34" charset="0"/>
                          </a:rPr>
                          <m:t>λ</m:t>
                        </m:r>
                      </m:num>
                      <m:den>
                        <m:r>
                          <a:rPr lang="de-DE" sz="1600" b="0" i="1" dirty="0" smtClean="0">
                            <a:latin typeface="Cambria Math"/>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mit k = 0,93..0,97</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Außer dem gestreckten Dipol gibt es davon abgewandelte Bauformen. Dazu gehören die „</a:t>
                </a:r>
                <a:r>
                  <a:rPr lang="de-DE" sz="1600" dirty="0" err="1">
                    <a:latin typeface="Verdana" panose="020B0604030504040204" pitchFamily="34" charset="0"/>
                    <a:ea typeface="Verdana" panose="020B0604030504040204" pitchFamily="34" charset="0"/>
                    <a:cs typeface="Verdana" panose="020B0604030504040204" pitchFamily="34" charset="0"/>
                  </a:rPr>
                  <a:t>Inverted</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err="1">
                    <a:latin typeface="Verdana" panose="020B0604030504040204" pitchFamily="34" charset="0"/>
                    <a:ea typeface="Verdana" panose="020B0604030504040204" pitchFamily="34" charset="0"/>
                    <a:cs typeface="Verdana" panose="020B0604030504040204" pitchFamily="34" charset="0"/>
                  </a:rPr>
                  <a:t>Vee</a:t>
                </a:r>
                <a:r>
                  <a:rPr lang="de-DE" sz="1600" dirty="0">
                    <a:latin typeface="Verdana" panose="020B0604030504040204" pitchFamily="34" charset="0"/>
                    <a:ea typeface="Verdana" panose="020B0604030504040204" pitchFamily="34" charset="0"/>
                    <a:cs typeface="Verdana" panose="020B0604030504040204" pitchFamily="34" charset="0"/>
                  </a:rPr>
                  <a:t>“, der Faltdipol, die quadratische Schleife, die Delta Loop und auch Multibandversionen wie die W3DZZ</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12" name="Textfeld 11"/>
              <p:cNvSpPr txBox="1">
                <a:spLocks noRot="1" noChangeAspect="1" noMove="1" noResize="1" noEditPoints="1" noAdjustHandles="1" noChangeArrowheads="1" noChangeShapeType="1" noTextEdit="1"/>
              </p:cNvSpPr>
              <p:nvPr/>
            </p:nvSpPr>
            <p:spPr>
              <a:xfrm>
                <a:off x="827584" y="2450056"/>
                <a:ext cx="7857256" cy="3715248"/>
              </a:xfrm>
              <a:prstGeom prst="rect">
                <a:avLst/>
              </a:prstGeom>
              <a:blipFill rotWithShape="1">
                <a:blip r:embed="rId3"/>
                <a:stretch>
                  <a:fillRect l="-465" t="-493" r="-776" b="-1314"/>
                </a:stretch>
              </a:blipFill>
            </p:spPr>
            <p:txBody>
              <a:bodyPr/>
              <a:lstStyle/>
              <a:p>
                <a:r>
                  <a:rPr lang="en-US">
                    <a:noFill/>
                  </a:rPr>
                  <a:t> </a:t>
                </a:r>
              </a:p>
            </p:txBody>
          </p:sp>
        </mc:Fallback>
      </mc:AlternateContent>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124744"/>
            <a:ext cx="5524500" cy="1238250"/>
          </a:xfrm>
          <a:prstGeom prst="rect">
            <a:avLst/>
          </a:prstGeom>
        </p:spPr>
      </p:pic>
    </p:spTree>
    <p:extLst>
      <p:ext uri="{BB962C8B-B14F-4D97-AF65-F5344CB8AC3E}">
        <p14:creationId xmlns:p14="http://schemas.microsoft.com/office/powerpoint/2010/main" val="9527362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Antennentechnik</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a:t>
            </a:fld>
            <a:endParaRPr lang="de-DE" altLang="en-US"/>
          </a:p>
        </p:txBody>
      </p:sp>
      <p:sp>
        <p:nvSpPr>
          <p:cNvPr id="9" name="Textfeld 8"/>
          <p:cNvSpPr txBox="1"/>
          <p:nvPr/>
        </p:nvSpPr>
        <p:spPr>
          <a:xfrm>
            <a:off x="683568" y="1268760"/>
            <a:ext cx="7776864" cy="4785926"/>
          </a:xfrm>
          <a:prstGeom prst="rect">
            <a:avLst/>
          </a:prstGeom>
          <a:noFill/>
        </p:spPr>
        <p:txBody>
          <a:bodyPr wrap="square" rtlCol="0">
            <a:spAutoFit/>
          </a:bodyPr>
          <a:lstStyle/>
          <a:p>
            <a:pPr>
              <a:spcBef>
                <a:spcPts val="800"/>
              </a:spcBef>
            </a:pPr>
            <a:r>
              <a:rPr lang="de-DE" sz="1500" dirty="0" smtClean="0">
                <a:latin typeface="Verdana" panose="020B0604030504040204" pitchFamily="34" charset="0"/>
                <a:ea typeface="Verdana" panose="020B0604030504040204" pitchFamily="34" charset="0"/>
                <a:cs typeface="Verdana" panose="020B0604030504040204" pitchFamily="34" charset="0"/>
              </a:rPr>
              <a:t>Die </a:t>
            </a:r>
            <a:r>
              <a:rPr lang="de-DE" sz="1500" dirty="0">
                <a:latin typeface="Verdana" panose="020B0604030504040204" pitchFamily="34" charset="0"/>
                <a:ea typeface="Verdana" panose="020B0604030504040204" pitchFamily="34" charset="0"/>
                <a:cs typeface="Verdana" panose="020B0604030504040204" pitchFamily="34" charset="0"/>
              </a:rPr>
              <a:t>Antenne hat die Aufgabe, hochfrequente Energie in Form eines elektromagnetischen Feldes abzustrahlen (siehe Lektion 8) beziehungsweise umgekehrt ein elektromagnetisches Feld aufzufangen und in hochfrequente Energie umzuformen, die über ein HF-Kabel dem Empfänger zugeführt wird. </a:t>
            </a: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Jeder gestreckte Draht, durch den ein hochfrequenter Wechselstrom fließt, erzeugt ein elektromagnetisches Feld und ist damit eine Sendeantenne. Wir besprechen hier im Amateurfunklehrgang nur Sendeantennen und zwar zunächst solche für den Kurzwellenfunkbetrieb und zum Schluss noch Richtantennen für den VHF/UHF-Bereich. </a:t>
            </a: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Empfangs- und Sendeantennen unterscheiden sich nicht grundsätzlich. Eine gute Sendeantenne ist zumindest im Kurzwellenbereich auch immer eine gute Empfangsantenne. Umgekehrt gilt dieser Satz allerdings nicht. Während man mit einer Zimmerantenne, Radio-Teleskopantenne oder einer Ferritantenne auch im Kurzwellenbereich noch ganz gut empfangen kann, ist der Betrieb eines KW-Senders mit solchen Antennen kaum möglich</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Weil der Antennenbau im Kurzwellenbereich für Funkamateure ein sehr beliebtes Gebiet für den Selbstbau ist, soll hier im Lehrgang die Theorie der Sendeantennen etwas ausführlicher besprochen werden, als dies für die Prüfung eigentlich notwendig wäre.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err="1" smtClean="0"/>
              <a:t>Inverted</a:t>
            </a:r>
            <a:r>
              <a:rPr lang="de-DE" altLang="en-US" dirty="0" smtClean="0"/>
              <a:t> V</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20</a:t>
            </a:fld>
            <a:endParaRPr lang="de-DE" altLang="en-US"/>
          </a:p>
        </p:txBody>
      </p:sp>
      <p:sp>
        <p:nvSpPr>
          <p:cNvPr id="12" name="Textfeld 11"/>
          <p:cNvSpPr txBox="1"/>
          <p:nvPr/>
        </p:nvSpPr>
        <p:spPr>
          <a:xfrm>
            <a:off x="827584" y="3988995"/>
            <a:ext cx="7857256" cy="1672253"/>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Durch </a:t>
            </a:r>
            <a:r>
              <a:rPr lang="de-DE" sz="1600" dirty="0">
                <a:latin typeface="Verdana" panose="020B0604030504040204" pitchFamily="34" charset="0"/>
                <a:ea typeface="Verdana" panose="020B0604030504040204" pitchFamily="34" charset="0"/>
                <a:cs typeface="Verdana" panose="020B0604030504040204" pitchFamily="34" charset="0"/>
              </a:rPr>
              <a:t>das Herunterziehen der Dipol-Enden wird das horizontale Richtdiagramm der Antenne verändert. Bei einem Spreizwinkel von 90</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entsteht aus der typischen Achtercharakteristik des Dipols nahezu eine Rundstrahlcharakteristik, das heißt diese Antenne strahlt gleichmäßig in alle Himmelsrichtungen.</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1361966"/>
            <a:ext cx="6953250" cy="2262188"/>
          </a:xfrm>
          <a:prstGeom prst="rect">
            <a:avLst/>
          </a:prstGeom>
        </p:spPr>
      </p:pic>
    </p:spTree>
    <p:extLst>
      <p:ext uri="{BB962C8B-B14F-4D97-AF65-F5344CB8AC3E}">
        <p14:creationId xmlns:p14="http://schemas.microsoft.com/office/powerpoint/2010/main" val="298761274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Der Multiband-Dipol</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21</a:t>
            </a:fld>
            <a:endParaRPr lang="de-DE" altLang="en-US"/>
          </a:p>
        </p:txBody>
      </p:sp>
      <p:sp>
        <p:nvSpPr>
          <p:cNvPr id="12" name="Textfeld 11"/>
          <p:cNvSpPr txBox="1"/>
          <p:nvPr/>
        </p:nvSpPr>
        <p:spPr>
          <a:xfrm>
            <a:off x="827584" y="2837254"/>
            <a:ext cx="7857256" cy="1815882"/>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Eine Möglichkeit ist es, für jedes gewünschte Band einen Halbwellenstrahler zu bemessen, diese untereinander zu hängen und mit einem gemeinsamen Kabel einzuspeisen. Dann wird immer die Antenne, die </a:t>
            </a:r>
            <a:r>
              <a:rPr lang="de-DE" sz="1600" dirty="0" err="1">
                <a:latin typeface="Verdana" panose="020B0604030504040204" pitchFamily="34" charset="0"/>
                <a:ea typeface="Verdana" panose="020B0604030504040204" pitchFamily="34" charset="0"/>
                <a:cs typeface="Verdana" panose="020B0604030504040204" pitchFamily="34" charset="0"/>
              </a:rPr>
              <a:t>niederohmig</a:t>
            </a:r>
            <a:r>
              <a:rPr lang="de-DE" sz="1600" dirty="0">
                <a:latin typeface="Verdana" panose="020B0604030504040204" pitchFamily="34" charset="0"/>
                <a:ea typeface="Verdana" panose="020B0604030504040204" pitchFamily="34" charset="0"/>
                <a:cs typeface="Verdana" panose="020B0604030504040204" pitchFamily="34" charset="0"/>
              </a:rPr>
              <a:t> ist, die Energie aufnehmen. Die im Speisepunkt hochohmigen Antennen stören dann nicht. Für die fünf klassischen Bänder genügen vier Dipole, denn der Strahler für das 40-m-Band ist ja, wie gezeigt wurde, auch für das 15-m-Band </a:t>
            </a:r>
            <a:r>
              <a:rPr lang="de-DE" sz="1600" dirty="0" err="1">
                <a:latin typeface="Verdana" panose="020B0604030504040204" pitchFamily="34" charset="0"/>
                <a:ea typeface="Verdana" panose="020B0604030504040204" pitchFamily="34" charset="0"/>
                <a:cs typeface="Verdana" panose="020B0604030504040204" pitchFamily="34" charset="0"/>
              </a:rPr>
              <a:t>niederohmig</a:t>
            </a:r>
            <a:r>
              <a:rPr lang="de-DE" sz="1600" dirty="0">
                <a:latin typeface="Verdana" panose="020B0604030504040204" pitchFamily="34" charset="0"/>
                <a:ea typeface="Verdana" panose="020B0604030504040204" pitchFamily="34" charset="0"/>
                <a:cs typeface="Verdana" panose="020B0604030504040204" pitchFamily="34" charset="0"/>
              </a:rPr>
              <a:t>.</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1340768"/>
            <a:ext cx="5657850" cy="1323975"/>
          </a:xfrm>
          <a:prstGeom prst="rect">
            <a:avLst/>
          </a:prstGeom>
        </p:spPr>
      </p:pic>
    </p:spTree>
    <p:extLst>
      <p:ext uri="{BB962C8B-B14F-4D97-AF65-F5344CB8AC3E}">
        <p14:creationId xmlns:p14="http://schemas.microsoft.com/office/powerpoint/2010/main" val="3099923442"/>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a:t>Die W3DZZ-Antenne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22</a:t>
            </a:fld>
            <a:endParaRPr lang="de-DE" altLang="en-US"/>
          </a:p>
        </p:txBody>
      </p:sp>
      <p:sp>
        <p:nvSpPr>
          <p:cNvPr id="12" name="Textfeld 11"/>
          <p:cNvSpPr txBox="1"/>
          <p:nvPr/>
        </p:nvSpPr>
        <p:spPr>
          <a:xfrm>
            <a:off x="827584" y="3322340"/>
            <a:ext cx="7857256" cy="2062103"/>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 </a:t>
            </a:r>
            <a:r>
              <a:rPr lang="de-DE" sz="1600" dirty="0">
                <a:latin typeface="Verdana" panose="020B0604030504040204" pitchFamily="34" charset="0"/>
                <a:ea typeface="Verdana" panose="020B0604030504040204" pitchFamily="34" charset="0"/>
                <a:cs typeface="Verdana" panose="020B0604030504040204" pitchFamily="34" charset="0"/>
              </a:rPr>
              <a:t>von dem </a:t>
            </a:r>
            <a:r>
              <a:rPr lang="de-DE" sz="1600" dirty="0" smtClean="0">
                <a:latin typeface="Verdana" panose="020B0604030504040204" pitchFamily="34" charset="0"/>
                <a:ea typeface="Verdana" panose="020B0604030504040204" pitchFamily="34" charset="0"/>
                <a:cs typeface="Verdana" panose="020B0604030504040204" pitchFamily="34" charset="0"/>
              </a:rPr>
              <a:t>amerikanischen Funkamateur </a:t>
            </a:r>
            <a:r>
              <a:rPr lang="de-DE" sz="1600" dirty="0">
                <a:latin typeface="Verdana" panose="020B0604030504040204" pitchFamily="34" charset="0"/>
                <a:ea typeface="Verdana" panose="020B0604030504040204" pitchFamily="34" charset="0"/>
                <a:cs typeface="Verdana" panose="020B0604030504040204" pitchFamily="34" charset="0"/>
              </a:rPr>
              <a:t>W3DZZ erfundene Antenne wird wegen ihrer relativ geringen Länge von 33 m (anstatt 41 m eines normalen Halbwellendipols) von Funkamateuren gern verwendet. Die Sperrkreise haben eine Resonanzfrequenz in der Mitte des 40-m-Bandes (7,05 MHz) und wirken auf diesem Band als Isolatoren, so dass die Antenne hier als Lambdahalbe-Dipol arbeitet. Auf 80 m wirken die Induktivitäten der Sperrkreise wie Verlängerungsspulen. Die Antenne arbeitet deshalb im 80-m-Band ebenfalls als Lambdahalbe-Dipol.</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340767"/>
            <a:ext cx="6988969" cy="1893094"/>
          </a:xfrm>
          <a:prstGeom prst="rect">
            <a:avLst/>
          </a:prstGeom>
        </p:spPr>
      </p:pic>
    </p:spTree>
    <p:extLst>
      <p:ext uri="{BB962C8B-B14F-4D97-AF65-F5344CB8AC3E}">
        <p14:creationId xmlns:p14="http://schemas.microsoft.com/office/powerpoint/2010/main" val="320011588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23</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946096418"/>
              </p:ext>
            </p:extLst>
          </p:nvPr>
        </p:nvGraphicFramePr>
        <p:xfrm>
          <a:off x="899592" y="1653004"/>
          <a:ext cx="7488832" cy="379222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TH110</a:t>
                      </a:r>
                      <a:endParaRPr lang="en-US" dirty="0">
                        <a:solidFill>
                          <a:schemeClr val="tx1"/>
                        </a:solidFill>
                      </a:endParaRPr>
                    </a:p>
                  </a:txBody>
                  <a:tcPr>
                    <a:solidFill>
                      <a:schemeClr val="bg1">
                        <a:lumMod val="65000"/>
                      </a:schemeClr>
                    </a:solidFill>
                  </a:tcPr>
                </a:tc>
                <a:tc>
                  <a:txBody>
                    <a:bodyPr/>
                    <a:lstStyle/>
                    <a:p>
                      <a:r>
                        <a:rPr lang="de-DE"/>
                        <a:t>Sie wollen eine Zweibandantenne für 160 m und 80 m selbst bauen. Welche der folgenden Antworten enthält die richtige Drahtlänge l zwischen den Schwingkreisen und die richtige Resonanzfrequenz f</a:t>
                      </a:r>
                      <a:r>
                        <a:rPr lang="de-DE" baseline="-25000"/>
                        <a:t>res</a:t>
                      </a:r>
                      <a:r>
                        <a:rPr lang="de-DE"/>
                        <a:t> der Kreise?</a:t>
                      </a:r>
                    </a:p>
                  </a:txBody>
                  <a:tcPr marL="28575" marR="28575" marT="28575" marB="28575" anchor="ctr">
                    <a:solidFill>
                      <a:schemeClr val="bg1">
                        <a:lumMod val="65000"/>
                      </a:schemeClr>
                    </a:solidFill>
                  </a:tcPr>
                </a:tc>
              </a:tr>
              <a:tr h="370840">
                <a:tc>
                  <a:txBody>
                    <a:bodyPr/>
                    <a:lstStyle/>
                    <a:p>
                      <a:endParaRPr lang="en-US" dirty="0">
                        <a:solidFill>
                          <a:schemeClr val="tx1"/>
                        </a:solidFill>
                      </a:endParaRPr>
                    </a:p>
                  </a:txBody>
                  <a:tcPr>
                    <a:noFill/>
                  </a:tcPr>
                </a:tc>
                <a:tc>
                  <a:txBody>
                    <a:bodyPr/>
                    <a:lstStyle/>
                    <a:p>
                      <a:endParaRPr lang="en-US" dirty="0" smtClean="0"/>
                    </a:p>
                    <a:p>
                      <a:endParaRPr lang="en-US" dirty="0" smtClean="0"/>
                    </a:p>
                    <a:p>
                      <a:endParaRPr lang="en-US" dirty="0" smtClean="0"/>
                    </a:p>
                    <a:p>
                      <a:endParaRPr lang="en-US" dirty="0"/>
                    </a:p>
                  </a:txBody>
                  <a:tcPr marL="28575" marR="28575" marT="28575" marB="28575" anchor="ctr">
                    <a:noFill/>
                  </a:tcPr>
                </a:tc>
              </a:tr>
              <a:tr h="370840">
                <a:tc>
                  <a:txBody>
                    <a:bodyPr/>
                    <a:lstStyle/>
                    <a:p>
                      <a:r>
                        <a:rPr lang="en-US" dirty="0" smtClean="0"/>
                        <a:t>A</a:t>
                      </a:r>
                      <a:endParaRPr lang="en-US" dirty="0"/>
                    </a:p>
                  </a:txBody>
                  <a:tcPr anchor="ctr"/>
                </a:tc>
                <a:tc>
                  <a:txBody>
                    <a:bodyPr/>
                    <a:lstStyle/>
                    <a:p>
                      <a:r>
                        <a:rPr lang="de-DE" b="1">
                          <a:latin typeface="Times New Roman"/>
                        </a:rPr>
                        <a:t>   </a:t>
                      </a:r>
                      <a:r>
                        <a:rPr lang="de-DE" b="1" i="1">
                          <a:latin typeface="Times New Roman"/>
                        </a:rPr>
                        <a:t>l</a:t>
                      </a:r>
                      <a:r>
                        <a:rPr lang="de-DE"/>
                        <a:t> beträgt zirka 80 m und f</a:t>
                      </a:r>
                      <a:r>
                        <a:rPr lang="de-DE" baseline="-25000"/>
                        <a:t>res</a:t>
                      </a:r>
                      <a:r>
                        <a:rPr lang="de-DE"/>
                        <a:t> liegt bei zirka 3,65 MHz.</a:t>
                      </a:r>
                    </a:p>
                  </a:txBody>
                  <a:tcPr marL="28575" marR="28575" marT="28575" marB="28575" anchor="ctr"/>
                </a:tc>
              </a:tr>
              <a:tr h="370840">
                <a:tc>
                  <a:txBody>
                    <a:bodyPr/>
                    <a:lstStyle/>
                    <a:p>
                      <a:r>
                        <a:rPr lang="en-US" dirty="0" smtClean="0"/>
                        <a:t>B</a:t>
                      </a:r>
                      <a:endParaRPr lang="en-US" dirty="0"/>
                    </a:p>
                  </a:txBody>
                  <a:tcPr anchor="ctr"/>
                </a:tc>
                <a:tc>
                  <a:txBody>
                    <a:bodyPr/>
                    <a:lstStyle/>
                    <a:p>
                      <a:r>
                        <a:rPr lang="de-DE" b="1">
                          <a:latin typeface="Times New Roman"/>
                        </a:rPr>
                        <a:t>   </a:t>
                      </a:r>
                      <a:r>
                        <a:rPr lang="de-DE" b="1" i="1">
                          <a:latin typeface="Times New Roman"/>
                        </a:rPr>
                        <a:t>l</a:t>
                      </a:r>
                      <a:r>
                        <a:rPr lang="de-DE"/>
                        <a:t> beträgt zirka 40 m und f</a:t>
                      </a:r>
                      <a:r>
                        <a:rPr lang="de-DE" baseline="-25000"/>
                        <a:t>res</a:t>
                      </a:r>
                      <a:r>
                        <a:rPr lang="de-DE"/>
                        <a:t> liegt bei zirka 1,85 MHz.</a:t>
                      </a:r>
                    </a:p>
                  </a:txBody>
                  <a:tcPr marL="28575" marR="28575" marT="28575" marB="28575" anchor="ctr"/>
                </a:tc>
              </a:tr>
              <a:tr h="370840">
                <a:tc>
                  <a:txBody>
                    <a:bodyPr/>
                    <a:lstStyle/>
                    <a:p>
                      <a:r>
                        <a:rPr lang="en-US" dirty="0" smtClean="0"/>
                        <a:t>C</a:t>
                      </a:r>
                      <a:endParaRPr lang="en-US" dirty="0"/>
                    </a:p>
                  </a:txBody>
                  <a:tcPr anchor="ctr"/>
                </a:tc>
                <a:tc>
                  <a:txBody>
                    <a:bodyPr/>
                    <a:lstStyle/>
                    <a:p>
                      <a:r>
                        <a:rPr lang="de-DE" b="1">
                          <a:latin typeface="Times New Roman"/>
                        </a:rPr>
                        <a:t>   </a:t>
                      </a:r>
                      <a:r>
                        <a:rPr lang="de-DE" b="1" i="1">
                          <a:latin typeface="Times New Roman"/>
                        </a:rPr>
                        <a:t>l</a:t>
                      </a:r>
                      <a:r>
                        <a:rPr lang="de-DE"/>
                        <a:t> beträgt zirka 40 m und f</a:t>
                      </a:r>
                      <a:r>
                        <a:rPr lang="de-DE" baseline="-25000"/>
                        <a:t>res</a:t>
                      </a:r>
                      <a:r>
                        <a:rPr lang="de-DE"/>
                        <a:t> liegt bei zirka 3,65 MHz.</a:t>
                      </a:r>
                    </a:p>
                  </a:txBody>
                  <a:tcPr marL="28575" marR="28575" marT="28575" marB="28575" anchor="ctr"/>
                </a:tc>
              </a:tr>
              <a:tr h="370840">
                <a:tc>
                  <a:txBody>
                    <a:bodyPr/>
                    <a:lstStyle/>
                    <a:p>
                      <a:r>
                        <a:rPr lang="en-US" dirty="0" smtClean="0"/>
                        <a:t>D</a:t>
                      </a:r>
                      <a:endParaRPr lang="en-US" dirty="0"/>
                    </a:p>
                  </a:txBody>
                  <a:tcPr anchor="ctr"/>
                </a:tc>
                <a:tc>
                  <a:txBody>
                    <a:bodyPr/>
                    <a:lstStyle/>
                    <a:p>
                      <a:r>
                        <a:rPr lang="de-DE" b="1" dirty="0">
                          <a:latin typeface="Times New Roman"/>
                        </a:rPr>
                        <a:t>   </a:t>
                      </a:r>
                      <a:r>
                        <a:rPr lang="de-DE" b="1" i="1" dirty="0">
                          <a:latin typeface="Times New Roman"/>
                        </a:rPr>
                        <a:t>l</a:t>
                      </a:r>
                      <a:r>
                        <a:rPr lang="de-DE" dirty="0"/>
                        <a:t> beträgt zirka 80 m und </a:t>
                      </a:r>
                      <a:r>
                        <a:rPr lang="de-DE" dirty="0" err="1"/>
                        <a:t>f</a:t>
                      </a:r>
                      <a:r>
                        <a:rPr lang="de-DE" baseline="-25000" dirty="0" err="1"/>
                        <a:t>res</a:t>
                      </a:r>
                      <a:r>
                        <a:rPr lang="de-DE" dirty="0"/>
                        <a:t> liegt bei zirka 1,85 MHz.</a:t>
                      </a:r>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399894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436479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472365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10739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434200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398529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4705379"/>
            <a:ext cx="809837" cy="338554"/>
          </a:xfrm>
          <a:prstGeom prst="rect">
            <a:avLst/>
          </a:prstGeom>
          <a:solidFill>
            <a:srgbClr val="92D050"/>
          </a:solidFill>
          <a:ln>
            <a:noFill/>
          </a:ln>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957820" y="507998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894826"/>
            <a:ext cx="5400675" cy="990600"/>
          </a:xfrm>
          <a:prstGeom prst="rect">
            <a:avLst/>
          </a:prstGeom>
        </p:spPr>
      </p:pic>
    </p:spTree>
    <p:extLst>
      <p:ext uri="{BB962C8B-B14F-4D97-AF65-F5344CB8AC3E}">
        <p14:creationId xmlns:p14="http://schemas.microsoft.com/office/powerpoint/2010/main" val="36253977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Endgespeiste Antennen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24</a:t>
            </a:fld>
            <a:endParaRPr lang="de-DE" altLang="en-US"/>
          </a:p>
        </p:txBody>
      </p:sp>
      <p:sp>
        <p:nvSpPr>
          <p:cNvPr id="9" name="Textfeld 8"/>
          <p:cNvSpPr txBox="1"/>
          <p:nvPr/>
        </p:nvSpPr>
        <p:spPr>
          <a:xfrm>
            <a:off x="683567" y="3609985"/>
            <a:ext cx="7890893" cy="2862322"/>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Wenn man beispielsweise seinen Sender in der Nähe des Befestigungspunktes des Drahtes hat, ist eine Verlegung eines Koaxialkabels, das nicht zum Antennendraht parallel laufen sollte, etwas schwierig. In diesem Fall kann man die Antenne auch am Ende direkt einspeisen. Allerdings ist die Impedanz dort am Ende hochohmig. Man muss ein </a:t>
            </a:r>
            <a:r>
              <a:rPr lang="de-DE" sz="1600" dirty="0" err="1">
                <a:latin typeface="Verdana" panose="020B0604030504040204" pitchFamily="34" charset="0"/>
                <a:ea typeface="Verdana" panose="020B0604030504040204" pitchFamily="34" charset="0"/>
                <a:cs typeface="Verdana" panose="020B0604030504040204" pitchFamily="34" charset="0"/>
              </a:rPr>
              <a:t>Anpassgerät</a:t>
            </a:r>
            <a:r>
              <a:rPr lang="de-DE" sz="1600" dirty="0">
                <a:latin typeface="Verdana" panose="020B0604030504040204" pitchFamily="34" charset="0"/>
                <a:ea typeface="Verdana" panose="020B0604030504040204" pitchFamily="34" charset="0"/>
                <a:cs typeface="Verdana" panose="020B0604030504040204" pitchFamily="34" charset="0"/>
              </a:rPr>
              <a:t> verwenden. Diese Antenne heißt Langdrahtantenne</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Heutzutage speist man diesen meist über einen 1:9 </a:t>
            </a:r>
            <a:r>
              <a:rPr lang="de-DE" sz="1600" dirty="0" err="1" smtClean="0">
                <a:latin typeface="Verdana" panose="020B0604030504040204" pitchFamily="34" charset="0"/>
                <a:ea typeface="Verdana" panose="020B0604030504040204" pitchFamily="34" charset="0"/>
                <a:cs typeface="Verdana" panose="020B0604030504040204" pitchFamily="34" charset="0"/>
              </a:rPr>
              <a:t>Übertrager</a:t>
            </a:r>
            <a:r>
              <a:rPr lang="de-DE" sz="1600" dirty="0" smtClean="0">
                <a:latin typeface="Verdana" panose="020B0604030504040204" pitchFamily="34" charset="0"/>
                <a:ea typeface="Verdana" panose="020B0604030504040204" pitchFamily="34" charset="0"/>
                <a:cs typeface="Verdana" panose="020B0604030504040204" pitchFamily="34" charset="0"/>
              </a:rPr>
              <a:t> aus </a:t>
            </a:r>
            <a:r>
              <a:rPr lang="de-DE" sz="1600" dirty="0">
                <a:latin typeface="Verdana" panose="020B0604030504040204" pitchFamily="34" charset="0"/>
                <a:ea typeface="Verdana" panose="020B0604030504040204" pitchFamily="34" charset="0"/>
                <a:cs typeface="Verdana" panose="020B0604030504040204" pitchFamily="34" charset="0"/>
              </a:rPr>
              <a:t>K</a:t>
            </a:r>
            <a:r>
              <a:rPr lang="de-DE" sz="1600" dirty="0" smtClean="0">
                <a:latin typeface="Verdana" panose="020B0604030504040204" pitchFamily="34" charset="0"/>
                <a:ea typeface="Verdana" panose="020B0604030504040204" pitchFamily="34" charset="0"/>
                <a:cs typeface="Verdana" panose="020B0604030504040204" pitchFamily="34" charset="0"/>
              </a:rPr>
              <a:t>oaxialkabel, aber es existieren einige klassische Formen. </a:t>
            </a: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
        <p:nvSpPr>
          <p:cNvPr id="2" name="Ellipse 1"/>
          <p:cNvSpPr>
            <a:spLocks noChangeAspect="1"/>
          </p:cNvSpPr>
          <p:nvPr/>
        </p:nvSpPr>
        <p:spPr>
          <a:xfrm>
            <a:off x="1259632" y="1340768"/>
            <a:ext cx="72008" cy="720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llipse 10"/>
          <p:cNvSpPr>
            <a:spLocks noChangeAspect="1"/>
          </p:cNvSpPr>
          <p:nvPr/>
        </p:nvSpPr>
        <p:spPr>
          <a:xfrm>
            <a:off x="4860032" y="1340768"/>
            <a:ext cx="72008" cy="720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llipse 11"/>
          <p:cNvSpPr>
            <a:spLocks noChangeAspect="1"/>
          </p:cNvSpPr>
          <p:nvPr/>
        </p:nvSpPr>
        <p:spPr>
          <a:xfrm>
            <a:off x="5076056" y="1340768"/>
            <a:ext cx="72008" cy="720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a:spLocks noChangeAspect="1"/>
          </p:cNvSpPr>
          <p:nvPr/>
        </p:nvSpPr>
        <p:spPr>
          <a:xfrm>
            <a:off x="1475656" y="1340768"/>
            <a:ext cx="72008" cy="720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Gerade Verbindung 3"/>
          <p:cNvCxnSpPr/>
          <p:nvPr/>
        </p:nvCxnSpPr>
        <p:spPr>
          <a:xfrm flipH="1">
            <a:off x="1547664" y="1378486"/>
            <a:ext cx="331236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p:nvCxnSpPr>
        <p:spPr>
          <a:xfrm>
            <a:off x="1331640" y="137848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a:off x="4932040" y="1382296"/>
            <a:ext cx="1440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hteck 16"/>
          <p:cNvSpPr/>
          <p:nvPr/>
        </p:nvSpPr>
        <p:spPr>
          <a:xfrm>
            <a:off x="1403648" y="1556792"/>
            <a:ext cx="504056" cy="50405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Ü 1:9</a:t>
            </a:r>
            <a:endParaRPr lang="en-US" sz="2800" b="1" dirty="0">
              <a:solidFill>
                <a:schemeClr val="tx1"/>
              </a:solidFill>
            </a:endParaRPr>
          </a:p>
        </p:txBody>
      </p:sp>
      <p:cxnSp>
        <p:nvCxnSpPr>
          <p:cNvPr id="20" name="Gerade Verbindung 19"/>
          <p:cNvCxnSpPr>
            <a:stCxn id="17" idx="0"/>
          </p:cNvCxnSpPr>
          <p:nvPr/>
        </p:nvCxnSpPr>
        <p:spPr>
          <a:xfrm flipV="1">
            <a:off x="1655676" y="1382296"/>
            <a:ext cx="0" cy="1744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1452796" y="2204864"/>
            <a:ext cx="396044"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Gerade Verbindung 22"/>
          <p:cNvCxnSpPr>
            <a:stCxn id="21" idx="2"/>
          </p:cNvCxnSpPr>
          <p:nvPr/>
        </p:nvCxnSpPr>
        <p:spPr>
          <a:xfrm>
            <a:off x="1452796" y="2276872"/>
            <a:ext cx="0" cy="616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a:off x="1856304" y="2276872"/>
            <a:ext cx="0" cy="6165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a:stCxn id="17" idx="2"/>
          </p:cNvCxnSpPr>
          <p:nvPr/>
        </p:nvCxnSpPr>
        <p:spPr>
          <a:xfrm flipH="1">
            <a:off x="1650818" y="2060848"/>
            <a:ext cx="4858"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a:stCxn id="21" idx="6"/>
          </p:cNvCxnSpPr>
          <p:nvPr/>
        </p:nvCxnSpPr>
        <p:spPr>
          <a:xfrm flipV="1">
            <a:off x="1848840" y="2060848"/>
            <a:ext cx="0" cy="2160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0" name="Gerade Verbindung 10239"/>
          <p:cNvCxnSpPr>
            <a:endCxn id="21" idx="4"/>
          </p:cNvCxnSpPr>
          <p:nvPr/>
        </p:nvCxnSpPr>
        <p:spPr>
          <a:xfrm flipV="1">
            <a:off x="1650818" y="2348880"/>
            <a:ext cx="0" cy="54450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47" name="Gerade Verbindung 10246"/>
          <p:cNvCxnSpPr/>
          <p:nvPr/>
        </p:nvCxnSpPr>
        <p:spPr>
          <a:xfrm>
            <a:off x="1848840" y="2708920"/>
            <a:ext cx="34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p:nvCxnSpPr>
        <p:spPr>
          <a:xfrm flipV="1">
            <a:off x="2195736" y="2708920"/>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p:nvCxnSpPr>
        <p:spPr>
          <a:xfrm>
            <a:off x="2024100" y="2996952"/>
            <a:ext cx="3468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a:off x="2106115" y="3068960"/>
            <a:ext cx="19581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a:off x="2167456" y="3152398"/>
            <a:ext cx="8304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742866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Fuchsantenne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25</a:t>
            </a:fld>
            <a:endParaRPr lang="de-DE" altLang="en-US"/>
          </a:p>
        </p:txBody>
      </p:sp>
      <p:sp>
        <p:nvSpPr>
          <p:cNvPr id="9" name="Textfeld 8"/>
          <p:cNvSpPr txBox="1"/>
          <p:nvPr/>
        </p:nvSpPr>
        <p:spPr>
          <a:xfrm>
            <a:off x="683567" y="4223990"/>
            <a:ext cx="7890893" cy="1077218"/>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 der Fuchsantenne wird die </a:t>
            </a:r>
            <a:r>
              <a:rPr lang="de-DE" sz="1600" dirty="0">
                <a:latin typeface="Verdana" panose="020B0604030504040204" pitchFamily="34" charset="0"/>
                <a:ea typeface="Verdana" panose="020B0604030504040204" pitchFamily="34" charset="0"/>
                <a:cs typeface="Verdana" panose="020B0604030504040204" pitchFamily="34" charset="0"/>
              </a:rPr>
              <a:t>Sendeleistung </a:t>
            </a:r>
            <a:r>
              <a:rPr lang="de-DE" sz="1600" dirty="0" smtClean="0">
                <a:latin typeface="Verdana" panose="020B0604030504040204" pitchFamily="34" charset="0"/>
                <a:ea typeface="Verdana" panose="020B0604030504040204" pitchFamily="34" charset="0"/>
                <a:cs typeface="Verdana" panose="020B0604030504040204" pitchFamily="34" charset="0"/>
              </a:rPr>
              <a:t>mit </a:t>
            </a:r>
            <a:r>
              <a:rPr lang="de-DE" sz="1600" dirty="0">
                <a:latin typeface="Verdana" panose="020B0604030504040204" pitchFamily="34" charset="0"/>
                <a:ea typeface="Verdana" panose="020B0604030504040204" pitchFamily="34" charset="0"/>
                <a:cs typeface="Verdana" panose="020B0604030504040204" pitchFamily="34" charset="0"/>
              </a:rPr>
              <a:t>einem HF-Transformator, den man auf der Sekundärseite mit einem abstimmbaren Drehkondensator zu einem so genannten Fuchskreis ergänzt </a:t>
            </a:r>
            <a:r>
              <a:rPr lang="de-DE" sz="1600" dirty="0" smtClean="0">
                <a:latin typeface="Verdana" panose="020B0604030504040204" pitchFamily="34" charset="0"/>
                <a:ea typeface="Verdana" panose="020B0604030504040204" pitchFamily="34" charset="0"/>
                <a:cs typeface="Verdana" panose="020B0604030504040204" pitchFamily="34" charset="0"/>
              </a:rPr>
              <a:t>angepasst. Diesen Kreis muss man aber bei jedem größeren Frequenzwechsel nachstimmen.</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109464"/>
            <a:ext cx="5419725" cy="2895600"/>
          </a:xfrm>
          <a:prstGeom prst="rect">
            <a:avLst/>
          </a:prstGeom>
        </p:spPr>
      </p:pic>
    </p:spTree>
    <p:extLst>
      <p:ext uri="{BB962C8B-B14F-4D97-AF65-F5344CB8AC3E}">
        <p14:creationId xmlns:p14="http://schemas.microsoft.com/office/powerpoint/2010/main" val="101977258"/>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Zeppelinantenne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26</a:t>
            </a:fld>
            <a:endParaRPr lang="de-DE" altLang="en-US"/>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7375" y="1268760"/>
            <a:ext cx="5429250" cy="241935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247" y="3933056"/>
            <a:ext cx="4119753" cy="2648712"/>
          </a:xfrm>
          <a:prstGeom prst="rect">
            <a:avLst/>
          </a:prstGeom>
        </p:spPr>
      </p:pic>
      <p:sp>
        <p:nvSpPr>
          <p:cNvPr id="9" name="Textfeld 8"/>
          <p:cNvSpPr txBox="1"/>
          <p:nvPr/>
        </p:nvSpPr>
        <p:spPr>
          <a:xfrm>
            <a:off x="4932040" y="2780928"/>
            <a:ext cx="3456384" cy="2800767"/>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Hier verwendet man eine </a:t>
            </a:r>
            <a:r>
              <a:rPr lang="de-DE" sz="1600" dirty="0">
                <a:latin typeface="Verdana" panose="020B0604030504040204" pitchFamily="34" charset="0"/>
                <a:ea typeface="Verdana" panose="020B0604030504040204" pitchFamily="34" charset="0"/>
                <a:cs typeface="Verdana" panose="020B0604030504040204" pitchFamily="34" charset="0"/>
              </a:rPr>
              <a:t>Lambda-Viertel-Leitung zur </a:t>
            </a:r>
            <a:r>
              <a:rPr lang="de-DE" sz="1600" dirty="0" smtClean="0">
                <a:latin typeface="Verdana" panose="020B0604030504040204" pitchFamily="34" charset="0"/>
                <a:ea typeface="Verdana" panose="020B0604030504040204" pitchFamily="34" charset="0"/>
                <a:cs typeface="Verdana" panose="020B0604030504040204" pitchFamily="34" charset="0"/>
              </a:rPr>
              <a:t>Transformation. </a:t>
            </a:r>
            <a:r>
              <a:rPr lang="de-DE" sz="1600" dirty="0">
                <a:latin typeface="Verdana" panose="020B0604030504040204" pitchFamily="34" charset="0"/>
                <a:ea typeface="Verdana" panose="020B0604030504040204" pitchFamily="34" charset="0"/>
                <a:cs typeface="Verdana" panose="020B0604030504040204" pitchFamily="34" charset="0"/>
              </a:rPr>
              <a:t>Diese Leitung besteht einfach aus zwei parallelen Drähten, die durch Abstandshalter  gehalten werden. Diese Leitung nennt man Zweidraht- oder </a:t>
            </a:r>
            <a:r>
              <a:rPr lang="de-DE" sz="1600" dirty="0" err="1">
                <a:latin typeface="Verdana" panose="020B0604030504040204" pitchFamily="34" charset="0"/>
                <a:ea typeface="Verdana" panose="020B0604030504040204" pitchFamily="34" charset="0"/>
                <a:cs typeface="Verdana" panose="020B0604030504040204" pitchFamily="34" charset="0"/>
              </a:rPr>
              <a:t>Feederleitung</a:t>
            </a:r>
            <a:r>
              <a:rPr lang="de-DE" sz="1600" dirty="0">
                <a:latin typeface="Verdana" panose="020B0604030504040204" pitchFamily="34" charset="0"/>
                <a:ea typeface="Verdana" panose="020B0604030504040204" pitchFamily="34" charset="0"/>
                <a:cs typeface="Verdana" panose="020B0604030504040204" pitchFamily="34" charset="0"/>
              </a:rPr>
              <a:t>. Im </a:t>
            </a:r>
            <a:r>
              <a:rPr lang="de-DE" sz="1600" dirty="0" smtClean="0">
                <a:latin typeface="Verdana" panose="020B0604030504040204" pitchFamily="34" charset="0"/>
                <a:ea typeface="Verdana" panose="020B0604030504040204" pitchFamily="34" charset="0"/>
                <a:cs typeface="Verdana" panose="020B0604030504040204" pitchFamily="34" charset="0"/>
              </a:rPr>
              <a:t>Sprach-gebrauch </a:t>
            </a:r>
            <a:r>
              <a:rPr lang="de-DE" sz="1600" dirty="0">
                <a:latin typeface="Verdana" panose="020B0604030504040204" pitchFamily="34" charset="0"/>
                <a:ea typeface="Verdana" panose="020B0604030504040204" pitchFamily="34" charset="0"/>
                <a:cs typeface="Verdana" panose="020B0604030504040204" pitchFamily="34" charset="0"/>
              </a:rPr>
              <a:t>wird sie meist als Hühnerleiter bezeichnet</a:t>
            </a:r>
            <a:r>
              <a:rPr lang="de-DE" sz="1600" dirty="0" smtClean="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1899134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Die </a:t>
            </a:r>
            <a:r>
              <a:rPr lang="de-DE" altLang="en-US" dirty="0" err="1" smtClean="0"/>
              <a:t>Windom</a:t>
            </a:r>
            <a:r>
              <a:rPr lang="de-DE" altLang="en-US" dirty="0" smtClean="0"/>
              <a:t>-Antenne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27</a:t>
            </a:fld>
            <a:endParaRPr lang="de-DE" altLang="en-US"/>
          </a:p>
        </p:txBody>
      </p:sp>
      <p:sp>
        <p:nvSpPr>
          <p:cNvPr id="9" name="Textfeld 8"/>
          <p:cNvSpPr txBox="1"/>
          <p:nvPr/>
        </p:nvSpPr>
        <p:spPr>
          <a:xfrm>
            <a:off x="683567" y="4077072"/>
            <a:ext cx="7890893" cy="2164695"/>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Bereits im Jahr 1923 wurde in den USA eine Antenne vorgestellt, die mit einer </a:t>
            </a:r>
            <a:r>
              <a:rPr lang="de-DE" sz="1600" dirty="0" err="1">
                <a:latin typeface="Verdana" panose="020B0604030504040204" pitchFamily="34" charset="0"/>
                <a:ea typeface="Verdana" panose="020B0604030504040204" pitchFamily="34" charset="0"/>
                <a:cs typeface="Verdana" panose="020B0604030504040204" pitchFamily="34" charset="0"/>
              </a:rPr>
              <a:t>Eindrahteinspeisung</a:t>
            </a:r>
            <a:r>
              <a:rPr lang="de-DE" sz="1600" dirty="0">
                <a:latin typeface="Verdana" panose="020B0604030504040204" pitchFamily="34" charset="0"/>
                <a:ea typeface="Verdana" panose="020B0604030504040204" pitchFamily="34" charset="0"/>
                <a:cs typeface="Verdana" panose="020B0604030504040204" pitchFamily="34" charset="0"/>
              </a:rPr>
              <a:t> auskommt. Dabei geht die </a:t>
            </a:r>
            <a:r>
              <a:rPr lang="de-DE" sz="1600" dirty="0" err="1">
                <a:latin typeface="Verdana" panose="020B0604030504040204" pitchFamily="34" charset="0"/>
                <a:ea typeface="Verdana" panose="020B0604030504040204" pitchFamily="34" charset="0"/>
                <a:cs typeface="Verdana" panose="020B0604030504040204" pitchFamily="34" charset="0"/>
              </a:rPr>
              <a:t>Eindrahtspeiseleitung</a:t>
            </a:r>
            <a:r>
              <a:rPr lang="de-DE" sz="1600" dirty="0">
                <a:latin typeface="Verdana" panose="020B0604030504040204" pitchFamily="34" charset="0"/>
                <a:ea typeface="Verdana" panose="020B0604030504040204" pitchFamily="34" charset="0"/>
                <a:cs typeface="Verdana" panose="020B0604030504040204" pitchFamily="34" charset="0"/>
              </a:rPr>
              <a:t> von der Tatsache aus, dass ein einzelner Draht gegenüber einer guten Erde einen Wellenwiderstand von etwa 500 Ohm aufweist</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Die </a:t>
            </a:r>
            <a:r>
              <a:rPr lang="de-DE" sz="1600" dirty="0" smtClean="0">
                <a:latin typeface="Verdana" panose="020B0604030504040204" pitchFamily="34" charset="0"/>
                <a:ea typeface="Verdana" panose="020B0604030504040204" pitchFamily="34" charset="0"/>
                <a:cs typeface="Verdana" panose="020B0604030504040204" pitchFamily="34" charset="0"/>
              </a:rPr>
              <a:t>klassische </a:t>
            </a:r>
            <a:r>
              <a:rPr lang="de-DE" sz="1600" dirty="0" err="1" smtClean="0">
                <a:latin typeface="Verdana" panose="020B0604030504040204" pitchFamily="34" charset="0"/>
                <a:ea typeface="Verdana" panose="020B0604030504040204" pitchFamily="34" charset="0"/>
                <a:cs typeface="Verdana" panose="020B0604030504040204" pitchFamily="34" charset="0"/>
              </a:rPr>
              <a:t>Eindrahtspeisung</a:t>
            </a: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wird heutzutage nicht mehr angewendet, weil man es kaum vermeiden kann, dass diese Speiseleitung doch strahlt und es in unmittelbarer Nachbarschaft zu störenden Beeinflussungen kommen kann.</a:t>
            </a:r>
            <a:endParaRPr lang="de-DE" sz="16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675" y="1196752"/>
            <a:ext cx="2973896" cy="2661190"/>
          </a:xfrm>
          <a:prstGeom prst="rect">
            <a:avLst/>
          </a:prstGeom>
        </p:spPr>
      </p:pic>
    </p:spTree>
    <p:extLst>
      <p:ext uri="{BB962C8B-B14F-4D97-AF65-F5344CB8AC3E}">
        <p14:creationId xmlns:p14="http://schemas.microsoft.com/office/powerpoint/2010/main" val="28334168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Die moderne </a:t>
            </a:r>
            <a:r>
              <a:rPr lang="de-DE" altLang="en-US" dirty="0" err="1" smtClean="0"/>
              <a:t>Windom</a:t>
            </a:r>
            <a:r>
              <a:rPr lang="de-DE" altLang="en-US" dirty="0" smtClean="0"/>
              <a:t>-Antenne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28</a:t>
            </a:fld>
            <a:endParaRPr lang="de-DE" altLang="en-US"/>
          </a:p>
        </p:txBody>
      </p:sp>
      <p:sp>
        <p:nvSpPr>
          <p:cNvPr id="9" name="Textfeld 8"/>
          <p:cNvSpPr txBox="1"/>
          <p:nvPr/>
        </p:nvSpPr>
        <p:spPr>
          <a:xfrm>
            <a:off x="683567" y="4463241"/>
            <a:ext cx="7890893" cy="1918474"/>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Es </a:t>
            </a:r>
            <a:r>
              <a:rPr lang="de-DE" sz="1600" dirty="0">
                <a:latin typeface="Verdana" panose="020B0604030504040204" pitchFamily="34" charset="0"/>
                <a:ea typeface="Verdana" panose="020B0604030504040204" pitchFamily="34" charset="0"/>
                <a:cs typeface="Verdana" panose="020B0604030504040204" pitchFamily="34" charset="0"/>
              </a:rPr>
              <a:t>gibt eine </a:t>
            </a:r>
            <a:r>
              <a:rPr lang="de-DE" sz="1600" dirty="0" smtClean="0">
                <a:latin typeface="Verdana" panose="020B0604030504040204" pitchFamily="34" charset="0"/>
                <a:ea typeface="Verdana" panose="020B0604030504040204" pitchFamily="34" charset="0"/>
                <a:cs typeface="Verdana" panose="020B0604030504040204" pitchFamily="34" charset="0"/>
              </a:rPr>
              <a:t>moderne Abwandlung </a:t>
            </a:r>
            <a:r>
              <a:rPr lang="de-DE" sz="1600" dirty="0">
                <a:latin typeface="Verdana" panose="020B0604030504040204" pitchFamily="34" charset="0"/>
                <a:ea typeface="Verdana" panose="020B0604030504040204" pitchFamily="34" charset="0"/>
                <a:cs typeface="Verdana" panose="020B0604030504040204" pitchFamily="34" charset="0"/>
              </a:rPr>
              <a:t>dieser Antenne, die kommerziell unter der Bezeichnung FD4 (</a:t>
            </a:r>
            <a:r>
              <a:rPr lang="de-DE" sz="1600" dirty="0" err="1">
                <a:latin typeface="Verdana" panose="020B0604030504040204" pitchFamily="34" charset="0"/>
                <a:ea typeface="Verdana" panose="020B0604030504040204" pitchFamily="34" charset="0"/>
                <a:cs typeface="Verdana" panose="020B0604030504040204" pitchFamily="34" charset="0"/>
              </a:rPr>
              <a:t>Fritzel</a:t>
            </a:r>
            <a:r>
              <a:rPr lang="de-DE" sz="1600" dirty="0">
                <a:latin typeface="Verdana" panose="020B0604030504040204" pitchFamily="34" charset="0"/>
                <a:ea typeface="Verdana" panose="020B0604030504040204" pitchFamily="34" charset="0"/>
                <a:cs typeface="Verdana" panose="020B0604030504040204" pitchFamily="34" charset="0"/>
              </a:rPr>
              <a:t>-Dipol für 4 Bänder – 80 m, 40 m, 20 m, 10 m) bekannt ist. Sie arbeitet mit einem </a:t>
            </a:r>
            <a:r>
              <a:rPr lang="de-DE" sz="1600" dirty="0" err="1">
                <a:latin typeface="Verdana" panose="020B0604030504040204" pitchFamily="34" charset="0"/>
                <a:ea typeface="Verdana" panose="020B0604030504040204" pitchFamily="34" charset="0"/>
                <a:cs typeface="Verdana" panose="020B0604030504040204" pitchFamily="34" charset="0"/>
              </a:rPr>
              <a:t>Breitbandübertrager</a:t>
            </a:r>
            <a:r>
              <a:rPr lang="de-DE" sz="1600" dirty="0">
                <a:latin typeface="Verdana" panose="020B0604030504040204" pitchFamily="34" charset="0"/>
                <a:ea typeface="Verdana" panose="020B0604030504040204" pitchFamily="34" charset="0"/>
                <a:cs typeface="Verdana" panose="020B0604030504040204" pitchFamily="34" charset="0"/>
              </a:rPr>
              <a:t>, der die Impedanz 1 : 6 herunter transformiert. Es kann ein 50- Ω-Kabel angeschlossen werden</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Diese Bauform weist für fast alle Bänder (ohne 15m und 30m) im Speisepunkt etwa die gleiche Impedanz auf.</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2341612"/>
            <a:ext cx="5781675" cy="209550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6224" y="1057285"/>
            <a:ext cx="5760640" cy="1628775"/>
          </a:xfrm>
          <a:prstGeom prst="rect">
            <a:avLst/>
          </a:prstGeom>
        </p:spPr>
      </p:pic>
    </p:spTree>
    <p:extLst>
      <p:ext uri="{BB962C8B-B14F-4D97-AF65-F5344CB8AC3E}">
        <p14:creationId xmlns:p14="http://schemas.microsoft.com/office/powerpoint/2010/main" val="272542878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Schleifen-Antennen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29</a:t>
            </a:fld>
            <a:endParaRPr lang="de-DE" altLang="en-US"/>
          </a:p>
        </p:txBody>
      </p:sp>
      <p:sp>
        <p:nvSpPr>
          <p:cNvPr id="9" name="Textfeld 8"/>
          <p:cNvSpPr txBox="1"/>
          <p:nvPr/>
        </p:nvSpPr>
        <p:spPr>
          <a:xfrm>
            <a:off x="683567" y="3128878"/>
            <a:ext cx="7890893" cy="314958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Schaltet man zwei Halbwellendipole in einem geringen Abstand parallel, speist aber nur einen dieser Drähte, nennt man diese Antenne Faltdipol </a:t>
            </a:r>
            <a:r>
              <a:rPr lang="de-DE" sz="1600" dirty="0" smtClean="0">
                <a:latin typeface="Verdana" panose="020B0604030504040204" pitchFamily="34" charset="0"/>
                <a:ea typeface="Verdana" panose="020B0604030504040204" pitchFamily="34" charset="0"/>
                <a:cs typeface="Verdana" panose="020B0604030504040204" pitchFamily="34" charset="0"/>
              </a:rPr>
              <a:t>(A</a:t>
            </a:r>
            <a:r>
              <a:rPr lang="de-DE" sz="1600" dirty="0">
                <a:latin typeface="Verdana" panose="020B0604030504040204" pitchFamily="34" charset="0"/>
                <a:ea typeface="Verdana" panose="020B0604030504040204" pitchFamily="34" charset="0"/>
                <a:cs typeface="Verdana" panose="020B0604030504040204" pitchFamily="34" charset="0"/>
              </a:rPr>
              <a:t>). Die Fußpunktimpedanz des Faltdipols wird je nach Aufbauhöhe etwa 200 bis 300 Ohm betragen, das ist das Vierfache von 50 bis 75 Ohm eines gestreckten Dipols</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Abgewandelte </a:t>
            </a:r>
            <a:r>
              <a:rPr lang="de-DE" sz="1600" dirty="0" smtClean="0">
                <a:latin typeface="Verdana" panose="020B0604030504040204" pitchFamily="34" charset="0"/>
                <a:ea typeface="Verdana" panose="020B0604030504040204" pitchFamily="34" charset="0"/>
                <a:cs typeface="Verdana" panose="020B0604030504040204" pitchFamily="34" charset="0"/>
              </a:rPr>
              <a:t>Bauformen </a:t>
            </a:r>
            <a:r>
              <a:rPr lang="de-DE" sz="1600" dirty="0">
                <a:latin typeface="Verdana" panose="020B0604030504040204" pitchFamily="34" charset="0"/>
                <a:ea typeface="Verdana" panose="020B0604030504040204" pitchFamily="34" charset="0"/>
                <a:cs typeface="Verdana" panose="020B0604030504040204" pitchFamily="34" charset="0"/>
              </a:rPr>
              <a:t>des Faltdipols entstehen durch Auseinanderziehen. Die Anordnung kann quadratisch werden (Quad </a:t>
            </a:r>
            <a:r>
              <a:rPr lang="de-DE" sz="1600" dirty="0" smtClean="0">
                <a:latin typeface="Verdana" panose="020B0604030504040204" pitchFamily="34" charset="0"/>
                <a:ea typeface="Verdana" panose="020B0604030504040204" pitchFamily="34" charset="0"/>
                <a:cs typeface="Verdana" panose="020B0604030504040204" pitchFamily="34" charset="0"/>
              </a:rPr>
              <a:t>Loop, B) </a:t>
            </a:r>
            <a:r>
              <a:rPr lang="de-DE" sz="1600" dirty="0">
                <a:latin typeface="Verdana" panose="020B0604030504040204" pitchFamily="34" charset="0"/>
                <a:ea typeface="Verdana" panose="020B0604030504040204" pitchFamily="34" charset="0"/>
                <a:cs typeface="Verdana" panose="020B0604030504040204" pitchFamily="34" charset="0"/>
              </a:rPr>
              <a:t>oder dreieckig sein (Delta </a:t>
            </a:r>
            <a:r>
              <a:rPr lang="de-DE" sz="1600" dirty="0" smtClean="0">
                <a:latin typeface="Verdana" panose="020B0604030504040204" pitchFamily="34" charset="0"/>
                <a:ea typeface="Verdana" panose="020B0604030504040204" pitchFamily="34" charset="0"/>
                <a:cs typeface="Verdana" panose="020B0604030504040204" pitchFamily="34" charset="0"/>
              </a:rPr>
              <a:t>Loop, C). </a:t>
            </a:r>
            <a:r>
              <a:rPr lang="de-DE" sz="1600" dirty="0">
                <a:latin typeface="Verdana" panose="020B0604030504040204" pitchFamily="34" charset="0"/>
                <a:ea typeface="Verdana" panose="020B0604030504040204" pitchFamily="34" charset="0"/>
                <a:cs typeface="Verdana" panose="020B0604030504040204" pitchFamily="34" charset="0"/>
              </a:rPr>
              <a:t>Die Drahtschleife lässt sich auch waagerecht parallel zum Erdboden aufhängen. Hängt sie zirka λ/4 über dem Erdboden, ergibt sich eine starke Steilstrahlung und damit große Feldstärken im innerdeutschen Funkverkehr. Allerdings benötigt man drei hohe </a:t>
            </a:r>
            <a:r>
              <a:rPr lang="de-DE" sz="1600" dirty="0" err="1">
                <a:latin typeface="Verdana" panose="020B0604030504040204" pitchFamily="34" charset="0"/>
                <a:ea typeface="Verdana" panose="020B0604030504040204" pitchFamily="34" charset="0"/>
                <a:cs typeface="Verdana" panose="020B0604030504040204" pitchFamily="34" charset="0"/>
              </a:rPr>
              <a:t>Aufhängepunkte</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268760"/>
            <a:ext cx="4924425" cy="1714500"/>
          </a:xfrm>
          <a:prstGeom prst="rect">
            <a:avLst/>
          </a:prstGeom>
        </p:spPr>
      </p:pic>
    </p:spTree>
    <p:extLst>
      <p:ext uri="{BB962C8B-B14F-4D97-AF65-F5344CB8AC3E}">
        <p14:creationId xmlns:p14="http://schemas.microsoft.com/office/powerpoint/2010/main" val="91478249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Strom- und Spannungsverteilung</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a:t>
            </a:fld>
            <a:endParaRPr lang="de-DE" altLang="en-US" dirty="0"/>
          </a:p>
        </p:txBody>
      </p:sp>
      <p:sp>
        <p:nvSpPr>
          <p:cNvPr id="9" name="Textfeld 8"/>
          <p:cNvSpPr txBox="1"/>
          <p:nvPr/>
        </p:nvSpPr>
        <p:spPr>
          <a:xfrm>
            <a:off x="655900" y="1231592"/>
            <a:ext cx="7890893" cy="1477328"/>
          </a:xfrm>
          <a:prstGeom prst="rect">
            <a:avLst/>
          </a:prstGeom>
          <a:noFill/>
        </p:spPr>
        <p:txBody>
          <a:bodyPr wrap="square" rtlCol="0">
            <a:spAutoFit/>
          </a:bodyPr>
          <a:lstStyle/>
          <a:p>
            <a:pPr>
              <a:spcBef>
                <a:spcPts val="800"/>
              </a:spcBef>
            </a:pPr>
            <a:r>
              <a:rPr lang="de-DE" sz="1500" dirty="0" smtClean="0">
                <a:latin typeface="Verdana" panose="020B0604030504040204" pitchFamily="34" charset="0"/>
                <a:ea typeface="Verdana" panose="020B0604030504040204" pitchFamily="34" charset="0"/>
                <a:cs typeface="Verdana" panose="020B0604030504040204" pitchFamily="34" charset="0"/>
              </a:rPr>
              <a:t>Wir </a:t>
            </a:r>
            <a:r>
              <a:rPr lang="de-DE" sz="1500" dirty="0">
                <a:latin typeface="Verdana" panose="020B0604030504040204" pitchFamily="34" charset="0"/>
                <a:ea typeface="Verdana" panose="020B0604030504040204" pitchFamily="34" charset="0"/>
                <a:cs typeface="Verdana" panose="020B0604030504040204" pitchFamily="34" charset="0"/>
              </a:rPr>
              <a:t>wissen aus Lektion </a:t>
            </a:r>
            <a:r>
              <a:rPr lang="de-DE" sz="1500" dirty="0" smtClean="0">
                <a:latin typeface="Verdana" panose="020B0604030504040204" pitchFamily="34" charset="0"/>
                <a:ea typeface="Verdana" panose="020B0604030504040204" pitchFamily="34" charset="0"/>
                <a:cs typeface="Verdana" panose="020B0604030504040204" pitchFamily="34" charset="0"/>
              </a:rPr>
              <a:t>8, </a:t>
            </a:r>
            <a:r>
              <a:rPr lang="de-DE" sz="1500" dirty="0">
                <a:latin typeface="Verdana" panose="020B0604030504040204" pitchFamily="34" charset="0"/>
                <a:ea typeface="Verdana" panose="020B0604030504040204" pitchFamily="34" charset="0"/>
                <a:cs typeface="Verdana" panose="020B0604030504040204" pitchFamily="34" charset="0"/>
              </a:rPr>
              <a:t>dass man sich einen Halbwellendipol als auseinander gezogenen Schwingkreis vorstellen kann. Der Draht stellt eine Induktivität dar. Außerdem verhalten sich die Drähte zueinander wie ein Kondensator aus vielen kleinen Kapazitäten. Nehmen wir der Einfachheit halber an, der Dipol besteht wie in Bild 11-1a aus fünf Induktivitäten L1 bis L5 und drei Kapazitäten C1 bis C3. </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63" y="2780928"/>
            <a:ext cx="3777996" cy="3497199"/>
          </a:xfrm>
          <a:prstGeom prst="rect">
            <a:avLst/>
          </a:prstGeom>
        </p:spPr>
      </p:pic>
      <p:sp>
        <p:nvSpPr>
          <p:cNvPr id="7" name="Textfeld 6"/>
          <p:cNvSpPr txBox="1"/>
          <p:nvPr/>
        </p:nvSpPr>
        <p:spPr>
          <a:xfrm>
            <a:off x="4799056" y="2564904"/>
            <a:ext cx="3877400" cy="3554819"/>
          </a:xfrm>
          <a:prstGeom prst="rect">
            <a:avLst/>
          </a:prstGeom>
          <a:noFill/>
        </p:spPr>
        <p:txBody>
          <a:bodyPr wrap="square" rtlCol="0">
            <a:spAutoFit/>
          </a:bodyPr>
          <a:lstStyle/>
          <a:p>
            <a:pPr>
              <a:spcBef>
                <a:spcPts val="800"/>
              </a:spcBef>
            </a:pPr>
            <a:r>
              <a:rPr lang="de-DE" sz="1500" dirty="0" smtClean="0">
                <a:latin typeface="Verdana" panose="020B0604030504040204" pitchFamily="34" charset="0"/>
                <a:ea typeface="Verdana" panose="020B0604030504040204" pitchFamily="34" charset="0"/>
                <a:cs typeface="Verdana" panose="020B0604030504040204" pitchFamily="34" charset="0"/>
              </a:rPr>
              <a:t>Durch </a:t>
            </a:r>
            <a:r>
              <a:rPr lang="de-DE" sz="1500" dirty="0">
                <a:latin typeface="Verdana" panose="020B0604030504040204" pitchFamily="34" charset="0"/>
                <a:ea typeface="Verdana" panose="020B0604030504040204" pitchFamily="34" charset="0"/>
                <a:cs typeface="Verdana" panose="020B0604030504040204" pitchFamily="34" charset="0"/>
              </a:rPr>
              <a:t>die angelegte </a:t>
            </a:r>
            <a:r>
              <a:rPr lang="de-DE" sz="1500" dirty="0" smtClean="0">
                <a:latin typeface="Verdana" panose="020B0604030504040204" pitchFamily="34" charset="0"/>
                <a:ea typeface="Verdana" panose="020B0604030504040204" pitchFamily="34" charset="0"/>
                <a:cs typeface="Verdana" panose="020B0604030504040204" pitchFamily="34" charset="0"/>
              </a:rPr>
              <a:t>Wechsel-spannung </a:t>
            </a:r>
            <a:r>
              <a:rPr lang="de-DE" sz="1500" dirty="0">
                <a:latin typeface="Verdana" panose="020B0604030504040204" pitchFamily="34" charset="0"/>
                <a:ea typeface="Verdana" panose="020B0604030504040204" pitchFamily="34" charset="0"/>
                <a:cs typeface="Verdana" panose="020B0604030504040204" pitchFamily="34" charset="0"/>
              </a:rPr>
              <a:t>haben alle Kondensatoren im gleichen Augenblick eine </a:t>
            </a:r>
            <a:r>
              <a:rPr lang="de-DE" sz="1500" dirty="0" smtClean="0">
                <a:latin typeface="Verdana" panose="020B0604030504040204" pitchFamily="34" charset="0"/>
                <a:ea typeface="Verdana" panose="020B0604030504040204" pitchFamily="34" charset="0"/>
                <a:cs typeface="Verdana" panose="020B0604030504040204" pitchFamily="34" charset="0"/>
              </a:rPr>
              <a:t>bestimmte </a:t>
            </a:r>
            <a:r>
              <a:rPr lang="de-DE" sz="1500" dirty="0">
                <a:latin typeface="Verdana" panose="020B0604030504040204" pitchFamily="34" charset="0"/>
                <a:ea typeface="Verdana" panose="020B0604030504040204" pitchFamily="34" charset="0"/>
                <a:cs typeface="Verdana" panose="020B0604030504040204" pitchFamily="34" charset="0"/>
              </a:rPr>
              <a:t>Ladung (hier zum Beispiel links positiv). Dann entlädt sich der Kondensator C1 über L3 und verursacht in der Antenne einen Strom I1, der im </a:t>
            </a:r>
            <a:r>
              <a:rPr lang="de-DE" sz="1500" dirty="0" smtClean="0">
                <a:latin typeface="Verdana" panose="020B0604030504040204" pitchFamily="34" charset="0"/>
                <a:ea typeface="Verdana" panose="020B0604030504040204" pitchFamily="34" charset="0"/>
                <a:cs typeface="Verdana" panose="020B0604030504040204" pitchFamily="34" charset="0"/>
              </a:rPr>
              <a:t>Diagramm b </a:t>
            </a:r>
            <a:r>
              <a:rPr lang="de-DE" sz="1500" dirty="0">
                <a:latin typeface="Verdana" panose="020B0604030504040204" pitchFamily="34" charset="0"/>
                <a:ea typeface="Verdana" panose="020B0604030504040204" pitchFamily="34" charset="0"/>
                <a:cs typeface="Verdana" panose="020B0604030504040204" pitchFamily="34" charset="0"/>
              </a:rPr>
              <a:t>als Pfeil gezeichnet ist. C2 entlädt sich über L2, L3 und L4 und erzeugt einen Strom I2. Durch L3 fließen also beide Ströme I1 und I2. Schließlich entlädt sich C3 über L1 bis L5 und liefert den Strom I3. In der Mitte des Strahlers fließt die Summe aller drei </a:t>
            </a:r>
            <a:r>
              <a:rPr lang="de-DE" sz="1500" dirty="0" smtClean="0">
                <a:latin typeface="Verdana" panose="020B0604030504040204" pitchFamily="34" charset="0"/>
                <a:ea typeface="Verdana" panose="020B0604030504040204" pitchFamily="34" charset="0"/>
                <a:cs typeface="Verdana" panose="020B0604030504040204" pitchFamily="34" charset="0"/>
              </a:rPr>
              <a:t>Ströme</a:t>
            </a:r>
            <a:r>
              <a:rPr lang="de-DE" sz="15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319101971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30</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3256672535"/>
              </p:ext>
            </p:extLst>
          </p:nvPr>
        </p:nvGraphicFramePr>
        <p:xfrm>
          <a:off x="899592" y="3902095"/>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TH107</a:t>
                      </a:r>
                      <a:endParaRPr lang="en-US" dirty="0">
                        <a:solidFill>
                          <a:schemeClr val="tx1"/>
                        </a:solidFill>
                      </a:endParaRPr>
                    </a:p>
                  </a:txBody>
                  <a:tcPr>
                    <a:solidFill>
                      <a:schemeClr val="bg1">
                        <a:lumMod val="65000"/>
                      </a:schemeClr>
                    </a:solidFill>
                  </a:tcPr>
                </a:tc>
                <a:tc>
                  <a:txBody>
                    <a:bodyPr/>
                    <a:lstStyle/>
                    <a:p>
                      <a:r>
                        <a:rPr lang="de-DE" b="1" dirty="0"/>
                        <a:t>Wie nennt man eine Schleifenantenne, die aus drei gleich langen Drahtstücken besteht?</a:t>
                      </a:r>
                      <a:endParaRPr lang="de-DE" dirty="0"/>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Delta Loop </a:t>
                      </a:r>
                      <a:r>
                        <a:rPr lang="en-US" dirty="0" err="1" smtClean="0"/>
                        <a:t>Antenne</a:t>
                      </a:r>
                      <a:endParaRPr lang="en-US" dirty="0">
                        <a:solidFill>
                          <a:schemeClr val="tx1"/>
                        </a:solidFill>
                      </a:endParaRPr>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3-Element Quad Loop </a:t>
                      </a:r>
                      <a:r>
                        <a:rPr lang="en-US" dirty="0" err="1" smtClean="0"/>
                        <a:t>Antenne</a:t>
                      </a:r>
                      <a:endParaRPr lang="en-US" dirty="0">
                        <a:solidFill>
                          <a:schemeClr val="tx1"/>
                        </a:solidFill>
                      </a:endParaRPr>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W3DZZ </a:t>
                      </a:r>
                      <a:r>
                        <a:rPr lang="en-US" dirty="0" err="1" smtClean="0"/>
                        <a:t>Antenne</a:t>
                      </a:r>
                      <a:endParaRPr lang="en-US" dirty="0">
                        <a:solidFill>
                          <a:schemeClr val="tx1"/>
                        </a:solidFill>
                      </a:endParaRPr>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smtClean="0"/>
                        <a:t>3-Element-Beam</a:t>
                      </a:r>
                      <a:endParaRPr lang="en-US" dirty="0">
                        <a:solidFill>
                          <a:schemeClr val="tx1"/>
                        </a:solidFill>
                      </a:endParaRPr>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5492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91506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29833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66364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89114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528032"/>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5" name="Textfeld 24"/>
          <p:cNvSpPr txBox="1"/>
          <p:nvPr/>
        </p:nvSpPr>
        <p:spPr>
          <a:xfrm>
            <a:off x="960897" y="526691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63838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677592656"/>
              </p:ext>
            </p:extLst>
          </p:nvPr>
        </p:nvGraphicFramePr>
        <p:xfrm>
          <a:off x="899592" y="1426729"/>
          <a:ext cx="7488832" cy="184912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TH205</a:t>
                      </a:r>
                      <a:endParaRPr lang="en-US" dirty="0">
                        <a:solidFill>
                          <a:schemeClr val="tx1"/>
                        </a:solidFill>
                      </a:endParaRPr>
                    </a:p>
                  </a:txBody>
                  <a:tcPr>
                    <a:solidFill>
                      <a:schemeClr val="bg1">
                        <a:lumMod val="65000"/>
                      </a:schemeClr>
                    </a:solidFill>
                  </a:tcPr>
                </a:tc>
                <a:tc>
                  <a:txBody>
                    <a:bodyPr/>
                    <a:lstStyle/>
                    <a:p>
                      <a:r>
                        <a:rPr lang="de-DE"/>
                        <a:t>Ein Faltdipol hat einen Eingangswiderstand von ungefähr</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GB" dirty="0" smtClean="0"/>
                        <a:t>600 Ohm.</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GB" dirty="0" smtClean="0"/>
                        <a:t>240 Ohm.</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GB" dirty="0" smtClean="0"/>
                        <a:t>50 Ohm.</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en-GB" dirty="0" smtClean="0"/>
                        <a:t>30 </a:t>
                      </a:r>
                      <a:r>
                        <a:rPr lang="en-GB" dirty="0" err="1" smtClean="0"/>
                        <a:t>bis</a:t>
                      </a:r>
                      <a:r>
                        <a:rPr lang="en-GB" dirty="0" smtClean="0"/>
                        <a:t> 60 Ohm.</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183169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220941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257525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297384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218662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33" name="Textfeld 32"/>
          <p:cNvSpPr txBox="1"/>
          <p:nvPr/>
        </p:nvSpPr>
        <p:spPr>
          <a:xfrm>
            <a:off x="957820" y="181804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57820" y="2556979"/>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57820" y="294643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107778853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Die </a:t>
            </a:r>
            <a:r>
              <a:rPr lang="de-DE" altLang="en-US" dirty="0" err="1" smtClean="0"/>
              <a:t>Yagi</a:t>
            </a:r>
            <a:r>
              <a:rPr lang="de-DE" altLang="en-US" dirty="0"/>
              <a:t>-</a:t>
            </a:r>
            <a:r>
              <a:rPr lang="de-DE" altLang="en-US" dirty="0" smtClean="0"/>
              <a:t>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31</a:t>
            </a:fld>
            <a:endParaRPr lang="de-DE" altLang="en-US"/>
          </a:p>
        </p:txBody>
      </p:sp>
      <p:sp>
        <p:nvSpPr>
          <p:cNvPr id="9" name="Textfeld 8"/>
          <p:cNvSpPr txBox="1"/>
          <p:nvPr/>
        </p:nvSpPr>
        <p:spPr>
          <a:xfrm>
            <a:off x="683567" y="3068960"/>
            <a:ext cx="7890893" cy="314958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Bringt man in das elektrische Feld eines Halbwellenstrahlers in einem Abstand von etwa 1/10-λ einen um etwa 5 % kürzeren Stab, so stellt man eine deutliche Zunahme der Feldstärke in dieser Richtung fest. In der Gegenrichtung wird das Feld geschwächt. Das heißt, eine solche Anordnung mit einem so genannten parasitären Zusatzelement (Direktor) bündelt die HF-Energie </a:t>
            </a:r>
            <a:r>
              <a:rPr lang="de-DE" sz="1600" dirty="0" smtClean="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a</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Ähnliches Verhalten zeigt ein um 5% längerer Stab, der in etwa 1/5-λ Entfernung vom Strahler in das Feld gebracht wird. Allerdings bündelt er die HF-Energie in entgegen gesetzte Richtung. Er reflektiert das elektrische Feld. Man nennt ihn deshalb Reflektor. Eine solche Antenne mit Direktor und Reflektor heißt 3-Element-Yagi nach dem japanischen Antennenforscher </a:t>
            </a:r>
            <a:r>
              <a:rPr lang="de-DE" sz="1600" dirty="0" err="1">
                <a:latin typeface="Verdana" panose="020B0604030504040204" pitchFamily="34" charset="0"/>
                <a:ea typeface="Verdana" panose="020B0604030504040204" pitchFamily="34" charset="0"/>
                <a:cs typeface="Verdana" panose="020B0604030504040204" pitchFamily="34" charset="0"/>
              </a:rPr>
              <a:t>Yagi</a:t>
            </a:r>
            <a:r>
              <a:rPr lang="de-DE" sz="1600" dirty="0" smtClean="0">
                <a:latin typeface="Verdana" panose="020B0604030504040204" pitchFamily="34" charset="0"/>
                <a:ea typeface="Verdana" panose="020B0604030504040204" pitchFamily="34" charset="0"/>
                <a:cs typeface="Verdana" panose="020B0604030504040204" pitchFamily="34" charset="0"/>
              </a:rPr>
              <a:t>. Sie wird aber auch als „Beam“ bezeichnet.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662" y="1052736"/>
            <a:ext cx="4320540" cy="1927860"/>
          </a:xfrm>
          <a:prstGeom prst="rect">
            <a:avLst/>
          </a:prstGeom>
        </p:spPr>
      </p:pic>
    </p:spTree>
    <p:extLst>
      <p:ext uri="{BB962C8B-B14F-4D97-AF65-F5344CB8AC3E}">
        <p14:creationId xmlns:p14="http://schemas.microsoft.com/office/powerpoint/2010/main" val="53914636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091208"/>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32</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163437752"/>
              </p:ext>
            </p:extLst>
          </p:nvPr>
        </p:nvGraphicFramePr>
        <p:xfrm>
          <a:off x="899592" y="2060848"/>
          <a:ext cx="7488832" cy="386588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TH112</a:t>
                      </a:r>
                      <a:endParaRPr lang="en-US" dirty="0">
                        <a:solidFill>
                          <a:schemeClr val="tx1"/>
                        </a:solidFill>
                      </a:endParaRPr>
                    </a:p>
                  </a:txBody>
                  <a:tcPr>
                    <a:solidFill>
                      <a:schemeClr val="bg1">
                        <a:lumMod val="65000"/>
                      </a:schemeClr>
                    </a:solidFill>
                  </a:tcPr>
                </a:tc>
                <a:tc>
                  <a:txBody>
                    <a:bodyPr/>
                    <a:lstStyle/>
                    <a:p>
                      <a:r>
                        <a:rPr lang="de-DE" dirty="0" smtClean="0"/>
                        <a:t>Das folgende Bild enthält eine einfache Richtantenne.</a:t>
                      </a:r>
                      <a:endParaRPr lang="de-DE" dirty="0"/>
                    </a:p>
                  </a:txBody>
                  <a:tcPr marL="28575" marR="28575" marT="28575" marB="28575" anchor="ctr">
                    <a:solidFill>
                      <a:schemeClr val="bg1">
                        <a:lumMod val="65000"/>
                      </a:schemeClr>
                    </a:solidFill>
                  </a:tcPr>
                </a:tc>
              </a:tr>
              <a:tr h="370840">
                <a:tc gridSpan="2">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Die </a:t>
                      </a:r>
                      <a:r>
                        <a:rPr lang="de-DE" dirty="0"/>
                        <a:t>Bezeichnungen der Elemente in numerischer Reihenfolge lauten ...</a:t>
                      </a:r>
                    </a:p>
                  </a:txBody>
                  <a:tcPr anchor="ctr"/>
                </a:tc>
                <a:tc hMerge="1">
                  <a:txBody>
                    <a:bodyPr/>
                    <a:lstStyle/>
                    <a:p>
                      <a:endParaRPr lang="de-DE" dirty="0"/>
                    </a:p>
                  </a:txBody>
                  <a:tcPr marL="28575" marR="28575" marT="28575" marB="28575" anchor="ctr"/>
                </a:tc>
              </a:tr>
              <a:tr h="370840">
                <a:tc>
                  <a:txBody>
                    <a:bodyPr/>
                    <a:lstStyle/>
                    <a:p>
                      <a:r>
                        <a:rPr lang="en-US" dirty="0" smtClean="0"/>
                        <a:t>A</a:t>
                      </a:r>
                      <a:endParaRPr lang="en-US" dirty="0"/>
                    </a:p>
                  </a:txBody>
                  <a:tcPr anchor="ctr"/>
                </a:tc>
                <a:tc>
                  <a:txBody>
                    <a:bodyPr/>
                    <a:lstStyle/>
                    <a:p>
                      <a:r>
                        <a:rPr lang="de-DE"/>
                        <a:t>   1 Strahler, 2 Direktor und 3 Reflektor.</a:t>
                      </a:r>
                    </a:p>
                  </a:txBody>
                  <a:tcPr marL="28575" marR="28575" marT="28575" marB="28575" anchor="ctr"/>
                </a:tc>
              </a:tr>
              <a:tr h="370840">
                <a:tc>
                  <a:txBody>
                    <a:bodyPr/>
                    <a:lstStyle/>
                    <a:p>
                      <a:r>
                        <a:rPr lang="en-US" dirty="0" smtClean="0"/>
                        <a:t>B</a:t>
                      </a:r>
                      <a:endParaRPr lang="en-US" dirty="0"/>
                    </a:p>
                  </a:txBody>
                  <a:tcPr anchor="ctr"/>
                </a:tc>
                <a:tc>
                  <a:txBody>
                    <a:bodyPr/>
                    <a:lstStyle/>
                    <a:p>
                      <a:r>
                        <a:rPr lang="de-DE"/>
                        <a:t>   1 Reflektor, 2 Strahler und 3 Direktor.</a:t>
                      </a:r>
                    </a:p>
                  </a:txBody>
                  <a:tcPr marL="28575" marR="28575" marT="28575" marB="28575" anchor="ctr"/>
                </a:tc>
              </a:tr>
              <a:tr h="370840">
                <a:tc>
                  <a:txBody>
                    <a:bodyPr/>
                    <a:lstStyle/>
                    <a:p>
                      <a:r>
                        <a:rPr lang="en-US" dirty="0" smtClean="0"/>
                        <a:t>C</a:t>
                      </a:r>
                      <a:endParaRPr lang="en-US" dirty="0"/>
                    </a:p>
                  </a:txBody>
                  <a:tcPr anchor="ctr"/>
                </a:tc>
                <a:tc>
                  <a:txBody>
                    <a:bodyPr/>
                    <a:lstStyle/>
                    <a:p>
                      <a:r>
                        <a:rPr lang="de-DE"/>
                        <a:t>   1 Direktor, 2 Strahler und 3 Reflektor.</a:t>
                      </a:r>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a:t>   1 Direktor, 2 Reflektor und 3 Strahler.</a:t>
                      </a:r>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447224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486001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522210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6004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4837229"/>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5" name="Textfeld 14"/>
          <p:cNvSpPr txBox="1"/>
          <p:nvPr/>
        </p:nvSpPr>
        <p:spPr>
          <a:xfrm>
            <a:off x="957820" y="445859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5203830"/>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5573008"/>
            <a:ext cx="787395" cy="338554"/>
          </a:xfrm>
          <a:prstGeom prst="rect">
            <a:avLst/>
          </a:prstGeom>
          <a:solidFill>
            <a:srgbClr val="FF3333"/>
          </a:solidFill>
          <a:ln>
            <a:solidFill>
              <a:srgbClr val="FF3333"/>
            </a:solidFill>
          </a:ln>
        </p:spPr>
        <p:txBody>
          <a:bodyPr wrap="none" rtlCol="0">
            <a:spAutoFit/>
          </a:bodyPr>
          <a:lstStyle/>
          <a:p>
            <a:r>
              <a:rPr lang="en-US" sz="1600" dirty="0" err="1" smtClean="0">
                <a:latin typeface="+mn-lt"/>
              </a:rPr>
              <a:t>Falsch</a:t>
            </a:r>
            <a:endParaRPr lang="en-US" sz="1600" dirty="0">
              <a:latin typeface="+mn-lt"/>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38608"/>
            <a:ext cx="1837944" cy="1340168"/>
          </a:xfrm>
          <a:prstGeom prst="rect">
            <a:avLst/>
          </a:prstGeom>
        </p:spPr>
      </p:pic>
    </p:spTree>
    <p:extLst>
      <p:ext uri="{BB962C8B-B14F-4D97-AF65-F5344CB8AC3E}">
        <p14:creationId xmlns:p14="http://schemas.microsoft.com/office/powerpoint/2010/main" val="45330741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1091208"/>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33</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1896203290"/>
              </p:ext>
            </p:extLst>
          </p:nvPr>
        </p:nvGraphicFramePr>
        <p:xfrm>
          <a:off x="899592" y="2564904"/>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TH113</a:t>
                      </a:r>
                      <a:endParaRPr lang="en-US" dirty="0">
                        <a:solidFill>
                          <a:schemeClr val="tx1"/>
                        </a:solidFill>
                      </a:endParaRPr>
                    </a:p>
                  </a:txBody>
                  <a:tcPr>
                    <a:solidFill>
                      <a:schemeClr val="bg1">
                        <a:lumMod val="65000"/>
                      </a:schemeClr>
                    </a:solidFill>
                  </a:tcPr>
                </a:tc>
                <a:tc>
                  <a:txBody>
                    <a:bodyPr/>
                    <a:lstStyle/>
                    <a:p>
                      <a:r>
                        <a:rPr lang="de-DE"/>
                        <a:t>An welchem Element einer Yagi-Antenne erfolgt die Energieeinspeisung?</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Am </a:t>
                      </a:r>
                      <a:r>
                        <a:rPr lang="en-US" dirty="0" err="1" smtClean="0"/>
                        <a:t>Strahler</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Am </a:t>
                      </a:r>
                      <a:r>
                        <a:rPr lang="en-US" dirty="0" err="1" smtClean="0"/>
                        <a:t>Direktor</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Am </a:t>
                      </a:r>
                      <a:r>
                        <a:rPr lang="en-US" dirty="0" err="1" smtClean="0"/>
                        <a:t>Reflektor</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smtClean="0"/>
                        <a:t>Am </a:t>
                      </a:r>
                      <a:r>
                        <a:rPr lang="en-US" dirty="0" err="1" smtClean="0"/>
                        <a:t>Strahler</a:t>
                      </a:r>
                      <a:r>
                        <a:rPr lang="en-US" baseline="0" dirty="0" smtClean="0"/>
                        <a:t> und am </a:t>
                      </a:r>
                      <a:r>
                        <a:rPr lang="en-US" baseline="0" dirty="0" err="1" smtClean="0"/>
                        <a:t>Reflekor</a:t>
                      </a:r>
                      <a:r>
                        <a:rPr lang="en-US" baseline="0" dirty="0" smtClean="0"/>
                        <a:t> </a:t>
                      </a:r>
                      <a:r>
                        <a:rPr lang="en-US" baseline="0" dirty="0" err="1" smtClean="0"/>
                        <a:t>gleichzeitig</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321203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357787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396114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432645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3553951"/>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3190841"/>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5" name="Textfeld 24"/>
          <p:cNvSpPr txBox="1"/>
          <p:nvPr/>
        </p:nvSpPr>
        <p:spPr>
          <a:xfrm>
            <a:off x="960897" y="392972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430119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4188186967"/>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3" grpId="0" animBg="1"/>
      <p:bldP spid="24" grpId="0" animBg="1"/>
      <p:bldP spid="25" grpId="0" animBg="1"/>
      <p:bldP spid="2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Die </a:t>
            </a:r>
            <a:r>
              <a:rPr lang="de-DE" altLang="en-US" dirty="0" err="1" smtClean="0"/>
              <a:t>Cubical</a:t>
            </a:r>
            <a:r>
              <a:rPr lang="de-DE" altLang="en-US" dirty="0" smtClean="0"/>
              <a:t> Quad</a:t>
            </a:r>
          </a:p>
        </p:txBody>
      </p:sp>
      <p:sp>
        <p:nvSpPr>
          <p:cNvPr id="9" name="Textfeld 8"/>
          <p:cNvSpPr txBox="1"/>
          <p:nvPr/>
        </p:nvSpPr>
        <p:spPr>
          <a:xfrm>
            <a:off x="481501" y="1272716"/>
            <a:ext cx="7848872" cy="4975721"/>
          </a:xfrm>
          <a:prstGeom prst="rect">
            <a:avLst/>
          </a:prstGeom>
          <a:noFill/>
        </p:spPr>
        <p:txBody>
          <a:bodyPr wrap="square" rtlCol="0">
            <a:spAutoFit/>
          </a:bodyPr>
          <a:lstStyle/>
          <a:p>
            <a:pPr marL="3943350" lvl="1">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Eine </a:t>
            </a:r>
            <a:r>
              <a:rPr lang="de-DE" sz="1600" dirty="0">
                <a:latin typeface="Verdana" panose="020B0604030504040204" pitchFamily="34" charset="0"/>
                <a:ea typeface="Verdana" panose="020B0604030504040204" pitchFamily="34" charset="0"/>
                <a:cs typeface="Verdana" panose="020B0604030504040204" pitchFamily="34" charset="0"/>
              </a:rPr>
              <a:t>wegen ihres angeblich </a:t>
            </a:r>
            <a:r>
              <a:rPr lang="de-DE" sz="1600" dirty="0" smtClean="0">
                <a:latin typeface="Verdana" panose="020B0604030504040204" pitchFamily="34" charset="0"/>
                <a:ea typeface="Verdana" panose="020B0604030504040204" pitchFamily="34" charset="0"/>
                <a:cs typeface="Verdana" panose="020B0604030504040204" pitchFamily="34" charset="0"/>
              </a:rPr>
              <a:t>flachen Abstrahlwinkels </a:t>
            </a:r>
            <a:r>
              <a:rPr lang="de-DE" sz="1600" dirty="0">
                <a:latin typeface="Verdana" panose="020B0604030504040204" pitchFamily="34" charset="0"/>
                <a:ea typeface="Verdana" panose="020B0604030504040204" pitchFamily="34" charset="0"/>
                <a:cs typeface="Verdana" panose="020B0604030504040204" pitchFamily="34" charset="0"/>
              </a:rPr>
              <a:t>bei bereits geringer Aufbauhöhe gern verwendete DX-Antenne ist die Kubische Quad (gesprochen: </a:t>
            </a:r>
            <a:r>
              <a:rPr lang="de-DE" sz="1600" dirty="0" err="1">
                <a:latin typeface="Verdana" panose="020B0604030504040204" pitchFamily="34" charset="0"/>
                <a:ea typeface="Verdana" panose="020B0604030504040204" pitchFamily="34" charset="0"/>
                <a:cs typeface="Verdana" panose="020B0604030504040204" pitchFamily="34" charset="0"/>
              </a:rPr>
              <a:t>kwott</a:t>
            </a:r>
            <a:r>
              <a:rPr lang="de-DE" sz="1600" dirty="0">
                <a:latin typeface="Verdana" panose="020B0604030504040204" pitchFamily="34" charset="0"/>
                <a:ea typeface="Verdana" panose="020B0604030504040204" pitchFamily="34" charset="0"/>
                <a:cs typeface="Verdana" panose="020B0604030504040204" pitchFamily="34" charset="0"/>
              </a:rPr>
              <a:t>). Man benötigt aber eine Menge Platz für diese räumliche Anordnung</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Im </a:t>
            </a:r>
            <a:r>
              <a:rPr lang="de-DE" sz="1600" dirty="0">
                <a:latin typeface="Verdana" panose="020B0604030504040204" pitchFamily="34" charset="0"/>
                <a:ea typeface="Verdana" panose="020B0604030504040204" pitchFamily="34" charset="0"/>
                <a:cs typeface="Verdana" panose="020B0604030504040204" pitchFamily="34" charset="0"/>
              </a:rPr>
              <a:t>Prinzip ist die </a:t>
            </a:r>
            <a:r>
              <a:rPr lang="de-DE" sz="1600" dirty="0" err="1">
                <a:latin typeface="Verdana" panose="020B0604030504040204" pitchFamily="34" charset="0"/>
                <a:ea typeface="Verdana" panose="020B0604030504040204" pitchFamily="34" charset="0"/>
                <a:cs typeface="Verdana" panose="020B0604030504040204" pitchFamily="34" charset="0"/>
              </a:rPr>
              <a:t>Cubical</a:t>
            </a:r>
            <a:r>
              <a:rPr lang="de-DE" sz="1600" dirty="0">
                <a:latin typeface="Verdana" panose="020B0604030504040204" pitchFamily="34" charset="0"/>
                <a:ea typeface="Verdana" panose="020B0604030504040204" pitchFamily="34" charset="0"/>
                <a:cs typeface="Verdana" panose="020B0604030504040204" pitchFamily="34" charset="0"/>
              </a:rPr>
              <a:t> Quad eine </a:t>
            </a:r>
            <a:r>
              <a:rPr lang="de-DE" sz="1600" dirty="0" smtClean="0">
                <a:latin typeface="Verdana" panose="020B0604030504040204" pitchFamily="34" charset="0"/>
                <a:ea typeface="Verdana" panose="020B0604030504040204" pitchFamily="34" charset="0"/>
                <a:cs typeface="Verdana" panose="020B0604030504040204" pitchFamily="34" charset="0"/>
              </a:rPr>
              <a:t>quadratische </a:t>
            </a:r>
            <a:r>
              <a:rPr lang="de-DE" sz="1600" dirty="0">
                <a:latin typeface="Verdana" panose="020B0604030504040204" pitchFamily="34" charset="0"/>
                <a:ea typeface="Verdana" panose="020B0604030504040204" pitchFamily="34" charset="0"/>
                <a:cs typeface="Verdana" panose="020B0604030504040204" pitchFamily="34" charset="0"/>
              </a:rPr>
              <a:t>Schleife (Loop) aus vier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λ/4-Stücken </a:t>
            </a:r>
            <a:r>
              <a:rPr lang="de-DE" sz="1600" dirty="0">
                <a:latin typeface="Verdana" panose="020B0604030504040204" pitchFamily="34" charset="0"/>
                <a:ea typeface="Verdana" panose="020B0604030504040204" pitchFamily="34" charset="0"/>
                <a:cs typeface="Verdana" panose="020B0604030504040204" pitchFamily="34" charset="0"/>
              </a:rPr>
              <a:t>(a) und einem </a:t>
            </a:r>
            <a:r>
              <a:rPr lang="de-DE" sz="1600" dirty="0" smtClean="0">
                <a:latin typeface="Verdana" panose="020B0604030504040204" pitchFamily="34" charset="0"/>
                <a:ea typeface="Verdana" panose="020B0604030504040204" pitchFamily="34" charset="0"/>
                <a:cs typeface="Verdana" panose="020B0604030504040204" pitchFamily="34" charset="0"/>
              </a:rPr>
              <a:t>Schleifen-reflektor </a:t>
            </a:r>
            <a:r>
              <a:rPr lang="de-DE" sz="1600" dirty="0">
                <a:latin typeface="Verdana" panose="020B0604030504040204" pitchFamily="34" charset="0"/>
                <a:ea typeface="Verdana" panose="020B0604030504040204" pitchFamily="34" charset="0"/>
                <a:cs typeface="Verdana" panose="020B0604030504040204" pitchFamily="34" charset="0"/>
              </a:rPr>
              <a:t>aus vier um 5 % längeren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Stücken </a:t>
            </a:r>
            <a:r>
              <a:rPr lang="de-DE" sz="1600" dirty="0">
                <a:latin typeface="Verdana" panose="020B0604030504040204" pitchFamily="34" charset="0"/>
                <a:ea typeface="Verdana" panose="020B0604030504040204" pitchFamily="34" charset="0"/>
                <a:cs typeface="Verdana" panose="020B0604030504040204" pitchFamily="34" charset="0"/>
              </a:rPr>
              <a:t>(b) oder aus einem </a:t>
            </a:r>
            <a:r>
              <a:rPr lang="de-DE" sz="1600" dirty="0" smtClean="0">
                <a:latin typeface="Verdana" panose="020B0604030504040204" pitchFamily="34" charset="0"/>
                <a:ea typeface="Verdana" panose="020B0604030504040204" pitchFamily="34" charset="0"/>
                <a:cs typeface="Verdana" panose="020B0604030504040204" pitchFamily="34" charset="0"/>
              </a:rPr>
              <a:t>Direktor-Rahmen </a:t>
            </a:r>
            <a:r>
              <a:rPr lang="de-DE" sz="1600" dirty="0">
                <a:latin typeface="Verdana" panose="020B0604030504040204" pitchFamily="34" charset="0"/>
                <a:ea typeface="Verdana" panose="020B0604030504040204" pitchFamily="34" charset="0"/>
                <a:cs typeface="Verdana" panose="020B0604030504040204" pitchFamily="34" charset="0"/>
              </a:rPr>
              <a:t>aus vier um 5 % kürzeren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Stücken</a:t>
            </a:r>
            <a:r>
              <a:rPr lang="de-DE" sz="1600" dirty="0">
                <a:latin typeface="Verdana" panose="020B0604030504040204" pitchFamily="34" charset="0"/>
                <a:ea typeface="Verdana" panose="020B0604030504040204" pitchFamily="34" charset="0"/>
                <a:cs typeface="Verdana" panose="020B0604030504040204" pitchFamily="34" charset="0"/>
              </a:rPr>
              <a:t>. Die Antenne kann horizontal (A)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oder </a:t>
            </a:r>
            <a:r>
              <a:rPr lang="de-DE" sz="1600" dirty="0">
                <a:latin typeface="Verdana" panose="020B0604030504040204" pitchFamily="34" charset="0"/>
                <a:ea typeface="Verdana" panose="020B0604030504040204" pitchFamily="34" charset="0"/>
                <a:cs typeface="Verdana" panose="020B0604030504040204" pitchFamily="34" charset="0"/>
              </a:rPr>
              <a:t>auf der Spitze stehen (</a:t>
            </a:r>
            <a:r>
              <a:rPr lang="de-DE" sz="1600" dirty="0" err="1">
                <a:latin typeface="Verdana" panose="020B0604030504040204" pitchFamily="34" charset="0"/>
                <a:ea typeface="Verdana" panose="020B0604030504040204" pitchFamily="34" charset="0"/>
                <a:cs typeface="Verdana" panose="020B0604030504040204" pitchFamily="34" charset="0"/>
              </a:rPr>
              <a:t>diamond</a:t>
            </a:r>
            <a:r>
              <a:rPr lang="de-DE" sz="1600" dirty="0">
                <a:latin typeface="Verdana" panose="020B0604030504040204" pitchFamily="34" charset="0"/>
                <a:ea typeface="Verdana" panose="020B0604030504040204" pitchFamily="34" charset="0"/>
                <a:cs typeface="Verdana" panose="020B0604030504040204" pitchFamily="34" charset="0"/>
              </a:rPr>
              <a:t>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err="1" smtClean="0">
                <a:latin typeface="Verdana" panose="020B0604030504040204" pitchFamily="34" charset="0"/>
                <a:ea typeface="Verdana" panose="020B0604030504040204" pitchFamily="34" charset="0"/>
                <a:cs typeface="Verdana" panose="020B0604030504040204" pitchFamily="34" charset="0"/>
              </a:rPr>
              <a:t>shape</a:t>
            </a:r>
            <a:r>
              <a:rPr lang="de-DE" sz="1600" dirty="0">
                <a:latin typeface="Verdana" panose="020B0604030504040204" pitchFamily="34" charset="0"/>
                <a:ea typeface="Verdana" panose="020B0604030504040204" pitchFamily="34" charset="0"/>
                <a:cs typeface="Verdana" panose="020B0604030504040204" pitchFamily="34" charset="0"/>
              </a:rPr>
              <a:t>, B) aufgebaut werden. Der </a:t>
            </a:r>
            <a:r>
              <a:rPr lang="de-DE" sz="1600" dirty="0" smtClean="0">
                <a:latin typeface="Verdana" panose="020B0604030504040204" pitchFamily="34" charset="0"/>
                <a:ea typeface="Verdana" panose="020B0604030504040204" pitchFamily="34" charset="0"/>
                <a:cs typeface="Verdana" panose="020B0604030504040204" pitchFamily="34" charset="0"/>
              </a:rPr>
              <a:t>Abstand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der </a:t>
            </a:r>
            <a:r>
              <a:rPr lang="de-DE" sz="1600" dirty="0">
                <a:latin typeface="Verdana" panose="020B0604030504040204" pitchFamily="34" charset="0"/>
                <a:ea typeface="Verdana" panose="020B0604030504040204" pitchFamily="34" charset="0"/>
                <a:cs typeface="Verdana" panose="020B0604030504040204" pitchFamily="34" charset="0"/>
              </a:rPr>
              <a:t>beiden Rahmen ist entweder 0,1 λ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a:t>
            </a:r>
            <a:r>
              <a:rPr lang="de-DE" sz="1600" dirty="0">
                <a:latin typeface="Verdana" panose="020B0604030504040204" pitchFamily="34" charset="0"/>
                <a:ea typeface="Verdana" panose="020B0604030504040204" pitchFamily="34" charset="0"/>
                <a:cs typeface="Verdana" panose="020B0604030504040204" pitchFamily="34" charset="0"/>
              </a:rPr>
              <a:t>Strahler - Direktor) oder 0,2 λ (</a:t>
            </a:r>
            <a:r>
              <a:rPr lang="de-DE" sz="1600" dirty="0" smtClean="0">
                <a:latin typeface="Verdana" panose="020B0604030504040204" pitchFamily="34" charset="0"/>
                <a:ea typeface="Verdana" panose="020B0604030504040204" pitchFamily="34" charset="0"/>
                <a:cs typeface="Verdana" panose="020B0604030504040204" pitchFamily="34" charset="0"/>
              </a:rPr>
              <a:t>Strahler</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 </a:t>
            </a:r>
            <a:r>
              <a:rPr lang="de-DE" sz="1600" dirty="0">
                <a:latin typeface="Verdana" panose="020B0604030504040204" pitchFamily="34" charset="0"/>
                <a:ea typeface="Verdana" panose="020B0604030504040204" pitchFamily="34" charset="0"/>
                <a:cs typeface="Verdana" panose="020B0604030504040204" pitchFamily="34" charset="0"/>
              </a:rPr>
              <a:t>Reflektor). Insgesamt ergibt sich ein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Gebilde </a:t>
            </a:r>
            <a:r>
              <a:rPr lang="de-DE" sz="1600" dirty="0">
                <a:latin typeface="Verdana" panose="020B0604030504040204" pitchFamily="34" charset="0"/>
                <a:ea typeface="Verdana" panose="020B0604030504040204" pitchFamily="34" charset="0"/>
                <a:cs typeface="Verdana" panose="020B0604030504040204" pitchFamily="34" charset="0"/>
              </a:rPr>
              <a:t>wie ein Quader, daher der Name</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Rechts gezeigt ein Boom-Quad (A) und</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ein Spider-Quad (B)</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052736"/>
            <a:ext cx="3650361" cy="197834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1821" y="4041034"/>
            <a:ext cx="3554635" cy="2412302"/>
          </a:xfrm>
          <a:prstGeom prst="rect">
            <a:avLst/>
          </a:prstGeom>
        </p:spPr>
      </p:pic>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34</a:t>
            </a:fld>
            <a:endParaRPr lang="de-DE" altLang="en-US" dirty="0"/>
          </a:p>
        </p:txBody>
      </p:sp>
    </p:spTree>
    <p:extLst>
      <p:ext uri="{BB962C8B-B14F-4D97-AF65-F5344CB8AC3E}">
        <p14:creationId xmlns:p14="http://schemas.microsoft.com/office/powerpoint/2010/main" val="356522993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Die „</a:t>
            </a:r>
            <a:r>
              <a:rPr lang="de-DE" altLang="en-US" dirty="0" err="1" smtClean="0"/>
              <a:t>Magnetic</a:t>
            </a:r>
            <a:r>
              <a:rPr lang="de-DE" altLang="en-US" dirty="0" smtClean="0"/>
              <a:t> Loop“ 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35</a:t>
            </a:fld>
            <a:endParaRPr lang="de-DE" altLang="en-US"/>
          </a:p>
        </p:txBody>
      </p:sp>
      <p:sp>
        <p:nvSpPr>
          <p:cNvPr id="9" name="Textfeld 8"/>
          <p:cNvSpPr txBox="1"/>
          <p:nvPr/>
        </p:nvSpPr>
        <p:spPr>
          <a:xfrm>
            <a:off x="683567" y="3068960"/>
            <a:ext cx="7890893" cy="2903359"/>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Durch einen sehr hohen HF-Strom in einem Leiter lässt sich die magnetische Komponente des elektromagnetischen Feldes nutzen. Dazu wird eine Spule mit einer oder zwei Windungen mit mindestens Lambda/4 Umfang mit einem Kondensator großer Kapazität zusammengeschaltet. Diese Antenne hat für die oberen Kurzwellenbänder einen Durchmesser von nur etwa 0,8 bis 1,3 m und ist deshalb leicht unterzubringen. </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Die Magnetantenne bewährt sich für Portabelzwecke, da man sie am Balkongeländer des Hotels oder auf dem Wagendach befestigen kann. Der Wirkungsgrad einer solchen Antenne ist für ihre Größe recht gut. Allerdings ist sie sehr </a:t>
            </a:r>
            <a:r>
              <a:rPr lang="de-DE" sz="1600" dirty="0" err="1">
                <a:latin typeface="Verdana" panose="020B0604030504040204" pitchFamily="34" charset="0"/>
                <a:ea typeface="Verdana" panose="020B0604030504040204" pitchFamily="34" charset="0"/>
                <a:cs typeface="Verdana" panose="020B0604030504040204" pitchFamily="34" charset="0"/>
              </a:rPr>
              <a:t>schmalbandig</a:t>
            </a:r>
            <a:r>
              <a:rPr lang="de-DE" sz="1600" dirty="0">
                <a:latin typeface="Verdana" panose="020B0604030504040204" pitchFamily="34" charset="0"/>
                <a:ea typeface="Verdana" panose="020B0604030504040204" pitchFamily="34" charset="0"/>
                <a:cs typeface="Verdana" panose="020B0604030504040204" pitchFamily="34" charset="0"/>
              </a:rPr>
              <a:t>, so dass man sie bei Frequenzwechsel sogar innerhalb eines Bandes nachstimmen muss.</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1052737"/>
            <a:ext cx="1895380" cy="1914525"/>
          </a:xfrm>
          <a:prstGeom prst="rect">
            <a:avLst/>
          </a:prstGeom>
        </p:spPr>
      </p:pic>
    </p:spTree>
    <p:extLst>
      <p:ext uri="{BB962C8B-B14F-4D97-AF65-F5344CB8AC3E}">
        <p14:creationId xmlns:p14="http://schemas.microsoft.com/office/powerpoint/2010/main" val="80235093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1091208"/>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36</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581576926"/>
              </p:ext>
            </p:extLst>
          </p:nvPr>
        </p:nvGraphicFramePr>
        <p:xfrm>
          <a:off x="899592" y="2564904"/>
          <a:ext cx="7488832" cy="236347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TH103</a:t>
                      </a:r>
                      <a:endParaRPr lang="en-US" dirty="0">
                        <a:solidFill>
                          <a:schemeClr val="tx1"/>
                        </a:solidFill>
                      </a:endParaRPr>
                    </a:p>
                  </a:txBody>
                  <a:tcPr>
                    <a:solidFill>
                      <a:schemeClr val="bg1">
                        <a:lumMod val="65000"/>
                      </a:schemeClr>
                    </a:solidFill>
                  </a:tcPr>
                </a:tc>
                <a:tc>
                  <a:txBody>
                    <a:bodyPr/>
                    <a:lstStyle/>
                    <a:p>
                      <a:r>
                        <a:rPr lang="de-DE"/>
                        <a:t>Was ist eine Magnetantenne? Es ist eine Antenne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de-DE"/>
                        <a:t>die im Innern einer Spule einen Ferritkern enthält.</a:t>
                      </a:r>
                    </a:p>
                  </a:txBody>
                  <a:tcPr marL="28575" marR="28575" marT="28575" marB="28575" anchor="ctr"/>
                </a:tc>
              </a:tr>
              <a:tr h="370840">
                <a:tc>
                  <a:txBody>
                    <a:bodyPr/>
                    <a:lstStyle/>
                    <a:p>
                      <a:r>
                        <a:rPr lang="en-US" dirty="0" smtClean="0"/>
                        <a:t>B</a:t>
                      </a:r>
                      <a:endParaRPr lang="en-US" dirty="0"/>
                    </a:p>
                  </a:txBody>
                  <a:tcPr anchor="ctr"/>
                </a:tc>
                <a:tc>
                  <a:txBody>
                    <a:bodyPr/>
                    <a:lstStyle/>
                    <a:p>
                      <a:r>
                        <a:rPr lang="de-DE" dirty="0" smtClean="0"/>
                        <a:t>die aus zwei quadratischen Schleifen besteht.</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de-DE" dirty="0" smtClean="0"/>
                        <a:t>die aus drei magnetischen Elementen besteht.</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smtClean="0"/>
                        <a:t>mit kompakten Abmessungen, die aus einer Leiterschleife besteht und im </a:t>
                      </a:r>
                      <a:r>
                        <a:rPr lang="de-DE" dirty="0" err="1" smtClean="0"/>
                        <a:t>Nahfeld</a:t>
                      </a:r>
                      <a:r>
                        <a:rPr lang="de-DE" dirty="0" smtClean="0"/>
                        <a:t> ein starkes magnetisches Feld abstrahlt.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192060" y="298385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192060" y="334969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192060" y="37329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192060" y="432645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49258" y="332577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49258" y="2962662"/>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38037" y="370154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49258" y="4301197"/>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119027701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23" grpId="0" animBg="1"/>
      <p:bldP spid="24" grpId="0" animBg="1"/>
      <p:bldP spid="25" grpId="0" animBg="1"/>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en-US" b="1" dirty="0" err="1"/>
              <a:t>Vertikalantennen</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37</a:t>
            </a:fld>
            <a:endParaRPr lang="de-DE" altLang="en-US"/>
          </a:p>
        </p:txBody>
      </p:sp>
      <p:sp>
        <p:nvSpPr>
          <p:cNvPr id="9" name="Textfeld 8"/>
          <p:cNvSpPr txBox="1"/>
          <p:nvPr/>
        </p:nvSpPr>
        <p:spPr>
          <a:xfrm>
            <a:off x="673333" y="3292142"/>
            <a:ext cx="7890893" cy="2657138"/>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Senkrecht stehende Antennen heißen Vertikalstrahler. Sie haben in der horizontalen Ebene Rundstrahlcharakteristik. Das horizontale Richtdiagramm ist ein Kreis. Das ist für den Amateurfunk sehr praktisch, da die Antenne in allen Richtungen gleich gut abstrahlt. Vertikalstrahler haben außerdem die Eigenschaft, einen flachen Abstrahlwinkel zu besitzen, was aus </a:t>
            </a:r>
            <a:r>
              <a:rPr lang="de-DE" sz="1600" dirty="0" smtClean="0">
                <a:latin typeface="Verdana" panose="020B0604030504040204" pitchFamily="34" charset="0"/>
                <a:ea typeface="Verdana" panose="020B0604030504040204" pitchFamily="34" charset="0"/>
                <a:cs typeface="Verdana" panose="020B0604030504040204" pitchFamily="34" charset="0"/>
              </a:rPr>
              <a:t>dem Bild </a:t>
            </a:r>
            <a:r>
              <a:rPr lang="de-DE" sz="1600" dirty="0">
                <a:latin typeface="Verdana" panose="020B0604030504040204" pitchFamily="34" charset="0"/>
                <a:ea typeface="Verdana" panose="020B0604030504040204" pitchFamily="34" charset="0"/>
                <a:cs typeface="Verdana" panose="020B0604030504040204" pitchFamily="34" charset="0"/>
              </a:rPr>
              <a:t>hervorgeht. Den günstigsten Abstrahlwinkel hat ein 5/8-λ langer Vertikalstrahler (Bild </a:t>
            </a:r>
            <a:r>
              <a:rPr lang="de-DE" sz="1600" dirty="0" smtClean="0">
                <a:latin typeface="Verdana" panose="020B0604030504040204" pitchFamily="34" charset="0"/>
                <a:ea typeface="Verdana" panose="020B0604030504040204" pitchFamily="34" charset="0"/>
                <a:cs typeface="Verdana" panose="020B0604030504040204" pitchFamily="34" charset="0"/>
              </a:rPr>
              <a:t>B). </a:t>
            </a:r>
            <a:r>
              <a:rPr lang="de-DE" sz="1600" dirty="0">
                <a:latin typeface="Verdana" panose="020B0604030504040204" pitchFamily="34" charset="0"/>
                <a:ea typeface="Verdana" panose="020B0604030504040204" pitchFamily="34" charset="0"/>
                <a:cs typeface="Verdana" panose="020B0604030504040204" pitchFamily="34" charset="0"/>
              </a:rPr>
              <a:t>Wenn man die Vertikalantenne noch länger macht, steigt die Steilstrahlung </a:t>
            </a:r>
            <a:r>
              <a:rPr lang="de-DE" sz="1600" dirty="0" smtClean="0">
                <a:latin typeface="Verdana" panose="020B0604030504040204" pitchFamily="34" charset="0"/>
                <a:ea typeface="Verdana" panose="020B0604030504040204" pitchFamily="34" charset="0"/>
                <a:cs typeface="Verdana" panose="020B0604030504040204" pitchFamily="34" charset="0"/>
              </a:rPr>
              <a:t>wieder an.</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Antennen, die gegen Erde oder gegen ein Gegengewicht erregt werden, sind unsymmetrische Antennen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124744"/>
            <a:ext cx="4389120" cy="2004060"/>
          </a:xfrm>
          <a:prstGeom prst="rect">
            <a:avLst/>
          </a:prstGeom>
        </p:spPr>
      </p:pic>
    </p:spTree>
    <p:extLst>
      <p:ext uri="{BB962C8B-B14F-4D97-AF65-F5344CB8AC3E}">
        <p14:creationId xmlns:p14="http://schemas.microsoft.com/office/powerpoint/2010/main" val="63821715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38</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1734519351"/>
              </p:ext>
            </p:extLst>
          </p:nvPr>
        </p:nvGraphicFramePr>
        <p:xfrm>
          <a:off x="899592" y="3902095"/>
          <a:ext cx="7488832" cy="185420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TH109</a:t>
                      </a:r>
                      <a:endParaRPr lang="en-US" dirty="0">
                        <a:solidFill>
                          <a:schemeClr val="tx1"/>
                        </a:solidFill>
                      </a:endParaRPr>
                    </a:p>
                  </a:txBody>
                  <a:tcPr>
                    <a:solidFill>
                      <a:schemeClr val="bg1">
                        <a:lumMod val="65000"/>
                      </a:schemeClr>
                    </a:solidFill>
                  </a:tcPr>
                </a:tc>
                <a:tc>
                  <a:txBody>
                    <a:bodyPr/>
                    <a:lstStyle/>
                    <a:p>
                      <a:r>
                        <a:rPr lang="en-US"/>
                        <a:t>Eine Vertikalantenne erzeugt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err="1" smtClean="0"/>
                        <a:t>zirkulare</a:t>
                      </a:r>
                      <a:r>
                        <a:rPr lang="en-US" dirty="0" smtClean="0"/>
                        <a:t> </a:t>
                      </a:r>
                      <a:r>
                        <a:rPr lang="en-US" dirty="0" err="1" smtClean="0"/>
                        <a:t>Polarisation</a:t>
                      </a:r>
                      <a:r>
                        <a:rPr lang="en-US" dirty="0" smtClean="0"/>
                        <a:t>.</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err="1" smtClean="0"/>
                        <a:t>einen</a:t>
                      </a:r>
                      <a:r>
                        <a:rPr lang="en-US" dirty="0" smtClean="0"/>
                        <a:t> </a:t>
                      </a:r>
                      <a:r>
                        <a:rPr lang="en-US" dirty="0" err="1" smtClean="0"/>
                        <a:t>hohen</a:t>
                      </a:r>
                      <a:r>
                        <a:rPr lang="en-US" dirty="0" smtClean="0"/>
                        <a:t> </a:t>
                      </a:r>
                      <a:r>
                        <a:rPr lang="en-US" dirty="0" err="1" smtClean="0"/>
                        <a:t>Abstrahlwinkel</a:t>
                      </a:r>
                      <a:r>
                        <a:rPr lang="en-US" dirty="0" smtClean="0"/>
                        <a:t>.</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err="1" smtClean="0"/>
                        <a:t>einen</a:t>
                      </a:r>
                      <a:r>
                        <a:rPr lang="en-US" dirty="0" smtClean="0"/>
                        <a:t> </a:t>
                      </a:r>
                      <a:r>
                        <a:rPr lang="en-US" dirty="0" err="1" smtClean="0"/>
                        <a:t>flachen</a:t>
                      </a:r>
                      <a:r>
                        <a:rPr lang="en-US" dirty="0" smtClean="0"/>
                        <a:t> </a:t>
                      </a:r>
                      <a:r>
                        <a:rPr lang="en-US" dirty="0" err="1" smtClean="0"/>
                        <a:t>Abstrahlwinkel</a:t>
                      </a:r>
                      <a:r>
                        <a:rPr lang="en-US" dirty="0" smtClean="0"/>
                        <a:t>.</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err="1" smtClean="0"/>
                        <a:t>elliptische</a:t>
                      </a:r>
                      <a:r>
                        <a:rPr lang="en-US" dirty="0" smtClean="0"/>
                        <a:t> </a:t>
                      </a:r>
                      <a:r>
                        <a:rPr lang="en-US" dirty="0" err="1" smtClean="0"/>
                        <a:t>Polarisation</a:t>
                      </a:r>
                      <a:r>
                        <a:rPr lang="en-US" dirty="0" smtClean="0"/>
                        <a: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31771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68355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06682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43214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65963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29652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03541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6" name="Textfeld 25"/>
          <p:cNvSpPr txBox="1"/>
          <p:nvPr/>
        </p:nvSpPr>
        <p:spPr>
          <a:xfrm>
            <a:off x="972118" y="540688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2965041228"/>
              </p:ext>
            </p:extLst>
          </p:nvPr>
        </p:nvGraphicFramePr>
        <p:xfrm>
          <a:off x="899592" y="1426729"/>
          <a:ext cx="7488832" cy="20840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TH108</a:t>
                      </a:r>
                      <a:endParaRPr lang="en-US" dirty="0">
                        <a:solidFill>
                          <a:schemeClr val="tx1"/>
                        </a:solidFill>
                      </a:endParaRPr>
                    </a:p>
                  </a:txBody>
                  <a:tcPr>
                    <a:solidFill>
                      <a:schemeClr val="bg1">
                        <a:lumMod val="65000"/>
                      </a:schemeClr>
                    </a:solidFill>
                  </a:tcPr>
                </a:tc>
                <a:tc>
                  <a:txBody>
                    <a:bodyPr/>
                    <a:lstStyle/>
                    <a:p>
                      <a:r>
                        <a:rPr lang="de-DE"/>
                        <a:t>Bei welcher Länge hat eine Vertikalantenne die günstigsten Strahlungseigenschaften?</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l-GR"/>
                        <a:t>3 λ/4</a:t>
                      </a:r>
                    </a:p>
                  </a:txBody>
                  <a:tcPr marL="28575" marR="28575" marT="28575" marB="28575" anchor="ctr"/>
                </a:tc>
              </a:tr>
              <a:tr h="370840">
                <a:tc>
                  <a:txBody>
                    <a:bodyPr/>
                    <a:lstStyle/>
                    <a:p>
                      <a:r>
                        <a:rPr lang="en-US" dirty="0" smtClean="0"/>
                        <a:t>B</a:t>
                      </a:r>
                      <a:endParaRPr lang="en-US" dirty="0"/>
                    </a:p>
                  </a:txBody>
                  <a:tcPr anchor="ctr"/>
                </a:tc>
                <a:tc>
                  <a:txBody>
                    <a:bodyPr/>
                    <a:lstStyle/>
                    <a:p>
                      <a:r>
                        <a:rPr lang="el-GR" smtClean="0"/>
                        <a:t>λ/4</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l-GR" dirty="0" smtClean="0"/>
                        <a:t>λ/</a:t>
                      </a:r>
                      <a:r>
                        <a:rPr lang="de-DE" dirty="0" smtClean="0"/>
                        <a:t>2</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de-DE" dirty="0" smtClean="0"/>
                        <a:t>5 </a:t>
                      </a:r>
                      <a:r>
                        <a:rPr lang="el-GR" dirty="0" smtClean="0"/>
                        <a:t>λ/</a:t>
                      </a:r>
                      <a:r>
                        <a:rPr lang="de-DE" dirty="0" smtClean="0"/>
                        <a:t>8</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205914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243686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280270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320129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241407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3" name="Textfeld 32"/>
          <p:cNvSpPr txBox="1"/>
          <p:nvPr/>
        </p:nvSpPr>
        <p:spPr>
          <a:xfrm>
            <a:off x="957820" y="204549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57820" y="2784433"/>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57820" y="317388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Tree>
    <p:extLst>
      <p:ext uri="{BB962C8B-B14F-4D97-AF65-F5344CB8AC3E}">
        <p14:creationId xmlns:p14="http://schemas.microsoft.com/office/powerpoint/2010/main" val="398488998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en-US" b="1" dirty="0" err="1" smtClean="0"/>
              <a:t>Groundplane-Antenne</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39</a:t>
            </a:fld>
            <a:endParaRPr lang="de-DE" altLang="en-US"/>
          </a:p>
        </p:txBody>
      </p:sp>
      <p:sp>
        <p:nvSpPr>
          <p:cNvPr id="9" name="Textfeld 8"/>
          <p:cNvSpPr txBox="1"/>
          <p:nvPr/>
        </p:nvSpPr>
        <p:spPr>
          <a:xfrm>
            <a:off x="673333" y="3189272"/>
            <a:ext cx="7890893" cy="3149580"/>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Wegen der oft schwer übersehbaren Bodenverhältnisse wird die natürliche Erde durch ein Netz von Gegengewichten ersetzt. Diese meist radial vom </a:t>
            </a:r>
            <a:r>
              <a:rPr lang="de-DE" sz="1600" dirty="0" err="1">
                <a:latin typeface="Verdana" panose="020B0604030504040204" pitchFamily="34" charset="0"/>
                <a:ea typeface="Verdana" panose="020B0604030504040204" pitchFamily="34" charset="0"/>
                <a:cs typeface="Verdana" panose="020B0604030504040204" pitchFamily="34" charset="0"/>
              </a:rPr>
              <a:t>Strahlerfußpunkt</a:t>
            </a:r>
            <a:r>
              <a:rPr lang="de-DE" sz="1600" dirty="0">
                <a:latin typeface="Verdana" panose="020B0604030504040204" pitchFamily="34" charset="0"/>
                <a:ea typeface="Verdana" panose="020B0604030504040204" pitchFamily="34" charset="0"/>
                <a:cs typeface="Verdana" panose="020B0604030504040204" pitchFamily="34" charset="0"/>
              </a:rPr>
              <a:t> ausgehenden λ/4-langen Gegengewichte nennt man Radiale (englisch: </a:t>
            </a:r>
            <a:r>
              <a:rPr lang="de-DE" sz="1600" dirty="0" err="1">
                <a:latin typeface="Verdana" panose="020B0604030504040204" pitchFamily="34" charset="0"/>
                <a:ea typeface="Verdana" panose="020B0604030504040204" pitchFamily="34" charset="0"/>
                <a:cs typeface="Verdana" panose="020B0604030504040204" pitchFamily="34" charset="0"/>
              </a:rPr>
              <a:t>radials</a:t>
            </a:r>
            <a:r>
              <a:rPr lang="de-DE" sz="1600" dirty="0">
                <a:latin typeface="Verdana" panose="020B0604030504040204" pitchFamily="34" charset="0"/>
                <a:ea typeface="Verdana" panose="020B0604030504040204" pitchFamily="34" charset="0"/>
                <a:cs typeface="Verdana" panose="020B0604030504040204" pitchFamily="34" charset="0"/>
              </a:rPr>
              <a:t>). Das gesamte Netz der Radiale bildet die </a:t>
            </a:r>
            <a:r>
              <a:rPr lang="de-DE" sz="1600" dirty="0" err="1">
                <a:latin typeface="Verdana" panose="020B0604030504040204" pitchFamily="34" charset="0"/>
                <a:ea typeface="Verdana" panose="020B0604030504040204" pitchFamily="34" charset="0"/>
                <a:cs typeface="Verdana" panose="020B0604030504040204" pitchFamily="34" charset="0"/>
              </a:rPr>
              <a:t>Erdebene</a:t>
            </a:r>
            <a:r>
              <a:rPr lang="de-DE" sz="1600" dirty="0">
                <a:latin typeface="Verdana" panose="020B0604030504040204" pitchFamily="34" charset="0"/>
                <a:ea typeface="Verdana" panose="020B0604030504040204" pitchFamily="34" charset="0"/>
                <a:cs typeface="Verdana" panose="020B0604030504040204" pitchFamily="34" charset="0"/>
              </a:rPr>
              <a:t> (englisch: </a:t>
            </a:r>
            <a:r>
              <a:rPr lang="de-DE" sz="1600" dirty="0" err="1">
                <a:latin typeface="Verdana" panose="020B0604030504040204" pitchFamily="34" charset="0"/>
                <a:ea typeface="Verdana" panose="020B0604030504040204" pitchFamily="34" charset="0"/>
                <a:cs typeface="Verdana" panose="020B0604030504040204" pitchFamily="34" charset="0"/>
              </a:rPr>
              <a:t>groundplane</a:t>
            </a:r>
            <a:r>
              <a:rPr lang="de-DE" sz="1600" dirty="0">
                <a:latin typeface="Verdana" panose="020B0604030504040204" pitchFamily="34" charset="0"/>
                <a:ea typeface="Verdana" panose="020B0604030504040204" pitchFamily="34" charset="0"/>
                <a:cs typeface="Verdana" panose="020B0604030504040204" pitchFamily="34" charset="0"/>
              </a:rPr>
              <a:t>). Eine solche λ/4-Vertikalantenne nennt man im Amateurfunk </a:t>
            </a:r>
            <a:r>
              <a:rPr lang="de-DE" sz="1600" dirty="0" err="1">
                <a:latin typeface="Verdana" panose="020B0604030504040204" pitchFamily="34" charset="0"/>
                <a:ea typeface="Verdana" panose="020B0604030504040204" pitchFamily="34" charset="0"/>
                <a:cs typeface="Verdana" panose="020B0604030504040204" pitchFamily="34" charset="0"/>
              </a:rPr>
              <a:t>Groundplane</a:t>
            </a:r>
            <a:r>
              <a:rPr lang="de-DE" sz="1600" dirty="0">
                <a:latin typeface="Verdana" panose="020B0604030504040204" pitchFamily="34" charset="0"/>
                <a:ea typeface="Verdana" panose="020B0604030504040204" pitchFamily="34" charset="0"/>
                <a:cs typeface="Verdana" panose="020B0604030504040204" pitchFamily="34" charset="0"/>
              </a:rPr>
              <a:t>-Antenne (GP oder GPA, Bild 11-24). Meistens werden drei oder vier Radiale verwendet. Bei drei Radialen ergibt das horizontale Strahlungsdiagramm ungefähr einen Kreis (Bild 11-25). Die GP hat allerdings einen relativ niedrigen Fußpunktwiderstand von zirka 30 bis 50 Ohm, je nach Neigungswinkel der Radiale</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err="1">
                <a:latin typeface="Verdana" panose="020B0604030504040204" pitchFamily="34" charset="0"/>
                <a:ea typeface="Verdana" panose="020B0604030504040204" pitchFamily="34" charset="0"/>
                <a:cs typeface="Verdana" panose="020B0604030504040204" pitchFamily="34" charset="0"/>
              </a:rPr>
              <a:t>Verikalantennen</a:t>
            </a:r>
            <a:r>
              <a:rPr lang="de-DE" sz="1600" dirty="0">
                <a:latin typeface="Verdana" panose="020B0604030504040204" pitchFamily="34" charset="0"/>
                <a:ea typeface="Verdana" panose="020B0604030504040204" pitchFamily="34" charset="0"/>
                <a:cs typeface="Verdana" panose="020B0604030504040204" pitchFamily="34" charset="0"/>
              </a:rPr>
              <a:t> wie die </a:t>
            </a:r>
            <a:r>
              <a:rPr lang="de-DE" sz="1600" dirty="0" err="1">
                <a:latin typeface="Verdana" panose="020B0604030504040204" pitchFamily="34" charset="0"/>
                <a:ea typeface="Verdana" panose="020B0604030504040204" pitchFamily="34" charset="0"/>
                <a:cs typeface="Verdana" panose="020B0604030504040204" pitchFamily="34" charset="0"/>
              </a:rPr>
              <a:t>Groundplane</a:t>
            </a:r>
            <a:r>
              <a:rPr lang="de-DE" sz="1600" dirty="0">
                <a:latin typeface="Verdana" panose="020B0604030504040204" pitchFamily="34" charset="0"/>
                <a:ea typeface="Verdana" panose="020B0604030504040204" pitchFamily="34" charset="0"/>
                <a:cs typeface="Verdana" panose="020B0604030504040204" pitchFamily="34" charset="0"/>
              </a:rPr>
              <a:t>-Antenne, die gegen Erde oder gegen ein Gegengewicht erregt werden, sind unsymmetrische Antennen.</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030" y="1036638"/>
            <a:ext cx="2833497" cy="2246376"/>
          </a:xfrm>
          <a:prstGeom prst="rect">
            <a:avLst/>
          </a:prstGeom>
        </p:spPr>
      </p:pic>
    </p:spTree>
    <p:extLst>
      <p:ext uri="{BB962C8B-B14F-4D97-AF65-F5344CB8AC3E}">
        <p14:creationId xmlns:p14="http://schemas.microsoft.com/office/powerpoint/2010/main" val="37256625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8280"/>
            <a:ext cx="6550496" cy="609600"/>
          </a:xfrm>
        </p:spPr>
        <p:txBody>
          <a:bodyPr/>
          <a:lstStyle/>
          <a:p>
            <a:r>
              <a:rPr lang="de-DE" altLang="en-US" dirty="0" smtClean="0"/>
              <a:t>Spannungs- und Stromverteilung</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a:t>
            </a:fld>
            <a:endParaRPr lang="de-DE" altLang="en-US"/>
          </a:p>
        </p:txBody>
      </p:sp>
      <p:sp>
        <p:nvSpPr>
          <p:cNvPr id="9" name="Textfeld 8"/>
          <p:cNvSpPr txBox="1"/>
          <p:nvPr/>
        </p:nvSpPr>
        <p:spPr>
          <a:xfrm>
            <a:off x="683568" y="1124744"/>
            <a:ext cx="7776864" cy="4555093"/>
          </a:xfrm>
          <a:prstGeom prst="rect">
            <a:avLst/>
          </a:prstGeom>
          <a:noFill/>
        </p:spPr>
        <p:txBody>
          <a:bodyPr wrap="square" rtlCol="0">
            <a:spAutoFit/>
          </a:bodyPr>
          <a:lstStyle/>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Da es sich um Wechselstrom handelt,  werden die einzelnen Ströme I1 bis I3 zunächst kleiner und dann negativ. In der nächsten Halbwelle sind die Kondensatoren mit umgekehrter Polarität geladen und die Ströme fließen in umgekehrter Richtung. Diese Richtung wurde im Diagramm </a:t>
            </a:r>
            <a:r>
              <a:rPr lang="de-DE" sz="1500" dirty="0" smtClean="0">
                <a:latin typeface="Verdana" panose="020B0604030504040204" pitchFamily="34" charset="0"/>
                <a:ea typeface="Verdana" panose="020B0604030504040204" pitchFamily="34" charset="0"/>
                <a:cs typeface="Verdana" panose="020B0604030504040204" pitchFamily="34" charset="0"/>
              </a:rPr>
              <a:t>c </a:t>
            </a:r>
            <a:r>
              <a:rPr lang="de-DE" sz="1500" dirty="0">
                <a:latin typeface="Verdana" panose="020B0604030504040204" pitchFamily="34" charset="0"/>
                <a:ea typeface="Verdana" panose="020B0604030504040204" pitchFamily="34" charset="0"/>
                <a:cs typeface="Verdana" panose="020B0604030504040204" pitchFamily="34" charset="0"/>
              </a:rPr>
              <a:t>durch i’ und u’ angedeutet. Man verwendet hier kleine Buchstaben für Strom und Spannung, um anzudeuten, dass es sich um zeitlich veränderliche Größen handelt, nämlich um hochfrequente Wechselgrößen</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Zeichnet man für jeden Augenblick eine Stromkurve (i bzw. i’), erhält man ein Diagramm wie im mittleren Teil von </a:t>
            </a:r>
            <a:r>
              <a:rPr lang="de-DE" sz="1500" dirty="0" smtClean="0">
                <a:latin typeface="Verdana" panose="020B0604030504040204" pitchFamily="34" charset="0"/>
                <a:ea typeface="Verdana" panose="020B0604030504040204" pitchFamily="34" charset="0"/>
                <a:cs typeface="Verdana" panose="020B0604030504040204" pitchFamily="34" charset="0"/>
              </a:rPr>
              <a:t>Diagramm c</a:t>
            </a:r>
            <a:r>
              <a:rPr lang="de-DE" sz="1500" dirty="0">
                <a:latin typeface="Verdana" panose="020B0604030504040204" pitchFamily="34" charset="0"/>
                <a:ea typeface="Verdana" panose="020B0604030504040204" pitchFamily="34" charset="0"/>
                <a:cs typeface="Verdana" panose="020B0604030504040204" pitchFamily="34" charset="0"/>
              </a:rPr>
              <a:t>. Man sagt: In der Mitte liegt der Strombauch, an den Enden die Stromknoten</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Anders verhält es sich mit der Spannung. Durch die Aufladung der Kondensatoren war die Spannung auf der linken Seite positiv, auf der rechten Seite negativ. Zur Mitte hin wird die Spannung immer kleiner und genau in der Mitte null. Dort, wo der Strombauch liegt, befindet sich der Spannungsknoten und umgekehrt</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500" dirty="0">
                <a:latin typeface="Verdana" panose="020B0604030504040204" pitchFamily="34" charset="0"/>
                <a:ea typeface="Verdana" panose="020B0604030504040204" pitchFamily="34" charset="0"/>
                <a:cs typeface="Verdana" panose="020B0604030504040204" pitchFamily="34" charset="0"/>
              </a:rPr>
              <a:t>In der Praxis zeichnet man nicht so viele </a:t>
            </a:r>
            <a:r>
              <a:rPr lang="de-DE" sz="1500" dirty="0" smtClean="0">
                <a:latin typeface="Verdana" panose="020B0604030504040204" pitchFamily="34" charset="0"/>
                <a:ea typeface="Verdana" panose="020B0604030504040204" pitchFamily="34" charset="0"/>
                <a:cs typeface="Verdana" panose="020B0604030504040204" pitchFamily="34" charset="0"/>
              </a:rPr>
              <a:t>Strom-</a:t>
            </a:r>
            <a:br>
              <a:rPr lang="de-DE" sz="1500" dirty="0" smtClean="0">
                <a:latin typeface="Verdana" panose="020B0604030504040204" pitchFamily="34" charset="0"/>
                <a:ea typeface="Verdana" panose="020B0604030504040204" pitchFamily="34" charset="0"/>
                <a:cs typeface="Verdana" panose="020B0604030504040204" pitchFamily="34" charset="0"/>
              </a:rPr>
            </a:br>
            <a:r>
              <a:rPr lang="de-DE" sz="1500" dirty="0" smtClean="0">
                <a:latin typeface="Verdana" panose="020B0604030504040204" pitchFamily="34" charset="0"/>
                <a:ea typeface="Verdana" panose="020B0604030504040204" pitchFamily="34" charset="0"/>
                <a:cs typeface="Verdana" panose="020B0604030504040204" pitchFamily="34" charset="0"/>
              </a:rPr>
              <a:t>und </a:t>
            </a:r>
            <a:r>
              <a:rPr lang="de-DE" sz="1500" dirty="0">
                <a:latin typeface="Verdana" panose="020B0604030504040204" pitchFamily="34" charset="0"/>
                <a:ea typeface="Verdana" panose="020B0604030504040204" pitchFamily="34" charset="0"/>
                <a:cs typeface="Verdana" panose="020B0604030504040204" pitchFamily="34" charset="0"/>
              </a:rPr>
              <a:t>Spannungskurven, sondern nur die äußeren, </a:t>
            </a:r>
            <a:r>
              <a:rPr lang="de-DE" sz="1500" dirty="0" smtClean="0">
                <a:latin typeface="Verdana" panose="020B0604030504040204" pitchFamily="34" charset="0"/>
                <a:ea typeface="Verdana" panose="020B0604030504040204" pitchFamily="34" charset="0"/>
                <a:cs typeface="Verdana" panose="020B0604030504040204" pitchFamily="34" charset="0"/>
              </a:rPr>
              <a:t/>
            </a:r>
            <a:br>
              <a:rPr lang="de-DE" sz="1500" dirty="0" smtClean="0">
                <a:latin typeface="Verdana" panose="020B0604030504040204" pitchFamily="34" charset="0"/>
                <a:ea typeface="Verdana" panose="020B0604030504040204" pitchFamily="34" charset="0"/>
                <a:cs typeface="Verdana" panose="020B0604030504040204" pitchFamily="34" charset="0"/>
              </a:rPr>
            </a:br>
            <a:r>
              <a:rPr lang="de-DE" sz="1500" dirty="0" smtClean="0">
                <a:latin typeface="Verdana" panose="020B0604030504040204" pitchFamily="34" charset="0"/>
                <a:ea typeface="Verdana" panose="020B0604030504040204" pitchFamily="34" charset="0"/>
                <a:cs typeface="Verdana" panose="020B0604030504040204" pitchFamily="34" charset="0"/>
              </a:rPr>
              <a:t>wie </a:t>
            </a:r>
            <a:r>
              <a:rPr lang="de-DE" sz="1500" dirty="0">
                <a:latin typeface="Verdana" panose="020B0604030504040204" pitchFamily="34" charset="0"/>
                <a:ea typeface="Verdana" panose="020B0604030504040204" pitchFamily="34" charset="0"/>
                <a:cs typeface="Verdana" panose="020B0604030504040204" pitchFamily="34" charset="0"/>
              </a:rPr>
              <a:t>im </a:t>
            </a:r>
            <a:r>
              <a:rPr lang="de-DE" sz="1500" dirty="0" smtClean="0">
                <a:latin typeface="Verdana" panose="020B0604030504040204" pitchFamily="34" charset="0"/>
                <a:ea typeface="Verdana" panose="020B0604030504040204" pitchFamily="34" charset="0"/>
                <a:cs typeface="Verdana" panose="020B0604030504040204" pitchFamily="34" charset="0"/>
              </a:rPr>
              <a:t>nebenstehenden </a:t>
            </a:r>
            <a:r>
              <a:rPr lang="de-DE" sz="1500" dirty="0">
                <a:latin typeface="Verdana" panose="020B0604030504040204" pitchFamily="34" charset="0"/>
                <a:ea typeface="Verdana" panose="020B0604030504040204" pitchFamily="34" charset="0"/>
                <a:cs typeface="Verdana" panose="020B0604030504040204" pitchFamily="34" charset="0"/>
              </a:rPr>
              <a:t>Bild</a:t>
            </a:r>
            <a:r>
              <a:rPr lang="de-DE" sz="1500" dirty="0" smtClean="0">
                <a:latin typeface="Verdana" panose="020B0604030504040204" pitchFamily="34" charset="0"/>
                <a:ea typeface="Verdana" panose="020B0604030504040204" pitchFamily="34" charset="0"/>
                <a:cs typeface="Verdana" panose="020B0604030504040204" pitchFamily="34" charset="0"/>
              </a:rPr>
              <a:t>.</a:t>
            </a:r>
            <a:endParaRPr lang="de-DE" sz="15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291" y="4685068"/>
            <a:ext cx="2668141" cy="916230"/>
          </a:xfrm>
          <a:prstGeom prst="rect">
            <a:avLst/>
          </a:prstGeom>
        </p:spPr>
      </p:pic>
      <p:sp>
        <p:nvSpPr>
          <p:cNvPr id="6" name="Textfeld 5"/>
          <p:cNvSpPr txBox="1"/>
          <p:nvPr/>
        </p:nvSpPr>
        <p:spPr>
          <a:xfrm>
            <a:off x="683569" y="5757504"/>
            <a:ext cx="7848871" cy="553998"/>
          </a:xfrm>
          <a:prstGeom prst="rect">
            <a:avLst/>
          </a:prstGeom>
          <a:solidFill>
            <a:srgbClr val="FFC000"/>
          </a:solidFill>
        </p:spPr>
        <p:txBody>
          <a:bodyPr wrap="square" numCol="1" rtlCol="0">
            <a:spAutoFit/>
          </a:bodyPr>
          <a:lstStyle/>
          <a:p>
            <a:r>
              <a:rPr lang="de-DE" sz="1500" b="1" dirty="0">
                <a:latin typeface="Verdana" panose="020B0604030504040204" pitchFamily="34" charset="0"/>
                <a:ea typeface="Verdana" panose="020B0604030504040204" pitchFamily="34" charset="0"/>
                <a:cs typeface="Verdana" panose="020B0604030504040204" pitchFamily="34" charset="0"/>
              </a:rPr>
              <a:t>Merke:  </a:t>
            </a:r>
            <a:r>
              <a:rPr lang="de-DE" sz="1500" dirty="0">
                <a:latin typeface="Verdana" panose="020B0604030504040204" pitchFamily="34" charset="0"/>
                <a:ea typeface="Verdana" panose="020B0604030504040204" pitchFamily="34" charset="0"/>
                <a:cs typeface="Verdana" panose="020B0604030504040204" pitchFamily="34" charset="0"/>
              </a:rPr>
              <a:t>In der Mitte einer Halbwellen-Antenne ist immer der Strombauch. </a:t>
            </a:r>
            <a:r>
              <a:rPr lang="de-DE" sz="1500" dirty="0" smtClean="0">
                <a:latin typeface="Verdana" panose="020B0604030504040204" pitchFamily="34" charset="0"/>
                <a:ea typeface="Verdana" panose="020B0604030504040204" pitchFamily="34" charset="0"/>
                <a:cs typeface="Verdana" panose="020B0604030504040204" pitchFamily="34" charset="0"/>
              </a:rPr>
              <a:t/>
            </a:r>
            <a:br>
              <a:rPr lang="de-DE" sz="1500" dirty="0" smtClean="0">
                <a:latin typeface="Verdana" panose="020B0604030504040204" pitchFamily="34" charset="0"/>
                <a:ea typeface="Verdana" panose="020B0604030504040204" pitchFamily="34" charset="0"/>
                <a:cs typeface="Verdana" panose="020B0604030504040204" pitchFamily="34" charset="0"/>
              </a:rPr>
            </a:br>
            <a:r>
              <a:rPr lang="de-DE" sz="1500" dirty="0" smtClean="0">
                <a:latin typeface="Verdana" panose="020B0604030504040204" pitchFamily="34" charset="0"/>
                <a:ea typeface="Verdana" panose="020B0604030504040204" pitchFamily="34" charset="0"/>
                <a:cs typeface="Verdana" panose="020B0604030504040204" pitchFamily="34" charset="0"/>
              </a:rPr>
              <a:t>Dort </a:t>
            </a:r>
            <a:r>
              <a:rPr lang="de-DE" sz="1500" dirty="0">
                <a:latin typeface="Verdana" panose="020B0604030504040204" pitchFamily="34" charset="0"/>
                <a:ea typeface="Verdana" panose="020B0604030504040204" pitchFamily="34" charset="0"/>
                <a:cs typeface="Verdana" panose="020B0604030504040204" pitchFamily="34" charset="0"/>
              </a:rPr>
              <a:t>wo ein Strombauch ist, muss ein Spannungsknoten sein und umgekehrt. </a:t>
            </a:r>
          </a:p>
        </p:txBody>
      </p:sp>
      <p:cxnSp>
        <p:nvCxnSpPr>
          <p:cNvPr id="7" name="Gerade Verbindung 6"/>
          <p:cNvCxnSpPr/>
          <p:nvPr/>
        </p:nvCxnSpPr>
        <p:spPr>
          <a:xfrm>
            <a:off x="683569" y="5755160"/>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p:nvPr/>
        </p:nvCxnSpPr>
        <p:spPr>
          <a:xfrm>
            <a:off x="683568" y="6318698"/>
            <a:ext cx="784887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493445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40</a:t>
            </a:fld>
            <a:endParaRPr lang="de-DE" altLang="en-US"/>
          </a:p>
        </p:txBody>
      </p:sp>
      <p:graphicFrame>
        <p:nvGraphicFramePr>
          <p:cNvPr id="18" name="Tabelle 17"/>
          <p:cNvGraphicFramePr>
            <a:graphicFrameLocks noGrp="1"/>
          </p:cNvGraphicFramePr>
          <p:nvPr>
            <p:extLst>
              <p:ext uri="{D42A27DB-BD31-4B8C-83A1-F6EECF244321}">
                <p14:modId xmlns:p14="http://schemas.microsoft.com/office/powerpoint/2010/main" val="1607526167"/>
              </p:ext>
            </p:extLst>
          </p:nvPr>
        </p:nvGraphicFramePr>
        <p:xfrm>
          <a:off x="899592" y="3902095"/>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TH111</a:t>
                      </a:r>
                      <a:endParaRPr lang="en-US" dirty="0">
                        <a:solidFill>
                          <a:schemeClr val="tx1"/>
                        </a:solidFill>
                      </a:endParaRPr>
                    </a:p>
                  </a:txBody>
                  <a:tcPr>
                    <a:solidFill>
                      <a:schemeClr val="bg1">
                        <a:lumMod val="65000"/>
                      </a:schemeClr>
                    </a:solidFill>
                  </a:tcPr>
                </a:tc>
                <a:tc>
                  <a:txBody>
                    <a:bodyPr/>
                    <a:lstStyle/>
                    <a:p>
                      <a:r>
                        <a:rPr lang="de-DE"/>
                        <a:t>Die elektrischen Gegengewichte einer Groundplane-Antenne bezeichnet man auch als</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err="1" smtClean="0"/>
                        <a:t>Reflektoren</a:t>
                      </a:r>
                      <a:r>
                        <a:rPr lang="en-US" dirty="0" smtClean="0"/>
                        <a:t>.</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err="1" smtClean="0"/>
                        <a:t>Parasitärstrahler</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err="1" smtClean="0"/>
                        <a:t>Erdelemente</a:t>
                      </a:r>
                      <a:r>
                        <a:rPr lang="en-US" dirty="0" smtClean="0"/>
                        <a:t>.</a:t>
                      </a:r>
                      <a:endParaRPr lang="en-US" dirty="0"/>
                    </a:p>
                  </a:txBody>
                  <a:tcPr marL="28575" marR="28575" marT="28575" marB="28575" anchor="ctr"/>
                </a:tc>
              </a:tr>
              <a:tr h="370840">
                <a:tc>
                  <a:txBody>
                    <a:bodyPr/>
                    <a:lstStyle/>
                    <a:p>
                      <a:r>
                        <a:rPr lang="en-US" dirty="0" smtClean="0"/>
                        <a:t>D</a:t>
                      </a:r>
                      <a:endParaRPr lang="en-US" dirty="0"/>
                    </a:p>
                  </a:txBody>
                  <a:tcPr anchor="ctr"/>
                </a:tc>
                <a:tc>
                  <a:txBody>
                    <a:bodyPr/>
                    <a:lstStyle/>
                    <a:p>
                      <a:r>
                        <a:rPr lang="en-US" dirty="0" err="1" smtClean="0"/>
                        <a:t>Radiale</a:t>
                      </a:r>
                      <a:r>
                        <a:rPr lang="en-US" dirty="0" smtClean="0"/>
                        <a: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54442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49102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29353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658847"/>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488634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4" name="Textfeld 23"/>
          <p:cNvSpPr txBox="1"/>
          <p:nvPr/>
        </p:nvSpPr>
        <p:spPr>
          <a:xfrm>
            <a:off x="972118" y="452323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26211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63358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graphicFrame>
        <p:nvGraphicFramePr>
          <p:cNvPr id="27" name="Tabelle 26"/>
          <p:cNvGraphicFramePr>
            <a:graphicFrameLocks noGrp="1"/>
          </p:cNvGraphicFramePr>
          <p:nvPr>
            <p:extLst>
              <p:ext uri="{D42A27DB-BD31-4B8C-83A1-F6EECF244321}">
                <p14:modId xmlns:p14="http://schemas.microsoft.com/office/powerpoint/2010/main" val="507508813"/>
              </p:ext>
            </p:extLst>
          </p:nvPr>
        </p:nvGraphicFramePr>
        <p:xfrm>
          <a:off x="899592" y="1426729"/>
          <a:ext cx="7488832" cy="20840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TH106</a:t>
                      </a:r>
                      <a:endParaRPr lang="en-US" dirty="0">
                        <a:solidFill>
                          <a:schemeClr val="tx1"/>
                        </a:solidFill>
                      </a:endParaRPr>
                    </a:p>
                  </a:txBody>
                  <a:tcPr>
                    <a:solidFill>
                      <a:schemeClr val="bg1">
                        <a:lumMod val="65000"/>
                      </a:schemeClr>
                    </a:solidFill>
                  </a:tcPr>
                </a:tc>
                <a:tc>
                  <a:txBody>
                    <a:bodyPr/>
                    <a:lstStyle/>
                    <a:p>
                      <a:r>
                        <a:rPr lang="de-DE"/>
                        <a:t>Welche Antenne gehört nicht zu den symmetrischen Antennen?</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err="1" smtClean="0"/>
                        <a:t>Faltdipol</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Yagi</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err="1" smtClean="0"/>
                        <a:t>Groundplane-Antenne</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el-GR" dirty="0" smtClean="0"/>
                        <a:t>λ/2-</a:t>
                      </a:r>
                      <a:r>
                        <a:rPr lang="en-US" dirty="0" err="1" smtClean="0"/>
                        <a:t>Dipol</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205914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243686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280270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320129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241407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3" name="Textfeld 32"/>
          <p:cNvSpPr txBox="1"/>
          <p:nvPr/>
        </p:nvSpPr>
        <p:spPr>
          <a:xfrm>
            <a:off x="957820" y="2045496"/>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4" name="Textfeld 33"/>
          <p:cNvSpPr txBox="1"/>
          <p:nvPr/>
        </p:nvSpPr>
        <p:spPr>
          <a:xfrm>
            <a:off x="957820" y="2784433"/>
            <a:ext cx="809837" cy="338554"/>
          </a:xfrm>
          <a:prstGeom prst="rect">
            <a:avLst/>
          </a:prstGeom>
          <a:solidFill>
            <a:srgbClr val="92D050"/>
          </a:solidFill>
          <a:ln>
            <a:noFill/>
          </a:ln>
        </p:spPr>
        <p:txBody>
          <a:bodyPr wrap="none" rtlCol="0">
            <a:spAutoFit/>
          </a:bodyPr>
          <a:lstStyle/>
          <a:p>
            <a:r>
              <a:rPr lang="en-US" sz="1600" dirty="0" err="1" smtClean="0">
                <a:latin typeface="+mn-lt"/>
              </a:rPr>
              <a:t>Richtig</a:t>
            </a:r>
            <a:endParaRPr lang="en-US" sz="1600" dirty="0">
              <a:latin typeface="+mn-lt"/>
            </a:endParaRPr>
          </a:p>
        </p:txBody>
      </p:sp>
      <p:sp>
        <p:nvSpPr>
          <p:cNvPr id="35" name="Textfeld 34"/>
          <p:cNvSpPr txBox="1"/>
          <p:nvPr/>
        </p:nvSpPr>
        <p:spPr>
          <a:xfrm>
            <a:off x="957820" y="317388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380016007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1"/>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2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7" restart="whenNotActive" fill="hold" evtFilter="cancelBubble" nodeType="interactiveSeq">
                <p:stCondLst>
                  <p:cond evt="onClick" delay="0">
                    <p:tgtEl>
                      <p:spTgt spid="31"/>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23" grpId="0" animBg="1"/>
      <p:bldP spid="24" grpId="0" animBg="1"/>
      <p:bldP spid="25" grpId="0" animBg="1"/>
      <p:bldP spid="26" grpId="0" animBg="1"/>
      <p:bldP spid="32" grpId="0" animBg="1"/>
      <p:bldP spid="33" grpId="0" animBg="1"/>
      <p:bldP spid="34" grpId="0" animBg="1"/>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3568" y="1052736"/>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41</a:t>
            </a:fld>
            <a:endParaRPr lang="de-DE" altLang="en-US"/>
          </a:p>
        </p:txBody>
      </p:sp>
      <p:graphicFrame>
        <p:nvGraphicFramePr>
          <p:cNvPr id="27" name="Tabelle 26"/>
          <p:cNvGraphicFramePr>
            <a:graphicFrameLocks noGrp="1"/>
          </p:cNvGraphicFramePr>
          <p:nvPr>
            <p:extLst>
              <p:ext uri="{D42A27DB-BD31-4B8C-83A1-F6EECF244321}">
                <p14:modId xmlns:p14="http://schemas.microsoft.com/office/powerpoint/2010/main" val="3053738952"/>
              </p:ext>
            </p:extLst>
          </p:nvPr>
        </p:nvGraphicFramePr>
        <p:xfrm>
          <a:off x="899592" y="2855459"/>
          <a:ext cx="7488832" cy="20840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TH203</a:t>
                      </a:r>
                      <a:endParaRPr lang="en-US" dirty="0">
                        <a:solidFill>
                          <a:schemeClr val="tx1"/>
                        </a:solidFill>
                      </a:endParaRPr>
                    </a:p>
                  </a:txBody>
                  <a:tcPr>
                    <a:solidFill>
                      <a:schemeClr val="bg1">
                        <a:lumMod val="65000"/>
                      </a:schemeClr>
                    </a:solidFill>
                  </a:tcPr>
                </a:tc>
                <a:tc>
                  <a:txBody>
                    <a:bodyPr/>
                    <a:lstStyle/>
                    <a:p>
                      <a:r>
                        <a:rPr lang="de-DE"/>
                        <a:t>Welchen Eingangs- bzw. Fußpunktwiderstand hat die Groundplane-Antenne?</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nchor="ctr"/>
                </a:tc>
                <a:tc>
                  <a:txBody>
                    <a:bodyPr/>
                    <a:lstStyle/>
                    <a:p>
                      <a:r>
                        <a:rPr lang="en-US" dirty="0" smtClean="0"/>
                        <a:t>ca. 30 ... 50 </a:t>
                      </a:r>
                      <a:r>
                        <a:rPr lang="el-GR" dirty="0" smtClean="0"/>
                        <a:t>Ω</a:t>
                      </a:r>
                      <a:endParaRPr lang="en-US" dirty="0"/>
                    </a:p>
                  </a:txBody>
                  <a:tcPr marL="28575" marR="28575" marT="28575" marB="28575" anchor="ctr"/>
                </a:tc>
              </a:tr>
              <a:tr h="370840">
                <a:tc>
                  <a:txBody>
                    <a:bodyPr/>
                    <a:lstStyle/>
                    <a:p>
                      <a:r>
                        <a:rPr lang="en-US" dirty="0" smtClean="0"/>
                        <a:t>B</a:t>
                      </a:r>
                      <a:endParaRPr lang="en-US" dirty="0"/>
                    </a:p>
                  </a:txBody>
                  <a:tcPr anchor="ctr"/>
                </a:tc>
                <a:tc>
                  <a:txBody>
                    <a:bodyPr/>
                    <a:lstStyle/>
                    <a:p>
                      <a:r>
                        <a:rPr lang="en-US" dirty="0" smtClean="0"/>
                        <a:t>ca. 60 ... 120 </a:t>
                      </a:r>
                      <a:r>
                        <a:rPr lang="el-GR" dirty="0" smtClean="0"/>
                        <a:t>Ω</a:t>
                      </a:r>
                      <a:endParaRPr lang="en-US" dirty="0"/>
                    </a:p>
                  </a:txBody>
                  <a:tcPr marL="28575" marR="28575" marT="28575" marB="28575" anchor="ctr"/>
                </a:tc>
              </a:tr>
              <a:tr h="370840">
                <a:tc>
                  <a:txBody>
                    <a:bodyPr/>
                    <a:lstStyle/>
                    <a:p>
                      <a:r>
                        <a:rPr lang="en-US" dirty="0" smtClean="0"/>
                        <a:t>C</a:t>
                      </a:r>
                      <a:endParaRPr lang="en-US" dirty="0"/>
                    </a:p>
                  </a:txBody>
                  <a:tcPr anchor="ctr"/>
                </a:tc>
                <a:tc>
                  <a:txBody>
                    <a:bodyPr/>
                    <a:lstStyle/>
                    <a:p>
                      <a:r>
                        <a:rPr lang="en-US" dirty="0" smtClean="0"/>
                        <a:t>ca. 600 </a:t>
                      </a:r>
                      <a:r>
                        <a:rPr lang="el-GR" dirty="0" smtClean="0"/>
                        <a:t>Ω</a:t>
                      </a:r>
                      <a:endParaRPr lang="en-US" dirty="0"/>
                    </a:p>
                  </a:txBody>
                  <a:tcPr marL="28575" marR="28575" marT="28575" marB="28575" anchor="ctr"/>
                </a:tc>
              </a:tr>
              <a:tr h="332740">
                <a:tc>
                  <a:txBody>
                    <a:bodyPr/>
                    <a:lstStyle/>
                    <a:p>
                      <a:r>
                        <a:rPr lang="en-US" dirty="0" smtClean="0"/>
                        <a:t>D</a:t>
                      </a:r>
                      <a:endParaRPr lang="en-US" dirty="0"/>
                    </a:p>
                  </a:txBody>
                  <a:tcPr anchor="ctr"/>
                </a:tc>
                <a:tc>
                  <a:txBody>
                    <a:bodyPr/>
                    <a:lstStyle/>
                    <a:p>
                      <a:r>
                        <a:rPr lang="en-US" dirty="0" smtClean="0"/>
                        <a:t>ca. 240 </a:t>
                      </a:r>
                      <a:r>
                        <a:rPr lang="el-GR" dirty="0" smtClean="0"/>
                        <a:t>Ω</a:t>
                      </a:r>
                      <a:endParaRPr lang="en-US" dirty="0"/>
                    </a:p>
                  </a:txBody>
                  <a:tcPr marL="28575" marR="28575" marT="28575" marB="28575" anchor="ctr"/>
                </a:tc>
              </a:tr>
            </a:tbl>
          </a:graphicData>
        </a:graphic>
      </p:graphicFrame>
      <p:sp>
        <p:nvSpPr>
          <p:cNvPr id="28" name="Interaktive Schaltfläche: Hilfe 27">
            <a:hlinkClick r:id="" action="ppaction://noaction" highlightClick="1"/>
          </p:cNvPr>
          <p:cNvSpPr/>
          <p:nvPr/>
        </p:nvSpPr>
        <p:spPr>
          <a:xfrm>
            <a:off x="1219021" y="348787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nteraktive Schaltfläche: Hilfe 28">
            <a:hlinkClick r:id="" action="ppaction://noaction" highlightClick="1"/>
          </p:cNvPr>
          <p:cNvSpPr/>
          <p:nvPr/>
        </p:nvSpPr>
        <p:spPr>
          <a:xfrm>
            <a:off x="1219021" y="386559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nteraktive Schaltfläche: Hilfe 29">
            <a:hlinkClick r:id="" action="ppaction://noaction" highlightClick="1"/>
          </p:cNvPr>
          <p:cNvSpPr/>
          <p:nvPr/>
        </p:nvSpPr>
        <p:spPr>
          <a:xfrm>
            <a:off x="1219021" y="4231439"/>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nteraktive Schaltfläche: Hilfe 30">
            <a:hlinkClick r:id="" action="ppaction://noaction" highlightClick="1"/>
          </p:cNvPr>
          <p:cNvSpPr/>
          <p:nvPr/>
        </p:nvSpPr>
        <p:spPr>
          <a:xfrm>
            <a:off x="1219021" y="463002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feld 31"/>
          <p:cNvSpPr txBox="1"/>
          <p:nvPr/>
        </p:nvSpPr>
        <p:spPr>
          <a:xfrm>
            <a:off x="946599" y="3842808"/>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33" name="Textfeld 32"/>
          <p:cNvSpPr txBox="1"/>
          <p:nvPr/>
        </p:nvSpPr>
        <p:spPr>
          <a:xfrm>
            <a:off x="957820" y="3474226"/>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34" name="Textfeld 33"/>
          <p:cNvSpPr txBox="1"/>
          <p:nvPr/>
        </p:nvSpPr>
        <p:spPr>
          <a:xfrm>
            <a:off x="957820" y="4213163"/>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35" name="Textfeld 34"/>
          <p:cNvSpPr txBox="1"/>
          <p:nvPr/>
        </p:nvSpPr>
        <p:spPr>
          <a:xfrm>
            <a:off x="957820" y="4602614"/>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716815110"/>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7" restart="whenNotActive" fill="hold" evtFilter="cancelBubble" nodeType="interactiveSeq">
                <p:stCondLst>
                  <p:cond evt="onClick" delay="0">
                    <p:tgtEl>
                      <p:spTgt spid="2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12" restart="whenNotActive" fill="hold" evtFilter="cancelBubble" nodeType="interactiveSeq">
                <p:stCondLst>
                  <p:cond evt="onClick" delay="0">
                    <p:tgtEl>
                      <p:spTgt spid="30"/>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17" restart="whenNotActive" fill="hold" evtFilter="cancelBubble" nodeType="interactiveSeq">
                <p:stCondLst>
                  <p:cond evt="onClick" delay="0">
                    <p:tgtEl>
                      <p:spTgt spid="31"/>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childTnLst>
        </p:cTn>
      </p:par>
    </p:tnLst>
    <p:bldLst>
      <p:bldP spid="32" grpId="0" animBg="1"/>
      <p:bldP spid="33" grpId="0" animBg="1"/>
      <p:bldP spid="34" grpId="0" animBg="1"/>
      <p:bldP spid="3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en-US" b="1" dirty="0" smtClean="0"/>
              <a:t>UKW-Yagi-</a:t>
            </a:r>
            <a:r>
              <a:rPr lang="en-US" b="1" dirty="0" err="1" smtClean="0"/>
              <a:t>Antenne</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42</a:t>
            </a:fld>
            <a:endParaRPr lang="de-DE" altLang="en-US"/>
          </a:p>
        </p:txBody>
      </p:sp>
      <p:sp>
        <p:nvSpPr>
          <p:cNvPr id="9" name="Textfeld 8"/>
          <p:cNvSpPr txBox="1"/>
          <p:nvPr/>
        </p:nvSpPr>
        <p:spPr>
          <a:xfrm>
            <a:off x="673333" y="4307612"/>
            <a:ext cx="7890893" cy="1323439"/>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Genau wie bei </a:t>
            </a:r>
            <a:r>
              <a:rPr lang="de-DE" sz="1600" dirty="0" smtClean="0">
                <a:latin typeface="Verdana" panose="020B0604030504040204" pitchFamily="34" charset="0"/>
                <a:ea typeface="Verdana" panose="020B0604030504040204" pitchFamily="34" charset="0"/>
                <a:cs typeface="Verdana" panose="020B0604030504040204" pitchFamily="34" charset="0"/>
              </a:rPr>
              <a:t>Kurzwelle, </a:t>
            </a:r>
            <a:r>
              <a:rPr lang="de-DE" sz="1600" dirty="0">
                <a:latin typeface="Verdana" panose="020B0604030504040204" pitchFamily="34" charset="0"/>
                <a:ea typeface="Verdana" panose="020B0604030504040204" pitchFamily="34" charset="0"/>
                <a:cs typeface="Verdana" panose="020B0604030504040204" pitchFamily="34" charset="0"/>
              </a:rPr>
              <a:t>kann man die </a:t>
            </a:r>
            <a:r>
              <a:rPr lang="de-DE" sz="1600" dirty="0" err="1">
                <a:latin typeface="Verdana" panose="020B0604030504040204" pitchFamily="34" charset="0"/>
                <a:ea typeface="Verdana" panose="020B0604030504040204" pitchFamily="34" charset="0"/>
                <a:cs typeface="Verdana" panose="020B0604030504040204" pitchFamily="34" charset="0"/>
              </a:rPr>
              <a:t>Yagi</a:t>
            </a:r>
            <a:r>
              <a:rPr lang="de-DE" sz="1600" dirty="0">
                <a:latin typeface="Verdana" panose="020B0604030504040204" pitchFamily="34" charset="0"/>
                <a:ea typeface="Verdana" panose="020B0604030504040204" pitchFamily="34" charset="0"/>
                <a:cs typeface="Verdana" panose="020B0604030504040204" pitchFamily="34" charset="0"/>
              </a:rPr>
              <a:t>-Anordnung auch für das 2-m- oder das 70-cm-Band verwenden. Da die Elemente zirka λ/2 lang sind, ergeben sich Elemente von nur 1 m beziehungsweise nur 35 cm Länge. Deshalb kann man noch viel mehr Direktoren verwenden und erhält dadurch eine so genannte </a:t>
            </a:r>
            <a:r>
              <a:rPr lang="de-DE" sz="1600" dirty="0" err="1" smtClean="0">
                <a:latin typeface="Verdana" panose="020B0604030504040204" pitchFamily="34" charset="0"/>
                <a:ea typeface="Verdana" panose="020B0604030504040204" pitchFamily="34" charset="0"/>
                <a:cs typeface="Verdana" panose="020B0604030504040204" pitchFamily="34" charset="0"/>
              </a:rPr>
              <a:t>Langyagi</a:t>
            </a:r>
            <a:r>
              <a:rPr lang="de-DE" sz="1600" dirty="0" smtClean="0">
                <a:latin typeface="Verdana" panose="020B0604030504040204" pitchFamily="34" charset="0"/>
                <a:ea typeface="Verdana" panose="020B0604030504040204" pitchFamily="34" charset="0"/>
                <a:cs typeface="Verdana" panose="020B0604030504040204" pitchFamily="34" charset="0"/>
              </a:rPr>
              <a:t>-Antenne wie oben gezeigt.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196752"/>
            <a:ext cx="3800475" cy="2752725"/>
          </a:xfrm>
          <a:prstGeom prst="rect">
            <a:avLst/>
          </a:prstGeom>
        </p:spPr>
      </p:pic>
    </p:spTree>
    <p:extLst>
      <p:ext uri="{BB962C8B-B14F-4D97-AF65-F5344CB8AC3E}">
        <p14:creationId xmlns:p14="http://schemas.microsoft.com/office/powerpoint/2010/main" val="98938895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en-US" b="1" dirty="0" smtClean="0"/>
              <a:t>Die </a:t>
            </a:r>
            <a:r>
              <a:rPr lang="en-US" b="1" dirty="0" err="1" smtClean="0"/>
              <a:t>Kreuzyagi-Antenne</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43</a:t>
            </a:fld>
            <a:endParaRPr lang="de-DE" altLang="en-US"/>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021844"/>
            <a:ext cx="3375660" cy="2263140"/>
          </a:xfrm>
          <a:prstGeom prst="rect">
            <a:avLst/>
          </a:prstGeom>
        </p:spPr>
      </p:pic>
      <p:sp>
        <p:nvSpPr>
          <p:cNvPr id="9" name="Textfeld 8"/>
          <p:cNvSpPr txBox="1"/>
          <p:nvPr/>
        </p:nvSpPr>
        <p:spPr>
          <a:xfrm>
            <a:off x="673333" y="3140968"/>
            <a:ext cx="7890893" cy="3395801"/>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Eine Doppelantenne, deren Elemente für horizontale und für vertikale Polarisation auf einem gemeinsamen Trägerrohr (Boom) aufgebaut werden, ist die </a:t>
            </a:r>
            <a:r>
              <a:rPr lang="de-DE" sz="1600" dirty="0" err="1" smtClean="0">
                <a:latin typeface="Verdana" panose="020B0604030504040204" pitchFamily="34" charset="0"/>
                <a:ea typeface="Verdana" panose="020B0604030504040204" pitchFamily="34" charset="0"/>
                <a:cs typeface="Verdana" panose="020B0604030504040204" pitchFamily="34" charset="0"/>
              </a:rPr>
              <a:t>Kreuzyagi</a:t>
            </a:r>
            <a:r>
              <a:rPr lang="de-DE" sz="1600" dirty="0" smtClean="0">
                <a:latin typeface="Verdana" panose="020B0604030504040204" pitchFamily="34" charset="0"/>
                <a:ea typeface="Verdana" panose="020B0604030504040204" pitchFamily="34" charset="0"/>
                <a:cs typeface="Verdana" panose="020B0604030504040204" pitchFamily="34" charset="0"/>
              </a:rPr>
              <a:t>-Antenne. </a:t>
            </a:r>
            <a:r>
              <a:rPr lang="de-DE" sz="1600" dirty="0">
                <a:latin typeface="Verdana" panose="020B0604030504040204" pitchFamily="34" charset="0"/>
                <a:ea typeface="Verdana" panose="020B0604030504040204" pitchFamily="34" charset="0"/>
                <a:cs typeface="Verdana" panose="020B0604030504040204" pitchFamily="34" charset="0"/>
              </a:rPr>
              <a:t>Führt man die beiden Speisekabel einer </a:t>
            </a:r>
            <a:r>
              <a:rPr lang="de-DE" sz="1600" dirty="0" err="1">
                <a:latin typeface="Verdana" panose="020B0604030504040204" pitchFamily="34" charset="0"/>
                <a:ea typeface="Verdana" panose="020B0604030504040204" pitchFamily="34" charset="0"/>
                <a:cs typeface="Verdana" panose="020B0604030504040204" pitchFamily="34" charset="0"/>
              </a:rPr>
              <a:t>Kreuzyagi</a:t>
            </a:r>
            <a:r>
              <a:rPr lang="de-DE" sz="1600" dirty="0">
                <a:latin typeface="Verdana" panose="020B0604030504040204" pitchFamily="34" charset="0"/>
                <a:ea typeface="Verdana" panose="020B0604030504040204" pitchFamily="34" charset="0"/>
                <a:cs typeface="Verdana" panose="020B0604030504040204" pitchFamily="34" charset="0"/>
              </a:rPr>
              <a:t>-Antenne an ein </a:t>
            </a:r>
            <a:r>
              <a:rPr lang="de-DE" sz="1600" dirty="0" err="1">
                <a:latin typeface="Verdana" panose="020B0604030504040204" pitchFamily="34" charset="0"/>
                <a:ea typeface="Verdana" panose="020B0604030504040204" pitchFamily="34" charset="0"/>
                <a:cs typeface="Verdana" panose="020B0604030504040204" pitchFamily="34" charset="0"/>
              </a:rPr>
              <a:t>Koaxrelais</a:t>
            </a:r>
            <a:r>
              <a:rPr lang="de-DE" sz="1600" dirty="0">
                <a:latin typeface="Verdana" panose="020B0604030504040204" pitchFamily="34" charset="0"/>
                <a:ea typeface="Verdana" panose="020B0604030504040204" pitchFamily="34" charset="0"/>
                <a:cs typeface="Verdana" panose="020B0604030504040204" pitchFamily="34" charset="0"/>
              </a:rPr>
              <a:t> oder direkt bis hinunter zur Funkstation, kann man zwischen horizontaler und vertikaler Polarisation umschalten</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Man kann die beiden Antennensysteme aber auch über eine λ/4-Umwegleitung parallel schalten. Man erhält dadurch eine ständig rotierende Polarisation (zirkular polarisiert), die besonders für Satellitenfunk von Vorteil </a:t>
            </a:r>
            <a:r>
              <a:rPr lang="de-DE" sz="1600" dirty="0" smtClean="0">
                <a:latin typeface="Verdana" panose="020B0604030504040204" pitchFamily="34" charset="0"/>
                <a:ea typeface="Verdana" panose="020B0604030504040204" pitchFamily="34" charset="0"/>
                <a:cs typeface="Verdana" panose="020B0604030504040204" pitchFamily="34" charset="0"/>
              </a:rPr>
              <a:t>ist. </a:t>
            </a:r>
            <a:r>
              <a:rPr lang="de-DE" sz="1600" dirty="0">
                <a:latin typeface="Verdana" panose="020B0604030504040204" pitchFamily="34" charset="0"/>
                <a:ea typeface="Verdana" panose="020B0604030504040204" pitchFamily="34" charset="0"/>
                <a:cs typeface="Verdana" panose="020B0604030504040204" pitchFamily="34" charset="0"/>
              </a:rPr>
              <a:t>Im Normalfall bringt eine zirkular polarisierte Antennenanordnung einen geringfügigen Verlust gegenüber der einfachen linearen Polarisation. Dafür benötigt man aber keine Umschaltung und es gibt weniger Polarisationsfading beim rotierenden Satelliten.</a:t>
            </a:r>
          </a:p>
        </p:txBody>
      </p:sp>
    </p:spTree>
    <p:extLst>
      <p:ext uri="{BB962C8B-B14F-4D97-AF65-F5344CB8AC3E}">
        <p14:creationId xmlns:p14="http://schemas.microsoft.com/office/powerpoint/2010/main" val="109036015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en-US" b="1" dirty="0" smtClean="0"/>
              <a:t>UKW-</a:t>
            </a:r>
            <a:r>
              <a:rPr lang="en-US" b="1" dirty="0" err="1" smtClean="0"/>
              <a:t>Rundstrahlantenne</a:t>
            </a:r>
            <a:endParaRPr lang="de-DE" altLang="en-US" dirty="0" smtClean="0"/>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44</a:t>
            </a:fld>
            <a:endParaRPr lang="de-DE" altLang="en-US"/>
          </a:p>
        </p:txBody>
      </p:sp>
      <p:sp>
        <p:nvSpPr>
          <p:cNvPr id="9" name="Textfeld 8"/>
          <p:cNvSpPr txBox="1"/>
          <p:nvPr/>
        </p:nvSpPr>
        <p:spPr>
          <a:xfrm>
            <a:off x="673333" y="3333953"/>
            <a:ext cx="7890893" cy="2903359"/>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Beim Mobilfunk im 2-m- und im 70-cm-Band ist vertikale Polarisation mit Rundstrahlantennen üblich. Für das Fahrzeug werden λ/4-Stabantennen mit dem Wagenchassis als Gegengewicht oder λ/2-Antennen zum </a:t>
            </a:r>
            <a:r>
              <a:rPr lang="de-DE" sz="1600" dirty="0" err="1">
                <a:latin typeface="Verdana" panose="020B0604030504040204" pitchFamily="34" charset="0"/>
                <a:ea typeface="Verdana" panose="020B0604030504040204" pitchFamily="34" charset="0"/>
                <a:cs typeface="Verdana" panose="020B0604030504040204" pitchFamily="34" charset="0"/>
              </a:rPr>
              <a:t>Anklemmen</a:t>
            </a:r>
            <a:r>
              <a:rPr lang="de-DE" sz="1600" dirty="0">
                <a:latin typeface="Verdana" panose="020B0604030504040204" pitchFamily="34" charset="0"/>
                <a:ea typeface="Verdana" panose="020B0604030504040204" pitchFamily="34" charset="0"/>
                <a:cs typeface="Verdana" panose="020B0604030504040204" pitchFamily="34" charset="0"/>
              </a:rPr>
              <a:t> an die Fensterscheibe in der Tür oder 5/8-λ-Antennen mit einer Verlängerungsspule als </a:t>
            </a:r>
            <a:r>
              <a:rPr lang="de-DE" sz="1600" dirty="0" err="1">
                <a:latin typeface="Verdana" panose="020B0604030504040204" pitchFamily="34" charset="0"/>
                <a:ea typeface="Verdana" panose="020B0604030504040204" pitchFamily="34" charset="0"/>
                <a:cs typeface="Verdana" panose="020B0604030504040204" pitchFamily="34" charset="0"/>
              </a:rPr>
              <a:t>Federfuß</a:t>
            </a:r>
            <a:r>
              <a:rPr lang="de-DE" sz="1600" dirty="0">
                <a:latin typeface="Verdana" panose="020B0604030504040204" pitchFamily="34" charset="0"/>
                <a:ea typeface="Verdana" panose="020B0604030504040204" pitchFamily="34" charset="0"/>
                <a:cs typeface="Verdana" panose="020B0604030504040204" pitchFamily="34" charset="0"/>
              </a:rPr>
              <a:t> verwendet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FM-Feststationen arbeiten mit </a:t>
            </a:r>
            <a:r>
              <a:rPr lang="de-DE" sz="1600" dirty="0" err="1">
                <a:latin typeface="Verdana" panose="020B0604030504040204" pitchFamily="34" charset="0"/>
                <a:ea typeface="Verdana" panose="020B0604030504040204" pitchFamily="34" charset="0"/>
                <a:cs typeface="Verdana" panose="020B0604030504040204" pitchFamily="34" charset="0"/>
              </a:rPr>
              <a:t>Groundplane</a:t>
            </a:r>
            <a:r>
              <a:rPr lang="de-DE" sz="1600" dirty="0">
                <a:latin typeface="Verdana" panose="020B0604030504040204" pitchFamily="34" charset="0"/>
                <a:ea typeface="Verdana" panose="020B0604030504040204" pitchFamily="34" charset="0"/>
                <a:cs typeface="Verdana" panose="020B0604030504040204" pitchFamily="34" charset="0"/>
              </a:rPr>
              <a:t>-Antennen </a:t>
            </a:r>
            <a:r>
              <a:rPr lang="de-DE" sz="1600" dirty="0" smtClean="0">
                <a:latin typeface="Verdana" panose="020B0604030504040204" pitchFamily="34" charset="0"/>
                <a:ea typeface="Verdana" panose="020B0604030504040204" pitchFamily="34" charset="0"/>
                <a:cs typeface="Verdana" panose="020B0604030504040204" pitchFamily="34" charset="0"/>
              </a:rPr>
              <a:t>(E</a:t>
            </a:r>
            <a:r>
              <a:rPr lang="de-DE" sz="1600" dirty="0">
                <a:latin typeface="Verdana" panose="020B0604030504040204" pitchFamily="34" charset="0"/>
                <a:ea typeface="Verdana" panose="020B0604030504040204" pitchFamily="34" charset="0"/>
                <a:cs typeface="Verdana" panose="020B0604030504040204" pitchFamily="34" charset="0"/>
              </a:rPr>
              <a:t>) oder λ/2-Antennen mit einer speziellen Anpassung als Sperrtopf (Bild D). Für Handfunkgeräte werden meistens Wendelantennen eingesetzt. Der Antennendraht wird dabei zu einer Spule aufgewickelt. Diese Antennen sind zwar sehr klein, haben aber einen geringeren Wirkungsgrad als eine λ/4-Antenne.</a:t>
            </a: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052736"/>
            <a:ext cx="3675888" cy="2093214"/>
          </a:xfrm>
          <a:prstGeom prst="rect">
            <a:avLst/>
          </a:prstGeom>
        </p:spPr>
      </p:pic>
    </p:spTree>
    <p:extLst>
      <p:ext uri="{BB962C8B-B14F-4D97-AF65-F5344CB8AC3E}">
        <p14:creationId xmlns:p14="http://schemas.microsoft.com/office/powerpoint/2010/main" val="227500845"/>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17036"/>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45</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2081583162"/>
              </p:ext>
            </p:extLst>
          </p:nvPr>
        </p:nvGraphicFramePr>
        <p:xfrm>
          <a:off x="899592" y="1386676"/>
          <a:ext cx="7488832" cy="464947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TH208</a:t>
                      </a:r>
                      <a:endParaRPr lang="en-US" dirty="0">
                        <a:solidFill>
                          <a:schemeClr val="tx1"/>
                        </a:solidFill>
                      </a:endParaRPr>
                    </a:p>
                  </a:txBody>
                  <a:tcPr>
                    <a:solidFill>
                      <a:schemeClr val="bg1">
                        <a:lumMod val="65000"/>
                      </a:schemeClr>
                    </a:solidFill>
                  </a:tcPr>
                </a:tc>
                <a:tc>
                  <a:txBody>
                    <a:bodyPr/>
                    <a:lstStyle/>
                    <a:p>
                      <a:r>
                        <a:rPr lang="de-DE"/>
                        <a:t>Folgendes Bild enthält verschiedene UKW-Vertikalantennen. In welcher der folgenden Zeilen ist die Bezeichnung der entsprechenden Antenne richtig zugeordnet?</a:t>
                      </a:r>
                    </a:p>
                  </a:txBody>
                  <a:tcPr marL="28575" marR="28575" marT="28575" marB="28575" anchor="ctr">
                    <a:solidFill>
                      <a:schemeClr val="bg1">
                        <a:lumMod val="65000"/>
                      </a:schemeClr>
                    </a:solidFill>
                  </a:tcPr>
                </a:tc>
              </a:tr>
              <a:tr h="370840">
                <a:tc>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a:p>
                  </a:txBody>
                  <a:tcPr anchor="ctr"/>
                </a:tc>
                <a:tc>
                  <a:txBody>
                    <a:bodyPr/>
                    <a:lstStyle/>
                    <a:p>
                      <a:endParaRPr lang="en-US"/>
                    </a:p>
                  </a:txBody>
                  <a:tcPr marL="28575" marR="28575" marT="28575" marB="28575" anchor="ctr"/>
                </a:tc>
              </a:tr>
              <a:tr h="370840">
                <a:tc>
                  <a:txBody>
                    <a:bodyPr/>
                    <a:lstStyle/>
                    <a:p>
                      <a:r>
                        <a:rPr lang="en-US" dirty="0" smtClean="0"/>
                        <a:t>A</a:t>
                      </a:r>
                      <a:endParaRPr lang="en-US" dirty="0"/>
                    </a:p>
                  </a:txBody>
                  <a:tcPr anchor="ctr"/>
                </a:tc>
                <a:tc>
                  <a:txBody>
                    <a:bodyPr/>
                    <a:lstStyle/>
                    <a:p>
                      <a:r>
                        <a:rPr lang="de-DE" dirty="0"/>
                        <a:t>   </a:t>
                      </a:r>
                      <a:r>
                        <a:rPr lang="de-DE" dirty="0" smtClean="0"/>
                        <a:t>Bild </a:t>
                      </a:r>
                      <a:r>
                        <a:rPr lang="de-DE" dirty="0"/>
                        <a:t>A zeigt einen λ/4-Vertikalstrahler (Viertelwellenstab).</a:t>
                      </a:r>
                    </a:p>
                  </a:txBody>
                  <a:tcPr marL="28575" marR="28575" marT="28575" marB="28575" anchor="ctr"/>
                </a:tc>
              </a:tr>
              <a:tr h="370840">
                <a:tc>
                  <a:txBody>
                    <a:bodyPr/>
                    <a:lstStyle/>
                    <a:p>
                      <a:r>
                        <a:rPr lang="en-US" dirty="0" smtClean="0"/>
                        <a:t>B</a:t>
                      </a:r>
                      <a:endParaRPr lang="en-US" dirty="0"/>
                    </a:p>
                  </a:txBody>
                  <a:tcPr anchor="ctr"/>
                </a:tc>
                <a:tc>
                  <a:txBody>
                    <a:bodyPr/>
                    <a:lstStyle/>
                    <a:p>
                      <a:r>
                        <a:rPr lang="de-DE" dirty="0"/>
                        <a:t>   </a:t>
                      </a:r>
                      <a:r>
                        <a:rPr lang="de-DE" dirty="0" smtClean="0"/>
                        <a:t>Bild </a:t>
                      </a:r>
                      <a:r>
                        <a:rPr lang="de-DE" dirty="0"/>
                        <a:t>B zeigt eine Sperrtopf-Antenne.</a:t>
                      </a:r>
                    </a:p>
                  </a:txBody>
                  <a:tcPr marL="28575" marR="28575" marT="28575" marB="28575" anchor="ctr"/>
                </a:tc>
              </a:tr>
              <a:tr h="370840">
                <a:tc>
                  <a:txBody>
                    <a:bodyPr/>
                    <a:lstStyle/>
                    <a:p>
                      <a:r>
                        <a:rPr lang="en-US" dirty="0" smtClean="0"/>
                        <a:t>C</a:t>
                      </a:r>
                      <a:endParaRPr lang="en-US" dirty="0"/>
                    </a:p>
                  </a:txBody>
                  <a:tcPr anchor="ctr"/>
                </a:tc>
                <a:tc>
                  <a:txBody>
                    <a:bodyPr/>
                    <a:lstStyle/>
                    <a:p>
                      <a:r>
                        <a:rPr lang="de-DE" dirty="0"/>
                        <a:t>   Bild C zeigt eine λ/2-Antenne mit Fuchskreis.</a:t>
                      </a:r>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a:t>   Bild D zeigt eine 5/8-λ-Antenne.</a:t>
                      </a:r>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458197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4969741"/>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533183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71014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4946955"/>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4568324"/>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5313556"/>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5682734"/>
            <a:ext cx="787395" cy="338554"/>
          </a:xfrm>
          <a:prstGeom prst="rect">
            <a:avLst/>
          </a:prstGeom>
          <a:solidFill>
            <a:srgbClr val="FF3333"/>
          </a:solidFill>
          <a:ln>
            <a:solidFill>
              <a:srgbClr val="FF3333"/>
            </a:solidFill>
          </a:ln>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2754828"/>
            <a:ext cx="2038350" cy="1633538"/>
          </a:xfrm>
          <a:prstGeom prst="rect">
            <a:avLst/>
          </a:prstGeom>
        </p:spPr>
      </p:pic>
    </p:spTree>
    <p:extLst>
      <p:ext uri="{BB962C8B-B14F-4D97-AF65-F5344CB8AC3E}">
        <p14:creationId xmlns:p14="http://schemas.microsoft.com/office/powerpoint/2010/main" val="674626705"/>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46</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249283004"/>
              </p:ext>
            </p:extLst>
          </p:nvPr>
        </p:nvGraphicFramePr>
        <p:xfrm>
          <a:off x="899592" y="1484784"/>
          <a:ext cx="7488832" cy="437515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TH202</a:t>
                      </a:r>
                      <a:endParaRPr lang="en-US" dirty="0">
                        <a:solidFill>
                          <a:schemeClr val="tx1"/>
                        </a:solidFill>
                      </a:endParaRPr>
                    </a:p>
                  </a:txBody>
                  <a:tcPr>
                    <a:solidFill>
                      <a:schemeClr val="bg1">
                        <a:lumMod val="65000"/>
                      </a:schemeClr>
                    </a:solidFill>
                  </a:tcPr>
                </a:tc>
                <a:tc>
                  <a:txBody>
                    <a:bodyPr/>
                    <a:lstStyle/>
                    <a:p>
                      <a:r>
                        <a:rPr lang="de-DE" dirty="0" smtClean="0"/>
                        <a:t>Welches Strahlungsdiagramm ist der Antenne richtig zugeordnet?</a:t>
                      </a:r>
                      <a:endParaRPr lang="de-DE" dirty="0"/>
                    </a:p>
                  </a:txBody>
                  <a:tcPr marL="28575" marR="28575" marT="28575" marB="28575" anchor="ctr">
                    <a:solidFill>
                      <a:schemeClr val="bg1">
                        <a:lumMod val="65000"/>
                      </a:schemeClr>
                    </a:solidFill>
                  </a:tcPr>
                </a:tc>
              </a:tr>
              <a:tr h="370840">
                <a:tc gridSpan="2">
                  <a:txBody>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txBody>
                  <a:tcPr anchor="ctr"/>
                </a:tc>
                <a:tc hMerge="1">
                  <a:txBody>
                    <a:bodyPr/>
                    <a:lstStyle/>
                    <a:p>
                      <a:endParaRPr lang="de-DE" dirty="0"/>
                    </a:p>
                  </a:txBody>
                  <a:tcPr marL="28575" marR="28575" marT="28575" marB="28575" anchor="ctr"/>
                </a:tc>
              </a:tr>
              <a:tr h="370840">
                <a:tc>
                  <a:txBody>
                    <a:bodyPr/>
                    <a:lstStyle/>
                    <a:p>
                      <a:r>
                        <a:rPr lang="en-US" dirty="0" smtClean="0"/>
                        <a:t>A</a:t>
                      </a:r>
                      <a:endParaRPr lang="en-US" dirty="0"/>
                    </a:p>
                  </a:txBody>
                  <a:tcPr anchor="ctr"/>
                </a:tc>
                <a:tc>
                  <a:txBody>
                    <a:bodyPr/>
                    <a:lstStyle/>
                    <a:p>
                      <a:endParaRPr lang="de-DE" dirty="0"/>
                    </a:p>
                  </a:txBody>
                  <a:tcPr marL="28575" marR="28575" marT="28575" marB="28575" anchor="ctr"/>
                </a:tc>
              </a:tr>
              <a:tr h="370840">
                <a:tc>
                  <a:txBody>
                    <a:bodyPr/>
                    <a:lstStyle/>
                    <a:p>
                      <a:r>
                        <a:rPr lang="en-US" dirty="0" smtClean="0"/>
                        <a:t>B</a:t>
                      </a:r>
                      <a:endParaRPr lang="en-US" dirty="0"/>
                    </a:p>
                  </a:txBody>
                  <a:tcPr anchor="ctr"/>
                </a:tc>
                <a:tc>
                  <a:txBody>
                    <a:bodyPr/>
                    <a:lstStyle/>
                    <a:p>
                      <a:endParaRPr lang="de-DE"/>
                    </a:p>
                  </a:txBody>
                  <a:tcPr marL="28575" marR="28575" marT="28575" marB="28575" anchor="ctr"/>
                </a:tc>
              </a:tr>
              <a:tr h="370840">
                <a:tc>
                  <a:txBody>
                    <a:bodyPr/>
                    <a:lstStyle/>
                    <a:p>
                      <a:r>
                        <a:rPr lang="en-US" dirty="0" smtClean="0"/>
                        <a:t>C</a:t>
                      </a:r>
                      <a:endParaRPr lang="en-US" dirty="0"/>
                    </a:p>
                  </a:txBody>
                  <a:tcPr anchor="ctr"/>
                </a:tc>
                <a:tc>
                  <a:txBody>
                    <a:bodyPr/>
                    <a:lstStyle/>
                    <a:p>
                      <a:endParaRPr lang="de-DE"/>
                    </a:p>
                  </a:txBody>
                  <a:tcPr marL="28575" marR="28575" marT="28575" marB="28575" anchor="ctr"/>
                </a:tc>
              </a:tr>
              <a:tr h="370840">
                <a:tc>
                  <a:txBody>
                    <a:bodyPr/>
                    <a:lstStyle/>
                    <a:p>
                      <a:r>
                        <a:rPr lang="en-US" dirty="0" smtClean="0"/>
                        <a:t>D</a:t>
                      </a:r>
                      <a:endParaRPr lang="en-US" dirty="0"/>
                    </a:p>
                  </a:txBody>
                  <a:tcPr anchor="ctr"/>
                </a:tc>
                <a:tc>
                  <a:txBody>
                    <a:bodyPr/>
                    <a:lstStyle/>
                    <a:p>
                      <a:endParaRPr lang="de-DE" dirty="0"/>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441509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480286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516495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54327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4780079"/>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4401448"/>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5146680"/>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5515858"/>
            <a:ext cx="787395" cy="338554"/>
          </a:xfrm>
          <a:prstGeom prst="rect">
            <a:avLst/>
          </a:prstGeom>
          <a:solidFill>
            <a:srgbClr val="FF3333"/>
          </a:solidFill>
          <a:ln>
            <a:solidFill>
              <a:srgbClr val="FF3333"/>
            </a:solidFill>
          </a:ln>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860" y="2204864"/>
            <a:ext cx="3280220" cy="2042160"/>
          </a:xfrm>
          <a:prstGeom prst="rect">
            <a:avLst/>
          </a:prstGeom>
        </p:spPr>
      </p:pic>
    </p:spTree>
    <p:extLst>
      <p:ext uri="{BB962C8B-B14F-4D97-AF65-F5344CB8AC3E}">
        <p14:creationId xmlns:p14="http://schemas.microsoft.com/office/powerpoint/2010/main" val="35685755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47</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303010489"/>
              </p:ext>
            </p:extLst>
          </p:nvPr>
        </p:nvGraphicFramePr>
        <p:xfrm>
          <a:off x="899592" y="1579652"/>
          <a:ext cx="7488832" cy="434086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TH209</a:t>
                      </a:r>
                      <a:endParaRPr lang="en-US" dirty="0">
                        <a:solidFill>
                          <a:schemeClr val="tx1"/>
                        </a:solidFill>
                      </a:endParaRPr>
                    </a:p>
                  </a:txBody>
                  <a:tcPr>
                    <a:solidFill>
                      <a:schemeClr val="bg1">
                        <a:lumMod val="65000"/>
                      </a:schemeClr>
                    </a:solidFill>
                  </a:tcPr>
                </a:tc>
                <a:tc>
                  <a:txBody>
                    <a:bodyPr/>
                    <a:lstStyle/>
                    <a:p>
                      <a:r>
                        <a:rPr lang="de-DE"/>
                        <a:t>Folgendes Bild enthält verschiedene UKW-Yagi-Antennen. In welcher der folgenden Zeilen ist die Bezeichnung der Antenne richtig zugeordnet?</a:t>
                      </a:r>
                    </a:p>
                  </a:txBody>
                  <a:tcPr marL="28575" marR="28575" marT="28575" marB="28575" anchor="ctr">
                    <a:solidFill>
                      <a:schemeClr val="bg1">
                        <a:lumMod val="65000"/>
                      </a:schemeClr>
                    </a:solidFill>
                  </a:tcPr>
                </a:tc>
              </a:tr>
              <a:tr h="370840">
                <a:tc>
                  <a:txBody>
                    <a:bodyPr/>
                    <a:lstStyle/>
                    <a:p>
                      <a:endParaRPr lang="de-DE" dirty="0" smtClean="0"/>
                    </a:p>
                    <a:p>
                      <a:endParaRPr lang="de-DE" dirty="0" smtClean="0"/>
                    </a:p>
                    <a:p>
                      <a:endParaRPr lang="de-DE" dirty="0" smtClean="0"/>
                    </a:p>
                    <a:p>
                      <a:endParaRPr lang="de-DE" dirty="0" smtClean="0"/>
                    </a:p>
                    <a:p>
                      <a:endParaRPr lang="de-DE" dirty="0" smtClean="0"/>
                    </a:p>
                  </a:txBody>
                  <a:tcPr anchor="ct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marL="28575" marR="28575" marT="28575" marB="28575" anchor="ctr"/>
                </a:tc>
              </a:tr>
              <a:tr h="370840">
                <a:tc>
                  <a:txBody>
                    <a:bodyPr/>
                    <a:lstStyle/>
                    <a:p>
                      <a:r>
                        <a:rPr lang="en-US" dirty="0" smtClean="0"/>
                        <a:t>A</a:t>
                      </a:r>
                      <a:endParaRPr lang="en-US" dirty="0"/>
                    </a:p>
                  </a:txBody>
                  <a:tcPr anchor="ctr"/>
                </a:tc>
                <a:tc>
                  <a:txBody>
                    <a:bodyPr/>
                    <a:lstStyle/>
                    <a:p>
                      <a:r>
                        <a:rPr lang="de-DE"/>
                        <a:t>   Bild A zeigt eine horizontal polarisierte Yagi-Antenne.</a:t>
                      </a:r>
                    </a:p>
                  </a:txBody>
                  <a:tcPr marL="28575" marR="28575" marT="28575" marB="28575" anchor="ctr"/>
                </a:tc>
              </a:tr>
              <a:tr h="370840">
                <a:tc>
                  <a:txBody>
                    <a:bodyPr/>
                    <a:lstStyle/>
                    <a:p>
                      <a:r>
                        <a:rPr lang="en-US" dirty="0" smtClean="0"/>
                        <a:t>B</a:t>
                      </a:r>
                      <a:endParaRPr lang="en-US" dirty="0"/>
                    </a:p>
                  </a:txBody>
                  <a:tcPr anchor="ctr"/>
                </a:tc>
                <a:tc>
                  <a:txBody>
                    <a:bodyPr/>
                    <a:lstStyle/>
                    <a:p>
                      <a:r>
                        <a:rPr lang="de-DE"/>
                        <a:t>   Bild B zeigt eine Kreuz-Yagi-Antenne.</a:t>
                      </a:r>
                    </a:p>
                  </a:txBody>
                  <a:tcPr marL="28575" marR="28575" marT="28575" marB="28575" anchor="ctr"/>
                </a:tc>
              </a:tr>
              <a:tr h="370840">
                <a:tc>
                  <a:txBody>
                    <a:bodyPr/>
                    <a:lstStyle/>
                    <a:p>
                      <a:r>
                        <a:rPr lang="en-US" dirty="0" smtClean="0"/>
                        <a:t>C</a:t>
                      </a:r>
                      <a:endParaRPr lang="en-US" dirty="0"/>
                    </a:p>
                  </a:txBody>
                  <a:tcPr anchor="ctr"/>
                </a:tc>
                <a:tc>
                  <a:txBody>
                    <a:bodyPr/>
                    <a:lstStyle/>
                    <a:p>
                      <a:r>
                        <a:rPr lang="de-DE"/>
                        <a:t>   Bild C zeigt eine zirkular polarisierte X-Yagi-Antenne.</a:t>
                      </a:r>
                    </a:p>
                  </a:txBody>
                  <a:tcPr marL="28575" marR="28575" marT="28575" marB="28575" anchor="ctr"/>
                </a:tc>
              </a:tr>
              <a:tr h="370840">
                <a:tc>
                  <a:txBody>
                    <a:bodyPr/>
                    <a:lstStyle/>
                    <a:p>
                      <a:r>
                        <a:rPr lang="en-US" dirty="0" smtClean="0"/>
                        <a:t>D</a:t>
                      </a:r>
                      <a:endParaRPr lang="en-US" dirty="0"/>
                    </a:p>
                  </a:txBody>
                  <a:tcPr anchor="ctr"/>
                </a:tc>
                <a:tc>
                  <a:txBody>
                    <a:bodyPr/>
                    <a:lstStyle/>
                    <a:p>
                      <a:r>
                        <a:rPr lang="de-DE" dirty="0"/>
                        <a:t>   Bild D zeigt eine vertikal polarisierte </a:t>
                      </a:r>
                      <a:r>
                        <a:rPr lang="de-DE" dirty="0" err="1"/>
                        <a:t>Yagi</a:t>
                      </a:r>
                      <a:r>
                        <a:rPr lang="de-DE" dirty="0"/>
                        <a:t>-Antenne.</a:t>
                      </a:r>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447224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486001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522210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5600422"/>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4837229"/>
            <a:ext cx="787395" cy="338554"/>
          </a:xfrm>
          <a:prstGeom prst="rect">
            <a:avLst/>
          </a:prstGeom>
          <a:solidFill>
            <a:srgbClr val="FF0000"/>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4458598"/>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16" name="Textfeld 15"/>
          <p:cNvSpPr txBox="1"/>
          <p:nvPr/>
        </p:nvSpPr>
        <p:spPr>
          <a:xfrm>
            <a:off x="957820" y="5203830"/>
            <a:ext cx="787395" cy="338554"/>
          </a:xfrm>
          <a:prstGeom prst="rect">
            <a:avLst/>
          </a:prstGeom>
          <a:solidFill>
            <a:srgbClr val="FF3333"/>
          </a:solidFill>
          <a:ln>
            <a:noFill/>
          </a:ln>
        </p:spPr>
        <p:txBody>
          <a:bodyPr wrap="none" rtlCol="0">
            <a:spAutoFit/>
          </a:bodyPr>
          <a:lstStyle/>
          <a:p>
            <a:r>
              <a:rPr lang="en-US" sz="1600" dirty="0" err="1" smtClean="0">
                <a:latin typeface="+mn-lt"/>
              </a:rPr>
              <a:t>Falsch</a:t>
            </a:r>
            <a:endParaRPr lang="en-US" sz="1600" dirty="0">
              <a:latin typeface="+mn-lt"/>
            </a:endParaRPr>
          </a:p>
        </p:txBody>
      </p:sp>
      <p:sp>
        <p:nvSpPr>
          <p:cNvPr id="17" name="Textfeld 16"/>
          <p:cNvSpPr txBox="1"/>
          <p:nvPr/>
        </p:nvSpPr>
        <p:spPr>
          <a:xfrm>
            <a:off x="957820" y="5573008"/>
            <a:ext cx="787395" cy="338554"/>
          </a:xfrm>
          <a:prstGeom prst="rect">
            <a:avLst/>
          </a:prstGeom>
          <a:solidFill>
            <a:srgbClr val="FF3333"/>
          </a:solidFill>
          <a:ln>
            <a:solidFill>
              <a:srgbClr val="FF3333"/>
            </a:solidFill>
          </a:ln>
        </p:spPr>
        <p:txBody>
          <a:bodyPr wrap="none" rtlCol="0">
            <a:spAutoFit/>
          </a:bodyPr>
          <a:lstStyle/>
          <a:p>
            <a:r>
              <a:rPr lang="en-US" sz="1600" dirty="0" err="1" smtClean="0">
                <a:latin typeface="+mn-lt"/>
              </a:rPr>
              <a:t>Falsch</a:t>
            </a:r>
            <a:endParaRPr lang="en-US" sz="1600" dirty="0">
              <a:latin typeface="+mn-lt"/>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2636912"/>
            <a:ext cx="3462528" cy="1623060"/>
          </a:xfrm>
          <a:prstGeom prst="rect">
            <a:avLst/>
          </a:prstGeom>
        </p:spPr>
      </p:pic>
    </p:spTree>
    <p:extLst>
      <p:ext uri="{BB962C8B-B14F-4D97-AF65-F5344CB8AC3E}">
        <p14:creationId xmlns:p14="http://schemas.microsoft.com/office/powerpoint/2010/main" val="37212179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childTnLst>
        </p:cTn>
      </p:par>
    </p:tnLst>
    <p:bldLst>
      <p:bldP spid="6" grpId="0" animBg="1"/>
      <p:bldP spid="15" grpId="0" animBg="1"/>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1916113"/>
            <a:ext cx="10317163"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p:cNvSpPr>
            <a:spLocks noGrp="1" noChangeArrowheads="1"/>
          </p:cNvSpPr>
          <p:nvPr>
            <p:ph type="title"/>
          </p:nvPr>
        </p:nvSpPr>
        <p:spPr>
          <a:xfrm>
            <a:off x="685800" y="1295400"/>
            <a:ext cx="7918648" cy="609600"/>
          </a:xfrm>
        </p:spPr>
        <p:txBody>
          <a:bodyPr/>
          <a:lstStyle/>
          <a:p>
            <a:r>
              <a:rPr lang="de-DE" altLang="en-US" dirty="0"/>
              <a:t>Nächste Woche: </a:t>
            </a:r>
            <a:r>
              <a:rPr lang="de-DE" altLang="en-US" dirty="0" smtClean="0"/>
              <a:t>Mi, 16. Dezember</a:t>
            </a:r>
            <a:r>
              <a:rPr lang="de-DE" altLang="en-US" dirty="0"/>
              <a:t>, 19 Uhr lokal</a:t>
            </a:r>
            <a:endParaRPr lang="de-DE" altLang="en-US" dirty="0" smtClean="0"/>
          </a:p>
        </p:txBody>
      </p:sp>
      <p:sp>
        <p:nvSpPr>
          <p:cNvPr id="22532"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6445D66-5407-4074-A26D-D7E72898DA47}" type="slidenum">
              <a:rPr lang="de-DE" altLang="en-US"/>
              <a:pPr eaLnBrk="1" hangingPunct="1"/>
              <a:t>48</a:t>
            </a:fld>
            <a:endParaRPr lang="de-DE" altLang="en-US"/>
          </a:p>
        </p:txBody>
      </p:sp>
      <p:sp>
        <p:nvSpPr>
          <p:cNvPr id="7" name="Textfeld 6"/>
          <p:cNvSpPr txBox="1"/>
          <p:nvPr/>
        </p:nvSpPr>
        <p:spPr>
          <a:xfrm>
            <a:off x="0" y="4467225"/>
            <a:ext cx="9144000" cy="1631950"/>
          </a:xfrm>
          <a:prstGeom prst="rect">
            <a:avLst/>
          </a:prstGeom>
          <a:solidFill>
            <a:schemeClr val="bg1">
              <a:alpha val="74000"/>
            </a:schemeClr>
          </a:solidFill>
        </p:spPr>
        <p:txBody>
          <a:bodyPr>
            <a:spAutoFit/>
          </a:bodyPr>
          <a:lstStyle/>
          <a:p>
            <a:pPr>
              <a:defRPr/>
            </a:pPr>
            <a:r>
              <a:rPr lang="de-DE" sz="4000" dirty="0"/>
              <a:t> </a:t>
            </a:r>
            <a:r>
              <a:rPr lang="de-DE" sz="6000" dirty="0"/>
              <a:t/>
            </a:r>
            <a:br>
              <a:rPr lang="de-DE" sz="6000" dirty="0"/>
            </a:br>
            <a:r>
              <a:rPr lang="de-DE" sz="6000" dirty="0"/>
              <a:t>	</a:t>
            </a:r>
            <a:r>
              <a:rPr lang="de-DE" sz="6000" dirty="0">
                <a:latin typeface="+mj-lt"/>
              </a:rPr>
              <a:t>Fragen ?</a:t>
            </a:r>
          </a:p>
        </p:txBody>
      </p:sp>
      <p:sp>
        <p:nvSpPr>
          <p:cNvPr id="6" name="Textfeld 5"/>
          <p:cNvSpPr txBox="1"/>
          <p:nvPr/>
        </p:nvSpPr>
        <p:spPr>
          <a:xfrm>
            <a:off x="-1116013" y="2413000"/>
            <a:ext cx="10872788" cy="1016000"/>
          </a:xfrm>
          <a:prstGeom prst="rect">
            <a:avLst/>
          </a:prstGeom>
          <a:solidFill>
            <a:schemeClr val="bg1">
              <a:alpha val="74000"/>
            </a:schemeClr>
          </a:solidFill>
        </p:spPr>
        <p:txBody>
          <a:bodyPr>
            <a:spAutoFit/>
          </a:bodyPr>
          <a:lstStyle/>
          <a:p>
            <a:pPr>
              <a:defRPr/>
            </a:pPr>
            <a:endParaRPr lang="de-DE" sz="6000" dirty="0">
              <a:latin typeface="+mj-lt"/>
            </a:endParaRPr>
          </a:p>
        </p:txBody>
      </p:sp>
      <p:sp>
        <p:nvSpPr>
          <p:cNvPr id="8" name="Textfeld 7"/>
          <p:cNvSpPr txBox="1"/>
          <p:nvPr/>
        </p:nvSpPr>
        <p:spPr>
          <a:xfrm>
            <a:off x="-1116013" y="2420938"/>
            <a:ext cx="10872788" cy="468312"/>
          </a:xfrm>
          <a:prstGeom prst="rect">
            <a:avLst/>
          </a:prstGeom>
          <a:solidFill>
            <a:schemeClr val="bg1">
              <a:alpha val="74000"/>
            </a:schemeClr>
          </a:solidFill>
        </p:spPr>
        <p:txBody>
          <a:bodyPr>
            <a:spAutoFit/>
          </a:bodyPr>
          <a:lstStyle/>
          <a:p>
            <a:pPr>
              <a:defRPr/>
            </a:pPr>
            <a:endParaRPr lang="de-DE" sz="6000" dirty="0">
              <a:latin typeface="+mj-l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Impedanz</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5</a:t>
            </a:fld>
            <a:endParaRPr lang="de-DE" altLang="en-US"/>
          </a:p>
        </p:txBody>
      </p:sp>
      <p:sp>
        <p:nvSpPr>
          <p:cNvPr id="9" name="Textfeld 8"/>
          <p:cNvSpPr txBox="1"/>
          <p:nvPr/>
        </p:nvSpPr>
        <p:spPr>
          <a:xfrm>
            <a:off x="683567" y="1196752"/>
            <a:ext cx="7890893" cy="2862322"/>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Das </a:t>
            </a:r>
            <a:r>
              <a:rPr lang="de-DE" sz="1600" dirty="0">
                <a:latin typeface="Verdana" panose="020B0604030504040204" pitchFamily="34" charset="0"/>
                <a:ea typeface="Verdana" panose="020B0604030504040204" pitchFamily="34" charset="0"/>
                <a:cs typeface="Verdana" panose="020B0604030504040204" pitchFamily="34" charset="0"/>
              </a:rPr>
              <a:t>Verhältnis aus Spannung zu Strom an der Einspeisestelle der Antenne stellt einen Wechselstromwiderstand Z dar, den man mit Impedanz oder Fußpunktwiderstand oder auch mit Speisewiderstand bezeichnet</a:t>
            </a:r>
            <a:r>
              <a:rPr lang="de-DE" sz="1600" dirty="0" smtClean="0">
                <a:latin typeface="Verdana" panose="020B0604030504040204" pitchFamily="34" charset="0"/>
                <a:ea typeface="Verdana" panose="020B0604030504040204" pitchFamily="34" charset="0"/>
                <a:cs typeface="Verdana" panose="020B0604030504040204" pitchFamily="34" charset="0"/>
              </a:rPr>
              <a:t>.</a:t>
            </a:r>
            <a:br>
              <a:rPr lang="de-DE" sz="1600" dirty="0" smtClean="0">
                <a:latin typeface="Verdana" panose="020B0604030504040204" pitchFamily="34" charset="0"/>
                <a:ea typeface="Verdana" panose="020B0604030504040204" pitchFamily="34" charset="0"/>
                <a:cs typeface="Verdana" panose="020B0604030504040204" pitchFamily="34" charset="0"/>
              </a:rPr>
            </a:b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Beispielsweise </a:t>
            </a:r>
            <a:r>
              <a:rPr lang="de-DE" sz="1600" dirty="0">
                <a:latin typeface="Verdana" panose="020B0604030504040204" pitchFamily="34" charset="0"/>
                <a:ea typeface="Verdana" panose="020B0604030504040204" pitchFamily="34" charset="0"/>
                <a:cs typeface="Verdana" panose="020B0604030504040204" pitchFamily="34" charset="0"/>
              </a:rPr>
              <a:t>ergäbe eine Hochfrequenz-Spannung von 10 V geteilt durch einen HF-Strom von 200 mA eine Impedanz von 50 Ohm. In der Praxis liegt dieser Fußpunktwiderstand bei etwa 30 bis 80 Ohm. Dieser Wert hängt im Wesentlichen von der Höhe der Antenne über dem Erdboden ab. </a:t>
            </a:r>
          </a:p>
        </p:txBody>
      </p:sp>
      <mc:AlternateContent xmlns:mc="http://schemas.openxmlformats.org/markup-compatibility/2006" xmlns:a14="http://schemas.microsoft.com/office/drawing/2010/main">
        <mc:Choice Requires="a14">
          <p:sp>
            <p:nvSpPr>
              <p:cNvPr id="5" name="Textfeld 4"/>
              <p:cNvSpPr txBox="1"/>
              <p:nvPr/>
            </p:nvSpPr>
            <p:spPr>
              <a:xfrm>
                <a:off x="1128198" y="2186407"/>
                <a:ext cx="923522" cy="666529"/>
              </a:xfrm>
              <a:prstGeom prst="rect">
                <a:avLst/>
              </a:prstGeom>
              <a:solidFill>
                <a:srgbClr val="FFC000"/>
              </a:solidFill>
              <a:ln>
                <a:solidFill>
                  <a:schemeClr val="tx1"/>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de-DE" sz="2000" i="1">
                          <a:latin typeface="Cambria Math"/>
                          <a:ea typeface="Verdana" panose="020B0604030504040204" pitchFamily="34" charset="0"/>
                          <a:cs typeface="Verdana" panose="020B0604030504040204" pitchFamily="34" charset="0"/>
                        </a:rPr>
                        <m:t>𝑍</m:t>
                      </m:r>
                      <m:r>
                        <a:rPr lang="de-DE" sz="2000" i="1">
                          <a:latin typeface="Cambria Math"/>
                          <a:ea typeface="Verdana" panose="020B0604030504040204" pitchFamily="34" charset="0"/>
                          <a:cs typeface="Verdana" panose="020B0604030504040204" pitchFamily="34" charset="0"/>
                        </a:rPr>
                        <m:t>=</m:t>
                      </m:r>
                      <m:f>
                        <m:fPr>
                          <m:ctrlPr>
                            <a:rPr lang="de-DE" sz="2000" i="1">
                              <a:latin typeface="Cambria Math" panose="02040503050406030204" pitchFamily="18" charset="0"/>
                              <a:ea typeface="Verdana" panose="020B0604030504040204" pitchFamily="34" charset="0"/>
                              <a:cs typeface="Verdana" panose="020B0604030504040204" pitchFamily="34" charset="0"/>
                            </a:rPr>
                          </m:ctrlPr>
                        </m:fPr>
                        <m:num>
                          <m:r>
                            <a:rPr lang="de-DE" sz="2000" i="1">
                              <a:latin typeface="Cambria Math"/>
                              <a:ea typeface="Verdana" panose="020B0604030504040204" pitchFamily="34" charset="0"/>
                              <a:cs typeface="Verdana" panose="020B0604030504040204" pitchFamily="34" charset="0"/>
                            </a:rPr>
                            <m:t>𝑈</m:t>
                          </m:r>
                        </m:num>
                        <m:den>
                          <m:r>
                            <a:rPr lang="de-DE" sz="2000" i="1">
                              <a:latin typeface="Cambria Math"/>
                              <a:ea typeface="Verdana" panose="020B0604030504040204" pitchFamily="34" charset="0"/>
                              <a:cs typeface="Verdana" panose="020B0604030504040204" pitchFamily="34" charset="0"/>
                            </a:rPr>
                            <m:t>𝐼</m:t>
                          </m:r>
                        </m:den>
                      </m:f>
                    </m:oMath>
                  </m:oMathPara>
                </a14:m>
                <a:endParaRPr lang="en-US" sz="2000" dirty="0"/>
              </a:p>
            </p:txBody>
          </p:sp>
        </mc:Choice>
        <mc:Fallback xmlns="">
          <p:sp>
            <p:nvSpPr>
              <p:cNvPr id="5" name="Textfeld 4"/>
              <p:cNvSpPr txBox="1">
                <a:spLocks noRot="1" noChangeAspect="1" noMove="1" noResize="1" noEditPoints="1" noAdjustHandles="1" noChangeArrowheads="1" noChangeShapeType="1" noTextEdit="1"/>
              </p:cNvSpPr>
              <p:nvPr/>
            </p:nvSpPr>
            <p:spPr>
              <a:xfrm>
                <a:off x="1128198" y="2186407"/>
                <a:ext cx="923522" cy="666529"/>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671" y="4077072"/>
            <a:ext cx="4035741" cy="2232248"/>
          </a:xfrm>
          <a:prstGeom prst="rect">
            <a:avLst/>
          </a:prstGeom>
        </p:spPr>
      </p:pic>
      <p:sp>
        <p:nvSpPr>
          <p:cNvPr id="14" name="Textfeld 13"/>
          <p:cNvSpPr txBox="1"/>
          <p:nvPr/>
        </p:nvSpPr>
        <p:spPr>
          <a:xfrm>
            <a:off x="683567" y="4114650"/>
            <a:ext cx="3945446" cy="2308324"/>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In Diagramm rechts </a:t>
            </a:r>
            <a:r>
              <a:rPr lang="de-DE" sz="1600" dirty="0">
                <a:latin typeface="Verdana" panose="020B0604030504040204" pitchFamily="34" charset="0"/>
                <a:ea typeface="Verdana" panose="020B0604030504040204" pitchFamily="34" charset="0"/>
                <a:cs typeface="Verdana" panose="020B0604030504040204" pitchFamily="34" charset="0"/>
              </a:rPr>
              <a:t>ist die Abhängigkeit von der Höhe eingetragen. Hieraus erkennen Sie, dass die Impedanz sich bei großer Höhe (über ein Lambda) dem Wert 70 Ohm annähert. Der höchste Wert bei einem Drittel von Lambda ist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87 </a:t>
            </a:r>
            <a:r>
              <a:rPr lang="de-DE" sz="1600" dirty="0">
                <a:latin typeface="Verdana" panose="020B0604030504040204" pitchFamily="34" charset="0"/>
                <a:ea typeface="Verdana" panose="020B0604030504040204" pitchFamily="34" charset="0"/>
                <a:cs typeface="Verdana" panose="020B0604030504040204" pitchFamily="34" charset="0"/>
              </a:rPr>
              <a:t>Ohm. Bei 0,15 λ Höhe (12 m im </a:t>
            </a:r>
            <a:r>
              <a:rPr lang="de-DE" sz="1600" dirty="0" smtClean="0">
                <a:latin typeface="Verdana" panose="020B0604030504040204" pitchFamily="34" charset="0"/>
                <a:ea typeface="Verdana" panose="020B0604030504040204" pitchFamily="34" charset="0"/>
                <a:cs typeface="Verdana" panose="020B0604030504040204" pitchFamily="34" charset="0"/>
              </a:rPr>
              <a:t/>
            </a:r>
            <a:br>
              <a:rPr lang="de-DE" sz="1600" dirty="0" smtClean="0">
                <a:latin typeface="Verdana" panose="020B0604030504040204" pitchFamily="34" charset="0"/>
                <a:ea typeface="Verdana" panose="020B0604030504040204" pitchFamily="34" charset="0"/>
                <a:cs typeface="Verdana" panose="020B0604030504040204" pitchFamily="34" charset="0"/>
              </a:rPr>
            </a:br>
            <a:r>
              <a:rPr lang="de-DE" sz="1600" dirty="0" smtClean="0">
                <a:latin typeface="Verdana" panose="020B0604030504040204" pitchFamily="34" charset="0"/>
                <a:ea typeface="Verdana" panose="020B0604030504040204" pitchFamily="34" charset="0"/>
                <a:cs typeface="Verdana" panose="020B0604030504040204" pitchFamily="34" charset="0"/>
              </a:rPr>
              <a:t>80-m-Band</a:t>
            </a:r>
            <a:r>
              <a:rPr lang="de-DE" sz="1600" dirty="0">
                <a:latin typeface="Verdana" panose="020B0604030504040204" pitchFamily="34" charset="0"/>
                <a:ea typeface="Verdana" panose="020B0604030504040204" pitchFamily="34" charset="0"/>
                <a:cs typeface="Verdana" panose="020B0604030504040204" pitchFamily="34" charset="0"/>
              </a:rPr>
              <a:t>) lese ich 50 Ohm ab.</a:t>
            </a:r>
          </a:p>
        </p:txBody>
      </p:sp>
    </p:spTree>
    <p:extLst>
      <p:ext uri="{BB962C8B-B14F-4D97-AF65-F5344CB8AC3E}">
        <p14:creationId xmlns:p14="http://schemas.microsoft.com/office/powerpoint/2010/main" val="266866818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Speisung von Antennen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6</a:t>
            </a:fld>
            <a:endParaRPr lang="de-DE" altLang="en-US"/>
          </a:p>
        </p:txBody>
      </p:sp>
      <p:sp>
        <p:nvSpPr>
          <p:cNvPr id="9" name="Textfeld 8"/>
          <p:cNvSpPr txBox="1"/>
          <p:nvPr/>
        </p:nvSpPr>
        <p:spPr>
          <a:xfrm>
            <a:off x="683567" y="1196752"/>
            <a:ext cx="7890893" cy="5221942"/>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Aus </a:t>
            </a:r>
            <a:r>
              <a:rPr lang="de-DE" sz="1600" dirty="0">
                <a:latin typeface="Verdana" panose="020B0604030504040204" pitchFamily="34" charset="0"/>
                <a:ea typeface="Verdana" panose="020B0604030504040204" pitchFamily="34" charset="0"/>
                <a:cs typeface="Verdana" panose="020B0604030504040204" pitchFamily="34" charset="0"/>
              </a:rPr>
              <a:t>dem Diagramm </a:t>
            </a:r>
            <a:r>
              <a:rPr lang="de-DE" sz="1600" dirty="0" smtClean="0">
                <a:latin typeface="Verdana" panose="020B0604030504040204" pitchFamily="34" charset="0"/>
                <a:ea typeface="Verdana" panose="020B0604030504040204" pitchFamily="34" charset="0"/>
                <a:cs typeface="Verdana" panose="020B0604030504040204" pitchFamily="34" charset="0"/>
              </a:rPr>
              <a:t>auf Foli</a:t>
            </a:r>
            <a:r>
              <a:rPr lang="de-DE" sz="1600" dirty="0">
                <a:latin typeface="Verdana" panose="020B0604030504040204" pitchFamily="34" charset="0"/>
                <a:ea typeface="Verdana" panose="020B0604030504040204" pitchFamily="34" charset="0"/>
                <a:cs typeface="Verdana" panose="020B0604030504040204" pitchFamily="34" charset="0"/>
              </a:rPr>
              <a:t>e</a:t>
            </a:r>
            <a:r>
              <a:rPr lang="de-DE" sz="1600" dirty="0" smtClean="0">
                <a:latin typeface="Verdana" panose="020B0604030504040204" pitchFamily="34" charset="0"/>
                <a:ea typeface="Verdana" panose="020B0604030504040204" pitchFamily="34" charset="0"/>
                <a:cs typeface="Verdana" panose="020B0604030504040204" pitchFamily="34" charset="0"/>
              </a:rPr>
              <a:t> 4 erkennen </a:t>
            </a:r>
            <a:r>
              <a:rPr lang="de-DE" sz="1600" dirty="0">
                <a:latin typeface="Verdana" panose="020B0604030504040204" pitchFamily="34" charset="0"/>
                <a:ea typeface="Verdana" panose="020B0604030504040204" pitchFamily="34" charset="0"/>
                <a:cs typeface="Verdana" panose="020B0604030504040204" pitchFamily="34" charset="0"/>
              </a:rPr>
              <a:t>Sie, dass bei einem Draht, dessen Länge gerade eine halbe Wellenlänge beträgt, in der Mitte der meiste Strom fließt (Strombauch). Man sagt, die Antenne ist an dieser Stelle stromgespeist. Für die Stromspeisung eignet sich Koaxialkabel, das es mit Wellenwiderständen von üblicherweise 50 und 75 Ohm gibt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Es ist grundsätzlich möglich, die Hochfrequenzenergie auch an anderen Stellen des Antennendrahtes einzuspeisen. Die Einspeisung bei zirka einem Drittel der Länge führt zur </a:t>
            </a:r>
            <a:r>
              <a:rPr lang="de-DE" sz="1600" dirty="0" err="1">
                <a:latin typeface="Verdana" panose="020B0604030504040204" pitchFamily="34" charset="0"/>
                <a:ea typeface="Verdana" panose="020B0604030504040204" pitchFamily="34" charset="0"/>
                <a:cs typeface="Verdana" panose="020B0604030504040204" pitchFamily="34" charset="0"/>
              </a:rPr>
              <a:t>Windom</a:t>
            </a:r>
            <a:r>
              <a:rPr lang="de-DE" sz="1600" dirty="0">
                <a:latin typeface="Verdana" panose="020B0604030504040204" pitchFamily="34" charset="0"/>
                <a:ea typeface="Verdana" panose="020B0604030504040204" pitchFamily="34" charset="0"/>
                <a:cs typeface="Verdana" panose="020B0604030504040204" pitchFamily="34" charset="0"/>
              </a:rPr>
              <a:t>-Antenne, die in dieser Lektion noch besprochen wird. Als endgespeiste Antennen werden später die  Fuchs-Antenne und die Zeppelinantenne behandelt. Endgespeiste Antennen mit der Länge </a:t>
            </a:r>
            <a:r>
              <a:rPr lang="el-GR" sz="1600" dirty="0" smtClean="0">
                <a:latin typeface="Verdana" panose="020B0604030504040204" pitchFamily="34" charset="0"/>
                <a:ea typeface="Verdana" panose="020B0604030504040204" pitchFamily="34" charset="0"/>
                <a:cs typeface="Verdana" panose="020B0604030504040204" pitchFamily="34" charset="0"/>
              </a:rPr>
              <a:t>λ</a:t>
            </a:r>
            <a:r>
              <a:rPr lang="de-DE" sz="1600" dirty="0" smtClean="0">
                <a:latin typeface="Verdana" panose="020B0604030504040204" pitchFamily="34" charset="0"/>
                <a:ea typeface="Verdana" panose="020B0604030504040204" pitchFamily="34" charset="0"/>
                <a:cs typeface="Verdana" panose="020B0604030504040204" pitchFamily="34" charset="0"/>
              </a:rPr>
              <a:t>/2 </a:t>
            </a:r>
            <a:r>
              <a:rPr lang="de-DE" sz="1600" dirty="0">
                <a:latin typeface="Verdana" panose="020B0604030504040204" pitchFamily="34" charset="0"/>
                <a:ea typeface="Verdana" panose="020B0604030504040204" pitchFamily="34" charset="0"/>
                <a:cs typeface="Verdana" panose="020B0604030504040204" pitchFamily="34" charset="0"/>
              </a:rPr>
              <a:t>sind allerdings hochohmig, wie Sie </a:t>
            </a:r>
            <a:r>
              <a:rPr lang="de-DE" sz="1600" dirty="0" smtClean="0">
                <a:latin typeface="Verdana" panose="020B0604030504040204" pitchFamily="34" charset="0"/>
                <a:ea typeface="Verdana" panose="020B0604030504040204" pitchFamily="34" charset="0"/>
                <a:cs typeface="Verdana" panose="020B0604030504040204" pitchFamily="34" charset="0"/>
              </a:rPr>
              <a:t>im Diagramm </a:t>
            </a:r>
            <a:r>
              <a:rPr lang="de-DE" sz="1600" dirty="0">
                <a:latin typeface="Verdana" panose="020B0604030504040204" pitchFamily="34" charset="0"/>
                <a:ea typeface="Verdana" panose="020B0604030504040204" pitchFamily="34" charset="0"/>
                <a:cs typeface="Verdana" panose="020B0604030504040204" pitchFamily="34" charset="0"/>
              </a:rPr>
              <a:t>erkennen, denn dort ist die Spannung hoch und der Strom hat sein Minimum. Dies gibt eine hohe Impedanz. Man sagt, die Antenne wird in diesem Fall  spannungsgespeist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In der Praxis liegt die Impedanz bei Spannungsspeisung etwa zwischen 300 und 600 Ohm. Die Speisung mit Koaxialkabel ist nicht mehr sinnvoll. Wenn sich der Sender in der Nähe der Antenne befindet, kann man den Ausgang des Senders über ein </a:t>
            </a:r>
            <a:r>
              <a:rPr lang="de-DE" sz="1600" dirty="0" err="1">
                <a:latin typeface="Verdana" panose="020B0604030504040204" pitchFamily="34" charset="0"/>
                <a:ea typeface="Verdana" panose="020B0604030504040204" pitchFamily="34" charset="0"/>
                <a:cs typeface="Verdana" panose="020B0604030504040204" pitchFamily="34" charset="0"/>
              </a:rPr>
              <a:t>Antennenanpassgerät</a:t>
            </a:r>
            <a:r>
              <a:rPr lang="de-DE" sz="1600" dirty="0">
                <a:latin typeface="Verdana" panose="020B0604030504040204" pitchFamily="34" charset="0"/>
                <a:ea typeface="Verdana" panose="020B0604030504040204" pitchFamily="34" charset="0"/>
                <a:cs typeface="Verdana" panose="020B0604030504040204" pitchFamily="34" charset="0"/>
              </a:rPr>
              <a:t> direkt anschließen. Ansonsten ist für Spannungsspeisung die Paralleldrahtleitung </a:t>
            </a:r>
            <a:r>
              <a:rPr lang="de-DE" sz="1600" dirty="0" smtClean="0">
                <a:latin typeface="Verdana" panose="020B0604030504040204" pitchFamily="34" charset="0"/>
                <a:ea typeface="Verdana" panose="020B0604030504040204" pitchFamily="34" charset="0"/>
                <a:cs typeface="Verdana" panose="020B0604030504040204" pitchFamily="34" charset="0"/>
              </a:rPr>
              <a:t>(aus der vorhergehenden Lektion bekannt) </a:t>
            </a:r>
            <a:r>
              <a:rPr lang="de-DE" sz="1600" dirty="0">
                <a:latin typeface="Verdana" panose="020B0604030504040204" pitchFamily="34" charset="0"/>
                <a:ea typeface="Verdana" panose="020B0604030504040204" pitchFamily="34" charset="0"/>
                <a:cs typeface="Verdana" panose="020B0604030504040204" pitchFamily="34" charset="0"/>
              </a:rPr>
              <a:t>geeignet</a:t>
            </a:r>
            <a:r>
              <a:rPr lang="de-DE" sz="1600" dirty="0" smtClean="0">
                <a:latin typeface="Verdana" panose="020B0604030504040204" pitchFamily="34" charset="0"/>
                <a:ea typeface="Verdana" panose="020B0604030504040204" pitchFamily="34" charset="0"/>
                <a:cs typeface="Verdana" panose="020B0604030504040204" pitchFamily="34" charset="0"/>
              </a:rPr>
              <a:t>.</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203679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404664"/>
            <a:ext cx="7772400" cy="609600"/>
          </a:xfrm>
        </p:spPr>
        <p:txBody>
          <a:bodyPr/>
          <a:lstStyle/>
          <a:p>
            <a:r>
              <a:rPr lang="de-DE" altLang="en-US" dirty="0" smtClean="0"/>
              <a:t>Prüfungsfragen</a:t>
            </a:r>
          </a:p>
        </p:txBody>
      </p:sp>
      <p:sp>
        <p:nvSpPr>
          <p:cNvPr id="11268"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1D7F5A-8CB7-4BB1-A8C7-2922CA14D6DB}" type="slidenum">
              <a:rPr lang="de-DE" altLang="en-US"/>
              <a:pPr eaLnBrk="1" hangingPunct="1"/>
              <a:t>7</a:t>
            </a:fld>
            <a:endParaRPr lang="de-DE" altLang="en-US"/>
          </a:p>
        </p:txBody>
      </p:sp>
      <p:graphicFrame>
        <p:nvGraphicFramePr>
          <p:cNvPr id="3" name="Tabelle 2"/>
          <p:cNvGraphicFramePr>
            <a:graphicFrameLocks noGrp="1"/>
          </p:cNvGraphicFramePr>
          <p:nvPr>
            <p:extLst>
              <p:ext uri="{D42A27DB-BD31-4B8C-83A1-F6EECF244321}">
                <p14:modId xmlns:p14="http://schemas.microsoft.com/office/powerpoint/2010/main" val="1782658194"/>
              </p:ext>
            </p:extLst>
          </p:nvPr>
        </p:nvGraphicFramePr>
        <p:xfrm>
          <a:off x="899592" y="1483866"/>
          <a:ext cx="7488832" cy="2089150"/>
        </p:xfrm>
        <a:graphic>
          <a:graphicData uri="http://schemas.openxmlformats.org/drawingml/2006/table">
            <a:tbl>
              <a:tblPr firstRow="1" bandRow="1">
                <a:tableStyleId>{17292A2E-F333-43FB-9621-5CBBE7FDCDCB}</a:tableStyleId>
              </a:tblPr>
              <a:tblGrid>
                <a:gridCol w="1014113"/>
                <a:gridCol w="6474719"/>
              </a:tblGrid>
              <a:tr h="370840">
                <a:tc>
                  <a:txBody>
                    <a:bodyPr/>
                    <a:lstStyle/>
                    <a:p>
                      <a:r>
                        <a:rPr lang="en-US" dirty="0" smtClean="0">
                          <a:solidFill>
                            <a:schemeClr val="tx1"/>
                          </a:solidFill>
                        </a:rPr>
                        <a:t>TH204</a:t>
                      </a:r>
                      <a:endParaRPr lang="en-US" dirty="0">
                        <a:solidFill>
                          <a:schemeClr val="tx1"/>
                        </a:solidFill>
                      </a:endParaRPr>
                    </a:p>
                  </a:txBody>
                  <a:tcPr>
                    <a:solidFill>
                      <a:schemeClr val="bg1">
                        <a:lumMod val="65000"/>
                      </a:schemeClr>
                    </a:solidFill>
                  </a:tcPr>
                </a:tc>
                <a:tc>
                  <a:txBody>
                    <a:bodyPr/>
                    <a:lstStyle/>
                    <a:p>
                      <a:r>
                        <a:rPr lang="de-DE"/>
                        <a:t>Die Impedanz in der Mitte eines Halbwellendipols beträgt je nach Aufbauhöhe ungefähr ...</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a:t>60 </a:t>
                      </a:r>
                      <a:r>
                        <a:rPr lang="en-US" dirty="0" err="1"/>
                        <a:t>bis</a:t>
                      </a:r>
                      <a:r>
                        <a:rPr lang="en-US" dirty="0"/>
                        <a:t> 120 Ohm</a:t>
                      </a:r>
                    </a:p>
                  </a:txBody>
                  <a:tcPr marL="28575" marR="28575" marT="28575" marB="28575" anchor="ctr"/>
                </a:tc>
              </a:tr>
              <a:tr h="370840">
                <a:tc>
                  <a:txBody>
                    <a:bodyPr/>
                    <a:lstStyle/>
                    <a:p>
                      <a:r>
                        <a:rPr lang="en-US" dirty="0" smtClean="0"/>
                        <a:t>B</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120 </a:t>
                      </a:r>
                      <a:r>
                        <a:rPr lang="en-US" dirty="0" err="1" smtClean="0"/>
                        <a:t>bis</a:t>
                      </a:r>
                      <a:r>
                        <a:rPr lang="en-US" dirty="0" smtClean="0"/>
                        <a:t> 240 Ohm</a:t>
                      </a:r>
                    </a:p>
                  </a:txBody>
                  <a:tcPr marL="28575" marR="28575" marT="28575" marB="28575" anchor="ctr"/>
                </a:tc>
              </a:tr>
              <a:tr h="370840">
                <a:tc>
                  <a:txBody>
                    <a:bodyPr/>
                    <a:lstStyle/>
                    <a:p>
                      <a:r>
                        <a:rPr lang="en-US" dirty="0" smtClean="0"/>
                        <a:t>C</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 </a:t>
                      </a:r>
                      <a:r>
                        <a:rPr lang="en-US" dirty="0" err="1" smtClean="0"/>
                        <a:t>bis</a:t>
                      </a:r>
                      <a:r>
                        <a:rPr lang="en-US" dirty="0" smtClean="0"/>
                        <a:t> 80 Ohm</a:t>
                      </a:r>
                    </a:p>
                  </a:txBody>
                  <a:tcPr marL="28575" marR="28575" marT="28575" marB="28575" anchor="ctr"/>
                </a:tc>
              </a:tr>
              <a:tr h="370840">
                <a:tc>
                  <a:txBody>
                    <a:bodyPr/>
                    <a:lstStyle/>
                    <a:p>
                      <a:r>
                        <a:rPr lang="en-US" dirty="0" smtClean="0"/>
                        <a:t>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140 </a:t>
                      </a:r>
                      <a:r>
                        <a:rPr lang="en-US" dirty="0" err="1" smtClean="0"/>
                        <a:t>bis</a:t>
                      </a:r>
                      <a:r>
                        <a:rPr lang="en-US" dirty="0" smtClean="0"/>
                        <a:t> 600 Ohm</a:t>
                      </a:r>
                    </a:p>
                  </a:txBody>
                  <a:tcPr marL="28575" marR="28575" marT="28575" marB="28575" anchor="ctr"/>
                </a:tc>
              </a:tr>
            </a:tbl>
          </a:graphicData>
        </a:graphic>
      </p:graphicFrame>
      <p:sp>
        <p:nvSpPr>
          <p:cNvPr id="5" name="Interaktive Schaltfläche: Hilfe 4">
            <a:hlinkClick r:id="" action="ppaction://noaction" highlightClick="1"/>
          </p:cNvPr>
          <p:cNvSpPr/>
          <p:nvPr/>
        </p:nvSpPr>
        <p:spPr>
          <a:xfrm>
            <a:off x="1219021" y="213397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nteraktive Schaltfläche: Hilfe 10">
            <a:hlinkClick r:id="" action="ppaction://noaction" highlightClick="1"/>
          </p:cNvPr>
          <p:cNvSpPr/>
          <p:nvPr/>
        </p:nvSpPr>
        <p:spPr>
          <a:xfrm>
            <a:off x="1219021" y="2499823"/>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nteraktive Schaltfläche: Hilfe 11">
            <a:hlinkClick r:id="" action="ppaction://noaction" highlightClick="1"/>
          </p:cNvPr>
          <p:cNvSpPr/>
          <p:nvPr/>
        </p:nvSpPr>
        <p:spPr>
          <a:xfrm>
            <a:off x="1219021" y="2865668"/>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nteraktive Schaltfläche: Hilfe 12">
            <a:hlinkClick r:id="" action="ppaction://noaction" highlightClick="1"/>
          </p:cNvPr>
          <p:cNvSpPr/>
          <p:nvPr/>
        </p:nvSpPr>
        <p:spPr>
          <a:xfrm>
            <a:off x="1219021" y="3231514"/>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p:cNvSpPr txBox="1"/>
          <p:nvPr/>
        </p:nvSpPr>
        <p:spPr>
          <a:xfrm>
            <a:off x="946599" y="2477037"/>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5" name="Textfeld 14"/>
          <p:cNvSpPr txBox="1"/>
          <p:nvPr/>
        </p:nvSpPr>
        <p:spPr>
          <a:xfrm>
            <a:off x="957820" y="212033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16" name="Textfeld 15"/>
          <p:cNvSpPr txBox="1"/>
          <p:nvPr/>
        </p:nvSpPr>
        <p:spPr>
          <a:xfrm>
            <a:off x="957820" y="2847392"/>
            <a:ext cx="809837" cy="338554"/>
          </a:xfrm>
          <a:prstGeom prst="rect">
            <a:avLst/>
          </a:prstGeom>
          <a:solidFill>
            <a:srgbClr val="92D050"/>
          </a:solidFill>
          <a:ln>
            <a:noFill/>
          </a:ln>
        </p:spPr>
        <p:txBody>
          <a:bodyPr wrap="none" rtlCol="0">
            <a:spAutoFit/>
          </a:bodyPr>
          <a:lstStyle/>
          <a:p>
            <a:r>
              <a:rPr lang="en-US" sz="1600" dirty="0" err="1" smtClean="0">
                <a:latin typeface="+mn-lt"/>
              </a:rPr>
              <a:t>Richtig</a:t>
            </a:r>
            <a:endParaRPr lang="en-US" sz="1600" dirty="0">
              <a:latin typeface="+mn-lt"/>
            </a:endParaRPr>
          </a:p>
        </p:txBody>
      </p:sp>
      <p:sp>
        <p:nvSpPr>
          <p:cNvPr id="17" name="Textfeld 16"/>
          <p:cNvSpPr txBox="1"/>
          <p:nvPr/>
        </p:nvSpPr>
        <p:spPr>
          <a:xfrm>
            <a:off x="957820" y="320410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graphicFrame>
        <p:nvGraphicFramePr>
          <p:cNvPr id="18" name="Tabelle 17"/>
          <p:cNvGraphicFramePr>
            <a:graphicFrameLocks noGrp="1"/>
          </p:cNvGraphicFramePr>
          <p:nvPr>
            <p:extLst>
              <p:ext uri="{D42A27DB-BD31-4B8C-83A1-F6EECF244321}">
                <p14:modId xmlns:p14="http://schemas.microsoft.com/office/powerpoint/2010/main" val="28357766"/>
              </p:ext>
            </p:extLst>
          </p:nvPr>
        </p:nvGraphicFramePr>
        <p:xfrm>
          <a:off x="899592" y="4005064"/>
          <a:ext cx="7488832" cy="2089150"/>
        </p:xfrm>
        <a:graphic>
          <a:graphicData uri="http://schemas.openxmlformats.org/drawingml/2006/table">
            <a:tbl>
              <a:tblPr firstRow="1" bandRow="1">
                <a:tableStyleId>{17292A2E-F333-43FB-9621-5CBBE7FDCDCB}</a:tableStyleId>
              </a:tblPr>
              <a:tblGrid>
                <a:gridCol w="1002137"/>
                <a:gridCol w="6486695"/>
              </a:tblGrid>
              <a:tr h="370840">
                <a:tc>
                  <a:txBody>
                    <a:bodyPr/>
                    <a:lstStyle/>
                    <a:p>
                      <a:r>
                        <a:rPr lang="en-US" dirty="0" smtClean="0">
                          <a:solidFill>
                            <a:schemeClr val="tx1"/>
                          </a:solidFill>
                        </a:rPr>
                        <a:t>TH206</a:t>
                      </a:r>
                      <a:endParaRPr lang="en-US" dirty="0">
                        <a:solidFill>
                          <a:schemeClr val="tx1"/>
                        </a:solidFill>
                      </a:endParaRPr>
                    </a:p>
                  </a:txBody>
                  <a:tcPr>
                    <a:solidFill>
                      <a:schemeClr val="bg1">
                        <a:lumMod val="65000"/>
                      </a:schemeClr>
                    </a:solidFill>
                  </a:tcPr>
                </a:tc>
                <a:tc>
                  <a:txBody>
                    <a:bodyPr/>
                    <a:lstStyle/>
                    <a:p>
                      <a:r>
                        <a:rPr lang="de-DE"/>
                        <a:t>Ein Halbwellendipol wird auf der Grundfrequenz in der Mitte</a:t>
                      </a:r>
                    </a:p>
                  </a:txBody>
                  <a:tcPr marL="28575" marR="28575" marT="28575" marB="28575" anchor="ctr">
                    <a:solidFill>
                      <a:schemeClr val="bg1">
                        <a:lumMod val="65000"/>
                      </a:schemeClr>
                    </a:solidFill>
                  </a:tcPr>
                </a:tc>
              </a:tr>
              <a:tr h="370840">
                <a:tc>
                  <a:txBody>
                    <a:bodyPr/>
                    <a:lstStyle/>
                    <a:p>
                      <a:r>
                        <a:rPr lang="en-US" dirty="0" smtClean="0"/>
                        <a:t>A</a:t>
                      </a:r>
                      <a:endParaRPr lang="en-US" dirty="0"/>
                    </a:p>
                  </a:txBody>
                  <a:tcPr/>
                </a:tc>
                <a:tc>
                  <a:txBody>
                    <a:bodyPr/>
                    <a:lstStyle/>
                    <a:p>
                      <a:r>
                        <a:rPr lang="en-US" dirty="0" err="1" smtClean="0"/>
                        <a:t>spannungsgespeist</a:t>
                      </a:r>
                      <a:endParaRPr lang="en-US" dirty="0"/>
                    </a:p>
                  </a:txBody>
                  <a:tcPr marL="28575" marR="28575" marT="28575" marB="28575" anchor="ctr"/>
                </a:tc>
              </a:tr>
              <a:tr h="370840">
                <a:tc>
                  <a:txBody>
                    <a:bodyPr/>
                    <a:lstStyle/>
                    <a:p>
                      <a:r>
                        <a:rPr lang="en-US" dirty="0" smtClean="0"/>
                        <a:t>B</a:t>
                      </a:r>
                      <a:endParaRPr lang="en-US" dirty="0"/>
                    </a:p>
                  </a:txBody>
                  <a:tcPr/>
                </a:tc>
                <a:tc>
                  <a:txBody>
                    <a:bodyPr/>
                    <a:lstStyle/>
                    <a:p>
                      <a:r>
                        <a:rPr lang="en-US" dirty="0" err="1" smtClean="0"/>
                        <a:t>stromgespeist</a:t>
                      </a:r>
                      <a:endParaRPr lang="en-US" dirty="0"/>
                    </a:p>
                  </a:txBody>
                  <a:tcPr marL="28575" marR="28575" marT="28575" marB="28575" anchor="ctr"/>
                </a:tc>
              </a:tr>
              <a:tr h="370840">
                <a:tc>
                  <a:txBody>
                    <a:bodyPr/>
                    <a:lstStyle/>
                    <a:p>
                      <a:r>
                        <a:rPr lang="en-US" dirty="0" smtClean="0"/>
                        <a:t>C</a:t>
                      </a:r>
                      <a:endParaRPr lang="en-US" dirty="0"/>
                    </a:p>
                  </a:txBody>
                  <a:tcPr/>
                </a:tc>
                <a:tc>
                  <a:txBody>
                    <a:bodyPr/>
                    <a:lstStyle/>
                    <a:p>
                      <a:r>
                        <a:rPr lang="en-US" dirty="0" err="1" smtClean="0"/>
                        <a:t>endgespeist</a:t>
                      </a:r>
                      <a:endParaRPr lang="en-US" dirty="0"/>
                    </a:p>
                  </a:txBody>
                  <a:tcPr marL="28575" marR="28575" marT="28575" marB="28575" anchor="ctr"/>
                </a:tc>
              </a:tr>
              <a:tr h="370840">
                <a:tc>
                  <a:txBody>
                    <a:bodyPr/>
                    <a:lstStyle/>
                    <a:p>
                      <a:r>
                        <a:rPr lang="en-US" dirty="0" smtClean="0"/>
                        <a:t>D</a:t>
                      </a:r>
                      <a:endParaRPr lang="en-US" dirty="0"/>
                    </a:p>
                  </a:txBody>
                  <a:tcPr/>
                </a:tc>
                <a:tc>
                  <a:txBody>
                    <a:bodyPr/>
                    <a:lstStyle/>
                    <a:p>
                      <a:r>
                        <a:rPr lang="en-US" dirty="0" smtClean="0"/>
                        <a:t>Parallel</a:t>
                      </a:r>
                      <a:r>
                        <a:rPr lang="en-US" baseline="0" dirty="0" smtClean="0"/>
                        <a:t> </a:t>
                      </a:r>
                      <a:r>
                        <a:rPr lang="en-US" dirty="0" err="1" smtClean="0"/>
                        <a:t>gespeist</a:t>
                      </a:r>
                      <a:endParaRPr lang="en-US" dirty="0"/>
                    </a:p>
                  </a:txBody>
                  <a:tcPr marL="28575" marR="28575" marT="28575" marB="28575" anchor="ctr"/>
                </a:tc>
              </a:tr>
            </a:tbl>
          </a:graphicData>
        </a:graphic>
      </p:graphicFrame>
      <p:sp>
        <p:nvSpPr>
          <p:cNvPr id="19" name="Interaktive Schaltfläche: Hilfe 18">
            <a:hlinkClick r:id="" action="ppaction://noaction" highlightClick="1"/>
          </p:cNvPr>
          <p:cNvSpPr/>
          <p:nvPr/>
        </p:nvSpPr>
        <p:spPr>
          <a:xfrm>
            <a:off x="1214920" y="466180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nteraktive Schaltfläche: Hilfe 19">
            <a:hlinkClick r:id="" action="ppaction://noaction" highlightClick="1"/>
          </p:cNvPr>
          <p:cNvSpPr/>
          <p:nvPr/>
        </p:nvSpPr>
        <p:spPr>
          <a:xfrm>
            <a:off x="1214920" y="5027645"/>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nteraktive Schaltfläche: Hilfe 20">
            <a:hlinkClick r:id="" action="ppaction://noaction" highlightClick="1"/>
          </p:cNvPr>
          <p:cNvSpPr/>
          <p:nvPr/>
        </p:nvSpPr>
        <p:spPr>
          <a:xfrm>
            <a:off x="1214920" y="5393490"/>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nteraktive Schaltfläche: Hilfe 21">
            <a:hlinkClick r:id="" action="ppaction://noaction" highlightClick="1"/>
          </p:cNvPr>
          <p:cNvSpPr/>
          <p:nvPr/>
        </p:nvSpPr>
        <p:spPr>
          <a:xfrm>
            <a:off x="1214920" y="5759336"/>
            <a:ext cx="490408" cy="288032"/>
          </a:xfrm>
          <a:prstGeom prst="actionButtonHelp">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feld 22"/>
          <p:cNvSpPr txBox="1"/>
          <p:nvPr/>
        </p:nvSpPr>
        <p:spPr>
          <a:xfrm>
            <a:off x="972118" y="5003720"/>
            <a:ext cx="809837" cy="338554"/>
          </a:xfrm>
          <a:prstGeom prst="rect">
            <a:avLst/>
          </a:prstGeom>
          <a:solidFill>
            <a:srgbClr val="92D050"/>
          </a:solidFill>
        </p:spPr>
        <p:txBody>
          <a:bodyPr wrap="none" rtlCol="0">
            <a:spAutoFit/>
          </a:bodyPr>
          <a:lstStyle/>
          <a:p>
            <a:r>
              <a:rPr lang="en-US" sz="1600" dirty="0" err="1" smtClean="0">
                <a:latin typeface="+mn-lt"/>
              </a:rPr>
              <a:t>Richtig</a:t>
            </a:r>
            <a:endParaRPr lang="en-US" sz="1600" dirty="0">
              <a:latin typeface="+mn-lt"/>
            </a:endParaRPr>
          </a:p>
        </p:txBody>
      </p:sp>
      <p:sp>
        <p:nvSpPr>
          <p:cNvPr id="24" name="Textfeld 23"/>
          <p:cNvSpPr txBox="1"/>
          <p:nvPr/>
        </p:nvSpPr>
        <p:spPr>
          <a:xfrm>
            <a:off x="972118" y="4640610"/>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5" name="Textfeld 24"/>
          <p:cNvSpPr txBox="1"/>
          <p:nvPr/>
        </p:nvSpPr>
        <p:spPr>
          <a:xfrm>
            <a:off x="960897" y="5362073"/>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
        <p:nvSpPr>
          <p:cNvPr id="26" name="Textfeld 25"/>
          <p:cNvSpPr txBox="1"/>
          <p:nvPr/>
        </p:nvSpPr>
        <p:spPr>
          <a:xfrm>
            <a:off x="972118" y="5734075"/>
            <a:ext cx="787395" cy="338554"/>
          </a:xfrm>
          <a:prstGeom prst="rect">
            <a:avLst/>
          </a:prstGeom>
          <a:solidFill>
            <a:srgbClr val="FF3333"/>
          </a:solidFill>
        </p:spPr>
        <p:txBody>
          <a:bodyPr wrap="none" rtlCol="0">
            <a:spAutoFit/>
          </a:bodyPr>
          <a:lstStyle/>
          <a:p>
            <a:r>
              <a:rPr lang="en-US" sz="1600" dirty="0" err="1" smtClean="0">
                <a:latin typeface="+mn-lt"/>
              </a:rPr>
              <a:t>Falsch</a:t>
            </a:r>
            <a:endParaRPr lang="en-US" sz="1600" dirty="0">
              <a:latin typeface="+mn-lt"/>
            </a:endParaRPr>
          </a:p>
        </p:txBody>
      </p:sp>
    </p:spTree>
    <p:extLst>
      <p:ext uri="{BB962C8B-B14F-4D97-AF65-F5344CB8AC3E}">
        <p14:creationId xmlns:p14="http://schemas.microsoft.com/office/powerpoint/2010/main" val="2211010852"/>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7" restart="whenNotActive" fill="hold" evtFilter="cancelBubble" nodeType="interactiveSeq">
                <p:stCondLst>
                  <p:cond evt="onClick" delay="0">
                    <p:tgtEl>
                      <p:spTgt spid="1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7" restart="whenNotActive" fill="hold" evtFilter="cancelBubble" nodeType="interactiveSeq">
                <p:stCondLst>
                  <p:cond evt="onClick" delay="0">
                    <p:tgtEl>
                      <p:spTgt spid="22"/>
                    </p:tgtEl>
                  </p:cond>
                </p:stCondLst>
                <p:endSync evt="end" delay="0">
                  <p:rtn val="all"/>
                </p:endSync>
                <p:childTnLst>
                  <p:par>
                    <p:cTn id="38" fill="hold">
                      <p:stCondLst>
                        <p:cond delay="0"/>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childTnLst>
        </p:cTn>
      </p:par>
    </p:tnLst>
    <p:bldLst>
      <p:bldP spid="6" grpId="0" animBg="1"/>
      <p:bldP spid="15" grpId="0" animBg="1"/>
      <p:bldP spid="16" grpId="0" animBg="1"/>
      <p:bldP spid="17"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404664"/>
            <a:ext cx="6622504" cy="609600"/>
          </a:xfrm>
        </p:spPr>
        <p:txBody>
          <a:bodyPr/>
          <a:lstStyle/>
          <a:p>
            <a:r>
              <a:rPr lang="de-DE" altLang="en-US" dirty="0" smtClean="0"/>
              <a:t>Länge einer Antenne</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8</a:t>
            </a:fld>
            <a:endParaRPr lang="de-DE" altLang="en-US"/>
          </a:p>
        </p:txBody>
      </p:sp>
      <mc:AlternateContent xmlns:mc="http://schemas.openxmlformats.org/markup-compatibility/2006" xmlns:a14="http://schemas.microsoft.com/office/drawing/2010/main">
        <mc:Choice Requires="a14">
          <p:sp>
            <p:nvSpPr>
              <p:cNvPr id="9" name="Textfeld 8"/>
              <p:cNvSpPr txBox="1"/>
              <p:nvPr/>
            </p:nvSpPr>
            <p:spPr>
              <a:xfrm>
                <a:off x="683567" y="1196752"/>
                <a:ext cx="7890893" cy="2943370"/>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Ein </a:t>
                </a:r>
                <a:r>
                  <a:rPr lang="de-DE" sz="1600" dirty="0">
                    <a:latin typeface="Verdana" panose="020B0604030504040204" pitchFamily="34" charset="0"/>
                    <a:ea typeface="Verdana" panose="020B0604030504040204" pitchFamily="34" charset="0"/>
                    <a:cs typeface="Verdana" panose="020B0604030504040204" pitchFamily="34" charset="0"/>
                  </a:rPr>
                  <a:t>Antennendraht darf grundsätzlich beliebig lang sein. Soll die Antenne allerdings ohne Zusatzanpassung mit einem </a:t>
                </a:r>
                <a:r>
                  <a:rPr lang="de-DE" sz="1600" dirty="0" err="1">
                    <a:latin typeface="Verdana" panose="020B0604030504040204" pitchFamily="34" charset="0"/>
                    <a:ea typeface="Verdana" panose="020B0604030504040204" pitchFamily="34" charset="0"/>
                    <a:cs typeface="Verdana" panose="020B0604030504040204" pitchFamily="34" charset="0"/>
                  </a:rPr>
                  <a:t>Koaxkabel</a:t>
                </a:r>
                <a:r>
                  <a:rPr lang="de-DE" sz="1600" dirty="0">
                    <a:latin typeface="Verdana" panose="020B0604030504040204" pitchFamily="34" charset="0"/>
                    <a:ea typeface="Verdana" panose="020B0604030504040204" pitchFamily="34" charset="0"/>
                    <a:cs typeface="Verdana" panose="020B0604030504040204" pitchFamily="34" charset="0"/>
                  </a:rPr>
                  <a:t> gespeist werden, kommen nur bestimmte Längen in Bezug auf die Wellenlänge infrage. Der Halbwellendipol mit Mitteleinspeisung ist die „klassische“ Lösung. </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Beispiel:</a:t>
                </a: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Berechnen </a:t>
                </a:r>
                <a:r>
                  <a:rPr lang="de-DE" sz="1600" dirty="0">
                    <a:latin typeface="Verdana" panose="020B0604030504040204" pitchFamily="34" charset="0"/>
                    <a:ea typeface="Verdana" panose="020B0604030504040204" pitchFamily="34" charset="0"/>
                    <a:cs typeface="Verdana" panose="020B0604030504040204" pitchFamily="34" charset="0"/>
                  </a:rPr>
                  <a:t>Sie die ungefähre Länge eines Halbwellendipols für 3,6 MHz.</a:t>
                </a: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Lösung</a:t>
                </a:r>
                <a:r>
                  <a:rPr lang="de-DE" sz="1600" dirty="0">
                    <a:latin typeface="Verdana" panose="020B0604030504040204" pitchFamily="34" charset="0"/>
                    <a:ea typeface="Verdana" panose="020B0604030504040204" pitchFamily="34" charset="0"/>
                    <a:cs typeface="Verdana" panose="020B0604030504040204" pitchFamily="34" charset="0"/>
                  </a:rPr>
                  <a:t>:</a:t>
                </a:r>
              </a:p>
              <a:p>
                <a:pPr algn="ctr">
                  <a:spcBef>
                    <a:spcPts val="800"/>
                  </a:spcBef>
                </a:pPr>
                <a14:m>
                  <m:oMath xmlns:m="http://schemas.openxmlformats.org/officeDocument/2006/math">
                    <m:r>
                      <m:rPr>
                        <m:sty m:val="p"/>
                      </m:rPr>
                      <a:rPr lang="el-GR" sz="1600" i="1" smtClean="0">
                        <a:latin typeface="Cambria Math"/>
                        <a:ea typeface="Verdana" panose="020B0604030504040204" pitchFamily="34" charset="0"/>
                        <a:cs typeface="Verdana" panose="020B0604030504040204" pitchFamily="34" charset="0"/>
                      </a:rPr>
                      <m:t>λ</m:t>
                    </m:r>
                    <m:r>
                      <a:rPr lang="de-DE" sz="1600" b="0" i="1" smtClean="0">
                        <a:latin typeface="Cambria Math"/>
                        <a:ea typeface="Verdana" panose="020B0604030504040204" pitchFamily="34" charset="0"/>
                        <a:cs typeface="Verdana" panose="020B0604030504040204" pitchFamily="34" charset="0"/>
                      </a:rPr>
                      <m:t>= </m:t>
                    </m:r>
                    <m:f>
                      <m:fPr>
                        <m:ctrlPr>
                          <a:rPr lang="de-DE" sz="1600" b="0" i="1" smtClean="0">
                            <a:latin typeface="Cambria Math" panose="02040503050406030204" pitchFamily="18" charset="0"/>
                            <a:ea typeface="Verdana" panose="020B0604030504040204" pitchFamily="34" charset="0"/>
                            <a:cs typeface="Verdana" panose="020B0604030504040204" pitchFamily="34" charset="0"/>
                          </a:rPr>
                        </m:ctrlPr>
                      </m:fPr>
                      <m:num>
                        <m:r>
                          <a:rPr lang="de-DE" sz="1600" b="0" i="1" smtClean="0">
                            <a:latin typeface="Cambria Math"/>
                            <a:ea typeface="Verdana" panose="020B0604030504040204" pitchFamily="34" charset="0"/>
                            <a:cs typeface="Verdana" panose="020B0604030504040204" pitchFamily="34" charset="0"/>
                          </a:rPr>
                          <m:t>300</m:t>
                        </m:r>
                      </m:num>
                      <m:den>
                        <m:r>
                          <a:rPr lang="de-DE" sz="1600" b="0" i="1" smtClean="0">
                            <a:latin typeface="Cambria Math"/>
                            <a:ea typeface="Verdana" panose="020B0604030504040204" pitchFamily="34" charset="0"/>
                            <a:cs typeface="Verdana" panose="020B0604030504040204" pitchFamily="34" charset="0"/>
                          </a:rPr>
                          <m:t>3,6</m:t>
                        </m:r>
                      </m:den>
                    </m:f>
                    <m:r>
                      <a:rPr lang="de-DE" sz="1600" b="0" i="1" smtClean="0">
                        <a:latin typeface="Cambria Math"/>
                        <a:ea typeface="Verdana" panose="020B0604030504040204" pitchFamily="34" charset="0"/>
                        <a:cs typeface="Verdana" panose="020B0604030504040204" pitchFamily="34" charset="0"/>
                      </a:rPr>
                      <m:t>𝑚</m:t>
                    </m:r>
                    <m:r>
                      <a:rPr lang="de-DE" sz="1600" b="0" i="1" smtClean="0">
                        <a:latin typeface="Cambria Math"/>
                        <a:ea typeface="Verdana" panose="020B0604030504040204" pitchFamily="34" charset="0"/>
                        <a:cs typeface="Verdana" panose="020B0604030504040204" pitchFamily="34" charset="0"/>
                      </a:rPr>
                      <m:t>=80</m:t>
                    </m:r>
                    <m:r>
                      <a:rPr lang="de-DE" sz="1600" b="0" i="1" smtClean="0">
                        <a:latin typeface="Cambria Math"/>
                        <a:ea typeface="Verdana" panose="020B0604030504040204" pitchFamily="34" charset="0"/>
                        <a:cs typeface="Verdana" panose="020B0604030504040204" pitchFamily="34" charset="0"/>
                      </a:rPr>
                      <m:t>𝑚</m:t>
                    </m:r>
                  </m:oMath>
                </a14:m>
                <a:r>
                  <a:rPr lang="de-DE" sz="1600" dirty="0" smtClean="0">
                    <a:latin typeface="Verdana" panose="020B0604030504040204" pitchFamily="34" charset="0"/>
                    <a:ea typeface="Verdana" panose="020B0604030504040204" pitchFamily="34" charset="0"/>
                    <a:cs typeface="Verdana" panose="020B0604030504040204" pitchFamily="34" charset="0"/>
                  </a:rPr>
                  <a:t>             </a:t>
                </a:r>
                <a14:m>
                  <m:oMath xmlns:m="http://schemas.openxmlformats.org/officeDocument/2006/math">
                    <m:r>
                      <a:rPr lang="de-DE" sz="1600" b="0" i="1" dirty="0" smtClean="0">
                        <a:latin typeface="Cambria Math"/>
                        <a:ea typeface="Verdana" panose="020B0604030504040204" pitchFamily="34" charset="0"/>
                        <a:cs typeface="Verdana" panose="020B0604030504040204" pitchFamily="34" charset="0"/>
                      </a:rPr>
                      <m:t>𝑙</m:t>
                    </m:r>
                    <m:r>
                      <a:rPr lang="de-DE" sz="1600" b="0" i="1" dirty="0" smtClean="0">
                        <a:latin typeface="Cambria Math"/>
                        <a:ea typeface="Verdana" panose="020B0604030504040204" pitchFamily="34" charset="0"/>
                        <a:cs typeface="Verdana" panose="020B0604030504040204" pitchFamily="34" charset="0"/>
                      </a:rPr>
                      <m:t>= </m:t>
                    </m:r>
                    <m:f>
                      <m:fPr>
                        <m:ctrlPr>
                          <a:rPr lang="de-DE" sz="1600" b="0" i="1" dirty="0" smtClean="0">
                            <a:latin typeface="Cambria Math" panose="02040503050406030204" pitchFamily="18" charset="0"/>
                            <a:ea typeface="Verdana" panose="020B0604030504040204" pitchFamily="34" charset="0"/>
                            <a:cs typeface="Verdana" panose="020B0604030504040204" pitchFamily="34" charset="0"/>
                          </a:rPr>
                        </m:ctrlPr>
                      </m:fPr>
                      <m:num>
                        <m:r>
                          <m:rPr>
                            <m:sty m:val="p"/>
                          </m:rPr>
                          <a:rPr lang="el-GR" sz="1600" b="0" i="1" dirty="0" smtClean="0">
                            <a:latin typeface="Cambria Math"/>
                            <a:ea typeface="Verdana" panose="020B0604030504040204" pitchFamily="34" charset="0"/>
                            <a:cs typeface="Verdana" panose="020B0604030504040204" pitchFamily="34" charset="0"/>
                          </a:rPr>
                          <m:t>λ</m:t>
                        </m:r>
                      </m:num>
                      <m:den>
                        <m:r>
                          <a:rPr lang="de-DE" sz="1600" b="0" i="1" dirty="0" smtClean="0">
                            <a:latin typeface="Cambria Math"/>
                            <a:ea typeface="Verdana" panose="020B0604030504040204" pitchFamily="34" charset="0"/>
                            <a:cs typeface="Verdana" panose="020B0604030504040204" pitchFamily="34" charset="0"/>
                          </a:rPr>
                          <m:t>2</m:t>
                        </m:r>
                      </m:den>
                    </m:f>
                  </m:oMath>
                </a14:m>
                <a:r>
                  <a:rPr lang="de-DE" sz="1600" dirty="0" smtClean="0">
                    <a:latin typeface="Verdana" panose="020B0604030504040204" pitchFamily="34" charset="0"/>
                    <a:ea typeface="Verdana" panose="020B0604030504040204" pitchFamily="34" charset="0"/>
                    <a:cs typeface="Verdana" panose="020B0604030504040204" pitchFamily="34" charset="0"/>
                  </a:rPr>
                  <a:t> = </a:t>
                </a:r>
                <a14:m>
                  <m:oMath xmlns:m="http://schemas.openxmlformats.org/officeDocument/2006/math">
                    <m:f>
                      <m:fPr>
                        <m:ctrlPr>
                          <a:rPr lang="de-DE" sz="1600" i="1" smtClean="0">
                            <a:latin typeface="Cambria Math" panose="02040503050406030204" pitchFamily="18" charset="0"/>
                            <a:ea typeface="Verdana" panose="020B0604030504040204" pitchFamily="34" charset="0"/>
                            <a:cs typeface="Verdana" panose="020B0604030504040204" pitchFamily="34" charset="0"/>
                          </a:rPr>
                        </m:ctrlPr>
                      </m:fPr>
                      <m:num>
                        <m:r>
                          <a:rPr lang="de-DE" sz="1600" b="0" i="1" smtClean="0">
                            <a:latin typeface="Cambria Math"/>
                            <a:ea typeface="Verdana" panose="020B0604030504040204" pitchFamily="34" charset="0"/>
                            <a:cs typeface="Verdana" panose="020B0604030504040204" pitchFamily="34" charset="0"/>
                          </a:rPr>
                          <m:t>80</m:t>
                        </m:r>
                        <m:r>
                          <a:rPr lang="de-DE" sz="1600" b="0" i="1" smtClean="0">
                            <a:latin typeface="Cambria Math"/>
                            <a:ea typeface="Verdana" panose="020B0604030504040204" pitchFamily="34" charset="0"/>
                            <a:cs typeface="Verdana" panose="020B0604030504040204" pitchFamily="34" charset="0"/>
                          </a:rPr>
                          <m:t>𝑚</m:t>
                        </m:r>
                      </m:num>
                      <m:den>
                        <m:r>
                          <a:rPr lang="de-DE" sz="1600" b="0" i="1" smtClean="0">
                            <a:latin typeface="Cambria Math"/>
                            <a:ea typeface="Verdana" panose="020B0604030504040204" pitchFamily="34" charset="0"/>
                            <a:cs typeface="Verdana" panose="020B0604030504040204" pitchFamily="34" charset="0"/>
                          </a:rPr>
                          <m:t>2</m:t>
                        </m:r>
                      </m:den>
                    </m:f>
                    <m:r>
                      <a:rPr lang="de-DE" sz="1600" b="0" i="1" smtClean="0">
                        <a:latin typeface="Cambria Math"/>
                        <a:ea typeface="Verdana" panose="020B0604030504040204" pitchFamily="34" charset="0"/>
                        <a:cs typeface="Verdana" panose="020B0604030504040204" pitchFamily="34" charset="0"/>
                      </a:rPr>
                      <m:t>=40</m:t>
                    </m:r>
                    <m:r>
                      <a:rPr lang="de-DE" sz="1600" b="0" i="1" smtClean="0">
                        <a:latin typeface="Cambria Math"/>
                        <a:ea typeface="Verdana" panose="020B0604030504040204" pitchFamily="34" charset="0"/>
                        <a:cs typeface="Verdana" panose="020B0604030504040204" pitchFamily="34" charset="0"/>
                      </a:rPr>
                      <m:t>𝑚</m:t>
                    </m:r>
                  </m:oMath>
                </a14:m>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In </a:t>
                </a:r>
                <a:r>
                  <a:rPr lang="de-DE" sz="1600" dirty="0">
                    <a:latin typeface="Verdana" panose="020B0604030504040204" pitchFamily="34" charset="0"/>
                    <a:ea typeface="Verdana" panose="020B0604030504040204" pitchFamily="34" charset="0"/>
                    <a:cs typeface="Verdana" panose="020B0604030504040204" pitchFamily="34" charset="0"/>
                  </a:rPr>
                  <a:t>der Praxis müssen bei Kurzwellenantennen, die ja relativ </a:t>
                </a:r>
                <a:r>
                  <a:rPr lang="de-DE" sz="1600" dirty="0" smtClean="0">
                    <a:latin typeface="Verdana" panose="020B0604030504040204" pitchFamily="34" charset="0"/>
                    <a:ea typeface="Verdana" panose="020B0604030504040204" pitchFamily="34" charset="0"/>
                    <a:cs typeface="Verdana" panose="020B0604030504040204" pitchFamily="34" charset="0"/>
                  </a:rPr>
                  <a:t>bodennah</a:t>
                </a:r>
                <a:endParaRPr lang="de-DE" sz="1600" dirty="0">
                  <a:latin typeface="Verdana" panose="020B0604030504040204" pitchFamily="34" charset="0"/>
                  <a:ea typeface="Verdana" panose="020B0604030504040204" pitchFamily="34" charset="0"/>
                  <a:cs typeface="Verdana" panose="020B0604030504040204" pitchFamily="34" charset="0"/>
                </a:endParaRPr>
              </a:p>
            </p:txBody>
          </p:sp>
        </mc:Choice>
        <mc:Fallback xmlns="">
          <p:sp>
            <p:nvSpPr>
              <p:cNvPr id="9" name="Textfeld 8"/>
              <p:cNvSpPr txBox="1">
                <a:spLocks noRot="1" noChangeAspect="1" noMove="1" noResize="1" noEditPoints="1" noAdjustHandles="1" noChangeArrowheads="1" noChangeShapeType="1" noTextEdit="1"/>
              </p:cNvSpPr>
              <p:nvPr/>
            </p:nvSpPr>
            <p:spPr>
              <a:xfrm>
                <a:off x="683567" y="1196752"/>
                <a:ext cx="7890893" cy="2943370"/>
              </a:xfrm>
              <a:prstGeom prst="rect">
                <a:avLst/>
              </a:prstGeom>
              <a:blipFill rotWithShape="1">
                <a:blip r:embed="rId3"/>
                <a:stretch>
                  <a:fillRect l="-386" t="-621" b="-1656"/>
                </a:stretch>
              </a:blipFill>
            </p:spPr>
            <p:txBody>
              <a:bodyPr/>
              <a:lstStyle/>
              <a:p>
                <a:r>
                  <a:rPr lang="en-US">
                    <a:noFill/>
                  </a:rPr>
                  <a:t> </a:t>
                </a:r>
              </a:p>
            </p:txBody>
          </p:sp>
        </mc:Fallback>
      </mc:AlternateContent>
      <p:sp>
        <p:nvSpPr>
          <p:cNvPr id="5" name="Textfeld 4"/>
          <p:cNvSpPr txBox="1"/>
          <p:nvPr/>
        </p:nvSpPr>
        <p:spPr>
          <a:xfrm>
            <a:off x="683567" y="4005064"/>
            <a:ext cx="3945445" cy="2308324"/>
          </a:xfrm>
          <a:prstGeom prst="rect">
            <a:avLst/>
          </a:prstGeom>
          <a:noFill/>
        </p:spPr>
        <p:txBody>
          <a:bodyPr wrap="square" rtlCol="0">
            <a:spAutoFit/>
          </a:bodyPr>
          <a:lstStyle/>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hängen</a:t>
            </a:r>
            <a:r>
              <a:rPr lang="de-DE" sz="1600" dirty="0">
                <a:latin typeface="Verdana" panose="020B0604030504040204" pitchFamily="34" charset="0"/>
                <a:ea typeface="Verdana" panose="020B0604030504040204" pitchFamily="34" charset="0"/>
                <a:cs typeface="Verdana" panose="020B0604030504040204" pitchFamily="34" charset="0"/>
              </a:rPr>
              <a:t>, zirka 3 bis 5% von dieser Länge abgezogen werden. Den genauen Wert ermittelt man später messtechnisch mit einem SWR-Meter (Lektion 17). Für einige Kurzwellenbänder sind die ungefähren Längen eines Halbwellendipols in </a:t>
            </a:r>
            <a:r>
              <a:rPr lang="de-DE" sz="1600" dirty="0" smtClean="0">
                <a:latin typeface="Verdana" panose="020B0604030504040204" pitchFamily="34" charset="0"/>
                <a:ea typeface="Verdana" panose="020B0604030504040204" pitchFamily="34" charset="0"/>
                <a:cs typeface="Verdana" panose="020B0604030504040204" pitchFamily="34" charset="0"/>
              </a:rPr>
              <a:t>einer Tabelle </a:t>
            </a:r>
            <a:r>
              <a:rPr lang="de-DE" sz="1600" dirty="0">
                <a:latin typeface="Verdana" panose="020B0604030504040204" pitchFamily="34" charset="0"/>
                <a:ea typeface="Verdana" panose="020B0604030504040204" pitchFamily="34" charset="0"/>
                <a:cs typeface="Verdana" panose="020B0604030504040204" pitchFamily="34" charset="0"/>
              </a:rPr>
              <a:t>eingetragen. </a:t>
            </a:r>
          </a:p>
        </p:txBody>
      </p:sp>
      <p:pic>
        <p:nvPicPr>
          <p:cNvPr id="2" name="Grafi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4197344"/>
            <a:ext cx="3807428" cy="1967960"/>
          </a:xfrm>
          <a:prstGeom prst="rect">
            <a:avLst/>
          </a:prstGeom>
        </p:spPr>
      </p:pic>
    </p:spTree>
    <p:extLst>
      <p:ext uri="{BB962C8B-B14F-4D97-AF65-F5344CB8AC3E}">
        <p14:creationId xmlns:p14="http://schemas.microsoft.com/office/powerpoint/2010/main" val="342154197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39760" y="404664"/>
            <a:ext cx="6768752" cy="609600"/>
          </a:xfrm>
        </p:spPr>
        <p:txBody>
          <a:bodyPr/>
          <a:lstStyle/>
          <a:p>
            <a:r>
              <a:rPr lang="de-DE" altLang="en-US" dirty="0" smtClean="0"/>
              <a:t>Verhalten bei harmonischen Frequenzen</a:t>
            </a:r>
          </a:p>
        </p:txBody>
      </p:sp>
      <p:sp>
        <p:nvSpPr>
          <p:cNvPr id="10244" name="Foliennummernplatzhalter 5"/>
          <p:cNvSpPr>
            <a:spLocks noGrp="1"/>
          </p:cNvSpPr>
          <p:nvPr>
            <p:ph type="sldNum" sz="quarter" idx="4294967295"/>
          </p:nvPr>
        </p:nvSpPr>
        <p:spPr bwMode="auto">
          <a:xfrm>
            <a:off x="7239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2BC0C84-D02F-441E-AE1A-F7948E005445}" type="slidenum">
              <a:rPr lang="de-DE" altLang="en-US"/>
              <a:pPr eaLnBrk="1" hangingPunct="1"/>
              <a:t>9</a:t>
            </a:fld>
            <a:endParaRPr lang="de-DE" altLang="en-US"/>
          </a:p>
        </p:txBody>
      </p:sp>
      <p:sp>
        <p:nvSpPr>
          <p:cNvPr id="9" name="Textfeld 8"/>
          <p:cNvSpPr txBox="1"/>
          <p:nvPr/>
        </p:nvSpPr>
        <p:spPr>
          <a:xfrm>
            <a:off x="683567" y="1547688"/>
            <a:ext cx="7890893" cy="4606389"/>
          </a:xfrm>
          <a:prstGeom prst="rect">
            <a:avLst/>
          </a:prstGeom>
          <a:noFill/>
        </p:spPr>
        <p:txBody>
          <a:bodyPr wrap="square" rtlCol="0">
            <a:spAutoFit/>
          </a:bodyPr>
          <a:lstStyle/>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Zeichnen </a:t>
            </a:r>
            <a:r>
              <a:rPr lang="de-DE" sz="1600" dirty="0" smtClean="0">
                <a:latin typeface="Verdana" panose="020B0604030504040204" pitchFamily="34" charset="0"/>
                <a:ea typeface="Verdana" panose="020B0604030504040204" pitchFamily="34" charset="0"/>
                <a:cs typeface="Verdana" panose="020B0604030504040204" pitchFamily="34" charset="0"/>
              </a:rPr>
              <a:t>wir einmal </a:t>
            </a:r>
            <a:r>
              <a:rPr lang="de-DE" sz="1600" dirty="0">
                <a:latin typeface="Verdana" panose="020B0604030504040204" pitchFamily="34" charset="0"/>
                <a:ea typeface="Verdana" panose="020B0604030504040204" pitchFamily="34" charset="0"/>
                <a:cs typeface="Verdana" panose="020B0604030504040204" pitchFamily="34" charset="0"/>
              </a:rPr>
              <a:t>den Stromverlauf für das 40-m-Band (7 MHz) und für das 15-m-Band (21 MHz) für eine zirka 20 m lange Antenne</a:t>
            </a:r>
            <a:r>
              <a:rPr lang="de-DE" sz="1600" dirty="0" smtClean="0">
                <a:latin typeface="Verdana" panose="020B0604030504040204" pitchFamily="34" charset="0"/>
                <a:ea typeface="Verdana" panose="020B0604030504040204" pitchFamily="34" charset="0"/>
                <a:cs typeface="Verdana" panose="020B0604030504040204" pitchFamily="34" charset="0"/>
              </a:rPr>
              <a:t>.</a:t>
            </a: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smtClean="0">
              <a:latin typeface="Verdana" panose="020B0604030504040204" pitchFamily="34" charset="0"/>
              <a:ea typeface="Verdana" panose="020B0604030504040204" pitchFamily="34" charset="0"/>
              <a:cs typeface="Verdana" panose="020B0604030504040204" pitchFamily="34" charset="0"/>
            </a:endParaRPr>
          </a:p>
          <a:p>
            <a:pPr>
              <a:spcBef>
                <a:spcPts val="800"/>
              </a:spcBef>
            </a:pPr>
            <a:endParaRPr lang="de-DE" sz="1600" dirty="0">
              <a:latin typeface="Verdana" panose="020B0604030504040204" pitchFamily="34" charset="0"/>
              <a:ea typeface="Verdana" panose="020B0604030504040204" pitchFamily="34" charset="0"/>
              <a:cs typeface="Verdana" panose="020B0604030504040204" pitchFamily="34" charset="0"/>
            </a:endParaRPr>
          </a:p>
          <a:p>
            <a:pPr>
              <a:spcBef>
                <a:spcPts val="800"/>
              </a:spcBef>
            </a:pPr>
            <a:r>
              <a:rPr lang="de-DE" sz="1600" dirty="0" smtClean="0">
                <a:latin typeface="Verdana" panose="020B0604030504040204" pitchFamily="34" charset="0"/>
                <a:ea typeface="Verdana" panose="020B0604030504040204" pitchFamily="34" charset="0"/>
                <a:cs typeface="Verdana" panose="020B0604030504040204" pitchFamily="34" charset="0"/>
              </a:rPr>
              <a:t>Für </a:t>
            </a:r>
            <a:r>
              <a:rPr lang="de-DE" sz="1600" dirty="0">
                <a:latin typeface="Verdana" panose="020B0604030504040204" pitchFamily="34" charset="0"/>
                <a:ea typeface="Verdana" panose="020B0604030504040204" pitchFamily="34" charset="0"/>
                <a:cs typeface="Verdana" panose="020B0604030504040204" pitchFamily="34" charset="0"/>
              </a:rPr>
              <a:t>das 40-m-Band passt genau eine halbe Wellenlänge hinein. 21 MHz ist die dreifache Frequenz, also ein Drittel der Wellenlänge. Es passen drei halbe Wellenlängen hinein (siehe Bild 11-5). </a:t>
            </a:r>
          </a:p>
          <a:p>
            <a:pPr>
              <a:spcBef>
                <a:spcPts val="800"/>
              </a:spcBef>
            </a:pPr>
            <a:r>
              <a:rPr lang="de-DE" sz="1600" dirty="0">
                <a:latin typeface="Verdana" panose="020B0604030504040204" pitchFamily="34" charset="0"/>
                <a:ea typeface="Verdana" panose="020B0604030504040204" pitchFamily="34" charset="0"/>
                <a:cs typeface="Verdana" panose="020B0604030504040204" pitchFamily="34" charset="0"/>
              </a:rPr>
              <a:t>Interessanterweise entsteht in diesem Fall  auch im 15-m-Band in der Mitte ein Strombauch. Damit kann die 20 m lange Antenne nicht nur im 40-m-Band sondern auch im 15-m-Band in der Mitte ohne </a:t>
            </a:r>
            <a:r>
              <a:rPr lang="de-DE" sz="1600" dirty="0" err="1">
                <a:latin typeface="Verdana" panose="020B0604030504040204" pitchFamily="34" charset="0"/>
                <a:ea typeface="Verdana" panose="020B0604030504040204" pitchFamily="34" charset="0"/>
                <a:cs typeface="Verdana" panose="020B0604030504040204" pitchFamily="34" charset="0"/>
              </a:rPr>
              <a:t>Anpassgerät</a:t>
            </a:r>
            <a:r>
              <a:rPr lang="de-DE" sz="1600" dirty="0">
                <a:latin typeface="Verdana" panose="020B0604030504040204" pitchFamily="34" charset="0"/>
                <a:ea typeface="Verdana" panose="020B0604030504040204" pitchFamily="34" charset="0"/>
                <a:cs typeface="Verdana" panose="020B0604030504040204" pitchFamily="34" charset="0"/>
              </a:rPr>
              <a:t> mit </a:t>
            </a:r>
            <a:r>
              <a:rPr lang="de-DE" sz="1600" dirty="0" err="1">
                <a:latin typeface="Verdana" panose="020B0604030504040204" pitchFamily="34" charset="0"/>
                <a:ea typeface="Verdana" panose="020B0604030504040204" pitchFamily="34" charset="0"/>
                <a:cs typeface="Verdana" panose="020B0604030504040204" pitchFamily="34" charset="0"/>
              </a:rPr>
              <a:t>Koaxkabel</a:t>
            </a:r>
            <a:r>
              <a:rPr lang="de-DE" sz="1600" dirty="0">
                <a:latin typeface="Verdana" panose="020B0604030504040204" pitchFamily="34" charset="0"/>
                <a:ea typeface="Verdana" panose="020B0604030504040204" pitchFamily="34" charset="0"/>
                <a:cs typeface="Verdana" panose="020B0604030504040204" pitchFamily="34" charset="0"/>
              </a:rPr>
              <a:t> gespeist werden. </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2200156"/>
            <a:ext cx="3996785" cy="1940909"/>
          </a:xfrm>
          <a:prstGeom prst="rect">
            <a:avLst/>
          </a:prstGeom>
        </p:spPr>
      </p:pic>
    </p:spTree>
    <p:extLst>
      <p:ext uri="{BB962C8B-B14F-4D97-AF65-F5344CB8AC3E}">
        <p14:creationId xmlns:p14="http://schemas.microsoft.com/office/powerpoint/2010/main" val="17675764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3995</Words>
  <Application>Microsoft Office PowerPoint</Application>
  <PresentationFormat>Bildschirmpräsentation (4:3)</PresentationFormat>
  <Paragraphs>546</Paragraphs>
  <Slides>48</Slides>
  <Notes>48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48</vt:i4>
      </vt:variant>
    </vt:vector>
  </HeadingPairs>
  <TitlesOfParts>
    <vt:vector size="54" baseType="lpstr">
      <vt:lpstr>Arial</vt:lpstr>
      <vt:lpstr>Calibri</vt:lpstr>
      <vt:lpstr>Cambria Math</vt:lpstr>
      <vt:lpstr>Times New Roman</vt:lpstr>
      <vt:lpstr>Verdana</vt:lpstr>
      <vt:lpstr>Standarddesign</vt:lpstr>
      <vt:lpstr>PowerPoint-Präsentation</vt:lpstr>
      <vt:lpstr>Antennentechnik</vt:lpstr>
      <vt:lpstr>Strom- und Spannungsverteilung</vt:lpstr>
      <vt:lpstr>Spannungs- und Stromverteilung</vt:lpstr>
      <vt:lpstr>Impedanz</vt:lpstr>
      <vt:lpstr>Speisung von Antennen</vt:lpstr>
      <vt:lpstr>Prüfungsfragen</vt:lpstr>
      <vt:lpstr>Länge einer Antenne</vt:lpstr>
      <vt:lpstr>Verhalten bei harmonischen Frequenzen</vt:lpstr>
      <vt:lpstr>Nicht resonante Antennen</vt:lpstr>
      <vt:lpstr>Das Richtdiagramm</vt:lpstr>
      <vt:lpstr>Horizontal- und Vertikaldiagramm</vt:lpstr>
      <vt:lpstr>Der Antennengewinn</vt:lpstr>
      <vt:lpstr>Der isotrope Gewinn</vt:lpstr>
      <vt:lpstr>Der Gewinn bezogen auf den Dipol</vt:lpstr>
      <vt:lpstr>Prüfungsfragen</vt:lpstr>
      <vt:lpstr>Prüfungsfrage</vt:lpstr>
      <vt:lpstr>PowerPoint-Präsentation</vt:lpstr>
      <vt:lpstr>Der Dipol</vt:lpstr>
      <vt:lpstr>Inverted V</vt:lpstr>
      <vt:lpstr>Der Multiband-Dipol</vt:lpstr>
      <vt:lpstr>Die W3DZZ-Antenne</vt:lpstr>
      <vt:lpstr>Prüfungsfrage</vt:lpstr>
      <vt:lpstr>Endgespeiste Antennen</vt:lpstr>
      <vt:lpstr>Fuchsantenne</vt:lpstr>
      <vt:lpstr>Zeppelinantenne</vt:lpstr>
      <vt:lpstr>Die Windom-Antenne</vt:lpstr>
      <vt:lpstr>Die moderne Windom-Antenne</vt:lpstr>
      <vt:lpstr>Schleifen-Antennen</vt:lpstr>
      <vt:lpstr>Prüfungsfragen</vt:lpstr>
      <vt:lpstr>Die Yagi-Antenne</vt:lpstr>
      <vt:lpstr>Prüfungsfrage</vt:lpstr>
      <vt:lpstr>Prüfungsfrage</vt:lpstr>
      <vt:lpstr>Die Cubical Quad</vt:lpstr>
      <vt:lpstr>Die „Magnetic Loop“ Antenne</vt:lpstr>
      <vt:lpstr>Prüfungsfrage</vt:lpstr>
      <vt:lpstr>Vertikalantennen</vt:lpstr>
      <vt:lpstr>Prüfungsfragen</vt:lpstr>
      <vt:lpstr>Groundplane-Antenne</vt:lpstr>
      <vt:lpstr>Prüfungsfragen</vt:lpstr>
      <vt:lpstr>Prüfungsfrage</vt:lpstr>
      <vt:lpstr>UKW-Yagi-Antenne</vt:lpstr>
      <vt:lpstr>Die Kreuzyagi-Antenne</vt:lpstr>
      <vt:lpstr>UKW-Rundstrahlantenne</vt:lpstr>
      <vt:lpstr>Prüfungsfrage</vt:lpstr>
      <vt:lpstr>Prüfungsfrage</vt:lpstr>
      <vt:lpstr>Prüfungsfrage</vt:lpstr>
      <vt:lpstr>Nächste Woche: Mi, 16. Dezember, 19 Uhr lokal</vt:lpstr>
    </vt:vector>
  </TitlesOfParts>
  <Company>Universität Konstanz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vtk2006;Dominik Bok</dc:creator>
  <cp:lastModifiedBy>Markus Noller</cp:lastModifiedBy>
  <cp:revision>396</cp:revision>
  <dcterms:created xsi:type="dcterms:W3CDTF">2007-05-09T13:16:25Z</dcterms:created>
  <dcterms:modified xsi:type="dcterms:W3CDTF">2015-12-09T15:41:03Z</dcterms:modified>
</cp:coreProperties>
</file>