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4"/>
  </p:notesMasterIdLst>
  <p:handoutMasterIdLst>
    <p:handoutMasterId r:id="rId25"/>
  </p:handoutMasterIdLst>
  <p:sldIdLst>
    <p:sldId id="299" r:id="rId2"/>
    <p:sldId id="284" r:id="rId3"/>
    <p:sldId id="321" r:id="rId4"/>
    <p:sldId id="456" r:id="rId5"/>
    <p:sldId id="457" r:id="rId6"/>
    <p:sldId id="444" r:id="rId7"/>
    <p:sldId id="445" r:id="rId8"/>
    <p:sldId id="458" r:id="rId9"/>
    <p:sldId id="490" r:id="rId10"/>
    <p:sldId id="491" r:id="rId11"/>
    <p:sldId id="416" r:id="rId12"/>
    <p:sldId id="492" r:id="rId13"/>
    <p:sldId id="459" r:id="rId14"/>
    <p:sldId id="460" r:id="rId15"/>
    <p:sldId id="461" r:id="rId16"/>
    <p:sldId id="493" r:id="rId17"/>
    <p:sldId id="462" r:id="rId18"/>
    <p:sldId id="494" r:id="rId19"/>
    <p:sldId id="495" r:id="rId20"/>
    <p:sldId id="496" r:id="rId21"/>
    <p:sldId id="497" r:id="rId22"/>
    <p:sldId id="306" r:id="rId23"/>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88" d="100"/>
          <a:sy n="88" d="100"/>
        </p:scale>
        <p:origin x="-702"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27.01.2015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27.01.2015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22</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1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a:t>
            </a:r>
            <a:r>
              <a:rPr lang="de-DE" sz="2400" b="1" dirty="0" smtClean="0"/>
              <a:t>E-12</a:t>
            </a:r>
            <a:endParaRPr lang="de-DE" sz="2400" b="1" dirty="0" smtClean="0"/>
          </a:p>
          <a:p>
            <a:endParaRPr lang="de-DE" b="1" dirty="0" smtClean="0"/>
          </a:p>
          <a:p>
            <a:r>
              <a:rPr lang="de-DE" b="1" dirty="0" smtClean="0"/>
              <a:t>Halbleiter, Diode</a:t>
            </a:r>
            <a:endParaRPr lang="de-DE" b="1" dirty="0" smtClean="0"/>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371274287"/>
              </p:ext>
            </p:extLst>
          </p:nvPr>
        </p:nvGraphicFramePr>
        <p:xfrm>
          <a:off x="899592" y="1483866"/>
          <a:ext cx="7488832" cy="236347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TC506</a:t>
                      </a:r>
                      <a:endParaRPr lang="en-US" dirty="0">
                        <a:solidFill>
                          <a:schemeClr val="tx1"/>
                        </a:solidFill>
                      </a:endParaRPr>
                    </a:p>
                  </a:txBody>
                  <a:tcPr>
                    <a:solidFill>
                      <a:schemeClr val="bg1">
                        <a:lumMod val="65000"/>
                      </a:schemeClr>
                    </a:solidFill>
                  </a:tcPr>
                </a:tc>
                <a:tc>
                  <a:txBody>
                    <a:bodyPr/>
                    <a:lstStyle/>
                    <a:p>
                      <a:r>
                        <a:rPr lang="de-DE" b="1"/>
                        <a:t>TC506</a:t>
                      </a:r>
                      <a:r>
                        <a:rPr lang="de-DE"/>
                        <a:t>  Die Auswahlantworten enthalten Silizium-Dioden mit unterschiedlichen Arbeitspunkten. Bei welcher Antwort befindet sich die Diode in leitendem Zustand?</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effectLst/>
                        </a:rPr>
                        <a:t>5,3 V</a:t>
                      </a:r>
                      <a:r>
                        <a:rPr lang="en-US" dirty="0" smtClean="0"/>
                        <a:t>                      4,7 V </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effectLst/>
                        </a:rPr>
                        <a:t> 15 V                       18 V</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effectLst/>
                        </a:rPr>
                        <a:t>3,9 V</a:t>
                      </a:r>
                      <a:r>
                        <a:rPr lang="en-US" dirty="0" smtClean="0"/>
                        <a:t>                      3,2 V </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effectLst/>
                        </a:rPr>
                        <a:t> -2 V                     -2,6 V </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24088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7746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1405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5063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75188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39518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312224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47895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72864973"/>
              </p:ext>
            </p:extLst>
          </p:nvPr>
        </p:nvGraphicFramePr>
        <p:xfrm>
          <a:off x="899592" y="4167088"/>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TC503</a:t>
                      </a:r>
                      <a:endParaRPr lang="en-US" dirty="0">
                        <a:solidFill>
                          <a:schemeClr val="tx1"/>
                        </a:solidFill>
                      </a:endParaRPr>
                    </a:p>
                  </a:txBody>
                  <a:tcPr>
                    <a:solidFill>
                      <a:schemeClr val="bg1">
                        <a:lumMod val="65000"/>
                      </a:schemeClr>
                    </a:solidFill>
                  </a:tcPr>
                </a:tc>
                <a:tc>
                  <a:txBody>
                    <a:bodyPr/>
                    <a:lstStyle/>
                    <a:p>
                      <a:r>
                        <a:rPr lang="de-DE"/>
                        <a:t>Ein in Durchlassrichtung betriebener PN-Übergang ermöglicht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den Stromfluss von N nach P.</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den Stromfluss von P nach N.</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keinen</a:t>
                      </a:r>
                      <a:r>
                        <a:rPr lang="en-US" dirty="0" smtClean="0"/>
                        <a:t> </a:t>
                      </a:r>
                      <a:r>
                        <a:rPr lang="en-US" dirty="0" err="1" smtClean="0"/>
                        <a:t>Stromfluss</a:t>
                      </a:r>
                      <a:r>
                        <a:rPr lang="en-US" dirty="0" smtClean="0"/>
                        <a: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den Elektronenfluss von P nach N.</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8264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923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5581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240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16840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80529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5267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9875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76" y="2442660"/>
            <a:ext cx="1152525" cy="209550"/>
          </a:xfrm>
          <a:prstGeom prst="rect">
            <a:avLst/>
          </a:prstGeom>
        </p:spPr>
      </p:pic>
      <p:pic>
        <p:nvPicPr>
          <p:cNvPr id="27" name="Grafik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76" y="3180100"/>
            <a:ext cx="1152525" cy="209550"/>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55776" y="2809392"/>
            <a:ext cx="1171575" cy="238125"/>
          </a:xfrm>
          <a:prstGeom prst="rect">
            <a:avLst/>
          </a:prstGeom>
        </p:spPr>
      </p:pic>
      <p:pic>
        <p:nvPicPr>
          <p:cNvPr id="28" name="Grafik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36329" y="3550915"/>
            <a:ext cx="1171575" cy="238125"/>
          </a:xfrm>
          <a:prstGeom prst="rect">
            <a:avLst/>
          </a:prstGeom>
        </p:spPr>
      </p:pic>
    </p:spTree>
    <p:extLst>
      <p:ext uri="{BB962C8B-B14F-4D97-AF65-F5344CB8AC3E}">
        <p14:creationId xmlns:p14="http://schemas.microsoft.com/office/powerpoint/2010/main" val="332623073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Z-Diode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a:p>
        </p:txBody>
      </p:sp>
      <p:sp>
        <p:nvSpPr>
          <p:cNvPr id="11" name="Textfeld 10"/>
          <p:cNvSpPr txBox="1"/>
          <p:nvPr/>
        </p:nvSpPr>
        <p:spPr>
          <a:xfrm>
            <a:off x="683567" y="1268760"/>
            <a:ext cx="7776865" cy="472950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Jede Diode verträgt in Sperrrichtung nur eine von der Bauart abhängige Maximalspannung, bis auch Strom in umgekehrter Richtung fließt. Diese Sperrspannungen liegen meistens bei über 1000 V. Oberhalb dieser maximalen Sperrspannung ist die Diode gefährdet. Sie bricht durch und </a:t>
            </a:r>
            <a:r>
              <a:rPr lang="de-DE" sz="1600" dirty="0" smtClean="0">
                <a:latin typeface="Verdana" panose="020B0604030504040204" pitchFamily="34" charset="0"/>
                <a:ea typeface="Verdana" panose="020B0604030504040204" pitchFamily="34" charset="0"/>
                <a:cs typeface="Verdana" panose="020B0604030504040204" pitchFamily="34" charset="0"/>
              </a:rPr>
              <a:t>wird dabei meist zerstört.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Spezielle Dioden werden so hergestellt, dass der Durchbruch bereits bei sehr geringen Spannungen zwischen 3 und 100 V erfolgt. Weil beim Durchbruch der Strom stark ansteigt aber die Spannung über der Diode konstant bleibt, kann man diesen Effekt nutzen, um damit Spannungen zu </a:t>
            </a:r>
            <a:r>
              <a:rPr lang="de-DE" sz="1600" dirty="0" err="1">
                <a:latin typeface="Verdana" panose="020B0604030504040204" pitchFamily="34" charset="0"/>
                <a:ea typeface="Verdana" panose="020B0604030504040204" pitchFamily="34" charset="0"/>
                <a:cs typeface="Verdana" panose="020B0604030504040204" pitchFamily="34" charset="0"/>
              </a:rPr>
              <a:t>stabilisieren.Ein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Teil solche Dioden nutzt den </a:t>
            </a:r>
            <a:r>
              <a:rPr lang="de-DE" sz="1600" dirty="0" err="1" smtClean="0">
                <a:latin typeface="Verdana" panose="020B0604030504040204" pitchFamily="34" charset="0"/>
                <a:ea typeface="Verdana" panose="020B0604030504040204" pitchFamily="34" charset="0"/>
                <a:cs typeface="Verdana" panose="020B0604030504040204" pitchFamily="34" charset="0"/>
              </a:rPr>
              <a:t>Zener</a:t>
            </a:r>
            <a:r>
              <a:rPr lang="de-DE" sz="1600" dirty="0" smtClean="0">
                <a:latin typeface="Verdana" panose="020B0604030504040204" pitchFamily="34" charset="0"/>
                <a:ea typeface="Verdana" panose="020B0604030504040204" pitchFamily="34" charset="0"/>
                <a:cs typeface="Verdana" panose="020B0604030504040204" pitchFamily="34" charset="0"/>
              </a:rPr>
              <a:t>-Effekt, allerdings nicht alle. Man fasst sie daher unter dem allgemeiner Begriff Z-Diode zusammen.</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Damit der Strom in einer Z-Diode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diesem Durchbruch nicht </a:t>
            </a:r>
            <a:r>
              <a:rPr lang="de-DE" sz="1600" dirty="0" smtClean="0">
                <a:latin typeface="Verdana" panose="020B0604030504040204" pitchFamily="34" charset="0"/>
                <a:ea typeface="Verdana" panose="020B0604030504040204" pitchFamily="34" charset="0"/>
                <a:cs typeface="Verdana" panose="020B0604030504040204" pitchFamily="34" charset="0"/>
              </a:rPr>
              <a:t>zu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err="1" smtClean="0">
                <a:latin typeface="Verdana" panose="020B0604030504040204" pitchFamily="34" charset="0"/>
                <a:ea typeface="Verdana" panose="020B0604030504040204" pitchFamily="34" charset="0"/>
                <a:cs typeface="Verdana" panose="020B0604030504040204" pitchFamily="34" charset="0"/>
              </a:rPr>
              <a:t>gross</a:t>
            </a:r>
            <a:r>
              <a:rPr lang="de-DE" sz="1600" dirty="0" smtClean="0">
                <a:latin typeface="Verdana" panose="020B0604030504040204" pitchFamily="34" charset="0"/>
                <a:ea typeface="Verdana" panose="020B0604030504040204" pitchFamily="34" charset="0"/>
                <a:cs typeface="Verdana" panose="020B0604030504040204" pitchFamily="34" charset="0"/>
              </a:rPr>
              <a:t> wird</a:t>
            </a:r>
            <a:r>
              <a:rPr lang="de-DE" sz="1600" dirty="0">
                <a:latin typeface="Verdana" panose="020B0604030504040204" pitchFamily="34" charset="0"/>
                <a:ea typeface="Verdana" panose="020B0604030504040204" pitchFamily="34" charset="0"/>
                <a:cs typeface="Verdana" panose="020B0604030504040204" pitchFamily="34" charset="0"/>
              </a:rPr>
              <a:t>, muss man einen </a:t>
            </a:r>
            <a:r>
              <a:rPr lang="de-DE" sz="1600" dirty="0" smtClean="0">
                <a:latin typeface="Verdana" panose="020B0604030504040204" pitchFamily="34" charset="0"/>
                <a:ea typeface="Verdana" panose="020B0604030504040204" pitchFamily="34" charset="0"/>
                <a:cs typeface="Verdana" panose="020B0604030504040204" pitchFamily="34" charset="0"/>
              </a:rPr>
              <a:t>Strom-</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begrenzungswiderstand </a:t>
            </a:r>
            <a:r>
              <a:rPr lang="de-DE" sz="1600" dirty="0">
                <a:latin typeface="Verdana" panose="020B0604030504040204" pitchFamily="34" charset="0"/>
                <a:ea typeface="Verdana" panose="020B0604030504040204" pitchFamily="34" charset="0"/>
                <a:cs typeface="Verdana" panose="020B0604030504040204" pitchFamily="34" charset="0"/>
              </a:rPr>
              <a:t>in Reihe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schalten. Als Ergebnis erhält man</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eine stabile </a:t>
            </a:r>
            <a:r>
              <a:rPr lang="de-DE" sz="1600" dirty="0" err="1" smtClean="0">
                <a:latin typeface="Verdana" panose="020B0604030504040204" pitchFamily="34" charset="0"/>
                <a:ea typeface="Verdana" panose="020B0604030504040204" pitchFamily="34" charset="0"/>
                <a:cs typeface="Verdana" panose="020B0604030504040204" pitchFamily="34" charset="0"/>
              </a:rPr>
              <a:t>Stannung</a:t>
            </a:r>
            <a:r>
              <a:rPr lang="de-DE" sz="1600" dirty="0" smtClean="0">
                <a:latin typeface="Verdana" panose="020B0604030504040204" pitchFamily="34" charset="0"/>
                <a:ea typeface="Verdana" panose="020B0604030504040204" pitchFamily="34" charset="0"/>
                <a:cs typeface="Verdana" panose="020B0604030504040204" pitchFamily="34" charset="0"/>
              </a:rPr>
              <a:t> U</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Z</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baseline="-250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6957" y="4307259"/>
            <a:ext cx="2329339" cy="2074069"/>
          </a:xfrm>
          <a:prstGeom prst="rect">
            <a:avLst/>
          </a:prstGeom>
        </p:spPr>
      </p:pic>
      <p:sp>
        <p:nvSpPr>
          <p:cNvPr id="4" name="Rechteck 3"/>
          <p:cNvSpPr/>
          <p:nvPr/>
        </p:nvSpPr>
        <p:spPr>
          <a:xfrm>
            <a:off x="4423562" y="3198168"/>
            <a:ext cx="296876" cy="461665"/>
          </a:xfrm>
          <a:prstGeom prst="rect">
            <a:avLst/>
          </a:prstGeom>
        </p:spPr>
        <p:txBody>
          <a:bodyPr wrap="none">
            <a:spAutoFit/>
          </a:bodyPr>
          <a:lstStyle/>
          <a:p>
            <a:r>
              <a:rPr lang="de-DE" dirty="0">
                <a:latin typeface="Verdana" panose="020B0604030504040204" pitchFamily="34" charset="0"/>
                <a:ea typeface="Verdana" panose="020B0604030504040204" pitchFamily="34" charset="0"/>
                <a:cs typeface="Verdana" panose="020B0604030504040204" pitchFamily="34" charset="0"/>
              </a:rPr>
              <a:t>.</a:t>
            </a:r>
            <a:endParaRPr lang="en-US" dirty="0"/>
          </a:p>
        </p:txBody>
      </p:sp>
    </p:spTree>
    <p:extLst>
      <p:ext uri="{BB962C8B-B14F-4D97-AF65-F5344CB8AC3E}">
        <p14:creationId xmlns:p14="http://schemas.microsoft.com/office/powerpoint/2010/main" val="287355930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endParaRPr lang="de-DE" altLang="en-US" dirty="0" smtClean="0"/>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21365974"/>
              </p:ext>
            </p:extLst>
          </p:nvPr>
        </p:nvGraphicFramePr>
        <p:xfrm>
          <a:off x="899592" y="1483866"/>
          <a:ext cx="7488832" cy="355727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TC508</a:t>
                      </a:r>
                      <a:endParaRPr lang="en-US" dirty="0">
                        <a:solidFill>
                          <a:schemeClr val="tx1"/>
                        </a:solidFill>
                      </a:endParaRPr>
                    </a:p>
                  </a:txBody>
                  <a:tcPr>
                    <a:solidFill>
                      <a:schemeClr val="bg1">
                        <a:lumMod val="65000"/>
                      </a:schemeClr>
                    </a:solidFill>
                  </a:tcPr>
                </a:tc>
                <a:tc>
                  <a:txBody>
                    <a:bodyPr/>
                    <a:lstStyle/>
                    <a:p>
                      <a:r>
                        <a:rPr lang="en-US"/>
                        <a:t>Wozu dient diese Schaltung?</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r>
                        <a:rPr lang="en-US" dirty="0"/>
                        <a:t>  </a:t>
                      </a:r>
                      <a:endParaRPr lang="en-US" dirty="0" smtClean="0"/>
                    </a:p>
                    <a:p>
                      <a:endParaRPr lang="en-US" dirty="0" smtClean="0"/>
                    </a:p>
                    <a:p>
                      <a:endParaRPr lang="en-US" dirty="0" smtClean="0"/>
                    </a:p>
                    <a:p>
                      <a:endParaRPr lang="en-US" dirty="0" smtClean="0"/>
                    </a:p>
                    <a:p>
                      <a:endParaRPr lang="en-US" dirty="0" smtClean="0"/>
                    </a:p>
                    <a:p>
                      <a:r>
                        <a:rPr lang="en-US" dirty="0" err="1" smtClean="0"/>
                        <a:t>Sie</a:t>
                      </a:r>
                      <a:r>
                        <a:rPr lang="en-US" dirty="0" smtClean="0"/>
                        <a:t> </a:t>
                      </a:r>
                      <a:r>
                        <a:rPr lang="en-US" dirty="0" err="1"/>
                        <a:t>dient</a:t>
                      </a:r>
                      <a:r>
                        <a:rPr lang="en-US" dirty="0"/>
                        <a:t> ...</a:t>
                      </a:r>
                    </a:p>
                  </a:txBody>
                  <a:tcPr marL="28575" marR="28575" marT="28575" marB="28575" anchor="ctr"/>
                </a:tc>
              </a:tr>
              <a:tr h="370840">
                <a:tc>
                  <a:txBody>
                    <a:bodyPr/>
                    <a:lstStyle/>
                    <a:p>
                      <a:r>
                        <a:rPr lang="en-US" dirty="0" smtClean="0"/>
                        <a:t>A</a:t>
                      </a:r>
                      <a:endParaRPr lang="en-US" dirty="0"/>
                    </a:p>
                  </a:txBody>
                  <a:tcPr/>
                </a:tc>
                <a:tc>
                  <a:txBody>
                    <a:bodyPr/>
                    <a:lstStyle/>
                    <a:p>
                      <a:r>
                        <a:rPr lang="en-US" dirty="0" err="1" smtClean="0"/>
                        <a:t>zur</a:t>
                      </a:r>
                      <a:r>
                        <a:rPr lang="en-US" dirty="0" smtClean="0"/>
                        <a:t> </a:t>
                      </a:r>
                      <a:r>
                        <a:rPr lang="en-US" dirty="0" err="1"/>
                        <a:t>Spannungsstabilisierung</a:t>
                      </a:r>
                      <a:r>
                        <a:rPr lang="en-US" dirty="0"/>
                        <a:t>.</a:t>
                      </a:r>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zur</a:t>
                      </a:r>
                      <a:r>
                        <a:rPr lang="en-US" dirty="0" smtClean="0"/>
                        <a:t> </a:t>
                      </a:r>
                      <a:r>
                        <a:rPr lang="en-US" dirty="0" err="1"/>
                        <a:t>Signalbegrenzung</a:t>
                      </a:r>
                      <a:r>
                        <a:rPr lang="en-US" dirty="0"/>
                        <a:t>.</a:t>
                      </a:r>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als</a:t>
                      </a:r>
                      <a:r>
                        <a:rPr lang="en-US" dirty="0" smtClean="0"/>
                        <a:t> </a:t>
                      </a:r>
                      <a:r>
                        <a:rPr lang="en-US" dirty="0" err="1"/>
                        <a:t>Leuchtanzeige</a:t>
                      </a:r>
                      <a:r>
                        <a:rPr lang="en-US" dirty="0"/>
                        <a:t>.</a:t>
                      </a:r>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zur</a:t>
                      </a:r>
                      <a:r>
                        <a:rPr lang="en-US" dirty="0" smtClean="0"/>
                        <a:t> </a:t>
                      </a:r>
                      <a:r>
                        <a:rPr lang="en-US" dirty="0" err="1"/>
                        <a:t>Stromgewinnung</a:t>
                      </a:r>
                      <a:r>
                        <a:rPr lang="en-US" dirty="0"/>
                        <a:t>.</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35936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9594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253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6911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936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57996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430702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6637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2060848"/>
            <a:ext cx="2343150" cy="1095375"/>
          </a:xfrm>
          <a:prstGeom prst="rect">
            <a:avLst/>
          </a:prstGeom>
        </p:spPr>
      </p:pic>
    </p:spTree>
    <p:extLst>
      <p:ext uri="{BB962C8B-B14F-4D97-AF65-F5344CB8AC3E}">
        <p14:creationId xmlns:p14="http://schemas.microsoft.com/office/powerpoint/2010/main" val="52748693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Fotodiode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13</a:t>
            </a:fld>
            <a:endParaRPr lang="de-DE" altLang="en-US"/>
          </a:p>
        </p:txBody>
      </p:sp>
      <p:sp>
        <p:nvSpPr>
          <p:cNvPr id="9" name="Textfeld 8"/>
          <p:cNvSpPr txBox="1"/>
          <p:nvPr/>
        </p:nvSpPr>
        <p:spPr>
          <a:xfrm>
            <a:off x="683567" y="1331664"/>
            <a:ext cx="7890893" cy="475001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PN-Übergang hat, in Sperrrichtung geschaltet, einen sehr kleinen Sperrstrom. Lässt man auf die Sperrschicht Licht einwirken, werden zusätzliche Ladungsträgerpaare gebildet. Dadurch steigt der Sperrstrom an.</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Schaltet </a:t>
            </a:r>
            <a:r>
              <a:rPr lang="de-DE" sz="1600" dirty="0">
                <a:latin typeface="Verdana" panose="020B0604030504040204" pitchFamily="34" charset="0"/>
                <a:ea typeface="Verdana" panose="020B0604030504040204" pitchFamily="34" charset="0"/>
                <a:cs typeface="Verdana" panose="020B0604030504040204" pitchFamily="34" charset="0"/>
              </a:rPr>
              <a:t>man die Fotodiode mit einem Vorwiderstand als Spannungsteiler, so wird der Sperrstrom IP von der Beleuchtungsstärke </a:t>
            </a:r>
            <a:r>
              <a:rPr lang="de-DE" sz="1600" dirty="0" smtClean="0">
                <a:latin typeface="Verdana" panose="020B0604030504040204" pitchFamily="34" charset="0"/>
                <a:ea typeface="Verdana" panose="020B0604030504040204" pitchFamily="34" charset="0"/>
                <a:cs typeface="Verdana" panose="020B0604030504040204" pitchFamily="34" charset="0"/>
              </a:rPr>
              <a:t>abhängig. </a:t>
            </a:r>
            <a:r>
              <a:rPr lang="de-DE" sz="1600" dirty="0">
                <a:latin typeface="Verdana" panose="020B0604030504040204" pitchFamily="34" charset="0"/>
                <a:ea typeface="Verdana" panose="020B0604030504040204" pitchFamily="34" charset="0"/>
                <a:cs typeface="Verdana" panose="020B0604030504040204" pitchFamily="34" charset="0"/>
              </a:rPr>
              <a:t>Die Spannung an der Fotodiode ändert sich. Damit kann mittels Transistor als Verstärker ein Schalter (Relais) betätigt werden. Zum Beispiel kann die Anodenspannung der Röhren-Senderendstufe unterbrochen werden, wenn die Anode wegen Überlastung rot glüht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7257" y="2255614"/>
            <a:ext cx="3817620" cy="2148840"/>
          </a:xfrm>
          <a:prstGeom prst="rect">
            <a:avLst/>
          </a:prstGeom>
        </p:spPr>
      </p:pic>
    </p:spTree>
    <p:extLst>
      <p:ext uri="{BB962C8B-B14F-4D97-AF65-F5344CB8AC3E}">
        <p14:creationId xmlns:p14="http://schemas.microsoft.com/office/powerpoint/2010/main" val="423821663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Fotoelement und Solarzelle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a:p>
        </p:txBody>
      </p:sp>
      <p:sp>
        <p:nvSpPr>
          <p:cNvPr id="9" name="Textfeld 8"/>
          <p:cNvSpPr txBox="1"/>
          <p:nvPr/>
        </p:nvSpPr>
        <p:spPr>
          <a:xfrm>
            <a:off x="683567" y="1340768"/>
            <a:ext cx="7890893" cy="5093702"/>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Wird eine Fotodiode ohne Hilfsspannung betrieben, so kann man an ihren Klemmen bei Belastung mit einem Widerstand einen Strom abnehmen und damit einen </a:t>
            </a:r>
            <a:r>
              <a:rPr lang="de-DE" sz="1500" dirty="0" smtClean="0">
                <a:latin typeface="Verdana" panose="020B0604030504040204" pitchFamily="34" charset="0"/>
                <a:ea typeface="Verdana" panose="020B0604030504040204" pitchFamily="34" charset="0"/>
                <a:cs typeface="Verdana" panose="020B0604030504040204" pitchFamily="34" charset="0"/>
              </a:rPr>
              <a:t>Verstärker </a:t>
            </a:r>
            <a:r>
              <a:rPr lang="de-DE" sz="1500" dirty="0">
                <a:latin typeface="Verdana" panose="020B0604030504040204" pitchFamily="34" charset="0"/>
                <a:ea typeface="Verdana" panose="020B0604030504040204" pitchFamily="34" charset="0"/>
                <a:cs typeface="Verdana" panose="020B0604030504040204" pitchFamily="34" charset="0"/>
              </a:rPr>
              <a:t>steuern. Die Fotodiode arbeitet dann als Fotoelement. Das Schaltzeichen ist eine Spannungsquelle, auf die zwei Pfeile zu </a:t>
            </a:r>
            <a:r>
              <a:rPr lang="de-DE" sz="1500" dirty="0" smtClean="0">
                <a:latin typeface="Verdana" panose="020B0604030504040204" pitchFamily="34" charset="0"/>
                <a:ea typeface="Verdana" panose="020B0604030504040204" pitchFamily="34" charset="0"/>
                <a:cs typeface="Verdana" panose="020B0604030504040204" pitchFamily="34" charset="0"/>
              </a:rPr>
              <a:t>zeigen.</a:t>
            </a: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Eine </a:t>
            </a:r>
            <a:r>
              <a:rPr lang="de-DE" sz="1500" dirty="0">
                <a:latin typeface="Verdana" panose="020B0604030504040204" pitchFamily="34" charset="0"/>
                <a:ea typeface="Verdana" panose="020B0604030504040204" pitchFamily="34" charset="0"/>
                <a:cs typeface="Verdana" panose="020B0604030504040204" pitchFamily="34" charset="0"/>
              </a:rPr>
              <a:t>besondere </a:t>
            </a:r>
            <a:r>
              <a:rPr lang="de-DE" sz="1500" dirty="0" err="1">
                <a:latin typeface="Verdana" panose="020B0604030504040204" pitchFamily="34" charset="0"/>
                <a:ea typeface="Verdana" panose="020B0604030504040204" pitchFamily="34" charset="0"/>
                <a:cs typeface="Verdana" panose="020B0604030504040204" pitchFamily="34" charset="0"/>
              </a:rPr>
              <a:t>Fotodiodenart</a:t>
            </a:r>
            <a:r>
              <a:rPr lang="de-DE" sz="1500" dirty="0">
                <a:latin typeface="Verdana" panose="020B0604030504040204" pitchFamily="34" charset="0"/>
                <a:ea typeface="Verdana" panose="020B0604030504040204" pitchFamily="34" charset="0"/>
                <a:cs typeface="Verdana" panose="020B0604030504040204" pitchFamily="34" charset="0"/>
              </a:rPr>
              <a:t> sind die so genannten Solarzellen. Es sind großflächige PN-Übergänge, die Spannungen bis etwa 500 mV und Ströme von einigen hundert Milliampere abgeben können. Zu Batterien </a:t>
            </a:r>
            <a:r>
              <a:rPr lang="de-DE" sz="1500" dirty="0" smtClean="0">
                <a:latin typeface="Verdana" panose="020B0604030504040204" pitchFamily="34" charset="0"/>
                <a:ea typeface="Verdana" panose="020B0604030504040204" pitchFamily="34" charset="0"/>
                <a:cs typeface="Verdana" panose="020B0604030504040204" pitchFamily="34" charset="0"/>
              </a:rPr>
              <a:t>zusammen-geschaltet </a:t>
            </a:r>
            <a:r>
              <a:rPr lang="de-DE" sz="1500" dirty="0">
                <a:latin typeface="Verdana" panose="020B0604030504040204" pitchFamily="34" charset="0"/>
                <a:ea typeface="Verdana" panose="020B0604030504040204" pitchFamily="34" charset="0"/>
                <a:cs typeface="Verdana" panose="020B0604030504040204" pitchFamily="34" charset="0"/>
              </a:rPr>
              <a:t>heißen sie auch Sonnenbatterien oder Sonnenkollektoren. Sie liefern zum Beispiel die Energie für Sender und Empfänger in Satelliten oder für den </a:t>
            </a:r>
            <a:r>
              <a:rPr lang="de-DE" sz="1500" dirty="0" smtClean="0">
                <a:latin typeface="Verdana" panose="020B0604030504040204" pitchFamily="34" charset="0"/>
                <a:ea typeface="Verdana" panose="020B0604030504040204" pitchFamily="34" charset="0"/>
                <a:cs typeface="Verdana" panose="020B0604030504040204" pitchFamily="34" charset="0"/>
              </a:rPr>
              <a:t>Portabelbetrieb.</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Bei Sonnenkollektoren für den Einsatz bei Portabelbetrieb zum Laden von 12-V-Akkumulatoren werden mehrere Zellen in Reihe geschaltet, so dass man eine Leerlaufspannung von ungefähr 18 Volt bekommt. Mehrere solcher Reihen werden wiederum parallel geschaltet, um einen möglichst großen Strom zu erhalten</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9" y="2420888"/>
            <a:ext cx="2227231" cy="1084898"/>
          </a:xfrm>
          <a:prstGeom prst="rect">
            <a:avLst/>
          </a:prstGeom>
        </p:spPr>
      </p:pic>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6216" y="2420888"/>
            <a:ext cx="1090613" cy="1190625"/>
          </a:xfrm>
          <a:prstGeom prst="rect">
            <a:avLst/>
          </a:prstGeom>
        </p:spPr>
      </p:pic>
    </p:spTree>
    <p:extLst>
      <p:ext uri="{BB962C8B-B14F-4D97-AF65-F5344CB8AC3E}">
        <p14:creationId xmlns:p14="http://schemas.microsoft.com/office/powerpoint/2010/main" val="179571652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Leuchtdiode (LED)</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83567" y="1331664"/>
            <a:ext cx="7890893" cy="4965462"/>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Umkehrung der Fotodiode ist der Effekt bei der Leuchtdiode (LED = light </a:t>
            </a:r>
            <a:r>
              <a:rPr lang="de-DE" sz="1500" dirty="0" err="1">
                <a:latin typeface="Verdana" panose="020B0604030504040204" pitchFamily="34" charset="0"/>
                <a:ea typeface="Verdana" panose="020B0604030504040204" pitchFamily="34" charset="0"/>
                <a:cs typeface="Verdana" panose="020B0604030504040204" pitchFamily="34" charset="0"/>
              </a:rPr>
              <a:t>emitting</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err="1">
                <a:latin typeface="Verdana" panose="020B0604030504040204" pitchFamily="34" charset="0"/>
                <a:ea typeface="Verdana" panose="020B0604030504040204" pitchFamily="34" charset="0"/>
                <a:cs typeface="Verdana" panose="020B0604030504040204" pitchFamily="34" charset="0"/>
              </a:rPr>
              <a:t>diode</a:t>
            </a:r>
            <a:r>
              <a:rPr lang="de-DE" sz="1500" dirty="0">
                <a:latin typeface="Verdana" panose="020B0604030504040204" pitchFamily="34" charset="0"/>
                <a:ea typeface="Verdana" panose="020B0604030504040204" pitchFamily="34" charset="0"/>
                <a:cs typeface="Verdana" panose="020B0604030504040204" pitchFamily="34" charset="0"/>
              </a:rPr>
              <a:t> = Licht aussendende Diode). Bei der Rekombination der Ladungsträgerpaare innerhalb der Sperrzone einer in Durchlassrichtung geschalteten Diode wird Energie frei. Normalerweise wird diese Energie in Form von Wärme abgegeben. Bei einer bestimmten Dotierung wird diese Energie in Form von Licht frei</a:t>
            </a:r>
            <a:r>
              <a:rPr lang="de-DE" sz="15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Das </a:t>
            </a:r>
            <a:r>
              <a:rPr lang="de-DE" sz="1500" dirty="0">
                <a:latin typeface="Verdana" panose="020B0604030504040204" pitchFamily="34" charset="0"/>
                <a:ea typeface="Verdana" panose="020B0604030504040204" pitchFamily="34" charset="0"/>
                <a:cs typeface="Verdana" panose="020B0604030504040204" pitchFamily="34" charset="0"/>
              </a:rPr>
              <a:t>Grundmaterial der Leuchtdioden ist </a:t>
            </a:r>
            <a:r>
              <a:rPr lang="de-DE" sz="1500" dirty="0" err="1">
                <a:latin typeface="Verdana" panose="020B0604030504040204" pitchFamily="34" charset="0"/>
                <a:ea typeface="Verdana" panose="020B0604030504040204" pitchFamily="34" charset="0"/>
                <a:cs typeface="Verdana" panose="020B0604030504040204" pitchFamily="34" charset="0"/>
              </a:rPr>
              <a:t>Galliumphosphid</a:t>
            </a:r>
            <a:r>
              <a:rPr lang="de-DE" sz="1500" dirty="0">
                <a:latin typeface="Verdana" panose="020B0604030504040204" pitchFamily="34" charset="0"/>
                <a:ea typeface="Verdana" panose="020B0604030504040204" pitchFamily="34" charset="0"/>
                <a:cs typeface="Verdana" panose="020B0604030504040204" pitchFamily="34" charset="0"/>
              </a:rPr>
              <a:t> oder Gallium-Arsenphosphid. Je nach gewünschter Lichtfarbe wird mit Zink (grünes Licht) oder Zinksauerstoff (rotes Licht) dotiert. Der PN-Übergang wird durch </a:t>
            </a:r>
            <a:r>
              <a:rPr lang="de-DE" sz="1500" dirty="0" err="1">
                <a:latin typeface="Verdana" panose="020B0604030504040204" pitchFamily="34" charset="0"/>
                <a:ea typeface="Verdana" panose="020B0604030504040204" pitchFamily="34" charset="0"/>
                <a:cs typeface="Verdana" panose="020B0604030504040204" pitchFamily="34" charset="0"/>
              </a:rPr>
              <a:t>Einlegieren</a:t>
            </a:r>
            <a:r>
              <a:rPr lang="de-DE" sz="1500" dirty="0">
                <a:latin typeface="Verdana" panose="020B0604030504040204" pitchFamily="34" charset="0"/>
                <a:ea typeface="Verdana" panose="020B0604030504040204" pitchFamily="34" charset="0"/>
                <a:cs typeface="Verdana" panose="020B0604030504040204" pitchFamily="34" charset="0"/>
              </a:rPr>
              <a:t> von Zinn hergestellt</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Spannung UF bei Leuchtdioden ist etwa doppelt so groß wie die der Siliziumdiode: etwa 1,5 Volt. Die Ströme IF liegen je nach Lichtstärke zwischen 5 und 50 mA.</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9297" y="2636912"/>
            <a:ext cx="3292983" cy="1780508"/>
          </a:xfrm>
          <a:prstGeom prst="rect">
            <a:avLst/>
          </a:prstGeom>
        </p:spPr>
      </p:pic>
    </p:spTree>
    <p:extLst>
      <p:ext uri="{BB962C8B-B14F-4D97-AF65-F5344CB8AC3E}">
        <p14:creationId xmlns:p14="http://schemas.microsoft.com/office/powerpoint/2010/main" val="1627108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endParaRPr lang="de-DE" altLang="en-US" dirty="0" smtClean="0"/>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968176277"/>
              </p:ext>
            </p:extLst>
          </p:nvPr>
        </p:nvGraphicFramePr>
        <p:xfrm>
          <a:off x="899592" y="1483866"/>
          <a:ext cx="7488832" cy="355727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TC509</a:t>
                      </a:r>
                      <a:endParaRPr lang="en-US" dirty="0">
                        <a:solidFill>
                          <a:schemeClr val="tx1"/>
                        </a:solidFill>
                      </a:endParaRPr>
                    </a:p>
                  </a:txBody>
                  <a:tcPr>
                    <a:solidFill>
                      <a:schemeClr val="bg1">
                        <a:lumMod val="65000"/>
                      </a:schemeClr>
                    </a:solidFill>
                  </a:tcPr>
                </a:tc>
                <a:tc>
                  <a:txBody>
                    <a:bodyPr/>
                    <a:lstStyle/>
                    <a:p>
                      <a:r>
                        <a:rPr lang="en-US"/>
                        <a:t>Wozu dient diese Schaltung?</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r>
                        <a:rPr lang="en-US" dirty="0"/>
                        <a:t>  </a:t>
                      </a:r>
                      <a:endParaRPr lang="en-US" dirty="0" smtClean="0"/>
                    </a:p>
                    <a:p>
                      <a:endParaRPr lang="en-US" dirty="0" smtClean="0"/>
                    </a:p>
                    <a:p>
                      <a:endParaRPr lang="en-US" dirty="0" smtClean="0"/>
                    </a:p>
                    <a:p>
                      <a:endParaRPr lang="en-US" dirty="0" smtClean="0"/>
                    </a:p>
                    <a:p>
                      <a:endParaRPr lang="en-US" dirty="0" smtClean="0"/>
                    </a:p>
                    <a:p>
                      <a:r>
                        <a:rPr lang="en-US" dirty="0" err="1" smtClean="0"/>
                        <a:t>Sie</a:t>
                      </a:r>
                      <a:r>
                        <a:rPr lang="en-US" dirty="0" smtClean="0"/>
                        <a:t> </a:t>
                      </a:r>
                      <a:r>
                        <a:rPr lang="en-US" dirty="0" err="1"/>
                        <a:t>dient</a:t>
                      </a:r>
                      <a:r>
                        <a:rPr lang="en-US" dirty="0"/>
                        <a:t> ...</a:t>
                      </a:r>
                    </a:p>
                  </a:txBody>
                  <a:tcPr marL="28575" marR="28575" marT="28575" marB="28575" anchor="ctr"/>
                </a:tc>
              </a:tr>
              <a:tr h="370840">
                <a:tc>
                  <a:txBody>
                    <a:bodyPr/>
                    <a:lstStyle/>
                    <a:p>
                      <a:r>
                        <a:rPr lang="en-US" dirty="0" smtClean="0"/>
                        <a:t>A</a:t>
                      </a:r>
                      <a:endParaRPr lang="en-US" dirty="0"/>
                    </a:p>
                  </a:txBody>
                  <a:tcPr/>
                </a:tc>
                <a:tc>
                  <a:txBody>
                    <a:bodyPr/>
                    <a:lstStyle/>
                    <a:p>
                      <a:r>
                        <a:rPr lang="en-US" dirty="0" err="1" smtClean="0"/>
                        <a:t>zur</a:t>
                      </a:r>
                      <a:r>
                        <a:rPr lang="en-US" dirty="0" smtClean="0"/>
                        <a:t> </a:t>
                      </a:r>
                      <a:r>
                        <a:rPr lang="en-US" dirty="0" err="1"/>
                        <a:t>Stromgewinnung</a:t>
                      </a:r>
                      <a:r>
                        <a:rPr lang="en-US" dirty="0"/>
                        <a:t>.</a:t>
                      </a:r>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zur</a:t>
                      </a:r>
                      <a:r>
                        <a:rPr lang="en-US" dirty="0" smtClean="0"/>
                        <a:t> </a:t>
                      </a:r>
                      <a:r>
                        <a:rPr lang="en-US" dirty="0" err="1"/>
                        <a:t>Signalbegrenzung</a:t>
                      </a:r>
                      <a:r>
                        <a:rPr lang="en-US" dirty="0"/>
                        <a:t>.</a:t>
                      </a:r>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zur</a:t>
                      </a:r>
                      <a:r>
                        <a:rPr lang="en-US" dirty="0" smtClean="0"/>
                        <a:t> </a:t>
                      </a:r>
                      <a:r>
                        <a:rPr lang="en-US" dirty="0" err="1"/>
                        <a:t>Spannungsstabilisierung</a:t>
                      </a:r>
                      <a:r>
                        <a:rPr lang="en-US" dirty="0"/>
                        <a:t>.</a:t>
                      </a:r>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als</a:t>
                      </a:r>
                      <a:r>
                        <a:rPr lang="en-US" dirty="0" smtClean="0"/>
                        <a:t> </a:t>
                      </a:r>
                      <a:r>
                        <a:rPr lang="en-US" dirty="0" err="1"/>
                        <a:t>Leuchtanzeige</a:t>
                      </a:r>
                      <a:r>
                        <a:rPr lang="en-US" dirty="0"/>
                        <a:t>.</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35936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9594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253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6911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936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5799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30702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66373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988839"/>
            <a:ext cx="2453640" cy="1181100"/>
          </a:xfrm>
          <a:prstGeom prst="rect">
            <a:avLst/>
          </a:prstGeom>
        </p:spPr>
      </p:pic>
    </p:spTree>
    <p:extLst>
      <p:ext uri="{BB962C8B-B14F-4D97-AF65-F5344CB8AC3E}">
        <p14:creationId xmlns:p14="http://schemas.microsoft.com/office/powerpoint/2010/main" val="74238167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Der </a:t>
            </a:r>
            <a:r>
              <a:rPr lang="de-DE" altLang="en-US" dirty="0" err="1" smtClean="0"/>
              <a:t>Optokoppler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83566" y="1316443"/>
            <a:ext cx="7890893" cy="2169825"/>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hohe Grenzfrequenz der Leuchtdioden erlaubt die Übertragung von optischen Signalen bis zu Frequenzen von zirka 10 MHz. LEDs dienen als Sender in so genannten optischen Koppelelementen (</a:t>
            </a:r>
            <a:r>
              <a:rPr lang="de-DE" sz="1500" dirty="0" err="1">
                <a:latin typeface="Verdana" panose="020B0604030504040204" pitchFamily="34" charset="0"/>
                <a:ea typeface="Verdana" panose="020B0604030504040204" pitchFamily="34" charset="0"/>
                <a:cs typeface="Verdana" panose="020B0604030504040204" pitchFamily="34" charset="0"/>
              </a:rPr>
              <a:t>Optokoppler</a:t>
            </a:r>
            <a:r>
              <a:rPr lang="de-DE" sz="1500" dirty="0">
                <a:latin typeface="Verdana" panose="020B0604030504040204" pitchFamily="34" charset="0"/>
                <a:ea typeface="Verdana" panose="020B0604030504040204" pitchFamily="34" charset="0"/>
                <a:cs typeface="Verdana" panose="020B0604030504040204" pitchFamily="34" charset="0"/>
              </a:rPr>
              <a:t>). Hierbei werden elektrische Signale in optische umgewandelt und von einer Fotodiode oder einem Fototransistor wieder in elektrische zurückverwandelt. Solch ein </a:t>
            </a:r>
            <a:r>
              <a:rPr lang="de-DE" sz="1500" dirty="0" err="1">
                <a:latin typeface="Verdana" panose="020B0604030504040204" pitchFamily="34" charset="0"/>
                <a:ea typeface="Verdana" panose="020B0604030504040204" pitchFamily="34" charset="0"/>
                <a:cs typeface="Verdana" panose="020B0604030504040204" pitchFamily="34" charset="0"/>
              </a:rPr>
              <a:t>Optokoppler</a:t>
            </a:r>
            <a:r>
              <a:rPr lang="de-DE" sz="1500" dirty="0">
                <a:latin typeface="Verdana" panose="020B0604030504040204" pitchFamily="34" charset="0"/>
                <a:ea typeface="Verdana" panose="020B0604030504040204" pitchFamily="34" charset="0"/>
                <a:cs typeface="Verdana" panose="020B0604030504040204" pitchFamily="34" charset="0"/>
              </a:rPr>
              <a:t> wird gern zur Ankopplung von Modemsignalen an den Modulator verwendet, um Brummeinflüsse der Netzteile zu </a:t>
            </a:r>
            <a:r>
              <a:rPr lang="de-DE" sz="1500" dirty="0" smtClean="0">
                <a:latin typeface="Verdana" panose="020B0604030504040204" pitchFamily="34" charset="0"/>
                <a:ea typeface="Verdana" panose="020B0604030504040204" pitchFamily="34" charset="0"/>
                <a:cs typeface="Verdana" panose="020B0604030504040204" pitchFamily="34" charset="0"/>
              </a:rPr>
              <a:t>verhindern oder um Schaltungen die mit Niederspannung arbeiten von Schaltungsteilen mit Netzspannung zu trennen.</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3939505"/>
            <a:ext cx="4610100" cy="2009775"/>
          </a:xfrm>
          <a:prstGeom prst="rect">
            <a:avLst/>
          </a:prstGeom>
        </p:spPr>
      </p:pic>
    </p:spTree>
    <p:extLst>
      <p:ext uri="{BB962C8B-B14F-4D97-AF65-F5344CB8AC3E}">
        <p14:creationId xmlns:p14="http://schemas.microsoft.com/office/powerpoint/2010/main" val="201526623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Typkennzeichnung von Dioden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83566" y="1316443"/>
            <a:ext cx="7890893" cy="4837222"/>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Halbleiterbauelemente werden in Europa mit zwei bis drei Buchstaben plus einer Zahl gekennzeichnet. Der erste Buchstabe gibt das Ausgangsmaterial an (z.B. A = Germanium, B = Silizium), der zweite Buchstabe die Anwendung (z.B. A = Diode, B = Kapazitätsdiode, E = Tunneldiode, X = Vervielfacherdiode, Y = Leistungsdiode, Z = Z-Diode). Ein eventuell vorhandener dritter Buchstabe (W, X, Y oder Z) deutet auf professionelle Anwendung hin, wobei geringere Streuwerte zu erwarten sind als bei den Typen mit zwei Buchstaben für die so genannte Unterhaltungselektronik (Radio, Fernsehen usw.). Die Ziffern haben nur die Bedeutung einer laufenden Kennzeichnung</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Beispiele</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AA </a:t>
            </a:r>
            <a:r>
              <a:rPr lang="de-DE" sz="1500" dirty="0">
                <a:latin typeface="Verdana" panose="020B0604030504040204" pitchFamily="34" charset="0"/>
                <a:ea typeface="Verdana" panose="020B0604030504040204" pitchFamily="34" charset="0"/>
                <a:cs typeface="Verdana" panose="020B0604030504040204" pitchFamily="34" charset="0"/>
              </a:rPr>
              <a:t>113 Germanium-Spitzendiode </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BA </a:t>
            </a:r>
            <a:r>
              <a:rPr lang="de-DE" sz="1500" dirty="0">
                <a:latin typeface="Verdana" panose="020B0604030504040204" pitchFamily="34" charset="0"/>
                <a:ea typeface="Verdana" panose="020B0604030504040204" pitchFamily="34" charset="0"/>
                <a:cs typeface="Verdana" panose="020B0604030504040204" pitchFamily="34" charset="0"/>
              </a:rPr>
              <a:t>103 (Universal-) Siliziumdiode </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BAY </a:t>
            </a:r>
            <a:r>
              <a:rPr lang="de-DE" sz="1500" dirty="0">
                <a:latin typeface="Verdana" panose="020B0604030504040204" pitchFamily="34" charset="0"/>
                <a:ea typeface="Verdana" panose="020B0604030504040204" pitchFamily="34" charset="0"/>
                <a:cs typeface="Verdana" panose="020B0604030504040204" pitchFamily="34" charset="0"/>
              </a:rPr>
              <a:t>44 Diode, Industrietype</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BB </a:t>
            </a:r>
            <a:r>
              <a:rPr lang="de-DE" sz="1500" dirty="0">
                <a:latin typeface="Verdana" panose="020B0604030504040204" pitchFamily="34" charset="0"/>
                <a:ea typeface="Verdana" panose="020B0604030504040204" pitchFamily="34" charset="0"/>
                <a:cs typeface="Verdana" panose="020B0604030504040204" pitchFamily="34" charset="0"/>
              </a:rPr>
              <a:t>105 Silizium-Kapazitätsdiode </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BY </a:t>
            </a:r>
            <a:r>
              <a:rPr lang="de-DE" sz="1500" dirty="0">
                <a:latin typeface="Verdana" panose="020B0604030504040204" pitchFamily="34" charset="0"/>
                <a:ea typeface="Verdana" panose="020B0604030504040204" pitchFamily="34" charset="0"/>
                <a:cs typeface="Verdana" panose="020B0604030504040204" pitchFamily="34" charset="0"/>
              </a:rPr>
              <a:t>127 Silizium-Leistungsdiode</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BZY </a:t>
            </a:r>
            <a:r>
              <a:rPr lang="de-DE" sz="1500" dirty="0">
                <a:latin typeface="Verdana" panose="020B0604030504040204" pitchFamily="34" charset="0"/>
                <a:ea typeface="Verdana" panose="020B0604030504040204" pitchFamily="34" charset="0"/>
                <a:cs typeface="Verdana" panose="020B0604030504040204" pitchFamily="34" charset="0"/>
              </a:rPr>
              <a:t>88 Z-Diode (Silizium)</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Amerikanische </a:t>
            </a:r>
            <a:r>
              <a:rPr lang="de-DE" sz="1500" dirty="0">
                <a:latin typeface="Verdana" panose="020B0604030504040204" pitchFamily="34" charset="0"/>
                <a:ea typeface="Verdana" panose="020B0604030504040204" pitchFamily="34" charset="0"/>
                <a:cs typeface="Verdana" panose="020B0604030504040204" pitchFamily="34" charset="0"/>
              </a:rPr>
              <a:t>und asiatische Hersteller kennzeichnen ihre Dioden durch die Zahlen-Buchstaben-Kombination 1 N... und einer zwei- bis vierstelligen laufenden Zahl, zum Beispiel 1N4148 für eine Universal-Siliziumdiode.</a:t>
            </a:r>
          </a:p>
        </p:txBody>
      </p:sp>
    </p:spTree>
    <p:extLst>
      <p:ext uri="{BB962C8B-B14F-4D97-AF65-F5344CB8AC3E}">
        <p14:creationId xmlns:p14="http://schemas.microsoft.com/office/powerpoint/2010/main" val="284706936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Diode als Gleichrichter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83566" y="1316443"/>
            <a:ext cx="7992890" cy="5298886"/>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typische Eigenschaft der Halbleiterdioden in einer Stromrichtung zu sperren und in der anderen zu leiten wird in der Technik mannigfaltig angewendet. Die wichtigste Anwendung ist die Gleichrichtung von Wechselspannung</a:t>
            </a:r>
            <a:r>
              <a:rPr lang="de-DE" sz="15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In </a:t>
            </a:r>
            <a:r>
              <a:rPr lang="de-DE" sz="1500" dirty="0">
                <a:latin typeface="Verdana" panose="020B0604030504040204" pitchFamily="34" charset="0"/>
                <a:ea typeface="Verdana" panose="020B0604030504040204" pitchFamily="34" charset="0"/>
                <a:cs typeface="Verdana" panose="020B0604030504040204" pitchFamily="34" charset="0"/>
              </a:rPr>
              <a:t>der anderen Halbwelle sperrt die Diode. Durch den Lastwiderstand RL fließt ein pulsförmiger Strom immer in der gleichen Richtung. Man sagt, der Strom ist gleichgerichtet worden. Da nur eine Halbwelle der sinusförmigen </a:t>
            </a:r>
            <a:r>
              <a:rPr lang="de-DE" sz="1500" dirty="0" smtClean="0">
                <a:latin typeface="Verdana" panose="020B0604030504040204" pitchFamily="34" charset="0"/>
                <a:ea typeface="Verdana" panose="020B0604030504040204" pitchFamily="34" charset="0"/>
                <a:cs typeface="Verdana" panose="020B0604030504040204" pitchFamily="34" charset="0"/>
              </a:rPr>
              <a:t>Wechselspan-</a:t>
            </a:r>
            <a:r>
              <a:rPr lang="de-DE" sz="1500" dirty="0" err="1" smtClean="0">
                <a:latin typeface="Verdana" panose="020B0604030504040204" pitchFamily="34" charset="0"/>
                <a:ea typeface="Verdana" panose="020B0604030504040204" pitchFamily="34" charset="0"/>
                <a:cs typeface="Verdana" panose="020B0604030504040204" pitchFamily="34" charset="0"/>
              </a:rPr>
              <a:t>nung</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ausgenutzt wird, nennt man diese Schaltung Einweggleichrichterschaltung</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Schaltet man einen genügend großen Kondensator parallel zum Lastwiderstand (Bild </a:t>
            </a:r>
            <a:r>
              <a:rPr lang="de-DE" sz="1500" dirty="0" smtClean="0">
                <a:latin typeface="Verdana" panose="020B0604030504040204" pitchFamily="34" charset="0"/>
                <a:ea typeface="Verdana" panose="020B0604030504040204" pitchFamily="34" charset="0"/>
                <a:cs typeface="Verdana" panose="020B0604030504040204" pitchFamily="34" charset="0"/>
              </a:rPr>
              <a:t>b</a:t>
            </a:r>
            <a:r>
              <a:rPr lang="de-DE" sz="1500" dirty="0">
                <a:latin typeface="Verdana" panose="020B0604030504040204" pitchFamily="34" charset="0"/>
                <a:ea typeface="Verdana" panose="020B0604030504040204" pitchFamily="34" charset="0"/>
                <a:cs typeface="Verdana" panose="020B0604030504040204" pitchFamily="34" charset="0"/>
              </a:rPr>
              <a:t>), wird sich dieser in der einen Halbwelle schnell über die Diode aufgeladen und in der anderen Halbwelle (Sperrzeit der Diode) langsam über den Widerstand entladen. Die Gleichspannung am Lastwiderstand beträgt also fast Maximalwert der Wechselspannung. Bei Leerlauf bleibt der Maximalwert erhalten.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132856"/>
            <a:ext cx="3841814" cy="1927289"/>
          </a:xfrm>
          <a:prstGeom prst="rect">
            <a:avLst/>
          </a:prstGeom>
        </p:spPr>
      </p:pic>
      <p:sp>
        <p:nvSpPr>
          <p:cNvPr id="3" name="Textfeld 2"/>
          <p:cNvSpPr txBox="1"/>
          <p:nvPr/>
        </p:nvSpPr>
        <p:spPr>
          <a:xfrm>
            <a:off x="4860031" y="2132856"/>
            <a:ext cx="3714427" cy="1938992"/>
          </a:xfrm>
          <a:prstGeom prst="rect">
            <a:avLst/>
          </a:prstGeom>
          <a:noFill/>
        </p:spPr>
        <p:txBody>
          <a:bodyPr wrap="square" rtlCol="0">
            <a:spAutoFit/>
          </a:bodyPr>
          <a:lstStyle/>
          <a:p>
            <a:r>
              <a:rPr lang="de-DE" sz="1500" dirty="0" smtClean="0">
                <a:latin typeface="Verdana" panose="020B0604030504040204" pitchFamily="34" charset="0"/>
                <a:ea typeface="Verdana" panose="020B0604030504040204" pitchFamily="34" charset="0"/>
                <a:cs typeface="Verdana" panose="020B0604030504040204" pitchFamily="34" charset="0"/>
              </a:rPr>
              <a:t>Schaltet </a:t>
            </a:r>
            <a:r>
              <a:rPr lang="de-DE" sz="1500" dirty="0">
                <a:latin typeface="Verdana" panose="020B0604030504040204" pitchFamily="34" charset="0"/>
                <a:ea typeface="Verdana" panose="020B0604030504040204" pitchFamily="34" charset="0"/>
                <a:cs typeface="Verdana" panose="020B0604030504040204" pitchFamily="34" charset="0"/>
              </a:rPr>
              <a:t>man einen Lastwiderstand über eine in Reihe geschaltete Diode an eine Wechselspannungsquelle, leitet die Diode den Strom nur, wenn die Anode </a:t>
            </a:r>
            <a:r>
              <a:rPr lang="de-DE" sz="1500" dirty="0">
                <a:latin typeface="Verdana" panose="020B0604030504040204" pitchFamily="34" charset="0"/>
                <a:ea typeface="Verdana" panose="020B0604030504040204" pitchFamily="34" charset="0"/>
                <a:cs typeface="Verdana" panose="020B0604030504040204" pitchFamily="34" charset="0"/>
              </a:rPr>
              <a:t>positiver ist als die Katode (</a:t>
            </a:r>
            <a:r>
              <a:rPr lang="de-DE" sz="1500" dirty="0" smtClean="0">
                <a:latin typeface="Verdana" panose="020B0604030504040204" pitchFamily="34" charset="0"/>
                <a:ea typeface="Verdana" panose="020B0604030504040204" pitchFamily="34" charset="0"/>
                <a:cs typeface="Verdana" panose="020B0604030504040204" pitchFamily="34" charset="0"/>
              </a:rPr>
              <a:t>Bild </a:t>
            </a:r>
            <a:r>
              <a:rPr lang="de-DE" sz="1500" dirty="0">
                <a:latin typeface="Verdana" panose="020B0604030504040204" pitchFamily="34" charset="0"/>
                <a:ea typeface="Verdana" panose="020B0604030504040204" pitchFamily="34" charset="0"/>
                <a:cs typeface="Verdana" panose="020B0604030504040204" pitchFamily="34" charset="0"/>
              </a:rPr>
              <a:t>a: positive Halbwelle der Wechselspannung wird durchgelassen). </a:t>
            </a:r>
            <a:endParaRPr lang="en-US"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30417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Halbleiterwerkstoffe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5242461"/>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Wir </a:t>
            </a:r>
            <a:r>
              <a:rPr lang="de-DE" sz="1600" dirty="0">
                <a:latin typeface="Verdana" panose="020B0604030504040204" pitchFamily="34" charset="0"/>
                <a:ea typeface="Verdana" panose="020B0604030504040204" pitchFamily="34" charset="0"/>
                <a:cs typeface="Verdana" panose="020B0604030504040204" pitchFamily="34" charset="0"/>
              </a:rPr>
              <a:t>wissen aus den ersten Kapiteln dieses Lehrgangs, dass man grundsätzlich zwischen elektrischen Leitern und elektrischen Nichtleitern (Isolatoren) unterscheiden kann. Zu elektrischen Leitern gehören beispielsweise Metalle, zu den Nichtleitern zum Beispiel Glas, Porzellan und so weiter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Es gibt Nichtleiterwerkstoffe, deren elektrische Leitfähigkeit unter bestimmten Bedingungen entsteht. Man nennt sie Halbleiterwerkstoffe. Im engeren Sinne versteht man unter Halbleitern die Werkstoffe, die für die Herstellung elektronischer Bauelemente verwendet werden. Um die Halbleiterwerkstoffe etwas besser zu verstehen, schauen wir uns einmal das so genannte </a:t>
            </a:r>
            <a:r>
              <a:rPr lang="de-DE" sz="1600" dirty="0" err="1">
                <a:latin typeface="Verdana" panose="020B0604030504040204" pitchFamily="34" charset="0"/>
                <a:ea typeface="Verdana" panose="020B0604030504040204" pitchFamily="34" charset="0"/>
                <a:cs typeface="Verdana" panose="020B0604030504040204" pitchFamily="34" charset="0"/>
              </a:rPr>
              <a:t>Bohrsche</a:t>
            </a:r>
            <a:r>
              <a:rPr lang="de-DE" sz="1600" dirty="0">
                <a:latin typeface="Verdana" panose="020B0604030504040204" pitchFamily="34" charset="0"/>
                <a:ea typeface="Verdana" panose="020B0604030504040204" pitchFamily="34" charset="0"/>
                <a:cs typeface="Verdana" panose="020B0604030504040204" pitchFamily="34" charset="0"/>
              </a:rPr>
              <a:t> Atommodell etwas genauer an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Im Buch ist hier ein längerer Abschnitt – ich will darauf nicht weiter eingehen.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4207441"/>
            <a:ext cx="3988594" cy="1665637"/>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endParaRPr lang="de-DE" altLang="en-US" dirty="0" smtClean="0"/>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6053417"/>
              </p:ext>
            </p:extLst>
          </p:nvPr>
        </p:nvGraphicFramePr>
        <p:xfrm>
          <a:off x="899592" y="1483866"/>
          <a:ext cx="7488832" cy="406654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TD304</a:t>
                      </a:r>
                      <a:endParaRPr lang="en-US" dirty="0">
                        <a:solidFill>
                          <a:schemeClr val="tx1"/>
                        </a:solidFill>
                      </a:endParaRPr>
                    </a:p>
                  </a:txBody>
                  <a:tcPr>
                    <a:solidFill>
                      <a:schemeClr val="bg1">
                        <a:lumMod val="65000"/>
                      </a:schemeClr>
                    </a:solidFill>
                  </a:tcPr>
                </a:tc>
                <a:tc>
                  <a:txBody>
                    <a:bodyPr/>
                    <a:lstStyle/>
                    <a:p>
                      <a:r>
                        <a:rPr lang="de-DE"/>
                        <a:t>Berechnen Sie die Leerlaufausgangsspannung dieser Schaltung für ein Transformationsverhältnis von 5:1.</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marL="28575" marR="28575" marT="28575" marB="28575" anchor="ctr"/>
                </a:tc>
              </a:tr>
              <a:tr h="370840">
                <a:tc>
                  <a:txBody>
                    <a:bodyPr/>
                    <a:lstStyle/>
                    <a:p>
                      <a:r>
                        <a:rPr lang="en-US" dirty="0" smtClean="0"/>
                        <a:t>A</a:t>
                      </a:r>
                      <a:endParaRPr lang="en-US" dirty="0"/>
                    </a:p>
                  </a:txBody>
                  <a:tcPr/>
                </a:tc>
                <a:tc>
                  <a:txBody>
                    <a:bodyPr/>
                    <a:lstStyle/>
                    <a:p>
                      <a:r>
                        <a:rPr lang="en-US"/>
                        <a:t>   Zirka 28 Volt</a:t>
                      </a:r>
                    </a:p>
                  </a:txBody>
                  <a:tcPr marL="28575" marR="28575" marT="28575" marB="28575" anchor="ctr"/>
                </a:tc>
              </a:tr>
              <a:tr h="370840">
                <a:tc>
                  <a:txBody>
                    <a:bodyPr/>
                    <a:lstStyle/>
                    <a:p>
                      <a:r>
                        <a:rPr lang="en-US" dirty="0" smtClean="0"/>
                        <a:t>B</a:t>
                      </a:r>
                      <a:endParaRPr lang="en-US" dirty="0"/>
                    </a:p>
                  </a:txBody>
                  <a:tcPr/>
                </a:tc>
                <a:tc>
                  <a:txBody>
                    <a:bodyPr/>
                    <a:lstStyle/>
                    <a:p>
                      <a:r>
                        <a:rPr lang="en-US"/>
                        <a:t>   Zirka 40 Volt</a:t>
                      </a:r>
                    </a:p>
                  </a:txBody>
                  <a:tcPr marL="28575" marR="28575" marT="28575" marB="28575" anchor="ctr"/>
                </a:tc>
              </a:tr>
              <a:tr h="370840">
                <a:tc>
                  <a:txBody>
                    <a:bodyPr/>
                    <a:lstStyle/>
                    <a:p>
                      <a:r>
                        <a:rPr lang="en-US" dirty="0" smtClean="0"/>
                        <a:t>C</a:t>
                      </a:r>
                      <a:endParaRPr lang="en-US" dirty="0"/>
                    </a:p>
                  </a:txBody>
                  <a:tcPr/>
                </a:tc>
                <a:tc>
                  <a:txBody>
                    <a:bodyPr/>
                    <a:lstStyle/>
                    <a:p>
                      <a:r>
                        <a:rPr lang="en-US"/>
                        <a:t>   Zirka 46 Volt</a:t>
                      </a:r>
                    </a:p>
                  </a:txBody>
                  <a:tcPr marL="28575" marR="28575" marT="28575" marB="28575" anchor="ctr"/>
                </a:tc>
              </a:tr>
              <a:tr h="370840">
                <a:tc>
                  <a:txBody>
                    <a:bodyPr/>
                    <a:lstStyle/>
                    <a:p>
                      <a:r>
                        <a:rPr lang="en-US" dirty="0" smtClean="0"/>
                        <a:t>D</a:t>
                      </a:r>
                      <a:endParaRPr lang="en-US" dirty="0"/>
                    </a:p>
                  </a:txBody>
                  <a:tcPr/>
                </a:tc>
                <a:tc>
                  <a:txBody>
                    <a:bodyPr/>
                    <a:lstStyle/>
                    <a:p>
                      <a:r>
                        <a:rPr lang="en-US" dirty="0"/>
                        <a:t>   </a:t>
                      </a:r>
                      <a:r>
                        <a:rPr lang="en-US" dirty="0" err="1"/>
                        <a:t>Zirka</a:t>
                      </a:r>
                      <a:r>
                        <a:rPr lang="en-US" dirty="0"/>
                        <a:t> 65 Volt</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4112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4785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8444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52102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4558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4099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82616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518287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5037" y="2204864"/>
            <a:ext cx="3787140" cy="1592580"/>
          </a:xfrm>
          <a:prstGeom prst="rect">
            <a:avLst/>
          </a:prstGeom>
        </p:spPr>
      </p:pic>
    </p:spTree>
    <p:extLst>
      <p:ext uri="{BB962C8B-B14F-4D97-AF65-F5344CB8AC3E}">
        <p14:creationId xmlns:p14="http://schemas.microsoft.com/office/powerpoint/2010/main" val="85307870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endParaRPr lang="de-DE" altLang="en-US" dirty="0" smtClean="0"/>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054828051"/>
              </p:ext>
            </p:extLst>
          </p:nvPr>
        </p:nvGraphicFramePr>
        <p:xfrm>
          <a:off x="899592" y="1483866"/>
          <a:ext cx="7488832" cy="406654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TD305</a:t>
                      </a:r>
                      <a:endParaRPr lang="en-US" dirty="0">
                        <a:solidFill>
                          <a:schemeClr val="tx1"/>
                        </a:solidFill>
                      </a:endParaRPr>
                    </a:p>
                  </a:txBody>
                  <a:tcPr>
                    <a:solidFill>
                      <a:schemeClr val="bg1">
                        <a:lumMod val="65000"/>
                      </a:schemeClr>
                    </a:solidFill>
                  </a:tcPr>
                </a:tc>
                <a:tc>
                  <a:txBody>
                    <a:bodyPr/>
                    <a:lstStyle/>
                    <a:p>
                      <a:r>
                        <a:rPr lang="de-DE"/>
                        <a:t>Berechnen Sie die Leerlaufausgangsspannung dieser Schaltung für ein Transformationsverhältnis von 8:1.</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marL="28575" marR="28575" marT="28575" marB="28575" anchor="ctr"/>
                </a:tc>
              </a:tr>
              <a:tr h="370840">
                <a:tc>
                  <a:txBody>
                    <a:bodyPr/>
                    <a:lstStyle/>
                    <a:p>
                      <a:r>
                        <a:rPr lang="en-US" dirty="0" smtClean="0"/>
                        <a:t>A</a:t>
                      </a:r>
                      <a:endParaRPr lang="en-US" dirty="0"/>
                    </a:p>
                  </a:txBody>
                  <a:tcPr/>
                </a:tc>
                <a:tc>
                  <a:txBody>
                    <a:bodyPr/>
                    <a:lstStyle/>
                    <a:p>
                      <a:r>
                        <a:rPr lang="en-US"/>
                        <a:t>   Zirka 28 Volt</a:t>
                      </a:r>
                    </a:p>
                  </a:txBody>
                  <a:tcPr marL="28575" marR="28575" marT="28575" marB="28575" anchor="ctr"/>
                </a:tc>
              </a:tr>
              <a:tr h="370840">
                <a:tc>
                  <a:txBody>
                    <a:bodyPr/>
                    <a:lstStyle/>
                    <a:p>
                      <a:r>
                        <a:rPr lang="en-US" dirty="0" smtClean="0"/>
                        <a:t>B</a:t>
                      </a:r>
                      <a:endParaRPr lang="en-US" dirty="0"/>
                    </a:p>
                  </a:txBody>
                  <a:tcPr/>
                </a:tc>
                <a:tc>
                  <a:txBody>
                    <a:bodyPr/>
                    <a:lstStyle/>
                    <a:p>
                      <a:r>
                        <a:rPr lang="en-US"/>
                        <a:t>    Zirka 40 Volt</a:t>
                      </a:r>
                    </a:p>
                  </a:txBody>
                  <a:tcPr marL="28575" marR="28575" marT="28575" marB="28575" anchor="ctr"/>
                </a:tc>
              </a:tr>
              <a:tr h="370840">
                <a:tc>
                  <a:txBody>
                    <a:bodyPr/>
                    <a:lstStyle/>
                    <a:p>
                      <a:r>
                        <a:rPr lang="en-US" dirty="0" smtClean="0"/>
                        <a:t>C</a:t>
                      </a:r>
                      <a:endParaRPr lang="en-US" dirty="0"/>
                    </a:p>
                  </a:txBody>
                  <a:tcPr/>
                </a:tc>
                <a:tc>
                  <a:txBody>
                    <a:bodyPr/>
                    <a:lstStyle/>
                    <a:p>
                      <a:r>
                        <a:rPr lang="en-US"/>
                        <a:t>    Zirka 46 Volt</a:t>
                      </a:r>
                    </a:p>
                  </a:txBody>
                  <a:tcPr marL="28575" marR="28575" marT="28575" marB="28575" anchor="ctr"/>
                </a:tc>
              </a:tr>
              <a:tr h="370840">
                <a:tc>
                  <a:txBody>
                    <a:bodyPr/>
                    <a:lstStyle/>
                    <a:p>
                      <a:r>
                        <a:rPr lang="en-US" dirty="0" smtClean="0"/>
                        <a:t>D</a:t>
                      </a:r>
                      <a:endParaRPr lang="en-US" dirty="0"/>
                    </a:p>
                  </a:txBody>
                  <a:tcPr/>
                </a:tc>
                <a:tc>
                  <a:txBody>
                    <a:bodyPr/>
                    <a:lstStyle/>
                    <a:p>
                      <a:r>
                        <a:rPr lang="en-US" dirty="0"/>
                        <a:t>    </a:t>
                      </a:r>
                      <a:r>
                        <a:rPr lang="en-US" dirty="0" err="1"/>
                        <a:t>Zirka</a:t>
                      </a:r>
                      <a:r>
                        <a:rPr lang="en-US" dirty="0"/>
                        <a:t> 65 Volt</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4112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4785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8444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52102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45580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4099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82616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51828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5037" y="2204864"/>
            <a:ext cx="3787140" cy="1592580"/>
          </a:xfrm>
          <a:prstGeom prst="rect">
            <a:avLst/>
          </a:prstGeom>
        </p:spPr>
      </p:pic>
    </p:spTree>
    <p:extLst>
      <p:ext uri="{BB962C8B-B14F-4D97-AF65-F5344CB8AC3E}">
        <p14:creationId xmlns:p14="http://schemas.microsoft.com/office/powerpoint/2010/main" val="68820695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a:t>Nächste Woche: </a:t>
            </a:r>
            <a:r>
              <a:rPr lang="de-DE" altLang="en-US" dirty="0" smtClean="0"/>
              <a:t>Mi</a:t>
            </a:r>
            <a:r>
              <a:rPr lang="de-DE" altLang="en-US" dirty="0" smtClean="0"/>
              <a:t>, 4. </a:t>
            </a:r>
            <a:r>
              <a:rPr lang="de-DE" altLang="en-US" dirty="0" smtClean="0"/>
              <a:t>Febr</a:t>
            </a:r>
            <a:r>
              <a:rPr lang="de-DE" altLang="en-US" dirty="0" smtClean="0"/>
              <a:t>uar</a:t>
            </a:r>
            <a:r>
              <a:rPr lang="de-DE" altLang="en-US" dirty="0"/>
              <a:t>, 19 Uhr lokal</a:t>
            </a:r>
            <a:endParaRPr lang="de-DE" altLang="en-US" dirty="0" smtClean="0"/>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22</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Halbleiterwerkstoffe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900" y="1231592"/>
            <a:ext cx="7890893" cy="236988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Halbleitermaterialien zeichnen sich dadurch aus, dass die äußerste Schale statt mit den möglichen acht nur mit vier Valenzelektronen besetzt ist. </a:t>
            </a:r>
            <a:r>
              <a:rPr lang="de-DE" sz="1600" dirty="0" smtClean="0">
                <a:latin typeface="Verdana" panose="020B0604030504040204" pitchFamily="34" charset="0"/>
                <a:ea typeface="Verdana" panose="020B0604030504040204" pitchFamily="34" charset="0"/>
                <a:cs typeface="Verdana" panose="020B0604030504040204" pitchFamily="34" charset="0"/>
              </a:rPr>
              <a:t>Im Atomverbund bilden sich dadurch Kristallstrukturen, die auf der Tetraeder-Form beruhen.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reiner Form ist das Material bei tiefen und „normalen“ Temperaturen ein sehr schlechter Leiter. </a:t>
            </a:r>
            <a:r>
              <a:rPr lang="de-DE" sz="1600" dirty="0" smtClean="0">
                <a:latin typeface="Verdana" panose="020B0604030504040204" pitchFamily="34" charset="0"/>
                <a:ea typeface="Verdana" panose="020B0604030504040204" pitchFamily="34" charset="0"/>
                <a:cs typeface="Verdana" panose="020B0604030504040204" pitchFamily="34" charset="0"/>
              </a:rPr>
              <a:t>Gängige Materialien sind:</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Silizium</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Germanium</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119" y="3679279"/>
            <a:ext cx="3552825" cy="2486025"/>
          </a:xfrm>
          <a:prstGeom prst="rect">
            <a:avLst/>
          </a:prstGeom>
        </p:spPr>
      </p:pic>
      <p:sp>
        <p:nvSpPr>
          <p:cNvPr id="7" name="Textfeld 6"/>
          <p:cNvSpPr txBox="1"/>
          <p:nvPr/>
        </p:nvSpPr>
        <p:spPr>
          <a:xfrm>
            <a:off x="3923928" y="3216166"/>
            <a:ext cx="4752527" cy="304698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 </a:t>
            </a:r>
            <a:r>
              <a:rPr lang="de-DE" sz="1600" dirty="0">
                <a:latin typeface="Verdana" panose="020B0604030504040204" pitchFamily="34" charset="0"/>
                <a:ea typeface="Verdana" panose="020B0604030504040204" pitchFamily="34" charset="0"/>
                <a:cs typeface="Verdana" panose="020B0604030504040204" pitchFamily="34" charset="0"/>
              </a:rPr>
              <a:t>gilt allerdings nur, wenn das Material sehr rein ist. Die geringste Beimengung von Atomen fremder Elemente stört den kristallinen Aufbau derart, dass die Leitfähigkeit erheblich ansteigt. Die Forderung an den Reinheitsgrad liegt bei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10</a:t>
            </a:r>
            <a:r>
              <a:rPr lang="de-DE" sz="1600" baseline="30000" dirty="0" smtClean="0">
                <a:latin typeface="Verdana" panose="020B0604030504040204" pitchFamily="34" charset="0"/>
                <a:ea typeface="Verdana" panose="020B0604030504040204" pitchFamily="34" charset="0"/>
                <a:cs typeface="Verdana" panose="020B0604030504040204" pitchFamily="34" charset="0"/>
              </a:rPr>
              <a:t>-20</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bei Silizium. Das heißt, es kommt ein Fremdatom auf 10</a:t>
            </a:r>
            <a:r>
              <a:rPr lang="de-DE" sz="1600" baseline="30000" dirty="0">
                <a:latin typeface="Verdana" panose="020B0604030504040204" pitchFamily="34" charset="0"/>
                <a:ea typeface="Verdana" panose="020B0604030504040204" pitchFamily="34" charset="0"/>
                <a:cs typeface="Verdana" panose="020B0604030504040204" pitchFamily="34" charset="0"/>
              </a:rPr>
              <a:t>20</a:t>
            </a:r>
            <a:r>
              <a:rPr lang="de-DE" sz="1600" dirty="0">
                <a:latin typeface="Verdana" panose="020B0604030504040204" pitchFamily="34" charset="0"/>
                <a:ea typeface="Verdana" panose="020B0604030504040204" pitchFamily="34" charset="0"/>
                <a:cs typeface="Verdana" panose="020B0604030504040204" pitchFamily="34" charset="0"/>
              </a:rPr>
              <a:t> Siliziumatome. Der geforderte Reinheitsgrad ist außerordentlich hoch. Ein Vergleich macht dieses deutlich: In einem Güterzug voller Erbsen dürfte nur eine einzige schlechte enthalten sein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Störstellenleitfähigkeit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sp>
        <p:nvSpPr>
          <p:cNvPr id="9" name="Textfeld 8"/>
          <p:cNvSpPr txBox="1"/>
          <p:nvPr/>
        </p:nvSpPr>
        <p:spPr>
          <a:xfrm>
            <a:off x="692763" y="1124743"/>
            <a:ext cx="7776864" cy="555536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Germanium- </a:t>
            </a:r>
            <a:r>
              <a:rPr lang="de-DE" sz="1600" dirty="0">
                <a:latin typeface="Verdana" panose="020B0604030504040204" pitchFamily="34" charset="0"/>
                <a:ea typeface="Verdana" panose="020B0604030504040204" pitchFamily="34" charset="0"/>
                <a:cs typeface="Verdana" panose="020B0604030504040204" pitchFamily="34" charset="0"/>
              </a:rPr>
              <a:t>und Siliziumatome haben vier Valenzelektronen. Durch </a:t>
            </a:r>
            <a:r>
              <a:rPr lang="de-DE" sz="1600" dirty="0" err="1">
                <a:latin typeface="Verdana" panose="020B0604030504040204" pitchFamily="34" charset="0"/>
                <a:ea typeface="Verdana" panose="020B0604030504040204" pitchFamily="34" charset="0"/>
                <a:cs typeface="Verdana" panose="020B0604030504040204" pitchFamily="34" charset="0"/>
              </a:rPr>
              <a:t>Einlegieren</a:t>
            </a:r>
            <a:r>
              <a:rPr lang="de-DE" sz="1600" dirty="0">
                <a:latin typeface="Verdana" panose="020B0604030504040204" pitchFamily="34" charset="0"/>
                <a:ea typeface="Verdana" panose="020B0604030504040204" pitchFamily="34" charset="0"/>
                <a:cs typeface="Verdana" panose="020B0604030504040204" pitchFamily="34" charset="0"/>
              </a:rPr>
              <a:t> von Atomen mit fünf Valenzelektronen (zum Beispiel Arsen oder Antimon) erzeugt man Störstellen im Kristallgitter. Man nennt dieses gezielte Verunreinigen </a:t>
            </a:r>
            <a:r>
              <a:rPr lang="de-DE" sz="1600" b="1" dirty="0">
                <a:latin typeface="Verdana" panose="020B0604030504040204" pitchFamily="34" charset="0"/>
                <a:ea typeface="Verdana" panose="020B0604030504040204" pitchFamily="34" charset="0"/>
                <a:cs typeface="Verdana" panose="020B0604030504040204" pitchFamily="34" charset="0"/>
              </a:rPr>
              <a:t>Dotieren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Weil das fünfte Valenzelektron dieses Störatoms keine Bindungsaufgabe im Kristallgitter erfüllt, löst es sich bereits bei sehr niedrigen Temperaturen vom Atom und ist im Gitter frei beweglich. Das Kristall ist somit ohne Wärmezufuhr bereits halbleitend. Da die Leitfähigkeit in diesem Fall durch freie Elektronen (negative Ladungen) hervorgerufen wird, spricht man von </a:t>
            </a:r>
            <a:r>
              <a:rPr lang="de-DE" sz="1600" b="1" dirty="0">
                <a:latin typeface="Verdana" panose="020B0604030504040204" pitchFamily="34" charset="0"/>
                <a:ea typeface="Verdana" panose="020B0604030504040204" pitchFamily="34" charset="0"/>
                <a:cs typeface="Verdana" panose="020B0604030504040204" pitchFamily="34" charset="0"/>
              </a:rPr>
              <a:t>N-leitendem </a:t>
            </a:r>
            <a:r>
              <a:rPr lang="de-DE" sz="1600" b="1" dirty="0" smtClean="0">
                <a:latin typeface="Verdana" panose="020B0604030504040204" pitchFamily="34" charset="0"/>
                <a:ea typeface="Verdana" panose="020B0604030504040204" pitchFamily="34" charset="0"/>
                <a:cs typeface="Verdana" panose="020B0604030504040204" pitchFamily="34" charset="0"/>
              </a:rPr>
              <a:t>Halbleitermaterial</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Durch </a:t>
            </a:r>
            <a:r>
              <a:rPr lang="de-DE" sz="1600" dirty="0" err="1">
                <a:latin typeface="Verdana" panose="020B0604030504040204" pitchFamily="34" charset="0"/>
                <a:ea typeface="Verdana" panose="020B0604030504040204" pitchFamily="34" charset="0"/>
                <a:cs typeface="Verdana" panose="020B0604030504040204" pitchFamily="34" charset="0"/>
              </a:rPr>
              <a:t>Einlegieren</a:t>
            </a:r>
            <a:r>
              <a:rPr lang="de-DE" sz="1600" dirty="0">
                <a:latin typeface="Verdana" panose="020B0604030504040204" pitchFamily="34" charset="0"/>
                <a:ea typeface="Verdana" panose="020B0604030504040204" pitchFamily="34" charset="0"/>
                <a:cs typeface="Verdana" panose="020B0604030504040204" pitchFamily="34" charset="0"/>
              </a:rPr>
              <a:t> von Atomen mit nur drei Valenzelektronen (zum Beispiel Gallium oder Indium) treten ebenfalls Störstellen auf. An jeder Stelle eines Fremdatoms fehlt ein Valenzelektron zur vollständigen Bindung. Diese entstandenen Fehlstellen (Löcher) können aus der Umgebung mit Elektronen aufgefüllt werden, wodurch Löcher an anderen Stellen entstehen. Das Defektelektron (oder Loch) ist also gleichsam als frei beweglicher Ladungsträger aufzufassen. Da eine fehlende negative Ladung einer überschüssigen positiven Ladung entspricht, kann man die Defektelektronen als positive Ladungsträger auffassen. Man spricht hier von </a:t>
            </a:r>
            <a:r>
              <a:rPr lang="de-DE" sz="1600" b="1" dirty="0">
                <a:latin typeface="Verdana" panose="020B0604030504040204" pitchFamily="34" charset="0"/>
                <a:ea typeface="Verdana" panose="020B0604030504040204" pitchFamily="34" charset="0"/>
                <a:cs typeface="Verdana" panose="020B0604030504040204" pitchFamily="34" charset="0"/>
              </a:rPr>
              <a:t>P-leitendem Halbleitermaterial</a:t>
            </a:r>
            <a:r>
              <a:rPr lang="de-DE" sz="1600" dirty="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3537977"/>
              </p:ext>
            </p:extLst>
          </p:nvPr>
        </p:nvGraphicFramePr>
        <p:xfrm>
          <a:off x="899592" y="148386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TC501</a:t>
                      </a:r>
                      <a:endParaRPr lang="en-US" dirty="0">
                        <a:solidFill>
                          <a:schemeClr val="tx1"/>
                        </a:solidFill>
                      </a:endParaRPr>
                    </a:p>
                  </a:txBody>
                  <a:tcPr>
                    <a:solidFill>
                      <a:schemeClr val="bg1">
                        <a:lumMod val="65000"/>
                      </a:schemeClr>
                    </a:solidFill>
                  </a:tcPr>
                </a:tc>
                <a:tc>
                  <a:txBody>
                    <a:bodyPr/>
                    <a:lstStyle/>
                    <a:p>
                      <a:r>
                        <a:rPr lang="de-DE"/>
                        <a:t>P-dotiertes Halbleitermaterial ist solches, das mit einem zusätzlichen Stoff versehen wurde, der</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mehr als vier Valenzelektronen enthält.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genau</a:t>
                      </a:r>
                      <a:r>
                        <a:rPr lang="en-US" dirty="0" smtClean="0"/>
                        <a:t> </a:t>
                      </a:r>
                      <a:r>
                        <a:rPr lang="en-US" dirty="0" err="1" smtClean="0"/>
                        <a:t>vier</a:t>
                      </a:r>
                      <a:r>
                        <a:rPr lang="en-US" dirty="0" smtClean="0"/>
                        <a:t> </a:t>
                      </a:r>
                      <a:r>
                        <a:rPr lang="en-US" dirty="0" err="1" smtClean="0"/>
                        <a:t>Valenzelektronen</a:t>
                      </a:r>
                      <a:r>
                        <a:rPr lang="en-US" dirty="0" smtClean="0"/>
                        <a:t> </a:t>
                      </a:r>
                      <a:r>
                        <a:rPr lang="en-US" dirty="0" err="1" smtClean="0"/>
                        <a:t>enthält</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weniger als vier Valenzelektronen enthält.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keine</a:t>
                      </a:r>
                      <a:r>
                        <a:rPr lang="en-US" dirty="0" smtClean="0"/>
                        <a:t> </a:t>
                      </a:r>
                      <a:r>
                        <a:rPr lang="en-US" dirty="0" err="1" smtClean="0"/>
                        <a:t>Valenzelektronen</a:t>
                      </a:r>
                      <a:r>
                        <a:rPr lang="en-US" dirty="0" smtClean="0"/>
                        <a:t> </a:t>
                      </a:r>
                      <a:r>
                        <a:rPr lang="en-US" dirty="0" err="1" smtClean="0"/>
                        <a:t>enthält</a:t>
                      </a:r>
                      <a:r>
                        <a:rPr lang="en-US" dirty="0" smtClean="0"/>
                        <a: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21339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4998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656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31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4770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12033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847392"/>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32041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126675040"/>
              </p:ext>
            </p:extLst>
          </p:nvPr>
        </p:nvGraphicFramePr>
        <p:xfrm>
          <a:off x="899592" y="4167088"/>
          <a:ext cx="7488832" cy="18542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TC502</a:t>
                      </a:r>
                      <a:endParaRPr lang="en-US" dirty="0">
                        <a:solidFill>
                          <a:schemeClr val="tx1"/>
                        </a:solidFill>
                      </a:endParaRPr>
                    </a:p>
                  </a:txBody>
                  <a:tcPr>
                    <a:solidFill>
                      <a:schemeClr val="bg1">
                        <a:lumMod val="65000"/>
                      </a:schemeClr>
                    </a:solidFill>
                  </a:tcPr>
                </a:tc>
                <a:tc>
                  <a:txBody>
                    <a:bodyPr/>
                    <a:lstStyle/>
                    <a:p>
                      <a:r>
                        <a:rPr lang="de-DE" dirty="0" smtClean="0"/>
                        <a:t>N-leitendes </a:t>
                      </a:r>
                      <a:r>
                        <a:rPr lang="de-DE" dirty="0"/>
                        <a:t>Halbleitermaterial ist gekennzeichnet durch</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Überschuss</a:t>
                      </a:r>
                      <a:r>
                        <a:rPr lang="en-US" dirty="0" smtClean="0"/>
                        <a:t> an </a:t>
                      </a:r>
                      <a:r>
                        <a:rPr lang="en-US" dirty="0" err="1" smtClean="0"/>
                        <a:t>freien</a:t>
                      </a:r>
                      <a:r>
                        <a:rPr lang="en-US" dirty="0" smtClean="0"/>
                        <a:t> </a:t>
                      </a:r>
                      <a:r>
                        <a:rPr lang="en-US" dirty="0" err="1" smtClean="0"/>
                        <a:t>Elektronen</a:t>
                      </a:r>
                      <a:r>
                        <a:rPr lang="en-US" dirty="0" smtClean="0"/>
                        <a: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das </a:t>
                      </a:r>
                      <a:r>
                        <a:rPr lang="en-US" dirty="0" err="1" smtClean="0"/>
                        <a:t>Fehlen</a:t>
                      </a:r>
                      <a:r>
                        <a:rPr lang="en-US" dirty="0" smtClean="0"/>
                        <a:t> von </a:t>
                      </a:r>
                      <a:r>
                        <a:rPr lang="en-US" dirty="0" err="1" smtClean="0"/>
                        <a:t>Dotierungsatomen</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das Fehlen von Atomen im Gitter des Halbleiterkristalls.</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bewegliche</a:t>
                      </a:r>
                      <a:r>
                        <a:rPr lang="en-US" dirty="0" smtClean="0"/>
                        <a:t> </a:t>
                      </a:r>
                      <a:r>
                        <a:rPr lang="en-US" dirty="0" err="1" smtClean="0"/>
                        <a:t>Elektronenlücken</a:t>
                      </a:r>
                      <a:r>
                        <a:rPr lang="en-US" dirty="0" smtClean="0"/>
                        <a:t>.</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5964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623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281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940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384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7529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967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687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21101085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Diode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p:sp>
        <p:nvSpPr>
          <p:cNvPr id="9" name="Textfeld 8"/>
          <p:cNvSpPr txBox="1"/>
          <p:nvPr/>
        </p:nvSpPr>
        <p:spPr>
          <a:xfrm>
            <a:off x="683569" y="1196752"/>
            <a:ext cx="7704856" cy="538609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Dotiert </a:t>
            </a:r>
            <a:r>
              <a:rPr lang="de-DE" sz="1600" dirty="0">
                <a:latin typeface="Verdana" panose="020B0604030504040204" pitchFamily="34" charset="0"/>
                <a:ea typeface="Verdana" panose="020B0604030504040204" pitchFamily="34" charset="0"/>
                <a:cs typeface="Verdana" panose="020B0604030504040204" pitchFamily="34" charset="0"/>
              </a:rPr>
              <a:t>man einen Halbleiter von der einen Seite her mit einem dreiwertigen Stoff (P-leitend) und von der anderen Seite her mit einem fünfwertigen Stoff (N-leitend), so entsteht in der Mitte ein PN-Übergang</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dieser Grenzschicht werden die Elektronen der N-Schicht durch Diffusion zu den freien Stellen (Löchern) der P-Schicht wandern und die Lücken </a:t>
            </a:r>
            <a:r>
              <a:rPr lang="de-DE" sz="1600" dirty="0" smtClean="0">
                <a:latin typeface="Verdana" panose="020B0604030504040204" pitchFamily="34" charset="0"/>
                <a:ea typeface="Verdana" panose="020B0604030504040204" pitchFamily="34" charset="0"/>
                <a:cs typeface="Verdana" panose="020B0604030504040204" pitchFamily="34" charset="0"/>
              </a:rPr>
              <a:t>ausfüllen</a:t>
            </a:r>
            <a:r>
              <a:rPr lang="de-DE" sz="1600" dirty="0">
                <a:latin typeface="Verdana" panose="020B0604030504040204" pitchFamily="34" charset="0"/>
                <a:ea typeface="Verdana" panose="020B0604030504040204" pitchFamily="34" charset="0"/>
                <a:cs typeface="Verdana" panose="020B0604030504040204" pitchFamily="34" charset="0"/>
              </a:rPr>
              <a:t>. Dieses gleichzeitige Verschwinden je eines Elektrons und eines Loches nennt man "Rekombination". Die Grenzschicht verarmt damit an freien Ladungsträgern. Sie wird zu einer nicht leitenden Schicht oder Sperrschicht.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Sperrschicht ist elektrisch nicht mehr neutral, sondern elektrisch geladen. </a:t>
            </a:r>
            <a:r>
              <a:rPr lang="de-DE" sz="1600" dirty="0" smtClean="0">
                <a:latin typeface="Verdana" panose="020B0604030504040204" pitchFamily="34" charset="0"/>
                <a:ea typeface="Verdana" panose="020B0604030504040204" pitchFamily="34" charset="0"/>
                <a:cs typeface="Verdana" panose="020B0604030504040204" pitchFamily="34" charset="0"/>
              </a:rPr>
              <a:t>Diese </a:t>
            </a:r>
            <a:r>
              <a:rPr lang="de-DE" sz="1600" dirty="0">
                <a:latin typeface="Verdana" panose="020B0604030504040204" pitchFamily="34" charset="0"/>
                <a:ea typeface="Verdana" panose="020B0604030504040204" pitchFamily="34" charset="0"/>
                <a:cs typeface="Verdana" panose="020B0604030504040204" pitchFamily="34" charset="0"/>
              </a:rPr>
              <a:t>unterschiedliche Ladung hat eine Spannung zur Folge, die man "Diffusionsspannung" oder Schwellspannung nennt. Die Schwellspannung beträgt bei Germanium etwa 0,2 bis 0,4 V und bei Silizium etwa 0,6 bis 0,8 Volt.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5" name="Textfeld 4"/>
          <p:cNvSpPr txBox="1"/>
          <p:nvPr/>
        </p:nvSpPr>
        <p:spPr>
          <a:xfrm>
            <a:off x="683568" y="3717032"/>
            <a:ext cx="3930452" cy="132343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Sperrschicht haben sich aber nun auf der P-Seite zusätzliche Elektronen (negativ) angesammelt, die auf der N-Seite fehlen (positive Ladungen im Überschuss). </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3645024"/>
            <a:ext cx="3790760" cy="1384840"/>
          </a:xfrm>
          <a:prstGeom prst="rect">
            <a:avLst/>
          </a:prstGeom>
        </p:spPr>
      </p:pic>
    </p:spTree>
    <p:extLst>
      <p:ext uri="{BB962C8B-B14F-4D97-AF65-F5344CB8AC3E}">
        <p14:creationId xmlns:p14="http://schemas.microsoft.com/office/powerpoint/2010/main" val="34215419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gesperrte Diode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a:p>
        </p:txBody>
      </p:sp>
      <p:sp>
        <p:nvSpPr>
          <p:cNvPr id="9" name="Textfeld 8"/>
          <p:cNvSpPr txBox="1"/>
          <p:nvPr/>
        </p:nvSpPr>
        <p:spPr>
          <a:xfrm>
            <a:off x="683567" y="1547688"/>
            <a:ext cx="7890893" cy="290335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Legt man einen solchen dotierten Halbleiter an eine äußere Spannung derart, dass der Pluspol der Spannungsquelle mit der N-Schicht und der Minuspol mit der P-Schicht verbunden </a:t>
            </a:r>
            <a:r>
              <a:rPr lang="de-DE" sz="1600" dirty="0" smtClean="0">
                <a:latin typeface="Verdana" panose="020B0604030504040204" pitchFamily="34" charset="0"/>
                <a:ea typeface="Verdana" panose="020B0604030504040204" pitchFamily="34" charset="0"/>
                <a:cs typeface="Verdana" panose="020B0604030504040204" pitchFamily="34" charset="0"/>
              </a:rPr>
              <a:t>wird, </a:t>
            </a:r>
            <a:r>
              <a:rPr lang="de-DE" sz="1600" dirty="0">
                <a:latin typeface="Verdana" panose="020B0604030504040204" pitchFamily="34" charset="0"/>
                <a:ea typeface="Verdana" panose="020B0604030504040204" pitchFamily="34" charset="0"/>
                <a:cs typeface="Verdana" panose="020B0604030504040204" pitchFamily="34" charset="0"/>
              </a:rPr>
              <a:t>so wandern die Löcher der P-Schicht zum Minuspol und die Elektronen der N-Schicht zum Pluspol (entgegen gesetzte Ladungen ziehen sich an).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Dadurch verbreitert sich nun die ladungsträgerarme Zone (Verarmungszone). Der PN-Übergang sperrt. Es fließt ein ganz geringer Sperrstrom von wenigen Mikroampere (Germanium) bzw. Nanoampere (Silizium). Erst bei einer sehr hohen Spannung in Sperrrichtung steigt der Strom plötzlich an. Es kommt zum Durchbruch und das Bauteil kann zerstört werden.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497" y="4581128"/>
            <a:ext cx="2929223" cy="1965579"/>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6016" y="4653136"/>
            <a:ext cx="3037713" cy="1729454"/>
          </a:xfrm>
          <a:prstGeom prst="rect">
            <a:avLst/>
          </a:prstGeom>
        </p:spPr>
      </p:pic>
    </p:spTree>
    <p:extLst>
      <p:ext uri="{BB962C8B-B14F-4D97-AF65-F5344CB8AC3E}">
        <p14:creationId xmlns:p14="http://schemas.microsoft.com/office/powerpoint/2010/main" val="176757641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Diode in der Praxis</a:t>
            </a:r>
            <a:endParaRPr lang="de-DE" altLang="en-US" dirty="0" smtClean="0"/>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dirty="0"/>
          </a:p>
        </p:txBody>
      </p:sp>
      <p:sp>
        <p:nvSpPr>
          <p:cNvPr id="9" name="Textfeld 8"/>
          <p:cNvSpPr txBox="1"/>
          <p:nvPr/>
        </p:nvSpPr>
        <p:spPr>
          <a:xfrm>
            <a:off x="683567" y="1268760"/>
            <a:ext cx="7890893" cy="528349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Polt man die Spannungsquelle um, werden die Elektronen der N-Schicht und auch die Defektelektronen der P-Schicht durch die abstoßenden Kräfte in die Verarmungszone gedrängt. Die Verarmungszone wird von Ladungsträgern überflutet und dadurch dünner. Ist die äußere Spannung mindestens so groß wie die Diffusionsspannung, verschwindet die Sperrschicht völlig – das Bauelement leitet.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Dieses </a:t>
            </a:r>
            <a:r>
              <a:rPr lang="de-DE" sz="1600" dirty="0">
                <a:latin typeface="Verdana" panose="020B0604030504040204" pitchFamily="34" charset="0"/>
                <a:ea typeface="Verdana" panose="020B0604030504040204" pitchFamily="34" charset="0"/>
                <a:cs typeface="Verdana" panose="020B0604030504040204" pitchFamily="34" charset="0"/>
              </a:rPr>
              <a:t>Bauelement (PN-Übergang), das in einer Richtung den Strom sperrt und in der anderen Richtung leitet, nennt man </a:t>
            </a:r>
            <a:r>
              <a:rPr lang="de-DE" sz="1600" dirty="0" smtClean="0">
                <a:latin typeface="Verdana" panose="020B0604030504040204" pitchFamily="34" charset="0"/>
                <a:ea typeface="Verdana" panose="020B0604030504040204" pitchFamily="34" charset="0"/>
                <a:cs typeface="Verdana" panose="020B0604030504040204" pitchFamily="34" charset="0"/>
              </a:rPr>
              <a:t>Diode. </a:t>
            </a:r>
            <a:r>
              <a:rPr lang="de-DE" sz="1600" dirty="0">
                <a:latin typeface="Verdana" panose="020B0604030504040204" pitchFamily="34" charset="0"/>
                <a:ea typeface="Verdana" panose="020B0604030504040204" pitchFamily="34" charset="0"/>
                <a:cs typeface="Verdana" panose="020B0604030504040204" pitchFamily="34" charset="0"/>
              </a:rPr>
              <a:t>Eine Diode leitet also, wenn man den Pluspol der Spannungsquelle an die Anode (P-Schicht) und den Minuspol an die Katode (N-Schicht) legt.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einem Stromkreis mit einem Lämpchen und einer Diode leuchtet </a:t>
            </a:r>
            <a:r>
              <a:rPr lang="de-DE" sz="1600" dirty="0">
                <a:latin typeface="Verdana" panose="020B0604030504040204" pitchFamily="34" charset="0"/>
                <a:ea typeface="Verdana" panose="020B0604030504040204" pitchFamily="34" charset="0"/>
                <a:cs typeface="Verdana" panose="020B0604030504040204" pitchFamily="34" charset="0"/>
              </a:rPr>
              <a:t>das Lämpchen (die Diode leitet</a:t>
            </a:r>
            <a:r>
              <a:rPr lang="de-DE" sz="1600" dirty="0" smtClean="0">
                <a:latin typeface="Verdana" panose="020B0604030504040204" pitchFamily="34" charset="0"/>
                <a:ea typeface="Verdana" panose="020B0604030504040204" pitchFamily="34" charset="0"/>
                <a:cs typeface="Verdana" panose="020B0604030504040204" pitchFamily="34" charset="0"/>
              </a:rPr>
              <a:t>) wenn der Strom in Pfeilrichtung fließt, </a:t>
            </a:r>
            <a:r>
              <a:rPr lang="de-DE" sz="1600" dirty="0">
                <a:latin typeface="Verdana" panose="020B0604030504040204" pitchFamily="34" charset="0"/>
                <a:ea typeface="Verdana" panose="020B0604030504040204" pitchFamily="34" charset="0"/>
                <a:cs typeface="Verdana" panose="020B0604030504040204" pitchFamily="34" charset="0"/>
              </a:rPr>
              <a:t>in der anderen bleibt es dunkel (die Diode sperrt). Die Durchlassspannung (Spannungsabfall über der Diode, wenn diese leitet) müssten Sie bei allen Dioden mit 0,7 Volt messen, wenn Sie wirklich Siliziumdioden verwendet haben. Wenn eine Diode in beiden Richtungen </a:t>
            </a:r>
            <a:r>
              <a:rPr lang="de-DE" sz="1600" dirty="0" smtClean="0">
                <a:latin typeface="Verdana" panose="020B0604030504040204" pitchFamily="34" charset="0"/>
                <a:ea typeface="Verdana" panose="020B0604030504040204" pitchFamily="34" charset="0"/>
                <a:cs typeface="Verdana" panose="020B0604030504040204" pitchFamily="34" charset="0"/>
              </a:rPr>
              <a:t>leitet, </a:t>
            </a:r>
            <a:r>
              <a:rPr lang="de-DE" sz="1600" dirty="0">
                <a:latin typeface="Verdana" panose="020B0604030504040204" pitchFamily="34" charset="0"/>
                <a:ea typeface="Verdana" panose="020B0604030504040204" pitchFamily="34" charset="0"/>
                <a:cs typeface="Verdana" panose="020B0604030504040204" pitchFamily="34" charset="0"/>
              </a:rPr>
              <a:t>ist sie kaputt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8638" y="3960187"/>
            <a:ext cx="3669506" cy="1052989"/>
          </a:xfrm>
          <a:prstGeom prst="rect">
            <a:avLst/>
          </a:prstGeom>
        </p:spPr>
      </p:pic>
    </p:spTree>
    <p:extLst>
      <p:ext uri="{BB962C8B-B14F-4D97-AF65-F5344CB8AC3E}">
        <p14:creationId xmlns:p14="http://schemas.microsoft.com/office/powerpoint/2010/main" val="396354389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88260507"/>
              </p:ext>
            </p:extLst>
          </p:nvPr>
        </p:nvGraphicFramePr>
        <p:xfrm>
          <a:off x="899592" y="148386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TC504</a:t>
                      </a:r>
                      <a:endParaRPr lang="en-US" dirty="0">
                        <a:solidFill>
                          <a:schemeClr val="tx1"/>
                        </a:solidFill>
                      </a:endParaRPr>
                    </a:p>
                  </a:txBody>
                  <a:tcPr>
                    <a:solidFill>
                      <a:schemeClr val="bg1">
                        <a:lumMod val="65000"/>
                      </a:schemeClr>
                    </a:solidFill>
                  </a:tcPr>
                </a:tc>
                <a:tc>
                  <a:txBody>
                    <a:bodyPr/>
                    <a:lstStyle/>
                    <a:p>
                      <a:r>
                        <a:rPr lang="de-DE"/>
                        <a:t>Eine in Sperrrichtung betriebene Diode hat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eine</a:t>
                      </a:r>
                      <a:r>
                        <a:rPr lang="en-US" dirty="0" smtClean="0"/>
                        <a:t> </a:t>
                      </a:r>
                      <a:r>
                        <a:rPr lang="en-US" dirty="0" err="1" smtClean="0"/>
                        <a:t>hohe</a:t>
                      </a:r>
                      <a:r>
                        <a:rPr lang="en-US" dirty="0" smtClean="0"/>
                        <a:t> </a:t>
                      </a:r>
                      <a:r>
                        <a:rPr lang="en-US" dirty="0" err="1" smtClean="0"/>
                        <a:t>Kapazität</a:t>
                      </a:r>
                      <a:r>
                        <a:rPr lang="en-US" dirty="0" smtClean="0"/>
                        <a: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eine</a:t>
                      </a:r>
                      <a:r>
                        <a:rPr lang="en-US" dirty="0" smtClean="0"/>
                        <a:t> </a:t>
                      </a:r>
                      <a:r>
                        <a:rPr lang="en-US" dirty="0" err="1" smtClean="0"/>
                        <a:t>geringe</a:t>
                      </a:r>
                      <a:r>
                        <a:rPr lang="en-US" dirty="0" smtClean="0"/>
                        <a:t> </a:t>
                      </a:r>
                      <a:r>
                        <a:rPr lang="en-US" dirty="0" err="1" smtClean="0"/>
                        <a:t>Impedanz</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einen</a:t>
                      </a:r>
                      <a:r>
                        <a:rPr lang="en-US" dirty="0" smtClean="0"/>
                        <a:t> </a:t>
                      </a:r>
                      <a:r>
                        <a:rPr lang="en-US" dirty="0" err="1" smtClean="0"/>
                        <a:t>hohen</a:t>
                      </a:r>
                      <a:r>
                        <a:rPr lang="en-US" dirty="0" smtClean="0"/>
                        <a:t> </a:t>
                      </a:r>
                      <a:r>
                        <a:rPr lang="en-US" dirty="0" err="1" smtClean="0"/>
                        <a:t>Widerstand</a:t>
                      </a:r>
                      <a:r>
                        <a:rPr lang="en-US" dirty="0" smtClean="0"/>
                        <a: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eine</a:t>
                      </a:r>
                      <a:r>
                        <a:rPr lang="en-US" dirty="0" smtClean="0"/>
                        <a:t> </a:t>
                      </a:r>
                      <a:r>
                        <a:rPr lang="en-US" dirty="0" err="1" smtClean="0"/>
                        <a:t>hohe</a:t>
                      </a:r>
                      <a:r>
                        <a:rPr lang="en-US" dirty="0" smtClean="0"/>
                        <a:t> </a:t>
                      </a:r>
                      <a:r>
                        <a:rPr lang="en-US" dirty="0" err="1" smtClean="0"/>
                        <a:t>Induktivität</a:t>
                      </a:r>
                      <a:r>
                        <a:rPr lang="en-US" dirty="0" smtClean="0"/>
                        <a: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8978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636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295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53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08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41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1236"/>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29679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157643913"/>
              </p:ext>
            </p:extLst>
          </p:nvPr>
        </p:nvGraphicFramePr>
        <p:xfrm>
          <a:off x="899592" y="3801834"/>
          <a:ext cx="7488832" cy="236347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TC505</a:t>
                      </a:r>
                      <a:endParaRPr lang="en-US" dirty="0">
                        <a:solidFill>
                          <a:schemeClr val="tx1"/>
                        </a:solidFill>
                      </a:endParaRPr>
                    </a:p>
                  </a:txBody>
                  <a:tcPr>
                    <a:solidFill>
                      <a:schemeClr val="bg1">
                        <a:lumMod val="65000"/>
                      </a:schemeClr>
                    </a:solidFill>
                  </a:tcPr>
                </a:tc>
                <a:tc>
                  <a:txBody>
                    <a:bodyPr/>
                    <a:lstStyle/>
                    <a:p>
                      <a:r>
                        <a:rPr lang="de-DE"/>
                        <a:t>Die Auswahlantworten enthalten Silizium-Dioden mit unterschiedlichen Arbeitspunkten. Bei welcher Antwort befindet sich die Diode in leitendem Zustand?</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-2,6 V                       -2,0 V </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  15 V                           9 V</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 0,7 V                        1,3 V </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 3,4 V                        4,0 V </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7327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985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643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302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746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115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3297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8049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4757656"/>
            <a:ext cx="1171575" cy="238125"/>
          </a:xfrm>
          <a:prstGeom prst="rect">
            <a:avLst/>
          </a:prstGeom>
        </p:spPr>
      </p:pic>
      <p:pic>
        <p:nvPicPr>
          <p:cNvPr id="27" name="Grafik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5855171"/>
            <a:ext cx="1171575" cy="238125"/>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5120122"/>
            <a:ext cx="1152525" cy="209550"/>
          </a:xfrm>
          <a:prstGeom prst="rect">
            <a:avLst/>
          </a:prstGeom>
        </p:spPr>
      </p:pic>
      <p:pic>
        <p:nvPicPr>
          <p:cNvPr id="28" name="Grafik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5523706"/>
            <a:ext cx="1152525" cy="209550"/>
          </a:xfrm>
          <a:prstGeom prst="rect">
            <a:avLst/>
          </a:prstGeom>
        </p:spPr>
      </p:pic>
    </p:spTree>
    <p:extLst>
      <p:ext uri="{BB962C8B-B14F-4D97-AF65-F5344CB8AC3E}">
        <p14:creationId xmlns:p14="http://schemas.microsoft.com/office/powerpoint/2010/main" val="110110116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2146</Words>
  <Application>Microsoft Office PowerPoint</Application>
  <PresentationFormat>Bildschirmpräsentation (4:3)</PresentationFormat>
  <Paragraphs>316</Paragraphs>
  <Slides>22</Slides>
  <Notes>22</Notes>
  <HiddenSlides>0</HiddenSlides>
  <MMClips>0</MMClips>
  <ScaleCrop>false</ScaleCrop>
  <HeadingPairs>
    <vt:vector size="4" baseType="variant">
      <vt:variant>
        <vt:lpstr>Design</vt:lpstr>
      </vt:variant>
      <vt:variant>
        <vt:i4>1</vt:i4>
      </vt:variant>
      <vt:variant>
        <vt:lpstr>Folientitel</vt:lpstr>
      </vt:variant>
      <vt:variant>
        <vt:i4>22</vt:i4>
      </vt:variant>
    </vt:vector>
  </HeadingPairs>
  <TitlesOfParts>
    <vt:vector size="23" baseType="lpstr">
      <vt:lpstr>Standarddesign</vt:lpstr>
      <vt:lpstr>PowerPoint-Präsentation</vt:lpstr>
      <vt:lpstr>Halbleiterwerkstoffe</vt:lpstr>
      <vt:lpstr>Halbleiterwerkstoffe</vt:lpstr>
      <vt:lpstr>Störstellenleitfähigkeit</vt:lpstr>
      <vt:lpstr>Prüfungsfragen</vt:lpstr>
      <vt:lpstr>Die Diode</vt:lpstr>
      <vt:lpstr>Die gesperrte Diode</vt:lpstr>
      <vt:lpstr>Die Diode in der Praxis</vt:lpstr>
      <vt:lpstr>Prüfungsfragen</vt:lpstr>
      <vt:lpstr>Prüfungsfragen</vt:lpstr>
      <vt:lpstr>Die Z-Diode</vt:lpstr>
      <vt:lpstr>Prüfungsfrage</vt:lpstr>
      <vt:lpstr>Die Fotodiode</vt:lpstr>
      <vt:lpstr>Fotoelement und Solarzelle</vt:lpstr>
      <vt:lpstr>Die Leuchtdiode (LED)</vt:lpstr>
      <vt:lpstr>Prüfungsfrage</vt:lpstr>
      <vt:lpstr>Der Optokoppler</vt:lpstr>
      <vt:lpstr>Typkennzeichnung von Dioden</vt:lpstr>
      <vt:lpstr>Die Diode als Gleichrichter</vt:lpstr>
      <vt:lpstr>Prüfungsfrage</vt:lpstr>
      <vt:lpstr>Prüfungsfrage</vt:lpstr>
      <vt:lpstr>Nächste Woche: Mi, 4. Februar, 19 Uhr lokal</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413</cp:revision>
  <dcterms:created xsi:type="dcterms:W3CDTF">2007-05-09T13:16:25Z</dcterms:created>
  <dcterms:modified xsi:type="dcterms:W3CDTF">2015-01-27T21:52:18Z</dcterms:modified>
</cp:coreProperties>
</file>