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4"/>
  </p:notesMasterIdLst>
  <p:handoutMasterIdLst>
    <p:handoutMasterId r:id="rId25"/>
  </p:handoutMasterIdLst>
  <p:sldIdLst>
    <p:sldId id="299" r:id="rId2"/>
    <p:sldId id="284" r:id="rId3"/>
    <p:sldId id="321" r:id="rId4"/>
    <p:sldId id="456" r:id="rId5"/>
    <p:sldId id="457" r:id="rId6"/>
    <p:sldId id="444" r:id="rId7"/>
    <p:sldId id="498" r:id="rId8"/>
    <p:sldId id="499" r:id="rId9"/>
    <p:sldId id="445" r:id="rId10"/>
    <p:sldId id="458" r:id="rId11"/>
    <p:sldId id="500" r:id="rId12"/>
    <p:sldId id="501" r:id="rId13"/>
    <p:sldId id="504" r:id="rId14"/>
    <p:sldId id="503" r:id="rId15"/>
    <p:sldId id="416" r:id="rId16"/>
    <p:sldId id="492" r:id="rId17"/>
    <p:sldId id="459" r:id="rId18"/>
    <p:sldId id="505" r:id="rId19"/>
    <p:sldId id="460" r:id="rId20"/>
    <p:sldId id="461" r:id="rId21"/>
    <p:sldId id="493" r:id="rId22"/>
    <p:sldId id="306" r:id="rId23"/>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varScale="1">
        <p:scale>
          <a:sx n="72" d="100"/>
          <a:sy n="72" d="100"/>
        </p:scale>
        <p:origin x="-762"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29.01.2015</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29.01.2015</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22</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4.gi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E-13</a:t>
            </a:r>
          </a:p>
          <a:p>
            <a:endParaRPr lang="de-DE" b="1" dirty="0" smtClean="0"/>
          </a:p>
          <a:p>
            <a:r>
              <a:rPr lang="de-DE" b="1" dirty="0" smtClean="0"/>
              <a:t>Transistor, Verstärker</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8935" y="2060848"/>
            <a:ext cx="3765233" cy="1423130"/>
          </a:xfrm>
          <a:prstGeom prst="rect">
            <a:avLst/>
          </a:prstGeom>
        </p:spPr>
      </p:pic>
      <p:sp>
        <p:nvSpPr>
          <p:cNvPr id="10242" name="Rectangle 2"/>
          <p:cNvSpPr>
            <a:spLocks noGrp="1" noChangeArrowheads="1"/>
          </p:cNvSpPr>
          <p:nvPr>
            <p:ph type="title"/>
          </p:nvPr>
        </p:nvSpPr>
        <p:spPr>
          <a:xfrm>
            <a:off x="639760" y="404664"/>
            <a:ext cx="6768752" cy="609600"/>
          </a:xfrm>
        </p:spPr>
        <p:txBody>
          <a:bodyPr/>
          <a:lstStyle/>
          <a:p>
            <a:r>
              <a:rPr lang="de-DE" altLang="en-US" dirty="0"/>
              <a:t>Feldeffekt-Transistor (FET)</a:t>
            </a:r>
            <a:endParaRPr lang="de-DE" altLang="en-US" dirty="0" smtClean="0"/>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10</a:t>
            </a:fld>
            <a:endParaRPr lang="de-DE" altLang="en-US" dirty="0"/>
          </a:p>
        </p:txBody>
      </p:sp>
      <p:sp>
        <p:nvSpPr>
          <p:cNvPr id="9" name="Textfeld 8"/>
          <p:cNvSpPr txBox="1"/>
          <p:nvPr/>
        </p:nvSpPr>
        <p:spPr>
          <a:xfrm>
            <a:off x="683567" y="1268760"/>
            <a:ext cx="7890893" cy="552971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Der Feldeffekttransistor wurde bereits 1928 von Julius E. Lilienfeld zum Patent angemeldet. Er ist also älter als der bipolare Transistor. Das Grundprinzip dieses von Lilienfeld beschriebenen Feldeffektes ist im </a:t>
            </a:r>
            <a:r>
              <a:rPr lang="de-DE" sz="1600" dirty="0" smtClean="0">
                <a:latin typeface="Verdana" panose="020B0604030504040204" pitchFamily="34" charset="0"/>
                <a:ea typeface="Verdana" panose="020B0604030504040204" pitchFamily="34" charset="0"/>
                <a:cs typeface="Verdana" panose="020B0604030504040204" pitchFamily="34" charset="0"/>
              </a:rPr>
              <a:t>Bild </a:t>
            </a:r>
            <a:r>
              <a:rPr lang="de-DE" sz="1600" dirty="0">
                <a:latin typeface="Verdana" panose="020B0604030504040204" pitchFamily="34" charset="0"/>
                <a:ea typeface="Verdana" panose="020B0604030504040204" pitchFamily="34" charset="0"/>
                <a:cs typeface="Verdana" panose="020B0604030504040204" pitchFamily="34" charset="0"/>
              </a:rPr>
              <a:t>dargestellt.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Legt </a:t>
            </a:r>
            <a:r>
              <a:rPr lang="de-DE" sz="1600" dirty="0">
                <a:latin typeface="Verdana" panose="020B0604030504040204" pitchFamily="34" charset="0"/>
                <a:ea typeface="Verdana" panose="020B0604030504040204" pitchFamily="34" charset="0"/>
                <a:cs typeface="Verdana" panose="020B0604030504040204" pitchFamily="34" charset="0"/>
              </a:rPr>
              <a:t>man an ein dotiertes Halbleiterplättchen (z.B. N-dotiert, also Elektronen in der Überzahl) eine Spannung an (U1), so fließt ein Ladungsträgerstrom durch diesen Kristall (hier Elektronen). Wird mit Hilfe der Spannung U2 senk-recht zur Strombahn ein elektrisches Feld angelegt, so dass die Ladungsträger abgestoßen werden (hier negative Spannung, denn gleichnamige Ladungen stoßen sich ab), so findet der Ladungstransport in einem immer kleiner werdenden Kristallquerschnitt (Kanal) statt. Der Widerstand des Halbleiterkristalls wird größer, bzw. der Strom sinkt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Mit Hilfe der Spannung U2 kann der Ladungsträgerstrom im </a:t>
            </a:r>
            <a:r>
              <a:rPr lang="de-DE" sz="1600" dirty="0" smtClean="0">
                <a:latin typeface="Verdana" panose="020B0604030504040204" pitchFamily="34" charset="0"/>
                <a:ea typeface="Verdana" panose="020B0604030504040204" pitchFamily="34" charset="0"/>
                <a:cs typeface="Verdana" panose="020B0604030504040204" pitchFamily="34" charset="0"/>
              </a:rPr>
              <a:t>Halbleiter-kristall </a:t>
            </a:r>
            <a:r>
              <a:rPr lang="de-DE" sz="1600" dirty="0">
                <a:latin typeface="Verdana" panose="020B0604030504040204" pitchFamily="34" charset="0"/>
                <a:ea typeface="Verdana" panose="020B0604030504040204" pitchFamily="34" charset="0"/>
                <a:cs typeface="Verdana" panose="020B0604030504040204" pitchFamily="34" charset="0"/>
              </a:rPr>
              <a:t>also gesteuert werden. Dabei fließt kein Steuerstrom, weil der Steueranschluss elektrisch gut isoliert ist. Die Steuerung </a:t>
            </a:r>
            <a:r>
              <a:rPr lang="de-DE" sz="1600" dirty="0" smtClean="0">
                <a:latin typeface="Verdana" panose="020B0604030504040204" pitchFamily="34" charset="0"/>
                <a:ea typeface="Verdana" panose="020B0604030504040204" pitchFamily="34" charset="0"/>
                <a:cs typeface="Verdana" panose="020B0604030504040204" pitchFamily="34" charset="0"/>
              </a:rPr>
              <a:t>geschieht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also </a:t>
            </a:r>
            <a:r>
              <a:rPr lang="de-DE" sz="1600" dirty="0">
                <a:latin typeface="Verdana" panose="020B0604030504040204" pitchFamily="34" charset="0"/>
                <a:ea typeface="Verdana" panose="020B0604030504040204" pitchFamily="34" charset="0"/>
                <a:cs typeface="Verdana" panose="020B0604030504040204" pitchFamily="34" charset="0"/>
              </a:rPr>
              <a:t>leistungslos. </a:t>
            </a:r>
          </a:p>
        </p:txBody>
      </p:sp>
    </p:spTree>
    <p:extLst>
      <p:ext uri="{BB962C8B-B14F-4D97-AF65-F5344CB8AC3E}">
        <p14:creationId xmlns:p14="http://schemas.microsoft.com/office/powerpoint/2010/main" val="396354389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Der Sperrschicht-FET</a:t>
            </a:r>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11</a:t>
            </a:fld>
            <a:endParaRPr lang="de-DE" altLang="en-US" dirty="0"/>
          </a:p>
        </p:txBody>
      </p:sp>
      <p:sp>
        <p:nvSpPr>
          <p:cNvPr id="9" name="Textfeld 8"/>
          <p:cNvSpPr txBox="1"/>
          <p:nvPr/>
        </p:nvSpPr>
        <p:spPr>
          <a:xfrm>
            <a:off x="683567" y="1268760"/>
            <a:ext cx="7890893" cy="479105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den Feldeffekt-Transistoren unterscheidet man grundsätzlich zwei verschiedene Arten vom Aufbau her. Beim Sperrschicht-FET (</a:t>
            </a:r>
            <a:r>
              <a:rPr lang="de-DE" sz="1600" dirty="0" err="1">
                <a:latin typeface="Verdana" panose="020B0604030504040204" pitchFamily="34" charset="0"/>
                <a:ea typeface="Verdana" panose="020B0604030504040204" pitchFamily="34" charset="0"/>
                <a:cs typeface="Verdana" panose="020B0604030504040204" pitchFamily="34" charset="0"/>
              </a:rPr>
              <a:t>junction</a:t>
            </a:r>
            <a:r>
              <a:rPr lang="de-DE" sz="1600" dirty="0">
                <a:latin typeface="Verdana" panose="020B0604030504040204" pitchFamily="34" charset="0"/>
                <a:ea typeface="Verdana" panose="020B0604030504040204" pitchFamily="34" charset="0"/>
                <a:cs typeface="Verdana" panose="020B0604030504040204" pitchFamily="34" charset="0"/>
              </a:rPr>
              <a:t>-FET, J-FET) nutzt man die Sperrschicht eines PN-Übergangs zur Steuerung der Kanalbreite aus. Beim MOS-FET (</a:t>
            </a:r>
            <a:r>
              <a:rPr lang="de-DE" sz="1600" dirty="0" err="1">
                <a:latin typeface="Verdana" panose="020B0604030504040204" pitchFamily="34" charset="0"/>
                <a:ea typeface="Verdana" panose="020B0604030504040204" pitchFamily="34" charset="0"/>
                <a:cs typeface="Verdana" panose="020B0604030504040204" pitchFamily="34" charset="0"/>
              </a:rPr>
              <a:t>metal</a:t>
            </a:r>
            <a:r>
              <a:rPr lang="de-DE" sz="1600" dirty="0">
                <a:latin typeface="Verdana" panose="020B0604030504040204" pitchFamily="34" charset="0"/>
                <a:ea typeface="Verdana" panose="020B0604030504040204" pitchFamily="34" charset="0"/>
                <a:cs typeface="Verdana" panose="020B0604030504040204" pitchFamily="34" charset="0"/>
              </a:rPr>
              <a:t>-oxide-</a:t>
            </a:r>
            <a:r>
              <a:rPr lang="de-DE" sz="1600" dirty="0" err="1">
                <a:latin typeface="Verdana" panose="020B0604030504040204" pitchFamily="34" charset="0"/>
                <a:ea typeface="Verdana" panose="020B0604030504040204" pitchFamily="34" charset="0"/>
                <a:cs typeface="Verdana" panose="020B0604030504040204" pitchFamily="34" charset="0"/>
              </a:rPr>
              <a:t>semiconductor</a:t>
            </a:r>
            <a:r>
              <a:rPr lang="de-DE" sz="1600" dirty="0">
                <a:latin typeface="Verdana" panose="020B0604030504040204" pitchFamily="34" charset="0"/>
                <a:ea typeface="Verdana" panose="020B0604030504040204" pitchFamily="34" charset="0"/>
                <a:cs typeface="Verdana" panose="020B0604030504040204" pitchFamily="34" charset="0"/>
              </a:rPr>
              <a:t>-</a:t>
            </a:r>
            <a:r>
              <a:rPr lang="de-DE" sz="1600" dirty="0" err="1">
                <a:latin typeface="Verdana" panose="020B0604030504040204" pitchFamily="34" charset="0"/>
                <a:ea typeface="Verdana" panose="020B0604030504040204" pitchFamily="34" charset="0"/>
                <a:cs typeface="Verdana" panose="020B0604030504040204" pitchFamily="34" charset="0"/>
              </a:rPr>
              <a:t>field</a:t>
            </a:r>
            <a:r>
              <a:rPr lang="de-DE" sz="1600" dirty="0">
                <a:latin typeface="Verdana" panose="020B0604030504040204" pitchFamily="34" charset="0"/>
                <a:ea typeface="Verdana" panose="020B0604030504040204" pitchFamily="34" charset="0"/>
                <a:cs typeface="Verdana" panose="020B0604030504040204" pitchFamily="34" charset="0"/>
              </a:rPr>
              <a:t>-</a:t>
            </a:r>
            <a:r>
              <a:rPr lang="de-DE" sz="1600" dirty="0" err="1">
                <a:latin typeface="Verdana" panose="020B0604030504040204" pitchFamily="34" charset="0"/>
                <a:ea typeface="Verdana" panose="020B0604030504040204" pitchFamily="34" charset="0"/>
                <a:cs typeface="Verdana" panose="020B0604030504040204" pitchFamily="34" charset="0"/>
              </a:rPr>
              <a:t>effect</a:t>
            </a:r>
            <a:r>
              <a:rPr lang="de-DE" sz="1600" dirty="0">
                <a:latin typeface="Verdana" panose="020B0604030504040204" pitchFamily="34" charset="0"/>
                <a:ea typeface="Verdana" panose="020B0604030504040204" pitchFamily="34" charset="0"/>
                <a:cs typeface="Verdana" panose="020B0604030504040204" pitchFamily="34" charset="0"/>
              </a:rPr>
              <a:t>-transistor), normgerecht mit IG-FET (</a:t>
            </a:r>
            <a:r>
              <a:rPr lang="de-DE" sz="1600" dirty="0" err="1">
                <a:latin typeface="Verdana" panose="020B0604030504040204" pitchFamily="34" charset="0"/>
                <a:ea typeface="Verdana" panose="020B0604030504040204" pitchFamily="34" charset="0"/>
                <a:cs typeface="Verdana" panose="020B0604030504040204" pitchFamily="34" charset="0"/>
              </a:rPr>
              <a:t>isolated</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gate</a:t>
            </a:r>
            <a:r>
              <a:rPr lang="de-DE" sz="1600" dirty="0">
                <a:latin typeface="Verdana" panose="020B0604030504040204" pitchFamily="34" charset="0"/>
                <a:ea typeface="Verdana" panose="020B0604030504040204" pitchFamily="34" charset="0"/>
                <a:cs typeface="Verdana" panose="020B0604030504040204" pitchFamily="34" charset="0"/>
              </a:rPr>
              <a:t>) bezeichnet, befindet sich zwischen der Steuerelektrode und dem Kristall eine dünne, isolierende Quarzschicht.</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Sperrschicht-FETs und auch bei </a:t>
            </a:r>
            <a:r>
              <a:rPr lang="de-DE" sz="1600" dirty="0" err="1">
                <a:latin typeface="Verdana" panose="020B0604030504040204" pitchFamily="34" charset="0"/>
                <a:ea typeface="Verdana" panose="020B0604030504040204" pitchFamily="34" charset="0"/>
                <a:cs typeface="Verdana" panose="020B0604030504040204" pitchFamily="34" charset="0"/>
              </a:rPr>
              <a:t>Mosfets</a:t>
            </a:r>
            <a:r>
              <a:rPr lang="de-DE" sz="1600" dirty="0">
                <a:latin typeface="Verdana" panose="020B0604030504040204" pitchFamily="34" charset="0"/>
                <a:ea typeface="Verdana" panose="020B0604030504040204" pitchFamily="34" charset="0"/>
                <a:cs typeface="Verdana" panose="020B0604030504040204" pitchFamily="34" charset="0"/>
              </a:rPr>
              <a:t> kann man wiederum nach der Art der Dotierung des Kanals, nach N-Kanal- und P-Kanal-Typen unterscheiden. Im </a:t>
            </a:r>
            <a:r>
              <a:rPr lang="de-DE" sz="1600" dirty="0" smtClean="0">
                <a:latin typeface="Verdana" panose="020B0604030504040204" pitchFamily="34" charset="0"/>
                <a:ea typeface="Verdana" panose="020B0604030504040204" pitchFamily="34" charset="0"/>
                <a:cs typeface="Verdana" panose="020B0604030504040204" pitchFamily="34" charset="0"/>
              </a:rPr>
              <a:t>Bild oben </a:t>
            </a:r>
            <a:r>
              <a:rPr lang="de-DE" sz="1600" dirty="0">
                <a:latin typeface="Verdana" panose="020B0604030504040204" pitchFamily="34" charset="0"/>
                <a:ea typeface="Verdana" panose="020B0604030504040204" pitchFamily="34" charset="0"/>
                <a:cs typeface="Verdana" panose="020B0604030504040204" pitchFamily="34" charset="0"/>
              </a:rPr>
              <a:t>sind die beiden Aufbaumöglichkeiten von Sperrschicht-Feldeffekttransistoren sowie die zugehörigen genormten Schaltzeichen </a:t>
            </a:r>
            <a:r>
              <a:rPr lang="de-DE" sz="1600" dirty="0" smtClean="0">
                <a:latin typeface="Verdana" panose="020B0604030504040204" pitchFamily="34" charset="0"/>
                <a:ea typeface="Verdana" panose="020B0604030504040204" pitchFamily="34" charset="0"/>
                <a:cs typeface="Verdana" panose="020B0604030504040204" pitchFamily="34" charset="0"/>
              </a:rPr>
              <a:t>angegeben (a: N-Kanal, b: P-Kanal)</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3767" y="2860680"/>
            <a:ext cx="5915025" cy="1752600"/>
          </a:xfrm>
          <a:prstGeom prst="rect">
            <a:avLst/>
          </a:prstGeom>
        </p:spPr>
      </p:pic>
    </p:spTree>
    <p:extLst>
      <p:ext uri="{BB962C8B-B14F-4D97-AF65-F5344CB8AC3E}">
        <p14:creationId xmlns:p14="http://schemas.microsoft.com/office/powerpoint/2010/main" val="266781149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err="1" smtClean="0"/>
              <a:t>Planartechnik</a:t>
            </a:r>
            <a:endParaRPr lang="de-DE" altLang="en-US" dirty="0" smtClean="0"/>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12</a:t>
            </a:fld>
            <a:endParaRPr lang="de-DE" altLang="en-US" dirty="0"/>
          </a:p>
        </p:txBody>
      </p:sp>
      <p:sp>
        <p:nvSpPr>
          <p:cNvPr id="9" name="Textfeld 8"/>
          <p:cNvSpPr txBox="1"/>
          <p:nvPr/>
        </p:nvSpPr>
        <p:spPr>
          <a:xfrm>
            <a:off x="683567" y="1268760"/>
            <a:ext cx="7890893" cy="429861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Heutzutage baut man den J-FET nicht wie </a:t>
            </a:r>
            <a:r>
              <a:rPr lang="de-DE" sz="1600" dirty="0" smtClean="0">
                <a:latin typeface="Verdana" panose="020B0604030504040204" pitchFamily="34" charset="0"/>
                <a:ea typeface="Verdana" panose="020B0604030504040204" pitchFamily="34" charset="0"/>
                <a:cs typeface="Verdana" panose="020B0604030504040204" pitchFamily="34" charset="0"/>
              </a:rPr>
              <a:t>auf der vorigen Folie </a:t>
            </a:r>
            <a:r>
              <a:rPr lang="de-DE" sz="1600" dirty="0">
                <a:latin typeface="Verdana" panose="020B0604030504040204" pitchFamily="34" charset="0"/>
                <a:ea typeface="Verdana" panose="020B0604030504040204" pitchFamily="34" charset="0"/>
                <a:cs typeface="Verdana" panose="020B0604030504040204" pitchFamily="34" charset="0"/>
              </a:rPr>
              <a:t>dargestellt in Form eines zylindrischen Kristalls sondern in </a:t>
            </a:r>
            <a:r>
              <a:rPr lang="de-DE" sz="1600" dirty="0" err="1" smtClean="0">
                <a:latin typeface="Verdana" panose="020B0604030504040204" pitchFamily="34" charset="0"/>
                <a:ea typeface="Verdana" panose="020B0604030504040204" pitchFamily="34" charset="0"/>
                <a:cs typeface="Verdana" panose="020B0604030504040204" pitchFamily="34" charset="0"/>
              </a:rPr>
              <a:t>Planartechnik</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Das Prinzip der Steuerung ist aber das gleiche: Durch Änderung der Spannung zwischen Gate und Substrat verändert sich die Breite des dazwischen befindlichen Kanals.</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Man bezeichnet die Anschlüsse eines Feldeffekttransistors mit Source (gesprochen: </a:t>
            </a:r>
            <a:r>
              <a:rPr lang="de-DE" sz="1600" dirty="0" err="1">
                <a:latin typeface="Verdana" panose="020B0604030504040204" pitchFamily="34" charset="0"/>
                <a:ea typeface="Verdana" panose="020B0604030504040204" pitchFamily="34" charset="0"/>
                <a:cs typeface="Verdana" panose="020B0604030504040204" pitchFamily="34" charset="0"/>
              </a:rPr>
              <a:t>ßorß</a:t>
            </a:r>
            <a:r>
              <a:rPr lang="de-DE" sz="1600" dirty="0">
                <a:latin typeface="Verdana" panose="020B0604030504040204" pitchFamily="34" charset="0"/>
                <a:ea typeface="Verdana" panose="020B0604030504040204" pitchFamily="34" charset="0"/>
                <a:cs typeface="Verdana" panose="020B0604030504040204" pitchFamily="34" charset="0"/>
              </a:rPr>
              <a:t>), Drain (gesprochen: </a:t>
            </a:r>
            <a:r>
              <a:rPr lang="de-DE" sz="1600" dirty="0" err="1">
                <a:latin typeface="Verdana" panose="020B0604030504040204" pitchFamily="34" charset="0"/>
                <a:ea typeface="Verdana" panose="020B0604030504040204" pitchFamily="34" charset="0"/>
                <a:cs typeface="Verdana" panose="020B0604030504040204" pitchFamily="34" charset="0"/>
              </a:rPr>
              <a:t>drehn</a:t>
            </a:r>
            <a:r>
              <a:rPr lang="de-DE" sz="1600" dirty="0">
                <a:latin typeface="Verdana" panose="020B0604030504040204" pitchFamily="34" charset="0"/>
                <a:ea typeface="Verdana" panose="020B0604030504040204" pitchFamily="34" charset="0"/>
                <a:cs typeface="Verdana" panose="020B0604030504040204" pitchFamily="34" charset="0"/>
              </a:rPr>
              <a:t>) und Gate (gesprochen: geht). Source kommt von Quelle. Die Source entspricht dem Emitter. Drain kommt von Abfluss. Der Drain entspricht dem Kollektor. Gate kommt von Tor. Das Gate entspricht der Basis eines bipolaren Transistors</a:t>
            </a:r>
            <a:r>
              <a:rPr lang="de-DE" sz="1600" dirty="0" smtClean="0">
                <a:latin typeface="Verdana" panose="020B0604030504040204" pitchFamily="34" charset="0"/>
                <a:ea typeface="Verdana" panose="020B0604030504040204" pitchFamily="34" charset="0"/>
                <a:cs typeface="Verdana" panose="020B0604030504040204" pitchFamily="34" charset="0"/>
              </a:rPr>
              <a:t>.</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62262" y="2615651"/>
            <a:ext cx="2291048" cy="1461421"/>
          </a:xfrm>
          <a:prstGeom prst="rect">
            <a:avLst/>
          </a:prstGeom>
        </p:spPr>
      </p:pic>
    </p:spTree>
    <p:extLst>
      <p:ext uri="{BB962C8B-B14F-4D97-AF65-F5344CB8AC3E}">
        <p14:creationId xmlns:p14="http://schemas.microsoft.com/office/powerpoint/2010/main" val="89791984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Polung von J-FETs</a:t>
            </a:r>
            <a:endParaRPr lang="de-DE" altLang="en-US" dirty="0" smtClean="0"/>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13</a:t>
            </a:fld>
            <a:endParaRPr lang="de-DE" altLang="en-US" dirty="0"/>
          </a:p>
        </p:txBody>
      </p:sp>
      <p:sp>
        <p:nvSpPr>
          <p:cNvPr id="9" name="Textfeld 8"/>
          <p:cNvSpPr txBox="1"/>
          <p:nvPr/>
        </p:nvSpPr>
        <p:spPr>
          <a:xfrm>
            <a:off x="683567" y="1268760"/>
            <a:ext cx="7890893" cy="440120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Beim Schaltsymbol des FET stellt der Pfeil die Anode des PN-Übergangs dar. (Der Pfeil entspricht dem Dreieck bei der Diode.) </a:t>
            </a:r>
            <a:r>
              <a:rPr lang="de-DE" sz="1600" dirty="0" smtClean="0">
                <a:latin typeface="Verdana" panose="020B0604030504040204" pitchFamily="34" charset="0"/>
                <a:ea typeface="Verdana" panose="020B0604030504040204" pitchFamily="34" charset="0"/>
                <a:cs typeface="Verdana" panose="020B0604030504040204" pitchFamily="34" charset="0"/>
              </a:rPr>
              <a:t>Beim P-Kanal-J-FET sind </a:t>
            </a:r>
            <a:r>
              <a:rPr lang="de-DE" sz="1600" dirty="0">
                <a:latin typeface="Verdana" panose="020B0604030504040204" pitchFamily="34" charset="0"/>
                <a:ea typeface="Verdana" panose="020B0604030504040204" pitchFamily="34" charset="0"/>
                <a:cs typeface="Verdana" panose="020B0604030504040204" pitchFamily="34" charset="0"/>
              </a:rPr>
              <a:t>die Polaritäten der Spannungsquellen umgekehrt wie beim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N-Kanal-J-FET</a:t>
            </a:r>
            <a:r>
              <a:rPr lang="de-DE" sz="1600" dirty="0">
                <a:latin typeface="Verdana" panose="020B0604030504040204" pitchFamily="34" charset="0"/>
                <a:ea typeface="Verdana" panose="020B0604030504040204" pitchFamily="34" charset="0"/>
                <a:cs typeface="Verdana" panose="020B0604030504040204" pitchFamily="34" charset="0"/>
              </a:rPr>
              <a:t>. Der Pfeil für den PN-Übergang ist ebenfalls umgekehrt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Gate-Source-Spannung UGS muss beim J-FET immer so gepolt sein, dass der PN-Übergang in Sperrrichtung gepolt ist, damit kein </a:t>
            </a:r>
            <a:r>
              <a:rPr lang="de-DE" sz="1600" dirty="0" err="1">
                <a:latin typeface="Verdana" panose="020B0604030504040204" pitchFamily="34" charset="0"/>
                <a:ea typeface="Verdana" panose="020B0604030504040204" pitchFamily="34" charset="0"/>
                <a:cs typeface="Verdana" panose="020B0604030504040204" pitchFamily="34" charset="0"/>
              </a:rPr>
              <a:t>Gatestrom</a:t>
            </a:r>
            <a:r>
              <a:rPr lang="de-DE" sz="1600" dirty="0">
                <a:latin typeface="Verdana" panose="020B0604030504040204" pitchFamily="34" charset="0"/>
                <a:ea typeface="Verdana" panose="020B0604030504040204" pitchFamily="34" charset="0"/>
                <a:cs typeface="Verdana" panose="020B0604030504040204" pitchFamily="34" charset="0"/>
              </a:rPr>
              <a:t> fließt (leistungslose Steuerung</a:t>
            </a:r>
            <a:r>
              <a:rPr lang="de-DE" sz="1600" dirty="0" smtClean="0">
                <a:latin typeface="Verdana" panose="020B0604030504040204" pitchFamily="34" charset="0"/>
                <a:ea typeface="Verdana" panose="020B0604030504040204" pitchFamily="34" charset="0"/>
                <a:cs typeface="Verdana" panose="020B0604030504040204" pitchFamily="34" charset="0"/>
              </a:rPr>
              <a:t>). Also:</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N-Kanal-J-FET</a:t>
            </a:r>
            <a:r>
              <a:rPr lang="de-DE" sz="1600" b="1" dirty="0">
                <a:latin typeface="Verdana" panose="020B0604030504040204" pitchFamily="34" charset="0"/>
                <a:ea typeface="Verdana" panose="020B0604030504040204" pitchFamily="34" charset="0"/>
                <a:cs typeface="Verdana" panose="020B0604030504040204" pitchFamily="34" charset="0"/>
              </a:rPr>
              <a:t>: Gate negativ gegenüber Source.</a:t>
            </a: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P-Kanal-J-FET</a:t>
            </a:r>
            <a:r>
              <a:rPr lang="de-DE" sz="1600" b="1" dirty="0">
                <a:latin typeface="Verdana" panose="020B0604030504040204" pitchFamily="34" charset="0"/>
                <a:ea typeface="Verdana" panose="020B0604030504040204" pitchFamily="34" charset="0"/>
                <a:cs typeface="Verdana" panose="020B0604030504040204" pitchFamily="34" charset="0"/>
              </a:rPr>
              <a:t>: Gate positiv gegenüber Source.</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Polarität der Drain-Source-Spannung U</a:t>
            </a:r>
            <a:r>
              <a:rPr lang="de-DE" sz="1600" baseline="-25000" dirty="0">
                <a:latin typeface="Verdana" panose="020B0604030504040204" pitchFamily="34" charset="0"/>
                <a:ea typeface="Verdana" panose="020B0604030504040204" pitchFamily="34" charset="0"/>
                <a:cs typeface="Verdana" panose="020B0604030504040204" pitchFamily="34" charset="0"/>
              </a:rPr>
              <a:t>DS</a:t>
            </a:r>
            <a:r>
              <a:rPr lang="de-DE" sz="1600" dirty="0">
                <a:latin typeface="Verdana" panose="020B0604030504040204" pitchFamily="34" charset="0"/>
                <a:ea typeface="Verdana" panose="020B0604030504040204" pitchFamily="34" charset="0"/>
                <a:cs typeface="Verdana" panose="020B0604030504040204" pitchFamily="34" charset="0"/>
              </a:rPr>
              <a:t> ist eigentlich für die Funktion des FETs nicht so wichtig. Er funktioniert auch mit umgekehrter </a:t>
            </a:r>
            <a:r>
              <a:rPr lang="de-DE" sz="1600" dirty="0" smtClean="0">
                <a:latin typeface="Verdana" panose="020B0604030504040204" pitchFamily="34" charset="0"/>
                <a:ea typeface="Verdana" panose="020B0604030504040204" pitchFamily="34" charset="0"/>
                <a:cs typeface="Verdana" panose="020B0604030504040204" pitchFamily="34" charset="0"/>
              </a:rPr>
              <a:t>Polarität. </a:t>
            </a:r>
            <a:r>
              <a:rPr lang="de-DE" sz="1600" dirty="0">
                <a:latin typeface="Verdana" panose="020B0604030504040204" pitchFamily="34" charset="0"/>
                <a:ea typeface="Verdana" panose="020B0604030504040204" pitchFamily="34" charset="0"/>
                <a:cs typeface="Verdana" panose="020B0604030504040204" pitchFamily="34" charset="0"/>
              </a:rPr>
              <a:t>Jedoch gibt es auf Grund des technologischen Aufbaus doch Vorzugsrichtungen, damit er auch </a:t>
            </a:r>
            <a:r>
              <a:rPr lang="de-DE" sz="1600" dirty="0" smtClean="0">
                <a:latin typeface="Verdana" panose="020B0604030504040204" pitchFamily="34" charset="0"/>
                <a:ea typeface="Verdana" panose="020B0604030504040204" pitchFamily="34" charset="0"/>
                <a:cs typeface="Verdana" panose="020B0604030504040204" pitchFamily="34" charset="0"/>
              </a:rPr>
              <a:t>vernünftig verstärkt</a:t>
            </a:r>
            <a:r>
              <a:rPr lang="de-DE" sz="1600" dirty="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N-Kanal</a:t>
            </a:r>
            <a:r>
              <a:rPr lang="de-DE" sz="1600" b="1" dirty="0">
                <a:latin typeface="Verdana" panose="020B0604030504040204" pitchFamily="34" charset="0"/>
                <a:ea typeface="Verdana" panose="020B0604030504040204" pitchFamily="34" charset="0"/>
                <a:cs typeface="Verdana" panose="020B0604030504040204" pitchFamily="34" charset="0"/>
              </a:rPr>
              <a:t>: U</a:t>
            </a:r>
            <a:r>
              <a:rPr lang="de-DE" sz="1600" b="1" baseline="-25000" dirty="0">
                <a:latin typeface="Verdana" panose="020B0604030504040204" pitchFamily="34" charset="0"/>
                <a:ea typeface="Verdana" panose="020B0604030504040204" pitchFamily="34" charset="0"/>
                <a:cs typeface="Verdana" panose="020B0604030504040204" pitchFamily="34" charset="0"/>
              </a:rPr>
              <a:t>GS</a:t>
            </a:r>
            <a:r>
              <a:rPr lang="de-DE" sz="1600" b="1" dirty="0">
                <a:latin typeface="Verdana" panose="020B0604030504040204" pitchFamily="34" charset="0"/>
                <a:ea typeface="Verdana" panose="020B0604030504040204" pitchFamily="34" charset="0"/>
                <a:cs typeface="Verdana" panose="020B0604030504040204" pitchFamily="34" charset="0"/>
              </a:rPr>
              <a:t> negativ - U</a:t>
            </a:r>
            <a:r>
              <a:rPr lang="de-DE" sz="1600" b="1" baseline="-25000" dirty="0">
                <a:latin typeface="Verdana" panose="020B0604030504040204" pitchFamily="34" charset="0"/>
                <a:ea typeface="Verdana" panose="020B0604030504040204" pitchFamily="34" charset="0"/>
                <a:cs typeface="Verdana" panose="020B0604030504040204" pitchFamily="34" charset="0"/>
              </a:rPr>
              <a:t>DS</a:t>
            </a:r>
            <a:r>
              <a:rPr lang="de-DE" sz="1600" b="1" dirty="0">
                <a:latin typeface="Verdana" panose="020B0604030504040204" pitchFamily="34" charset="0"/>
                <a:ea typeface="Verdana" panose="020B0604030504040204" pitchFamily="34" charset="0"/>
                <a:cs typeface="Verdana" panose="020B0604030504040204" pitchFamily="34" charset="0"/>
              </a:rPr>
              <a:t> positiv </a:t>
            </a: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P-Kanal</a:t>
            </a:r>
            <a:r>
              <a:rPr lang="de-DE" sz="1600" b="1" dirty="0">
                <a:latin typeface="Verdana" panose="020B0604030504040204" pitchFamily="34" charset="0"/>
                <a:ea typeface="Verdana" panose="020B0604030504040204" pitchFamily="34" charset="0"/>
                <a:cs typeface="Verdana" panose="020B0604030504040204" pitchFamily="34" charset="0"/>
              </a:rPr>
              <a:t>: U</a:t>
            </a:r>
            <a:r>
              <a:rPr lang="de-DE" sz="1600" b="1" baseline="-25000" dirty="0">
                <a:latin typeface="Verdana" panose="020B0604030504040204" pitchFamily="34" charset="0"/>
                <a:ea typeface="Verdana" panose="020B0604030504040204" pitchFamily="34" charset="0"/>
                <a:cs typeface="Verdana" panose="020B0604030504040204" pitchFamily="34" charset="0"/>
              </a:rPr>
              <a:t>GS</a:t>
            </a:r>
            <a:r>
              <a:rPr lang="de-DE" sz="1600" b="1" dirty="0">
                <a:latin typeface="Verdana" panose="020B0604030504040204" pitchFamily="34" charset="0"/>
                <a:ea typeface="Verdana" panose="020B0604030504040204" pitchFamily="34" charset="0"/>
                <a:cs typeface="Verdana" panose="020B0604030504040204" pitchFamily="34" charset="0"/>
              </a:rPr>
              <a:t> </a:t>
            </a:r>
            <a:r>
              <a:rPr lang="de-DE" sz="1600" b="1" dirty="0" smtClean="0">
                <a:latin typeface="Verdana" panose="020B0604030504040204" pitchFamily="34" charset="0"/>
                <a:ea typeface="Verdana" panose="020B0604030504040204" pitchFamily="34" charset="0"/>
                <a:cs typeface="Verdana" panose="020B0604030504040204" pitchFamily="34" charset="0"/>
              </a:rPr>
              <a:t>positiv   </a:t>
            </a:r>
            <a:r>
              <a:rPr lang="de-DE" sz="1600" b="1" dirty="0">
                <a:latin typeface="Verdana" panose="020B0604030504040204" pitchFamily="34" charset="0"/>
                <a:ea typeface="Verdana" panose="020B0604030504040204" pitchFamily="34" charset="0"/>
                <a:cs typeface="Verdana" panose="020B0604030504040204" pitchFamily="34" charset="0"/>
              </a:rPr>
              <a:t>- U</a:t>
            </a:r>
            <a:r>
              <a:rPr lang="de-DE" sz="1600" b="1" baseline="-25000" dirty="0">
                <a:latin typeface="Verdana" panose="020B0604030504040204" pitchFamily="34" charset="0"/>
                <a:ea typeface="Verdana" panose="020B0604030504040204" pitchFamily="34" charset="0"/>
                <a:cs typeface="Verdana" panose="020B0604030504040204" pitchFamily="34" charset="0"/>
              </a:rPr>
              <a:t>DS</a:t>
            </a:r>
            <a:r>
              <a:rPr lang="de-DE" sz="1600" b="1" dirty="0">
                <a:latin typeface="Verdana" panose="020B0604030504040204" pitchFamily="34" charset="0"/>
                <a:ea typeface="Verdana" panose="020B0604030504040204" pitchFamily="34" charset="0"/>
                <a:cs typeface="Verdana" panose="020B0604030504040204" pitchFamily="34" charset="0"/>
              </a:rPr>
              <a:t> negativ </a:t>
            </a:r>
            <a:endParaRPr lang="de-DE" sz="1600" b="1"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94961250"/>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008831894"/>
              </p:ext>
            </p:extLst>
          </p:nvPr>
        </p:nvGraphicFramePr>
        <p:xfrm>
          <a:off x="899592" y="1196752"/>
          <a:ext cx="7488832" cy="214122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TC611</a:t>
                      </a:r>
                      <a:endParaRPr lang="en-US" dirty="0">
                        <a:solidFill>
                          <a:schemeClr val="tx1"/>
                        </a:solidFill>
                      </a:endParaRPr>
                    </a:p>
                  </a:txBody>
                  <a:tcPr>
                    <a:solidFill>
                      <a:schemeClr val="bg1">
                        <a:lumMod val="65000"/>
                      </a:schemeClr>
                    </a:solidFill>
                  </a:tcPr>
                </a:tc>
                <a:tc>
                  <a:txBody>
                    <a:bodyPr/>
                    <a:lstStyle/>
                    <a:p>
                      <a:r>
                        <a:rPr lang="de-DE" sz="1500" dirty="0"/>
                        <a:t>Wie erfolgt die Steuerung des Stroms im Feldeffekttransistor (FET)?</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500" dirty="0" smtClean="0"/>
                        <a:t>Die </a:t>
                      </a:r>
                      <a:r>
                        <a:rPr lang="de-DE" sz="1500" dirty="0" err="1" smtClean="0"/>
                        <a:t>Gatespannung</a:t>
                      </a:r>
                      <a:r>
                        <a:rPr lang="de-DE" sz="1500" dirty="0" smtClean="0"/>
                        <a:t> ist allein verantwortlich für den </a:t>
                      </a:r>
                      <a:r>
                        <a:rPr lang="de-DE" sz="1500" dirty="0" err="1" smtClean="0"/>
                        <a:t>Drainstrom</a:t>
                      </a:r>
                      <a:r>
                        <a:rPr lang="de-DE" sz="1500" dirty="0" smtClean="0"/>
                        <a:t>.</a:t>
                      </a:r>
                      <a:endParaRPr lang="en-US" sz="15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500" dirty="0" smtClean="0"/>
                        <a:t>Die </a:t>
                      </a:r>
                      <a:r>
                        <a:rPr lang="de-DE" sz="1500" dirty="0" err="1" smtClean="0"/>
                        <a:t>Gatespannung</a:t>
                      </a:r>
                      <a:r>
                        <a:rPr lang="de-DE" sz="1500" dirty="0" smtClean="0"/>
                        <a:t> steuert den Widerstand des Kanals zwischen Source und Drain.</a:t>
                      </a:r>
                      <a:endParaRPr lang="en-US" sz="15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500" dirty="0" smtClean="0"/>
                        <a:t>Der </a:t>
                      </a:r>
                      <a:r>
                        <a:rPr lang="de-DE" sz="1500" dirty="0" err="1" smtClean="0"/>
                        <a:t>Gatestrom</a:t>
                      </a:r>
                      <a:r>
                        <a:rPr lang="de-DE" sz="1500" dirty="0" smtClean="0"/>
                        <a:t> ist allein verantwortlich für den </a:t>
                      </a:r>
                      <a:r>
                        <a:rPr lang="de-DE" sz="1500" dirty="0" err="1" smtClean="0"/>
                        <a:t>Drainstrom</a:t>
                      </a:r>
                      <a:r>
                        <a:rPr lang="de-DE" sz="1500" dirty="0" smtClean="0"/>
                        <a:t>.</a:t>
                      </a:r>
                      <a:endParaRPr lang="en-US" sz="15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500" dirty="0" smtClean="0"/>
                        <a:t>Der </a:t>
                      </a:r>
                      <a:r>
                        <a:rPr lang="de-DE" sz="1500" dirty="0" err="1" smtClean="0"/>
                        <a:t>Gatestrom</a:t>
                      </a:r>
                      <a:r>
                        <a:rPr lang="de-DE" sz="1500" dirty="0" smtClean="0"/>
                        <a:t> steuert den Widerstand des Kanals zwischen Source und Drain.</a:t>
                      </a:r>
                      <a:endParaRPr lang="en-US" sz="1500"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6171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0716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5169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3584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04884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160346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49871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0843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509840053"/>
              </p:ext>
            </p:extLst>
          </p:nvPr>
        </p:nvGraphicFramePr>
        <p:xfrm>
          <a:off x="899592" y="3573016"/>
          <a:ext cx="7488832" cy="273431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TC612</a:t>
                      </a:r>
                      <a:endParaRPr lang="en-US" dirty="0">
                        <a:solidFill>
                          <a:schemeClr val="tx1"/>
                        </a:solidFill>
                      </a:endParaRPr>
                    </a:p>
                  </a:txBody>
                  <a:tcPr>
                    <a:solidFill>
                      <a:schemeClr val="bg1">
                        <a:lumMod val="65000"/>
                      </a:schemeClr>
                    </a:solidFill>
                  </a:tcPr>
                </a:tc>
                <a:tc>
                  <a:txBody>
                    <a:bodyPr/>
                    <a:lstStyle/>
                    <a:p>
                      <a:r>
                        <a:rPr lang="de-DE" sz="1600" dirty="0"/>
                        <a:t>Wie bezeichnet man die Anschlüsse des folgenden Transistors?</a:t>
                      </a:r>
                    </a:p>
                  </a:txBody>
                  <a:tcPr marL="28575" marR="28575" marT="28575" marB="28575" anchor="ctr">
                    <a:solidFill>
                      <a:schemeClr val="bg1">
                        <a:lumMod val="65000"/>
                      </a:schemeClr>
                    </a:solidFill>
                  </a:tcPr>
                </a:tc>
              </a:tr>
              <a:tr h="370840">
                <a:tc>
                  <a:txBody>
                    <a:bodyPr/>
                    <a:lstStyle/>
                    <a:p>
                      <a:endParaRPr lang="en-US" dirty="0"/>
                    </a:p>
                  </a:txBody>
                  <a:tcPr/>
                </a:tc>
                <a:tc>
                  <a:txBody>
                    <a:bodyPr/>
                    <a:lstStyle/>
                    <a:p>
                      <a:endParaRPr lang="en-US" dirty="0" smtClean="0"/>
                    </a:p>
                    <a:p>
                      <a:endParaRPr lang="en-US" dirty="0" smtClean="0"/>
                    </a:p>
                    <a:p>
                      <a:endParaRPr lang="en-US" dirty="0"/>
                    </a:p>
                  </a:txBody>
                  <a:tcPr marL="28575" marR="28575" marT="28575" marB="28575" anchor="ctr"/>
                </a:tc>
              </a:tr>
              <a:tr h="370840">
                <a:tc>
                  <a:txBody>
                    <a:bodyPr/>
                    <a:lstStyle/>
                    <a:p>
                      <a:r>
                        <a:rPr lang="en-US" dirty="0" smtClean="0"/>
                        <a:t>A</a:t>
                      </a:r>
                      <a:endParaRPr lang="en-US" dirty="0"/>
                    </a:p>
                  </a:txBody>
                  <a:tcPr/>
                </a:tc>
                <a:tc>
                  <a:txBody>
                    <a:bodyPr/>
                    <a:lstStyle/>
                    <a:p>
                      <a:r>
                        <a:rPr lang="en-US" sz="1600"/>
                        <a:t>   1 ... Drain,     2 … Source, 3 … Gate.</a:t>
                      </a:r>
                    </a:p>
                  </a:txBody>
                  <a:tcPr marL="28575" marR="28575" marT="28575" marB="28575" anchor="ctr"/>
                </a:tc>
              </a:tr>
              <a:tr h="370840">
                <a:tc>
                  <a:txBody>
                    <a:bodyPr/>
                    <a:lstStyle/>
                    <a:p>
                      <a:r>
                        <a:rPr lang="en-US" dirty="0" smtClean="0"/>
                        <a:t>B</a:t>
                      </a:r>
                      <a:endParaRPr lang="en-US" dirty="0"/>
                    </a:p>
                  </a:txBody>
                  <a:tcPr/>
                </a:tc>
                <a:tc>
                  <a:txBody>
                    <a:bodyPr/>
                    <a:lstStyle/>
                    <a:p>
                      <a:r>
                        <a:rPr lang="en-US" sz="1600"/>
                        <a:t>   1 ... Source,   2 … Drain,    3 … Gate.</a:t>
                      </a:r>
                    </a:p>
                  </a:txBody>
                  <a:tcPr marL="28575" marR="28575" marT="28575" marB="28575" anchor="ctr"/>
                </a:tc>
              </a:tr>
              <a:tr h="370840">
                <a:tc>
                  <a:txBody>
                    <a:bodyPr/>
                    <a:lstStyle/>
                    <a:p>
                      <a:r>
                        <a:rPr lang="en-US" dirty="0" smtClean="0"/>
                        <a:t>C</a:t>
                      </a:r>
                      <a:endParaRPr lang="en-US" dirty="0"/>
                    </a:p>
                  </a:txBody>
                  <a:tcPr/>
                </a:tc>
                <a:tc>
                  <a:txBody>
                    <a:bodyPr/>
                    <a:lstStyle/>
                    <a:p>
                      <a:r>
                        <a:rPr lang="nb-NO" sz="1600"/>
                        <a:t>   1 ... Anode,    2 … Katode, 3 … Gate.</a:t>
                      </a:r>
                    </a:p>
                  </a:txBody>
                  <a:tcPr marL="28575" marR="28575" marT="28575" marB="28575" anchor="ctr"/>
                </a:tc>
              </a:tr>
              <a:tr h="370840">
                <a:tc>
                  <a:txBody>
                    <a:bodyPr/>
                    <a:lstStyle/>
                    <a:p>
                      <a:r>
                        <a:rPr lang="en-US" dirty="0" smtClean="0"/>
                        <a:t>D</a:t>
                      </a:r>
                      <a:endParaRPr lang="en-US" dirty="0"/>
                    </a:p>
                  </a:txBody>
                  <a:tcPr/>
                </a:tc>
                <a:tc>
                  <a:txBody>
                    <a:bodyPr/>
                    <a:lstStyle/>
                    <a:p>
                      <a:r>
                        <a:rPr lang="en-US" sz="1600" dirty="0"/>
                        <a:t>   1 ... </a:t>
                      </a:r>
                      <a:r>
                        <a:rPr lang="en-US" sz="1600" dirty="0" err="1"/>
                        <a:t>Kollektor</a:t>
                      </a:r>
                      <a:r>
                        <a:rPr lang="en-US" sz="1600" dirty="0"/>
                        <a:t>, 2 … Emitter, 3 … Basis.</a:t>
                      </a:r>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8903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2561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6220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9878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23227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869160"/>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59062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96262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3993325"/>
            <a:ext cx="1095375" cy="790575"/>
          </a:xfrm>
          <a:prstGeom prst="rect">
            <a:avLst/>
          </a:prstGeom>
        </p:spPr>
      </p:pic>
    </p:spTree>
    <p:extLst>
      <p:ext uri="{BB962C8B-B14F-4D97-AF65-F5344CB8AC3E}">
        <p14:creationId xmlns:p14="http://schemas.microsoft.com/office/powerpoint/2010/main" val="254966654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Verstärker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a:p>
        </p:txBody>
      </p:sp>
      <p:sp>
        <p:nvSpPr>
          <p:cNvPr id="11" name="Textfeld 10"/>
          <p:cNvSpPr txBox="1"/>
          <p:nvPr/>
        </p:nvSpPr>
        <p:spPr>
          <a:xfrm>
            <a:off x="683567" y="1268760"/>
            <a:ext cx="7848873" cy="532453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Sie haben bisher gelernt, dass man mit einem kleinen Basisstrom einen großen Kollektorstrom steuern kann. Dies nennt man Stromverstärkung. Ein bipolarer Transistor ist solch ein Bauelement. Beim Feldeffekttransistor wird durch eine Spannung am Gate der </a:t>
            </a:r>
            <a:r>
              <a:rPr lang="de-DE" sz="1600" dirty="0" err="1">
                <a:latin typeface="Verdana" panose="020B0604030504040204" pitchFamily="34" charset="0"/>
                <a:ea typeface="Verdana" panose="020B0604030504040204" pitchFamily="34" charset="0"/>
                <a:cs typeface="Verdana" panose="020B0604030504040204" pitchFamily="34" charset="0"/>
              </a:rPr>
              <a:t>Drainstrom</a:t>
            </a:r>
            <a:r>
              <a:rPr lang="de-DE" sz="1600" dirty="0">
                <a:latin typeface="Verdana" panose="020B0604030504040204" pitchFamily="34" charset="0"/>
                <a:ea typeface="Verdana" panose="020B0604030504040204" pitchFamily="34" charset="0"/>
                <a:cs typeface="Verdana" panose="020B0604030504040204" pitchFamily="34" charset="0"/>
              </a:rPr>
              <a:t> gesteuert. Dies kann man nicht Verstärkung nennen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Unter Verstärkung versteht man die Tatsache, dass die Leistung am Ausgang der Schaltung größer ist als am Eingang - natürlich unter Zufuhr von Energie (Gleichstromversorgung).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besonderen Fällen will man einfach nur die Signalspannung erhöhen. Man verwendet dazu einen Transistor (Bipolarer Transistor oder FET) und schickt den verstärkten Strom durch einen Widerstand, um über dem Widerstand eine abfallende Spannung zu erzeugen. Wenn dann die Ausgangssignalspannung größer ist als die Eingangssignalspannung, spricht man von Spannungsverstärkung. Allerdings ist es nur eine Verstärkung, wenn die höhere Spannung am gleichen Innenwiderstand der Schaltung auftritt, wenn also doch eine Leistungsverstärkung stattgefunden hat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Mit einem Transformator könnte man auch erreichen, dass die </a:t>
            </a:r>
            <a:r>
              <a:rPr lang="de-DE" sz="1600" dirty="0" smtClean="0">
                <a:latin typeface="Verdana" panose="020B0604030504040204" pitchFamily="34" charset="0"/>
                <a:ea typeface="Verdana" panose="020B0604030504040204" pitchFamily="34" charset="0"/>
                <a:cs typeface="Verdana" panose="020B0604030504040204" pitchFamily="34" charset="0"/>
              </a:rPr>
              <a:t>Ausgangs-spannung </a:t>
            </a:r>
            <a:r>
              <a:rPr lang="de-DE" sz="1600" dirty="0">
                <a:latin typeface="Verdana" panose="020B0604030504040204" pitchFamily="34" charset="0"/>
                <a:ea typeface="Verdana" panose="020B0604030504040204" pitchFamily="34" charset="0"/>
                <a:cs typeface="Verdana" panose="020B0604030504040204" pitchFamily="34" charset="0"/>
              </a:rPr>
              <a:t>größer ist als die Eingangsspannung. Da die Leistung aber gleich bleibt, ist dies keine Verstärkung. </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87355930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10560381"/>
              </p:ext>
            </p:extLst>
          </p:nvPr>
        </p:nvGraphicFramePr>
        <p:xfrm>
          <a:off x="899592" y="2060848"/>
          <a:ext cx="7488832" cy="30289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TD402</a:t>
                      </a:r>
                      <a:endParaRPr lang="en-US" dirty="0">
                        <a:solidFill>
                          <a:schemeClr val="tx1"/>
                        </a:solidFill>
                      </a:endParaRPr>
                    </a:p>
                  </a:txBody>
                  <a:tcPr>
                    <a:solidFill>
                      <a:schemeClr val="bg1">
                        <a:lumMod val="65000"/>
                      </a:schemeClr>
                    </a:solidFill>
                  </a:tcPr>
                </a:tc>
                <a:tc>
                  <a:txBody>
                    <a:bodyPr/>
                    <a:lstStyle/>
                    <a:p>
                      <a:r>
                        <a:rPr lang="de-DE"/>
                        <a:t>Was versteht man in der Elektronik unter Verstärkung? Man spricht von Verstärkung, wenn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dirty="0" smtClean="0"/>
                        <a:t>das Eingangssignal gegenüber dem Ausgangssignal in der Leistung größer ist.</a:t>
                      </a:r>
                      <a:endParaRPr lang="en-US"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dirty="0" smtClean="0"/>
                        <a:t>z.B. beim Transformator die Ausgangsspannung größer ist als die Eingangsspannung.</a:t>
                      </a:r>
                      <a:endParaRPr lang="en-US"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dirty="0" smtClean="0"/>
                        <a:t>das Ausgangssignal gegenüber dem Eingangssignal in der Leistung größer ist.</a:t>
                      </a:r>
                      <a:endParaRPr lang="en-US"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dirty="0" smtClean="0"/>
                        <a:t>das Eingangssignal gegenüber dem Ausgangssignal in der Spannung größer ist.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27980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4425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0301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6610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41974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78440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401187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63362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52748693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Operationsverstärker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a:p>
        </p:txBody>
      </p:sp>
      <p:sp>
        <p:nvSpPr>
          <p:cNvPr id="9" name="Textfeld 8"/>
          <p:cNvSpPr txBox="1"/>
          <p:nvPr/>
        </p:nvSpPr>
        <p:spPr>
          <a:xfrm>
            <a:off x="683567" y="1331664"/>
            <a:ext cx="7890893" cy="5221942"/>
          </a:xfrm>
          <a:prstGeom prst="rect">
            <a:avLst/>
          </a:prstGeom>
          <a:noFill/>
        </p:spPr>
        <p:txBody>
          <a:bodyPr wrap="square" rtlCol="0">
            <a:spAutoFit/>
          </a:bodyPr>
          <a:lstStyle/>
          <a:p>
            <a:pPr marL="2782888" lvl="1">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Heutzutage stellt man komplexe Schaltungen her, die auf einem einzigen Halbleiterkristall einen kompletten Verstärker oder sogar einen ganzen Empfänger enthalten. Jede dieser Schaltungen ist anders. Man benötigt ein detailliertes Datenblatt mit </a:t>
            </a:r>
            <a:r>
              <a:rPr lang="de-DE" sz="1600" dirty="0" smtClean="0">
                <a:latin typeface="Verdana" panose="020B0604030504040204" pitchFamily="34" charset="0"/>
                <a:ea typeface="Verdana" panose="020B0604030504040204" pitchFamily="34" charset="0"/>
                <a:cs typeface="Verdana" panose="020B0604030504040204" pitchFamily="34" charset="0"/>
              </a:rPr>
              <a:t>Beschaltungs-vorschlägen.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Moderne </a:t>
            </a:r>
            <a:r>
              <a:rPr lang="de-DE" sz="1600" dirty="0">
                <a:latin typeface="Verdana" panose="020B0604030504040204" pitchFamily="34" charset="0"/>
                <a:ea typeface="Verdana" panose="020B0604030504040204" pitchFamily="34" charset="0"/>
                <a:cs typeface="Verdana" panose="020B0604030504040204" pitchFamily="34" charset="0"/>
              </a:rPr>
              <a:t>Amateurfunkgeräte werden praktisch aus einer Vielzahl solcher integrierten Schaltungen hergestellt. Leider ist dadurch eine Fehlersuche oder gar Eigenreparatur für einen Funkamateur sehr schwierig, praktisch unmöglich. Transceiver mit Einzeltransistoren wären aber um ein Vielfaches größer und teurer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besonderer Typ von integrierten Schaltungen ist für den Selbstbauer sehr interessant. Er nennt sich „Operationsverstärker“. Der </a:t>
            </a:r>
            <a:r>
              <a:rPr lang="de-DE" sz="1600" dirty="0" smtClean="0">
                <a:latin typeface="Verdana" panose="020B0604030504040204" pitchFamily="34" charset="0"/>
                <a:ea typeface="Verdana" panose="020B0604030504040204" pitchFamily="34" charset="0"/>
                <a:cs typeface="Verdana" panose="020B0604030504040204" pitchFamily="34" charset="0"/>
              </a:rPr>
              <a:t>Operations-verstärker </a:t>
            </a:r>
            <a:r>
              <a:rPr lang="de-DE" sz="1600" dirty="0">
                <a:latin typeface="Verdana" panose="020B0604030504040204" pitchFamily="34" charset="0"/>
                <a:ea typeface="Verdana" panose="020B0604030504040204" pitchFamily="34" charset="0"/>
                <a:cs typeface="Verdana" panose="020B0604030504040204" pitchFamily="34" charset="0"/>
              </a:rPr>
              <a:t>(abgekürzt OP oder OPV) besteht aus einer großen Anzahl einzelner Verstärkerstufen, die nicht nur Wechselspannungen sondern auch Gleichspannungen mit einem hohen Verstärkungsfaktor verstärken. Der Verstärkungsfaktor wird durch eine Gegenkopplungsschaltung (</a:t>
            </a:r>
            <a:r>
              <a:rPr lang="de-DE" sz="1600" dirty="0" err="1" smtClean="0">
                <a:latin typeface="Verdana" panose="020B0604030504040204" pitchFamily="34" charset="0"/>
                <a:ea typeface="Verdana" panose="020B0604030504040204" pitchFamily="34" charset="0"/>
                <a:cs typeface="Verdana" panose="020B0604030504040204" pitchFamily="34" charset="0"/>
              </a:rPr>
              <a:t>R</a:t>
            </a:r>
            <a:r>
              <a:rPr lang="de-DE" sz="1600" baseline="-25000" dirty="0" err="1" smtClean="0">
                <a:latin typeface="Verdana" panose="020B0604030504040204" pitchFamily="34" charset="0"/>
                <a:ea typeface="Verdana" panose="020B0604030504040204" pitchFamily="34" charset="0"/>
                <a:cs typeface="Verdana" panose="020B0604030504040204" pitchFamily="34" charset="0"/>
              </a:rPr>
              <a:t>k</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eingestellt. Eingangswiderstand und Verstärkungsfaktor eines OP sind sehr hoch</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957" y="1405132"/>
            <a:ext cx="2795207" cy="1735836"/>
          </a:xfrm>
          <a:prstGeom prst="rect">
            <a:avLst/>
          </a:prstGeom>
        </p:spPr>
      </p:pic>
    </p:spTree>
    <p:extLst>
      <p:ext uri="{BB962C8B-B14F-4D97-AF65-F5344CB8AC3E}">
        <p14:creationId xmlns:p14="http://schemas.microsoft.com/office/powerpoint/2010/main" val="423821663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695367110"/>
              </p:ext>
            </p:extLst>
          </p:nvPr>
        </p:nvGraphicFramePr>
        <p:xfrm>
          <a:off x="899592" y="1483866"/>
          <a:ext cx="7488832" cy="237617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TD403</a:t>
                      </a:r>
                      <a:endParaRPr lang="en-US" dirty="0">
                        <a:solidFill>
                          <a:schemeClr val="tx1"/>
                        </a:solidFill>
                      </a:endParaRPr>
                    </a:p>
                  </a:txBody>
                  <a:tcPr>
                    <a:solidFill>
                      <a:schemeClr val="bg1">
                        <a:lumMod val="65000"/>
                      </a:schemeClr>
                    </a:solidFill>
                  </a:tcPr>
                </a:tc>
                <a:tc>
                  <a:txBody>
                    <a:bodyPr/>
                    <a:lstStyle/>
                    <a:p>
                      <a:r>
                        <a:rPr lang="de-DE" sz="1600"/>
                        <a:t>Was ist ein Operationsverstärker? Operationsverstärker sind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Gleichstrom gekoppelte Verstärker mit sehr hohem Verstärkungsfaktor und großer Linearität.</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Wechselstrom gekoppelte Verstärker mit niedrigem Eingangswiderstand und großer Linearität.</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in Empfängerstufen eingebaute Analogverstärker mit sehr niedrigem Verstärkungsfaktor aber großer Linearität.</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digitale Schaltkreise mit hohem Verstärkungsfaktor.</a:t>
                      </a:r>
                      <a:endParaRPr lang="en-US" sz="1600"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9834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52632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30777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5363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5035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96984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305942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50889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980770618"/>
              </p:ext>
            </p:extLst>
          </p:nvPr>
        </p:nvGraphicFramePr>
        <p:xfrm>
          <a:off x="899592" y="3932138"/>
          <a:ext cx="7488832" cy="220218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TD404</a:t>
                      </a:r>
                      <a:endParaRPr lang="en-US" dirty="0">
                        <a:solidFill>
                          <a:schemeClr val="tx1"/>
                        </a:solidFill>
                      </a:endParaRPr>
                    </a:p>
                  </a:txBody>
                  <a:tcPr anchor="ctr">
                    <a:solidFill>
                      <a:schemeClr val="bg1">
                        <a:lumMod val="65000"/>
                      </a:schemeClr>
                    </a:solidFill>
                  </a:tcPr>
                </a:tc>
                <a:tc>
                  <a:txBody>
                    <a:bodyPr/>
                    <a:lstStyle/>
                    <a:p>
                      <a:r>
                        <a:rPr lang="en-US" sz="1600"/>
                        <a:t>Ein IC (integrated circuit) ist...</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eine aus vielen einzelnen Bauteilen aufgebaute Schaltung auf einer Platine.</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eine miniaturisierte, aus SMD-Bauteilen aufgebaute Schaltung.</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eine Zusammenschaltung verschiedener Baugruppen zu einer Funktionseinheit.</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eine komplexe Schaltung auf einem Halbleiterkristallplättchen.</a:t>
                      </a:r>
                      <a:endParaRPr lang="en-US" sz="1600"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4266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118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6736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025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88787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40549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33594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7725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05903321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Röhre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a:p>
        </p:txBody>
      </p:sp>
      <p:sp>
        <p:nvSpPr>
          <p:cNvPr id="9" name="Textfeld 8"/>
          <p:cNvSpPr txBox="1"/>
          <p:nvPr/>
        </p:nvSpPr>
        <p:spPr>
          <a:xfrm>
            <a:off x="683567" y="1340768"/>
            <a:ext cx="7890893" cy="5016758"/>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Für Hochfrequenzleistungsverstärker (Senderendstufen im Amateurfunk) werden beim Selbstbau für große Leistungen noch immer Röhren verwendet. Sie arbeiten mit hohen Spannungen und können mit geringen Strömen bereits hohe Leistungen erzeugen</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Elektronenröhren bestehen zumeist aus einem luftleer gepumpten Glaskolben mit einem eingeschweißten gläsernen Fuß. Durch den als Fuß (Sockel) dienenden gepressten Glasteller führen </a:t>
            </a:r>
            <a:r>
              <a:rPr lang="de-DE" sz="1500" dirty="0" err="1">
                <a:latin typeface="Verdana" panose="020B0604030504040204" pitchFamily="34" charset="0"/>
                <a:ea typeface="Verdana" panose="020B0604030504040204" pitchFamily="34" charset="0"/>
                <a:cs typeface="Verdana" panose="020B0604030504040204" pitchFamily="34" charset="0"/>
              </a:rPr>
              <a:t>Steckerstifte</a:t>
            </a:r>
            <a:r>
              <a:rPr lang="de-DE" sz="1500" dirty="0">
                <a:latin typeface="Verdana" panose="020B0604030504040204" pitchFamily="34" charset="0"/>
                <a:ea typeface="Verdana" panose="020B0604030504040204" pitchFamily="34" charset="0"/>
                <a:cs typeface="Verdana" panose="020B0604030504040204" pitchFamily="34" charset="0"/>
              </a:rPr>
              <a:t>. Sie tragen im Innern der Röhre das Elektrodensystem. Der Röhrensockel passt in eine auf das Chassis montierte Röhrenfassung</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Röhrendiode enthält außer der Katode als zweite Elektrode noch die Anode. Die Anode dient zum Auffangen der Elektronen. Verbindet man die Anode mit dem Pluspol und die Katode mit dem Minuspol einer Gleichspannung, werden die von der Katode emittierten freien Elektronen durch den luftleeren Raum in der Röhre zur positiven Anode gesaugt. Es fließt ein Elektronenstrom von der Katode zur Anode. Man beachte hier, dass Elektronenstromrichtung und konventionelle (technische) Stromrichtung entgegengesetzt sind</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Polt man die Spannung zwischen Anode und Katode um, werden die Elektronen von der negativen Anode abgestoßen. Es fließt kein Strom. Die Röhrendiode lässt also genau wie die Halbleiterdiode den Strom nur in einer Richtung fließen.</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9571652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Bipolarer Transistor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3005951"/>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Während eine Diode aus zwei Halbleiterschichten zusammengesetzt ist, besteht ein Transistor aus drei Schichten von dotiertem Halbleitermaterial.</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Grundsätzlich </a:t>
            </a:r>
            <a:r>
              <a:rPr lang="de-DE" sz="1600" dirty="0">
                <a:latin typeface="Verdana" panose="020B0604030504040204" pitchFamily="34" charset="0"/>
                <a:ea typeface="Verdana" panose="020B0604030504040204" pitchFamily="34" charset="0"/>
                <a:cs typeface="Verdana" panose="020B0604030504040204" pitchFamily="34" charset="0"/>
              </a:rPr>
              <a:t>unterscheidet man zwei Arten von Transistoren: Bipolare Transistoren und Feldeffekt-Transistoren (FET). Der bipolare Transistor ist der "gewöhnliche" Transistor, der aus drei Schichten besteht. Wir werden noch den unipolaren Transistor (Feldeffekt-Transistor) kennen lernen.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Ergänzt man die Schichtenanordnung einer Diode durch einen weiteren PN-Übergang, indem entweder eine P-Schicht oder eine N-Schicht hinzugefügt wird, lassen sich folgende Halbleiterschichtenfolgen sinnvoll </a:t>
            </a:r>
            <a:r>
              <a:rPr lang="de-DE" sz="1600" dirty="0" smtClean="0">
                <a:latin typeface="Verdana" panose="020B0604030504040204" pitchFamily="34" charset="0"/>
                <a:ea typeface="Verdana" panose="020B0604030504040204" pitchFamily="34" charset="0"/>
                <a:cs typeface="Verdana" panose="020B0604030504040204" pitchFamily="34" charset="0"/>
              </a:rPr>
              <a:t>kombinieren.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1760" y="4077072"/>
            <a:ext cx="3739706" cy="2386775"/>
          </a:xfrm>
          <a:prstGeom prst="rect">
            <a:avLst/>
          </a:prstGeom>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Triode</a:t>
            </a:r>
            <a:r>
              <a:rPr lang="de-DE" altLang="en-US" dirty="0" smtClean="0"/>
              <a:t>, Aufbau und Symbol</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20</a:t>
            </a:fld>
            <a:endParaRPr lang="de-DE" altLang="en-US"/>
          </a:p>
        </p:txBody>
      </p:sp>
      <p:sp>
        <p:nvSpPr>
          <p:cNvPr id="9" name="Textfeld 8"/>
          <p:cNvSpPr txBox="1"/>
          <p:nvPr/>
        </p:nvSpPr>
        <p:spPr>
          <a:xfrm>
            <a:off x="683567" y="1331664"/>
            <a:ext cx="8136905" cy="5170646"/>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Triode (</a:t>
            </a:r>
            <a:r>
              <a:rPr lang="de-DE" sz="1500" dirty="0" err="1">
                <a:latin typeface="Verdana" panose="020B0604030504040204" pitchFamily="34" charset="0"/>
                <a:ea typeface="Verdana" panose="020B0604030504040204" pitchFamily="34" charset="0"/>
                <a:cs typeface="Verdana" panose="020B0604030504040204" pitchFamily="34" charset="0"/>
              </a:rPr>
              <a:t>tri</a:t>
            </a:r>
            <a:r>
              <a:rPr lang="de-DE" sz="1500" dirty="0">
                <a:latin typeface="Verdana" panose="020B0604030504040204" pitchFamily="34" charset="0"/>
                <a:ea typeface="Verdana" panose="020B0604030504040204" pitchFamily="34" charset="0"/>
                <a:cs typeface="Verdana" panose="020B0604030504040204" pitchFamily="34" charset="0"/>
              </a:rPr>
              <a:t> = drei) hat drei Elektroden. Zwischen Katode und Anode befindet sich ein Steuergitter. Dieses Gitter </a:t>
            </a:r>
            <a:r>
              <a:rPr lang="de-DE" sz="1500" dirty="0" smtClean="0">
                <a:latin typeface="Verdana" panose="020B0604030504040204" pitchFamily="34" charset="0"/>
                <a:ea typeface="Verdana" panose="020B0604030504040204" pitchFamily="34" charset="0"/>
                <a:cs typeface="Verdana" panose="020B0604030504040204" pitchFamily="34" charset="0"/>
              </a:rPr>
              <a:t>besteht </a:t>
            </a:r>
            <a:r>
              <a:rPr lang="de-DE" sz="1500" dirty="0">
                <a:latin typeface="Verdana" panose="020B0604030504040204" pitchFamily="34" charset="0"/>
                <a:ea typeface="Verdana" panose="020B0604030504040204" pitchFamily="34" charset="0"/>
                <a:cs typeface="Verdana" panose="020B0604030504040204" pitchFamily="34" charset="0"/>
              </a:rPr>
              <a:t>aus einem Draht, der wendelförmig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auf </a:t>
            </a:r>
            <a:r>
              <a:rPr lang="de-DE" sz="1500" dirty="0">
                <a:latin typeface="Verdana" panose="020B0604030504040204" pitchFamily="34" charset="0"/>
                <a:ea typeface="Verdana" panose="020B0604030504040204" pitchFamily="34" charset="0"/>
                <a:cs typeface="Verdana" panose="020B0604030504040204" pitchFamily="34" charset="0"/>
              </a:rPr>
              <a:t>zwei Haltestege weitmaschig um die Katode gewickelt ist</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Die </a:t>
            </a:r>
            <a:r>
              <a:rPr lang="de-DE" sz="1500" dirty="0">
                <a:latin typeface="Verdana" panose="020B0604030504040204" pitchFamily="34" charset="0"/>
                <a:ea typeface="Verdana" panose="020B0604030504040204" pitchFamily="34" charset="0"/>
                <a:cs typeface="Verdana" panose="020B0604030504040204" pitchFamily="34" charset="0"/>
              </a:rPr>
              <a:t>Triode EC92 </a:t>
            </a:r>
            <a:r>
              <a:rPr lang="de-DE" sz="1500" dirty="0" smtClean="0">
                <a:latin typeface="Verdana" panose="020B0604030504040204" pitchFamily="34" charset="0"/>
                <a:ea typeface="Verdana" panose="020B0604030504040204" pitchFamily="34" charset="0"/>
                <a:cs typeface="Verdana" panose="020B0604030504040204" pitchFamily="34" charset="0"/>
              </a:rPr>
              <a:t>wird mit der üblichen</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Heizspannung von 6,3V betrieben.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Der </a:t>
            </a:r>
            <a:r>
              <a:rPr lang="de-DE" sz="1500" dirty="0">
                <a:latin typeface="Verdana" panose="020B0604030504040204" pitchFamily="34" charset="0"/>
                <a:ea typeface="Verdana" panose="020B0604030504040204" pitchFamily="34" charset="0"/>
                <a:cs typeface="Verdana" panose="020B0604030504040204" pitchFamily="34" charset="0"/>
              </a:rPr>
              <a:t>Heizfaden beginnt rot zu glühen.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Über </a:t>
            </a:r>
            <a:r>
              <a:rPr lang="de-DE" sz="1500" dirty="0">
                <a:latin typeface="Verdana" panose="020B0604030504040204" pitchFamily="34" charset="0"/>
                <a:ea typeface="Verdana" panose="020B0604030504040204" pitchFamily="34" charset="0"/>
                <a:cs typeface="Verdana" panose="020B0604030504040204" pitchFamily="34" charset="0"/>
              </a:rPr>
              <a:t>einen Strommesser </a:t>
            </a:r>
            <a:r>
              <a:rPr lang="de-DE" sz="1500" dirty="0" smtClean="0">
                <a:latin typeface="Verdana" panose="020B0604030504040204" pitchFamily="34" charset="0"/>
                <a:ea typeface="Verdana" panose="020B0604030504040204" pitchFamily="34" charset="0"/>
                <a:cs typeface="Verdana" panose="020B0604030504040204" pitchFamily="34" charset="0"/>
              </a:rPr>
              <a:t>wird </a:t>
            </a:r>
            <a:r>
              <a:rPr lang="de-DE" sz="1500" dirty="0">
                <a:latin typeface="Verdana" panose="020B0604030504040204" pitchFamily="34" charset="0"/>
                <a:ea typeface="Verdana" panose="020B0604030504040204" pitchFamily="34" charset="0"/>
                <a:cs typeface="Verdana" panose="020B0604030504040204" pitchFamily="34" charset="0"/>
              </a:rPr>
              <a:t>eine Anodenspannung </a:t>
            </a:r>
            <a:r>
              <a:rPr lang="de-DE" sz="1500" dirty="0" err="1" smtClean="0">
                <a:latin typeface="Verdana" panose="020B0604030504040204" pitchFamily="34" charset="0"/>
                <a:ea typeface="Verdana" panose="020B0604030504040204" pitchFamily="34" charset="0"/>
                <a:cs typeface="Verdana" panose="020B0604030504040204" pitchFamily="34" charset="0"/>
              </a:rPr>
              <a:t>U</a:t>
            </a:r>
            <a:r>
              <a:rPr lang="de-DE" sz="1500" baseline="-25000" dirty="0" err="1" smtClean="0">
                <a:latin typeface="Verdana" panose="020B0604030504040204" pitchFamily="34" charset="0"/>
                <a:ea typeface="Verdana" panose="020B0604030504040204" pitchFamily="34" charset="0"/>
                <a:cs typeface="Verdana" panose="020B0604030504040204" pitchFamily="34" charset="0"/>
              </a:rPr>
              <a:t>a</a:t>
            </a:r>
            <a:r>
              <a:rPr lang="de-DE" sz="1500" baseline="-25000" dirty="0" smtClean="0">
                <a:latin typeface="Verdana" panose="020B0604030504040204" pitchFamily="34" charset="0"/>
                <a:ea typeface="Verdana" panose="020B0604030504040204" pitchFamily="34" charset="0"/>
                <a:cs typeface="Verdana" panose="020B0604030504040204" pitchFamily="34" charset="0"/>
              </a:rPr>
              <a:t> </a:t>
            </a:r>
            <a:r>
              <a:rPr lang="de-DE" sz="1500" dirty="0" smtClean="0">
                <a:latin typeface="Verdana" panose="020B0604030504040204" pitchFamily="34" charset="0"/>
                <a:ea typeface="Verdana" panose="020B0604030504040204" pitchFamily="34" charset="0"/>
                <a:cs typeface="Verdana" panose="020B0604030504040204" pitchFamily="34" charset="0"/>
              </a:rPr>
              <a:t>von </a:t>
            </a:r>
            <a:r>
              <a:rPr lang="de-DE" sz="1500" dirty="0">
                <a:latin typeface="Verdana" panose="020B0604030504040204" pitchFamily="34" charset="0"/>
                <a:ea typeface="Verdana" panose="020B0604030504040204" pitchFamily="34" charset="0"/>
                <a:cs typeface="Verdana" panose="020B0604030504040204" pitchFamily="34" charset="0"/>
              </a:rPr>
              <a:t>etwa </a:t>
            </a:r>
            <a:r>
              <a:rPr lang="de-DE" sz="1500" dirty="0" smtClean="0">
                <a:latin typeface="Verdana" panose="020B0604030504040204" pitchFamily="34" charset="0"/>
                <a:ea typeface="Verdana" panose="020B0604030504040204" pitchFamily="34" charset="0"/>
                <a:cs typeface="Verdana" panose="020B0604030504040204" pitchFamily="34" charset="0"/>
              </a:rPr>
              <a:t>200 </a:t>
            </a:r>
            <a:r>
              <a:rPr lang="de-DE" sz="1500" dirty="0">
                <a:latin typeface="Verdana" panose="020B0604030504040204" pitchFamily="34" charset="0"/>
                <a:ea typeface="Verdana" panose="020B0604030504040204" pitchFamily="34" charset="0"/>
                <a:cs typeface="Verdana" panose="020B0604030504040204" pitchFamily="34" charset="0"/>
              </a:rPr>
              <a:t>V </a:t>
            </a:r>
            <a:r>
              <a:rPr lang="de-DE" sz="1500" dirty="0" smtClean="0">
                <a:latin typeface="Verdana" panose="020B0604030504040204" pitchFamily="34" charset="0"/>
                <a:ea typeface="Verdana" panose="020B0604030504040204" pitchFamily="34" charset="0"/>
                <a:cs typeface="Verdana" panose="020B0604030504040204" pitchFamily="34" charset="0"/>
              </a:rPr>
              <a:t>angelegt.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Speist man nun das Gitter mit einer negativen Spannung zwischen 0 und -6V kann man einen Ausschlag </a:t>
            </a:r>
            <a:r>
              <a:rPr lang="de-DE" sz="1500" dirty="0">
                <a:latin typeface="Verdana" panose="020B0604030504040204" pitchFamily="34" charset="0"/>
                <a:ea typeface="Verdana" panose="020B0604030504040204" pitchFamily="34" charset="0"/>
                <a:cs typeface="Verdana" panose="020B0604030504040204" pitchFamily="34" charset="0"/>
              </a:rPr>
              <a:t>des </a:t>
            </a:r>
            <a:r>
              <a:rPr lang="de-DE" sz="1500" dirty="0" smtClean="0">
                <a:latin typeface="Verdana" panose="020B0604030504040204" pitchFamily="34" charset="0"/>
                <a:ea typeface="Verdana" panose="020B0604030504040204" pitchFamily="34" charset="0"/>
                <a:cs typeface="Verdana" panose="020B0604030504040204" pitchFamily="34" charset="0"/>
              </a:rPr>
              <a:t>Strommessers beobachten. Je größer die negative Gitterspannung ist, desto kleiner ist der Anodenstrom, da die Gitterspannung die von der Kathode ausgehenden Elektronen abstößt.</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2276872"/>
            <a:ext cx="3222784" cy="1940052"/>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0" y="2754424"/>
            <a:ext cx="3562350" cy="2219325"/>
          </a:xfrm>
          <a:prstGeom prst="rect">
            <a:avLst/>
          </a:prstGeom>
        </p:spPr>
      </p:pic>
      <p:sp>
        <p:nvSpPr>
          <p:cNvPr id="10" name="Textfeld 9"/>
          <p:cNvSpPr txBox="1"/>
          <p:nvPr/>
        </p:nvSpPr>
        <p:spPr>
          <a:xfrm>
            <a:off x="4355976" y="2151839"/>
            <a:ext cx="4202391" cy="553998"/>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Mit solch einer Triode wurde </a:t>
            </a:r>
            <a:r>
              <a:rPr lang="de-DE" sz="1500" dirty="0" smtClean="0">
                <a:latin typeface="Verdana" panose="020B0604030504040204" pitchFamily="34" charset="0"/>
                <a:ea typeface="Verdana" panose="020B0604030504040204" pitchFamily="34" charset="0"/>
                <a:cs typeface="Verdana" panose="020B0604030504040204" pitchFamily="34" charset="0"/>
              </a:rPr>
              <a:t>folgender Aufbau realisiert:</a:t>
            </a:r>
            <a:endParaRPr lang="de-DE" sz="15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6271088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658528309"/>
              </p:ext>
            </p:extLst>
          </p:nvPr>
        </p:nvGraphicFramePr>
        <p:xfrm>
          <a:off x="899592" y="2128242"/>
          <a:ext cx="7488832" cy="30289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TD405</a:t>
                      </a:r>
                      <a:endParaRPr lang="en-US" dirty="0">
                        <a:solidFill>
                          <a:schemeClr val="tx1"/>
                        </a:solidFill>
                      </a:endParaRPr>
                    </a:p>
                  </a:txBody>
                  <a:tcPr>
                    <a:solidFill>
                      <a:schemeClr val="bg1">
                        <a:lumMod val="65000"/>
                      </a:schemeClr>
                    </a:solidFill>
                  </a:tcPr>
                </a:tc>
                <a:tc>
                  <a:txBody>
                    <a:bodyPr/>
                    <a:lstStyle/>
                    <a:p>
                      <a:r>
                        <a:rPr lang="de-DE"/>
                        <a:t>Worauf beruht die Verstärkerwirkung von Elektronenröhren?</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dirty="0" smtClean="0"/>
                        <a:t>Die Anodenspannung steuert das magnetische Feld an der Anode und damit den Anodenstrom.</a:t>
                      </a:r>
                      <a:endParaRPr lang="en-US"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dirty="0" smtClean="0"/>
                        <a:t>Das von der Gitterspannung hervorgerufene elektrische Feld steuert den Anodenstrom.</a:t>
                      </a:r>
                      <a:endParaRPr lang="en-US"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dirty="0" smtClean="0"/>
                        <a:t>Die Heizspannung steuert das elektrische Feld an der Kathode und damit den Anodenstrom.</a:t>
                      </a:r>
                      <a:endParaRPr lang="en-US"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dirty="0" smtClean="0"/>
                        <a:t>Die </a:t>
                      </a:r>
                      <a:r>
                        <a:rPr lang="de-DE" dirty="0" err="1" smtClean="0"/>
                        <a:t>Katodenvorspannung</a:t>
                      </a:r>
                      <a:r>
                        <a:rPr lang="de-DE" dirty="0" smtClean="0"/>
                        <a:t> steuert das magnetische Feld an der Katode und damit den Gitterstrom.</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28893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487846"/>
            <a:ext cx="490408" cy="288032"/>
          </a:xfrm>
          <a:prstGeom prst="actionButtonHelp">
            <a:avLst/>
          </a:prstGeom>
          <a:solidFill>
            <a:srgbClr val="92D05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0916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7166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46506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28757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073376"/>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68919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74238167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smtClean="0"/>
              <a:t>Kurze Pause – es geht gleich weiter</a:t>
            </a:r>
            <a:endParaRPr lang="de-DE" altLang="en-US" dirty="0" smtClean="0"/>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22</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Legierungstransistor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dirty="0"/>
          </a:p>
        </p:txBody>
      </p:sp>
      <p:sp>
        <p:nvSpPr>
          <p:cNvPr id="9" name="Textfeld 8"/>
          <p:cNvSpPr txBox="1"/>
          <p:nvPr/>
        </p:nvSpPr>
        <p:spPr>
          <a:xfrm>
            <a:off x="655900" y="1231592"/>
            <a:ext cx="7890893" cy="528349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einzelnen Schichten besitzen Anschlusselektroden und erhalten die Namen Emitter (E), Basis (B) und Kollektor (C). Zwischen den einzelnen Schichten bilden sich Sperrschichten aus (siehe Lektion Diode). Für den richtigen Betrieb des Transistors als Verstärker muss die Sperrschicht zwischen Basis und Emitter durch Anlegen einer äußeren Spannung </a:t>
            </a:r>
            <a:r>
              <a:rPr lang="de-DE" sz="1600" dirty="0" smtClean="0">
                <a:latin typeface="Verdana" panose="020B0604030504040204" pitchFamily="34" charset="0"/>
                <a:ea typeface="Verdana" panose="020B0604030504040204" pitchFamily="34" charset="0"/>
                <a:cs typeface="Verdana" panose="020B0604030504040204" pitchFamily="34" charset="0"/>
              </a:rPr>
              <a:t>ab-gebaut </a:t>
            </a:r>
            <a:r>
              <a:rPr lang="de-DE" sz="1600" dirty="0">
                <a:latin typeface="Verdana" panose="020B0604030504040204" pitchFamily="34" charset="0"/>
                <a:ea typeface="Verdana" panose="020B0604030504040204" pitchFamily="34" charset="0"/>
                <a:cs typeface="Verdana" panose="020B0604030504040204" pitchFamily="34" charset="0"/>
              </a:rPr>
              <a:t>werden (PN-Übergang in Durchlassrichtung), während die </a:t>
            </a:r>
            <a:r>
              <a:rPr lang="de-DE" sz="1600" dirty="0" smtClean="0">
                <a:latin typeface="Verdana" panose="020B0604030504040204" pitchFamily="34" charset="0"/>
                <a:ea typeface="Verdana" panose="020B0604030504040204" pitchFamily="34" charset="0"/>
                <a:cs typeface="Verdana" panose="020B0604030504040204" pitchFamily="34" charset="0"/>
              </a:rPr>
              <a:t>Sperr-schicht </a:t>
            </a:r>
            <a:r>
              <a:rPr lang="de-DE" sz="1600" dirty="0">
                <a:latin typeface="Verdana" panose="020B0604030504040204" pitchFamily="34" charset="0"/>
                <a:ea typeface="Verdana" panose="020B0604030504040204" pitchFamily="34" charset="0"/>
                <a:cs typeface="Verdana" panose="020B0604030504040204" pitchFamily="34" charset="0"/>
              </a:rPr>
              <a:t>zwischen Kollektor und Basis erhalten bleibt (PN-Übergang in Sperrrichtung</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Zur Erklärung der Stromverstärkung eines Transistors soll einmal obiger einfacher Aufbau eines Transistors angenommen werden (</a:t>
            </a:r>
            <a:r>
              <a:rPr lang="de-DE" sz="1600" dirty="0" smtClean="0">
                <a:latin typeface="Verdana" panose="020B0604030504040204" pitchFamily="34" charset="0"/>
                <a:ea typeface="Verdana" panose="020B0604030504040204" pitchFamily="34" charset="0"/>
                <a:cs typeface="Verdana" panose="020B0604030504040204" pitchFamily="34" charset="0"/>
              </a:rPr>
              <a:t>Legierungs-transistor</a:t>
            </a:r>
            <a:r>
              <a:rPr lang="de-DE" sz="1600" dirty="0">
                <a:latin typeface="Verdana" panose="020B0604030504040204" pitchFamily="34" charset="0"/>
                <a:ea typeface="Verdana" panose="020B0604030504040204" pitchFamily="34" charset="0"/>
                <a:cs typeface="Verdana" panose="020B0604030504040204" pitchFamily="34" charset="0"/>
              </a:rPr>
              <a:t>). Auf eine P-dotierte Germaniumscheibe als Grundplatte (Basis) werden auf beiden Seiten N-dotierte Kügelchen aufgebracht, die dann im Wärmeofen ineinander legieren (sich verbinden). Je länger der </a:t>
            </a:r>
            <a:r>
              <a:rPr lang="de-DE" sz="1600" dirty="0" smtClean="0">
                <a:latin typeface="Verdana" panose="020B0604030504040204" pitchFamily="34" charset="0"/>
                <a:ea typeface="Verdana" panose="020B0604030504040204" pitchFamily="34" charset="0"/>
                <a:cs typeface="Verdana" panose="020B0604030504040204" pitchFamily="34" charset="0"/>
              </a:rPr>
              <a:t>Legierungs-prozess </a:t>
            </a:r>
            <a:r>
              <a:rPr lang="de-DE" sz="1600" dirty="0">
                <a:latin typeface="Verdana" panose="020B0604030504040204" pitchFamily="34" charset="0"/>
                <a:ea typeface="Verdana" panose="020B0604030504040204" pitchFamily="34" charset="0"/>
                <a:cs typeface="Verdana" panose="020B0604030504040204" pitchFamily="34" charset="0"/>
              </a:rPr>
              <a:t>andauert, desto schmaler wird die Basiszone.</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3808" y="3111227"/>
            <a:ext cx="2752725" cy="1685925"/>
          </a:xfrm>
          <a:prstGeom prst="rect">
            <a:avLst/>
          </a:prstGeom>
        </p:spPr>
      </p:pic>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Funktionsweise des Transistors</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a:t>
            </a:fld>
            <a:endParaRPr lang="de-DE" altLang="en-US"/>
          </a:p>
        </p:txBody>
      </p:sp>
      <p:sp>
        <p:nvSpPr>
          <p:cNvPr id="9" name="Textfeld 8"/>
          <p:cNvSpPr txBox="1"/>
          <p:nvPr/>
        </p:nvSpPr>
        <p:spPr>
          <a:xfrm>
            <a:off x="692763" y="1124743"/>
            <a:ext cx="7767670" cy="4221669"/>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Denken Sie sich nun einen Ausschnitt aus der Basiszone des </a:t>
            </a:r>
            <a:r>
              <a:rPr lang="de-DE" sz="1500" dirty="0" smtClean="0">
                <a:latin typeface="Verdana" panose="020B0604030504040204" pitchFamily="34" charset="0"/>
                <a:ea typeface="Verdana" panose="020B0604030504040204" pitchFamily="34" charset="0"/>
                <a:cs typeface="Verdana" panose="020B0604030504040204" pitchFamily="34" charset="0"/>
              </a:rPr>
              <a:t>Legierungs-transistors.</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Legt </a:t>
            </a:r>
            <a:r>
              <a:rPr lang="de-DE" sz="1500" dirty="0">
                <a:latin typeface="Verdana" panose="020B0604030504040204" pitchFamily="34" charset="0"/>
                <a:ea typeface="Verdana" panose="020B0604030504040204" pitchFamily="34" charset="0"/>
                <a:cs typeface="Verdana" panose="020B0604030504040204" pitchFamily="34" charset="0"/>
              </a:rPr>
              <a:t>man zwischen Basis- und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err="1" smtClean="0">
                <a:latin typeface="Verdana" panose="020B0604030504040204" pitchFamily="34" charset="0"/>
                <a:ea typeface="Verdana" panose="020B0604030504040204" pitchFamily="34" charset="0"/>
                <a:cs typeface="Verdana" panose="020B0604030504040204" pitchFamily="34" charset="0"/>
              </a:rPr>
              <a:t>Emitteranschluss</a:t>
            </a:r>
            <a:r>
              <a:rPr lang="de-DE" sz="1500" dirty="0" smtClean="0">
                <a:latin typeface="Verdana" panose="020B0604030504040204" pitchFamily="34" charset="0"/>
                <a:ea typeface="Verdana" panose="020B0604030504040204" pitchFamily="34" charset="0"/>
                <a:cs typeface="Verdana" panose="020B0604030504040204" pitchFamily="34" charset="0"/>
              </a:rPr>
              <a:t> </a:t>
            </a:r>
            <a:r>
              <a:rPr lang="de-DE" sz="1500" dirty="0">
                <a:latin typeface="Verdana" panose="020B0604030504040204" pitchFamily="34" charset="0"/>
                <a:ea typeface="Verdana" panose="020B0604030504040204" pitchFamily="34" charset="0"/>
                <a:cs typeface="Verdana" panose="020B0604030504040204" pitchFamily="34" charset="0"/>
              </a:rPr>
              <a:t>eine Spannung</a:t>
            </a:r>
            <a:r>
              <a:rPr lang="de-DE" sz="1500" dirty="0" smtClean="0">
                <a:latin typeface="Verdana" panose="020B0604030504040204" pitchFamily="34" charset="0"/>
                <a:ea typeface="Verdana" panose="020B0604030504040204" pitchFamily="34" charset="0"/>
                <a:cs typeface="Verdana" panose="020B0604030504040204" pitchFamily="34" charset="0"/>
              </a:rPr>
              <a:t>,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so dass </a:t>
            </a:r>
            <a:r>
              <a:rPr lang="de-DE" sz="1500" dirty="0">
                <a:latin typeface="Verdana" panose="020B0604030504040204" pitchFamily="34" charset="0"/>
                <a:ea typeface="Verdana" panose="020B0604030504040204" pitchFamily="34" charset="0"/>
                <a:cs typeface="Verdana" panose="020B0604030504040204" pitchFamily="34" charset="0"/>
              </a:rPr>
              <a:t>der PN-Übergang in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Durchlass-richtung </a:t>
            </a:r>
            <a:r>
              <a:rPr lang="de-DE" sz="1500" dirty="0">
                <a:latin typeface="Verdana" panose="020B0604030504040204" pitchFamily="34" charset="0"/>
                <a:ea typeface="Verdana" panose="020B0604030504040204" pitchFamily="34" charset="0"/>
                <a:cs typeface="Verdana" panose="020B0604030504040204" pitchFamily="34" charset="0"/>
              </a:rPr>
              <a:t>geschaltet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ist</a:t>
            </a:r>
            <a:r>
              <a:rPr lang="de-DE" sz="1500" dirty="0">
                <a:latin typeface="Verdana" panose="020B0604030504040204" pitchFamily="34" charset="0"/>
                <a:ea typeface="Verdana" panose="020B0604030504040204" pitchFamily="34" charset="0"/>
                <a:cs typeface="Verdana" panose="020B0604030504040204" pitchFamily="34" charset="0"/>
              </a:rPr>
              <a:t>, </a:t>
            </a:r>
            <a:r>
              <a:rPr lang="de-DE" sz="1500" dirty="0" smtClean="0">
                <a:latin typeface="Verdana" panose="020B0604030504040204" pitchFamily="34" charset="0"/>
                <a:ea typeface="Verdana" panose="020B0604030504040204" pitchFamily="34" charset="0"/>
                <a:cs typeface="Verdana" panose="020B0604030504040204" pitchFamily="34" charset="0"/>
              </a:rPr>
              <a:t>können </a:t>
            </a:r>
            <a:r>
              <a:rPr lang="de-DE" sz="1500" dirty="0">
                <a:latin typeface="Verdana" panose="020B0604030504040204" pitchFamily="34" charset="0"/>
                <a:ea typeface="Verdana" panose="020B0604030504040204" pitchFamily="34" charset="0"/>
                <a:cs typeface="Verdana" panose="020B0604030504040204" pitchFamily="34" charset="0"/>
              </a:rPr>
              <a:t>die </a:t>
            </a:r>
            <a:r>
              <a:rPr lang="de-DE" sz="1500" dirty="0" smtClean="0">
                <a:latin typeface="Verdana" panose="020B0604030504040204" pitchFamily="34" charset="0"/>
                <a:ea typeface="Verdana" panose="020B0604030504040204" pitchFamily="34" charset="0"/>
                <a:cs typeface="Verdana" panose="020B0604030504040204" pitchFamily="34" charset="0"/>
              </a:rPr>
              <a:t>Ladungsträger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a:t>
            </a:r>
            <a:r>
              <a:rPr lang="de-DE" sz="1500" dirty="0">
                <a:latin typeface="Verdana" panose="020B0604030504040204" pitchFamily="34" charset="0"/>
                <a:ea typeface="Verdana" panose="020B0604030504040204" pitchFamily="34" charset="0"/>
                <a:cs typeface="Verdana" panose="020B0604030504040204" pitchFamily="34" charset="0"/>
              </a:rPr>
              <a:t>N = negative </a:t>
            </a:r>
            <a:r>
              <a:rPr lang="de-DE" sz="1500" dirty="0" smtClean="0">
                <a:latin typeface="Verdana" panose="020B0604030504040204" pitchFamily="34" charset="0"/>
                <a:ea typeface="Verdana" panose="020B0604030504040204" pitchFamily="34" charset="0"/>
                <a:cs typeface="Verdana" panose="020B0604030504040204" pitchFamily="34" charset="0"/>
              </a:rPr>
              <a:t>Ladungsträger</a:t>
            </a:r>
            <a:r>
              <a:rPr lang="de-DE" sz="1500" dirty="0">
                <a:latin typeface="Verdana" panose="020B0604030504040204" pitchFamily="34" charset="0"/>
                <a:ea typeface="Verdana" panose="020B0604030504040204" pitchFamily="34" charset="0"/>
                <a:cs typeface="Verdana" panose="020B0604030504040204" pitchFamily="34" charset="0"/>
              </a:rPr>
              <a:t>, Elektronen) aus der </a:t>
            </a:r>
            <a:r>
              <a:rPr lang="de-DE" sz="1500" dirty="0" err="1">
                <a:latin typeface="Verdana" panose="020B0604030504040204" pitchFamily="34" charset="0"/>
                <a:ea typeface="Verdana" panose="020B0604030504040204" pitchFamily="34" charset="0"/>
                <a:cs typeface="Verdana" panose="020B0604030504040204" pitchFamily="34" charset="0"/>
              </a:rPr>
              <a:t>Emitterzone</a:t>
            </a:r>
            <a:r>
              <a:rPr lang="de-DE" sz="1500" dirty="0">
                <a:latin typeface="Verdana" panose="020B0604030504040204" pitchFamily="34" charset="0"/>
                <a:ea typeface="Verdana" panose="020B0604030504040204" pitchFamily="34" charset="0"/>
                <a:cs typeface="Verdana" panose="020B0604030504040204" pitchFamily="34" charset="0"/>
              </a:rPr>
              <a:t> (emittieren = aussenden) in die schwach dotierte Basiszone gelangen. Wegen der geringen Dotierung findet kaum eine Rekombination </a:t>
            </a:r>
            <a:r>
              <a:rPr lang="de-DE" sz="1500" dirty="0" smtClean="0">
                <a:latin typeface="Verdana" panose="020B0604030504040204" pitchFamily="34" charset="0"/>
                <a:ea typeface="Verdana" panose="020B0604030504040204" pitchFamily="34" charset="0"/>
                <a:cs typeface="Verdana" panose="020B0604030504040204" pitchFamily="34" charset="0"/>
              </a:rPr>
              <a:t>statt.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Liegt </a:t>
            </a:r>
            <a:r>
              <a:rPr lang="de-DE" sz="1500" dirty="0">
                <a:latin typeface="Verdana" panose="020B0604030504040204" pitchFamily="34" charset="0"/>
                <a:ea typeface="Verdana" panose="020B0604030504040204" pitchFamily="34" charset="0"/>
                <a:cs typeface="Verdana" panose="020B0604030504040204" pitchFamily="34" charset="0"/>
              </a:rPr>
              <a:t>am Kollektoranschluss eine gegenüber der Basis positive Spannung, werden die Elektronen auf ihrem Weg durch die sehr dünne Basisschicht vom Kollektor angezogen (Kollekte = Sammlung). Je nach Dicke der Basiszone werden etwa 99 bis 99,9 % der Elektronen zum Kollektor gelangen, der Rest erreicht den Basisanschluss. Der Kollektorstrom ist also viel größer als der </a:t>
            </a:r>
            <a:r>
              <a:rPr lang="de-DE" sz="1500" dirty="0" smtClean="0">
                <a:latin typeface="Verdana" panose="020B0604030504040204" pitchFamily="34" charset="0"/>
                <a:ea typeface="Verdana" panose="020B0604030504040204" pitchFamily="34" charset="0"/>
                <a:cs typeface="Verdana" panose="020B0604030504040204" pitchFamily="34" charset="0"/>
              </a:rPr>
              <a:t>Basisstrom</a:t>
            </a:r>
            <a:r>
              <a:rPr lang="de-DE" sz="1500" dirty="0">
                <a:latin typeface="Verdana" panose="020B0604030504040204" pitchFamily="34" charset="0"/>
                <a:ea typeface="Verdana" panose="020B0604030504040204" pitchFamily="34" charset="0"/>
                <a:cs typeface="Verdana" panose="020B0604030504040204" pitchFamily="34" charset="0"/>
              </a:rPr>
              <a:t>. Der Basisstrom beträgt nur etwa 1 % bis 0,1 % vom Kollektorstrom</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7944" y="1410218"/>
            <a:ext cx="4479989" cy="1474184"/>
          </a:xfrm>
          <a:prstGeom prst="rect">
            <a:avLst/>
          </a:prstGeom>
        </p:spPr>
      </p:pic>
      <p:sp>
        <p:nvSpPr>
          <p:cNvPr id="6" name="Textfeld 5"/>
          <p:cNvSpPr txBox="1"/>
          <p:nvPr/>
        </p:nvSpPr>
        <p:spPr>
          <a:xfrm>
            <a:off x="683569" y="5519576"/>
            <a:ext cx="7848871" cy="553998"/>
          </a:xfrm>
          <a:prstGeom prst="rect">
            <a:avLst/>
          </a:prstGeom>
          <a:solidFill>
            <a:srgbClr val="FFC000"/>
          </a:solidFill>
        </p:spPr>
        <p:txBody>
          <a:bodyPr wrap="square" numCol="1" rtlCol="0">
            <a:spAutoFit/>
          </a:bodyPr>
          <a:lstStyle/>
          <a:p>
            <a:r>
              <a:rPr lang="de-DE" sz="1500" b="1" dirty="0">
                <a:latin typeface="Verdana" panose="020B0604030504040204" pitchFamily="34" charset="0"/>
                <a:ea typeface="Verdana" panose="020B0604030504040204" pitchFamily="34" charset="0"/>
                <a:cs typeface="Verdana" panose="020B0604030504040204" pitchFamily="34" charset="0"/>
              </a:rPr>
              <a:t>Merke:  </a:t>
            </a:r>
            <a:r>
              <a:rPr lang="de-DE" sz="1500" dirty="0">
                <a:latin typeface="Verdana" panose="020B0604030504040204" pitchFamily="34" charset="0"/>
                <a:ea typeface="Verdana" panose="020B0604030504040204" pitchFamily="34" charset="0"/>
                <a:cs typeface="Verdana" panose="020B0604030504040204" pitchFamily="34" charset="0"/>
              </a:rPr>
              <a:t>Mit einem kleinen Basisstrom kann man einen großen Kollektorstrom steuern. Man nennt diese Steuerwirkung Stromverstärkung des Transistors. </a:t>
            </a:r>
            <a:endParaRPr lang="de-DE" sz="1500" dirty="0" smtClean="0">
              <a:latin typeface="Verdana" panose="020B0604030504040204" pitchFamily="34" charset="0"/>
              <a:ea typeface="Verdana" panose="020B0604030504040204" pitchFamily="34" charset="0"/>
              <a:cs typeface="Verdana" panose="020B0604030504040204" pitchFamily="34" charset="0"/>
            </a:endParaRPr>
          </a:p>
        </p:txBody>
      </p:sp>
      <p:cxnSp>
        <p:nvCxnSpPr>
          <p:cNvPr id="7" name="Gerade Verbindung 6"/>
          <p:cNvCxnSpPr/>
          <p:nvPr/>
        </p:nvCxnSpPr>
        <p:spPr>
          <a:xfrm>
            <a:off x="683569" y="5517232"/>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erade Verbindung 7"/>
          <p:cNvCxnSpPr/>
          <p:nvPr/>
        </p:nvCxnSpPr>
        <p:spPr>
          <a:xfrm>
            <a:off x="683568" y="6066792"/>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493445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677183571"/>
              </p:ext>
            </p:extLst>
          </p:nvPr>
        </p:nvGraphicFramePr>
        <p:xfrm>
          <a:off x="899592" y="148386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TC608</a:t>
                      </a:r>
                      <a:endParaRPr lang="en-US" dirty="0">
                        <a:solidFill>
                          <a:schemeClr val="tx1"/>
                        </a:solidFill>
                      </a:endParaRPr>
                    </a:p>
                  </a:txBody>
                  <a:tcPr>
                    <a:solidFill>
                      <a:schemeClr val="bg1">
                        <a:lumMod val="65000"/>
                      </a:schemeClr>
                    </a:solidFill>
                  </a:tcPr>
                </a:tc>
                <a:tc>
                  <a:txBody>
                    <a:bodyPr/>
                    <a:lstStyle/>
                    <a:p>
                      <a:r>
                        <a:rPr lang="de-DE"/>
                        <a:t>Wie lauten die Bezeichnungen der Anschlüsse eines bipolaren Transistors?</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Emitter, Basis, </a:t>
                      </a:r>
                      <a:r>
                        <a:rPr lang="en-US" dirty="0" err="1" smtClean="0"/>
                        <a:t>Kollektor</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Emitter, Drain, Source</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Drain, Source, </a:t>
                      </a:r>
                      <a:r>
                        <a:rPr lang="en-US" dirty="0" err="1" smtClean="0"/>
                        <a:t>Kollektor</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Drain, Gate, Source</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21339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4998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8656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315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47703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12033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284739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2041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527466552"/>
              </p:ext>
            </p:extLst>
          </p:nvPr>
        </p:nvGraphicFramePr>
        <p:xfrm>
          <a:off x="899592" y="3932138"/>
          <a:ext cx="7488832" cy="20891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TC602</a:t>
                      </a:r>
                      <a:endParaRPr lang="en-US" dirty="0">
                        <a:solidFill>
                          <a:schemeClr val="tx1"/>
                        </a:solidFill>
                      </a:endParaRPr>
                    </a:p>
                  </a:txBody>
                  <a:tcPr>
                    <a:solidFill>
                      <a:schemeClr val="bg1">
                        <a:lumMod val="65000"/>
                      </a:schemeClr>
                    </a:solidFill>
                  </a:tcPr>
                </a:tc>
                <a:tc>
                  <a:txBody>
                    <a:bodyPr/>
                    <a:lstStyle/>
                    <a:p>
                      <a:r>
                        <a:rPr lang="de-DE"/>
                        <a:t>Das Verhältnis von Kollektorstrom zum Basisstrom eines Transistors liegt üblicherweise im Bereich von</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1 zu 50 bis 1 zu 100.</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de-DE" dirty="0" smtClean="0"/>
                        <a:t>10 zu 1 bis 900 zu 1.</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1000 zu 1 bis 5000 zu 1.</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1 zu 100 bis 1 zu 500.</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5964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623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281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940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3840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57529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9675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6875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21101085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NPN oder PNP ?</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a:p>
        </p:txBody>
      </p:sp>
      <p:sp>
        <p:nvSpPr>
          <p:cNvPr id="9" name="Textfeld 8"/>
          <p:cNvSpPr txBox="1"/>
          <p:nvPr/>
        </p:nvSpPr>
        <p:spPr>
          <a:xfrm>
            <a:off x="683569" y="1196752"/>
            <a:ext cx="7704856" cy="542712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den PNP-Transistor gilt prinzipiell das gleiche. Nur wird er mit umgekehrter Polung betrieben und die Betrachtung erfolgt mit Defektelektronen (Löchern) anstatt mit Elektronen.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Durch </a:t>
            </a:r>
            <a:r>
              <a:rPr lang="de-DE" sz="1600" dirty="0">
                <a:latin typeface="Verdana" panose="020B0604030504040204" pitchFamily="34" charset="0"/>
                <a:ea typeface="Verdana" panose="020B0604030504040204" pitchFamily="34" charset="0"/>
                <a:cs typeface="Verdana" panose="020B0604030504040204" pitchFamily="34" charset="0"/>
              </a:rPr>
              <a:t>die unterschiedliche Größe von Kollektor und Emitter sind diese Anschlüsse nicht vertauschbar. Würde man den Transistor umgekehrt betreiben, würden nur wenige Ladungsträger die gegenüberliegende Schicht erreichen. Die Stromverstärkung wäre sehr klein.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Um </a:t>
            </a:r>
            <a:r>
              <a:rPr lang="de-DE" sz="1600" dirty="0">
                <a:latin typeface="Verdana" panose="020B0604030504040204" pitchFamily="34" charset="0"/>
                <a:ea typeface="Verdana" panose="020B0604030504040204" pitchFamily="34" charset="0"/>
                <a:cs typeface="Verdana" panose="020B0604030504040204" pitchFamily="34" charset="0"/>
              </a:rPr>
              <a:t>beim bipolaren Transistor eine gute Stromverstärkung zu erreichen, müssen an die einzelnen Schichten bestimmte Spannungen angelegt werden. Mit diesen Spannungen muss erreicht werden, dass die Basis-Emitter-Strecke in Durchlassrichtung und die Spannung am Kollektor so gepolt ist, dass die Ladungsträger angezogen werden.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Um </a:t>
            </a:r>
            <a:r>
              <a:rPr lang="de-DE" sz="1600" dirty="0">
                <a:latin typeface="Verdana" panose="020B0604030504040204" pitchFamily="34" charset="0"/>
                <a:ea typeface="Verdana" panose="020B0604030504040204" pitchFamily="34" charset="0"/>
                <a:cs typeface="Verdana" panose="020B0604030504040204" pitchFamily="34" charset="0"/>
              </a:rPr>
              <a:t>nicht immer die drei Schichten eines Transistors zeichnen zu müssen, gibt es hierfür ein </a:t>
            </a:r>
            <a:r>
              <a:rPr lang="de-DE" sz="1600" dirty="0" smtClean="0">
                <a:latin typeface="Verdana" panose="020B0604030504040204" pitchFamily="34" charset="0"/>
                <a:ea typeface="Verdana" panose="020B0604030504040204" pitchFamily="34" charset="0"/>
                <a:cs typeface="Verdana" panose="020B0604030504040204" pitchFamily="34" charset="0"/>
              </a:rPr>
              <a:t>Schaltsymbol. </a:t>
            </a:r>
            <a:r>
              <a:rPr lang="de-DE" sz="1600" dirty="0">
                <a:latin typeface="Verdana" panose="020B0604030504040204" pitchFamily="34" charset="0"/>
                <a:ea typeface="Verdana" panose="020B0604030504040204" pitchFamily="34" charset="0"/>
                <a:cs typeface="Verdana" panose="020B0604030504040204" pitchFamily="34" charset="0"/>
              </a:rPr>
              <a:t>Der Emitter wird durch einen Pfeil gekennzeichnet. Beim PNP-Transistor zeigt der Pfeil auf die Basis zu (Eselsbrücke: Pfeil Nach Platte), beim NPN-Transistor von der Basis weg (Nicht Pfeil Nach…). Der Pfeil gibt die Stromrichtung durch den Transistor an (konventionelle Stromrichtung</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NPN-Transistor:                    PNP-Transistor:</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5474" y="6179148"/>
            <a:ext cx="574358" cy="497777"/>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45355" y="6134157"/>
            <a:ext cx="638813" cy="568614"/>
          </a:xfrm>
          <a:prstGeom prst="rect">
            <a:avLst/>
          </a:prstGeom>
        </p:spPr>
      </p:pic>
    </p:spTree>
    <p:extLst>
      <p:ext uri="{BB962C8B-B14F-4D97-AF65-F5344CB8AC3E}">
        <p14:creationId xmlns:p14="http://schemas.microsoft.com/office/powerpoint/2010/main" val="342154197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735461080"/>
              </p:ext>
            </p:extLst>
          </p:nvPr>
        </p:nvGraphicFramePr>
        <p:xfrm>
          <a:off x="899592" y="1483866"/>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TC609</a:t>
                      </a:r>
                      <a:endParaRPr lang="en-US" dirty="0">
                        <a:solidFill>
                          <a:schemeClr val="tx1"/>
                        </a:solidFill>
                      </a:endParaRPr>
                    </a:p>
                  </a:txBody>
                  <a:tcPr>
                    <a:solidFill>
                      <a:schemeClr val="bg1">
                        <a:lumMod val="65000"/>
                      </a:schemeClr>
                    </a:solidFill>
                  </a:tcPr>
                </a:tc>
                <a:tc>
                  <a:txBody>
                    <a:bodyPr/>
                    <a:lstStyle/>
                    <a:p>
                      <a:r>
                        <a:rPr lang="en-US"/>
                        <a:t>Ein bipolarer Transistor ist</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spannungsgesteuert</a:t>
                      </a:r>
                      <a:r>
                        <a:rPr lang="en-US" dirty="0" smtClean="0"/>
                        <a:t>.</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thermisch</a:t>
                      </a:r>
                      <a:r>
                        <a:rPr lang="en-US" dirty="0" smtClean="0"/>
                        <a:t> </a:t>
                      </a:r>
                      <a:r>
                        <a:rPr lang="en-US" dirty="0" err="1" smtClean="0"/>
                        <a:t>gesteuert</a:t>
                      </a:r>
                      <a:r>
                        <a:rPr lang="en-US" dirty="0" smtClean="0"/>
                        <a:t>.</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ein</a:t>
                      </a:r>
                      <a:r>
                        <a:rPr lang="en-US" dirty="0" smtClean="0"/>
                        <a:t> </a:t>
                      </a:r>
                      <a:r>
                        <a:rPr lang="en-US" dirty="0" err="1" smtClean="0"/>
                        <a:t>Gleichspannungsverstärker</a:t>
                      </a:r>
                      <a:r>
                        <a:rPr lang="en-US" dirty="0" smtClean="0"/>
                        <a:t>.</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stromgesteuert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9039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6982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356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00151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703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9032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1739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7409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773208732"/>
              </p:ext>
            </p:extLst>
          </p:nvPr>
        </p:nvGraphicFramePr>
        <p:xfrm>
          <a:off x="899592" y="3573016"/>
          <a:ext cx="7488832" cy="273431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TC604</a:t>
                      </a:r>
                      <a:endParaRPr lang="en-US" dirty="0">
                        <a:solidFill>
                          <a:schemeClr val="tx1"/>
                        </a:solidFill>
                      </a:endParaRPr>
                    </a:p>
                  </a:txBody>
                  <a:tcPr>
                    <a:solidFill>
                      <a:schemeClr val="bg1">
                        <a:lumMod val="65000"/>
                      </a:schemeClr>
                    </a:solidFill>
                  </a:tcPr>
                </a:tc>
                <a:tc>
                  <a:txBody>
                    <a:bodyPr/>
                    <a:lstStyle/>
                    <a:p>
                      <a:r>
                        <a:rPr lang="de-DE"/>
                        <a:t>Bei diesem Bauelement handelt es sich um einen</a:t>
                      </a:r>
                    </a:p>
                  </a:txBody>
                  <a:tcPr marL="28575" marR="28575" marT="28575" marB="28575" anchor="ctr">
                    <a:solidFill>
                      <a:schemeClr val="bg1">
                        <a:lumMod val="65000"/>
                      </a:schemeClr>
                    </a:solidFill>
                  </a:tcPr>
                </a:tc>
              </a:tr>
              <a:tr h="370840">
                <a:tc>
                  <a:txBody>
                    <a:bodyPr/>
                    <a:lstStyle/>
                    <a:p>
                      <a:endParaRPr lang="en-US" dirty="0"/>
                    </a:p>
                  </a:txBody>
                  <a:tcPr/>
                </a:tc>
                <a:tc>
                  <a:txBody>
                    <a:bodyPr/>
                    <a:lstStyle/>
                    <a:p>
                      <a:endParaRPr lang="en-US" dirty="0" smtClean="0"/>
                    </a:p>
                    <a:p>
                      <a:endParaRPr lang="en-US" dirty="0" smtClean="0"/>
                    </a:p>
                    <a:p>
                      <a:endParaRPr lang="en-US" dirty="0"/>
                    </a:p>
                  </a:txBody>
                  <a:tcPr marL="28575" marR="28575" marT="28575" marB="28575" anchor="ctr"/>
                </a:tc>
              </a:tr>
              <a:tr h="370840">
                <a:tc>
                  <a:txBody>
                    <a:bodyPr/>
                    <a:lstStyle/>
                    <a:p>
                      <a:r>
                        <a:rPr lang="en-US" dirty="0" smtClean="0"/>
                        <a:t>A</a:t>
                      </a:r>
                      <a:endParaRPr lang="en-US" dirty="0"/>
                    </a:p>
                  </a:txBody>
                  <a:tcPr/>
                </a:tc>
                <a:tc>
                  <a:txBody>
                    <a:bodyPr/>
                    <a:lstStyle/>
                    <a:p>
                      <a:r>
                        <a:rPr lang="en-US"/>
                        <a:t>    PNP-Transistor.</a:t>
                      </a:r>
                    </a:p>
                  </a:txBody>
                  <a:tcPr marL="28575" marR="28575" marT="28575" marB="28575" anchor="ctr"/>
                </a:tc>
              </a:tr>
              <a:tr h="370840">
                <a:tc>
                  <a:txBody>
                    <a:bodyPr/>
                    <a:lstStyle/>
                    <a:p>
                      <a:r>
                        <a:rPr lang="en-US" dirty="0" smtClean="0"/>
                        <a:t>B</a:t>
                      </a:r>
                      <a:endParaRPr lang="en-US" dirty="0"/>
                    </a:p>
                  </a:txBody>
                  <a:tcPr/>
                </a:tc>
                <a:tc>
                  <a:txBody>
                    <a:bodyPr/>
                    <a:lstStyle/>
                    <a:p>
                      <a:r>
                        <a:rPr lang="en-US"/>
                        <a:t>    NPN-Transistor.</a:t>
                      </a:r>
                    </a:p>
                  </a:txBody>
                  <a:tcPr marL="28575" marR="28575" marT="28575" marB="28575" anchor="ctr"/>
                </a:tc>
              </a:tr>
              <a:tr h="370840">
                <a:tc>
                  <a:txBody>
                    <a:bodyPr/>
                    <a:lstStyle/>
                    <a:p>
                      <a:r>
                        <a:rPr lang="en-US" dirty="0" smtClean="0"/>
                        <a:t>C</a:t>
                      </a:r>
                      <a:endParaRPr lang="en-US" dirty="0"/>
                    </a:p>
                  </a:txBody>
                  <a:tcPr/>
                </a:tc>
                <a:tc>
                  <a:txBody>
                    <a:bodyPr/>
                    <a:lstStyle/>
                    <a:p>
                      <a:r>
                        <a:rPr lang="en-US"/>
                        <a:t>    P-Kanal-FET.</a:t>
                      </a:r>
                    </a:p>
                  </a:txBody>
                  <a:tcPr marL="28575" marR="28575" marT="28575" marB="28575" anchor="ctr"/>
                </a:tc>
              </a:tr>
              <a:tr h="370840">
                <a:tc>
                  <a:txBody>
                    <a:bodyPr/>
                    <a:lstStyle/>
                    <a:p>
                      <a:r>
                        <a:rPr lang="en-US" dirty="0" smtClean="0"/>
                        <a:t>D</a:t>
                      </a:r>
                      <a:endParaRPr lang="en-US" dirty="0"/>
                    </a:p>
                  </a:txBody>
                  <a:tcPr/>
                </a:tc>
                <a:tc>
                  <a:txBody>
                    <a:bodyPr/>
                    <a:lstStyle/>
                    <a:p>
                      <a:r>
                        <a:rPr lang="en-US" dirty="0"/>
                        <a:t>    N-</a:t>
                      </a:r>
                      <a:r>
                        <a:rPr lang="en-US" dirty="0" err="1"/>
                        <a:t>Kanal</a:t>
                      </a:r>
                      <a:r>
                        <a:rPr lang="en-US" dirty="0"/>
                        <a:t>-FET.</a:t>
                      </a:r>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8852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2510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6169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9827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22715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86404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5855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9575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3985871"/>
            <a:ext cx="866775" cy="771525"/>
          </a:xfrm>
          <a:prstGeom prst="rect">
            <a:avLst/>
          </a:prstGeom>
        </p:spPr>
      </p:pic>
    </p:spTree>
    <p:extLst>
      <p:ext uri="{BB962C8B-B14F-4D97-AF65-F5344CB8AC3E}">
        <p14:creationId xmlns:p14="http://schemas.microsoft.com/office/powerpoint/2010/main" val="133034447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131982794"/>
              </p:ext>
            </p:extLst>
          </p:nvPr>
        </p:nvGraphicFramePr>
        <p:xfrm>
          <a:off x="899592" y="1196752"/>
          <a:ext cx="7488832" cy="220218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TC605</a:t>
                      </a:r>
                      <a:endParaRPr lang="en-US" dirty="0">
                        <a:solidFill>
                          <a:schemeClr val="tx1"/>
                        </a:solidFill>
                      </a:endParaRPr>
                    </a:p>
                  </a:txBody>
                  <a:tcPr>
                    <a:solidFill>
                      <a:schemeClr val="bg1">
                        <a:lumMod val="65000"/>
                      </a:schemeClr>
                    </a:solidFill>
                  </a:tcPr>
                </a:tc>
                <a:tc>
                  <a:txBody>
                    <a:bodyPr/>
                    <a:lstStyle/>
                    <a:p>
                      <a:r>
                        <a:rPr lang="de-DE" sz="1600" dirty="0"/>
                        <a:t>Welche Kollektorspannungen haben NPN- und PNP-Transistoren?</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NPN- und PNP-Transistoren benötigen negative Kollektorspannungen.</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en-US" sz="1600" dirty="0" smtClean="0"/>
                        <a:t>PNP-</a:t>
                      </a:r>
                      <a:r>
                        <a:rPr lang="en-US" sz="1600" dirty="0" err="1" smtClean="0"/>
                        <a:t>Transistoren</a:t>
                      </a:r>
                      <a:r>
                        <a:rPr lang="en-US" sz="1600" dirty="0" smtClean="0"/>
                        <a:t> </a:t>
                      </a:r>
                      <a:r>
                        <a:rPr lang="en-US" sz="1600" dirty="0" err="1" smtClean="0"/>
                        <a:t>benötigen</a:t>
                      </a:r>
                      <a:r>
                        <a:rPr lang="en-US" sz="1600" dirty="0" smtClean="0"/>
                        <a:t> positive, NPN-</a:t>
                      </a:r>
                      <a:r>
                        <a:rPr lang="en-US" sz="1600" dirty="0" err="1" smtClean="0"/>
                        <a:t>Transistoren</a:t>
                      </a:r>
                      <a:r>
                        <a:rPr lang="en-US" sz="1600" dirty="0" smtClean="0"/>
                        <a:t> negative </a:t>
                      </a:r>
                      <a:r>
                        <a:rPr lang="en-US" sz="1600" dirty="0" err="1" smtClean="0"/>
                        <a:t>Kollektorspannung</a:t>
                      </a:r>
                      <a:r>
                        <a:rPr lang="en-US" sz="1600" dirty="0" smtClean="0"/>
                        <a:t>.</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PNP- und NPN-Transistoren benötigen positive Kollektorspannungen.</a:t>
                      </a:r>
                      <a:endParaRPr lang="en-US" dirty="0"/>
                    </a:p>
                  </a:txBody>
                  <a:tcPr marL="28575" marR="28575" marT="28575" marB="28575" anchor="ctr"/>
                </a:tc>
              </a:tr>
              <a:tr h="370840">
                <a:tc>
                  <a:txBody>
                    <a:bodyPr/>
                    <a:lstStyle/>
                    <a:p>
                      <a:r>
                        <a:rPr lang="en-US" dirty="0" smtClean="0"/>
                        <a:t>D</a:t>
                      </a:r>
                      <a:endParaRPr lang="en-US" dirty="0"/>
                    </a:p>
                  </a:txBody>
                  <a:tcPr anchor="ctr"/>
                </a:tc>
                <a:tc>
                  <a:txBody>
                    <a:bodyPr/>
                    <a:lstStyle/>
                    <a:p>
                      <a:r>
                        <a:rPr lang="en-US" sz="1600" dirty="0" smtClean="0"/>
                        <a:t>NPN-</a:t>
                      </a:r>
                      <a:r>
                        <a:rPr lang="en-US" sz="1600" dirty="0" err="1" smtClean="0"/>
                        <a:t>Transistoren</a:t>
                      </a:r>
                      <a:r>
                        <a:rPr lang="en-US" sz="1600" dirty="0" smtClean="0"/>
                        <a:t> </a:t>
                      </a:r>
                      <a:r>
                        <a:rPr lang="en-US" sz="1600" dirty="0" err="1" smtClean="0"/>
                        <a:t>benötigen</a:t>
                      </a:r>
                      <a:r>
                        <a:rPr lang="en-US" sz="1600" dirty="0" smtClean="0"/>
                        <a:t> positive, PNP-</a:t>
                      </a:r>
                      <a:r>
                        <a:rPr lang="en-US" sz="1600" dirty="0" err="1" smtClean="0"/>
                        <a:t>Transistoren</a:t>
                      </a:r>
                      <a:r>
                        <a:rPr lang="en-US" sz="1600" dirty="0" smtClean="0"/>
                        <a:t> negative </a:t>
                      </a:r>
                      <a:r>
                        <a:rPr lang="en-US" sz="1600" dirty="0" err="1" smtClean="0"/>
                        <a:t>Kollektorspannungen</a:t>
                      </a:r>
                      <a:r>
                        <a:rPr lang="en-US" sz="1600" dirty="0" smtClean="0"/>
                        <a: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6171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0716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5169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888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04884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60346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49871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6143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091736891"/>
              </p:ext>
            </p:extLst>
          </p:nvPr>
        </p:nvGraphicFramePr>
        <p:xfrm>
          <a:off x="899592" y="3573016"/>
          <a:ext cx="7488832" cy="273431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TC603</a:t>
                      </a:r>
                      <a:endParaRPr lang="en-US" dirty="0">
                        <a:solidFill>
                          <a:schemeClr val="tx1"/>
                        </a:solidFill>
                      </a:endParaRPr>
                    </a:p>
                  </a:txBody>
                  <a:tcPr>
                    <a:solidFill>
                      <a:schemeClr val="bg1">
                        <a:lumMod val="65000"/>
                      </a:schemeClr>
                    </a:solidFill>
                  </a:tcPr>
                </a:tc>
                <a:tc>
                  <a:txBody>
                    <a:bodyPr/>
                    <a:lstStyle/>
                    <a:p>
                      <a:r>
                        <a:rPr lang="de-DE"/>
                        <a:t>Bei diesem Bauelement handelt es sich um einen</a:t>
                      </a:r>
                    </a:p>
                  </a:txBody>
                  <a:tcPr marL="28575" marR="28575" marT="28575" marB="28575" anchor="ctr">
                    <a:solidFill>
                      <a:schemeClr val="bg1">
                        <a:lumMod val="65000"/>
                      </a:schemeClr>
                    </a:solidFill>
                  </a:tcPr>
                </a:tc>
              </a:tr>
              <a:tr h="370840">
                <a:tc>
                  <a:txBody>
                    <a:bodyPr/>
                    <a:lstStyle/>
                    <a:p>
                      <a:endParaRPr lang="en-US" dirty="0"/>
                    </a:p>
                  </a:txBody>
                  <a:tcPr/>
                </a:tc>
                <a:tc>
                  <a:txBody>
                    <a:bodyPr/>
                    <a:lstStyle/>
                    <a:p>
                      <a:endParaRPr lang="en-US" dirty="0" smtClean="0"/>
                    </a:p>
                    <a:p>
                      <a:endParaRPr lang="en-US" dirty="0" smtClean="0"/>
                    </a:p>
                    <a:p>
                      <a:endParaRPr lang="en-US" dirty="0"/>
                    </a:p>
                  </a:txBody>
                  <a:tcPr marL="28575" marR="28575" marT="28575" marB="28575" anchor="ctr"/>
                </a:tc>
              </a:tr>
              <a:tr h="370840">
                <a:tc>
                  <a:txBody>
                    <a:bodyPr/>
                    <a:lstStyle/>
                    <a:p>
                      <a:r>
                        <a:rPr lang="en-US" dirty="0" smtClean="0"/>
                        <a:t>A</a:t>
                      </a:r>
                      <a:endParaRPr lang="en-US" dirty="0"/>
                    </a:p>
                  </a:txBody>
                  <a:tcPr/>
                </a:tc>
                <a:tc>
                  <a:txBody>
                    <a:bodyPr/>
                    <a:lstStyle/>
                    <a:p>
                      <a:r>
                        <a:rPr lang="en-US" dirty="0" smtClean="0"/>
                        <a:t>PNP-Transistor</a:t>
                      </a:r>
                      <a:r>
                        <a:rPr lang="en-US" dirty="0"/>
                        <a:t>.</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NPN-Transistor</a:t>
                      </a:r>
                      <a:r>
                        <a:rPr lang="en-US" dirty="0"/>
                        <a:t>.</a:t>
                      </a:r>
                    </a:p>
                  </a:txBody>
                  <a:tcPr marL="28575" marR="28575" marT="28575" marB="28575" anchor="ctr"/>
                </a:tc>
              </a:tr>
              <a:tr h="370840">
                <a:tc>
                  <a:txBody>
                    <a:bodyPr/>
                    <a:lstStyle/>
                    <a:p>
                      <a:r>
                        <a:rPr lang="en-US" dirty="0" smtClean="0"/>
                        <a:t>C</a:t>
                      </a:r>
                      <a:endParaRPr lang="en-US" dirty="0"/>
                    </a:p>
                  </a:txBody>
                  <a:tcPr/>
                </a:tc>
                <a:tc>
                  <a:txBody>
                    <a:bodyPr/>
                    <a:lstStyle/>
                    <a:p>
                      <a:r>
                        <a:rPr lang="en-US" dirty="0" err="1"/>
                        <a:t>Sperrschicht</a:t>
                      </a:r>
                      <a:r>
                        <a:rPr lang="en-US" dirty="0"/>
                        <a:t>-FET.</a:t>
                      </a:r>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MOSFET</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8852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2510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6169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9827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227159"/>
            <a:ext cx="809837" cy="338554"/>
          </a:xfrm>
          <a:prstGeom prst="rect">
            <a:avLst/>
          </a:prstGeom>
          <a:solidFill>
            <a:srgbClr val="92D050"/>
          </a:solidFill>
        </p:spPr>
        <p:txBody>
          <a:bodyPr wrap="none" rtlCol="0">
            <a:spAutoFit/>
          </a:bodyPr>
          <a:lstStyle/>
          <a:p>
            <a:r>
              <a:rPr lang="en-US" sz="1600" dirty="0" err="1">
                <a:latin typeface="+mn-lt"/>
              </a:rPr>
              <a:t>R</a:t>
            </a:r>
            <a:r>
              <a:rPr lang="en-US" sz="1600" dirty="0" err="1" smtClean="0">
                <a:latin typeface="+mn-lt"/>
              </a:rPr>
              <a:t>ichtig</a:t>
            </a:r>
            <a:endParaRPr lang="en-US" sz="1600" dirty="0">
              <a:latin typeface="+mn-lt"/>
            </a:endParaRPr>
          </a:p>
        </p:txBody>
      </p:sp>
      <p:sp>
        <p:nvSpPr>
          <p:cNvPr id="24" name="Textfeld 23"/>
          <p:cNvSpPr txBox="1"/>
          <p:nvPr/>
        </p:nvSpPr>
        <p:spPr>
          <a:xfrm>
            <a:off x="972118" y="486404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5855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9575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4940" y="3998517"/>
            <a:ext cx="857250" cy="742950"/>
          </a:xfrm>
          <a:prstGeom prst="rect">
            <a:avLst/>
          </a:prstGeom>
        </p:spPr>
      </p:pic>
    </p:spTree>
    <p:extLst>
      <p:ext uri="{BB962C8B-B14F-4D97-AF65-F5344CB8AC3E}">
        <p14:creationId xmlns:p14="http://schemas.microsoft.com/office/powerpoint/2010/main" val="239254500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Prüfung von Transistoren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9</a:t>
            </a:fld>
            <a:endParaRPr lang="de-DE" altLang="en-US"/>
          </a:p>
        </p:txBody>
      </p:sp>
      <p:sp>
        <p:nvSpPr>
          <p:cNvPr id="9" name="Textfeld 8"/>
          <p:cNvSpPr txBox="1"/>
          <p:nvPr/>
        </p:nvSpPr>
        <p:spPr>
          <a:xfrm>
            <a:off x="683567" y="1412776"/>
            <a:ext cx="7890893" cy="472950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Spannung zwischen Basis und Emitter muss mindestens die </a:t>
            </a:r>
            <a:r>
              <a:rPr lang="de-DE" sz="1600" dirty="0" smtClean="0">
                <a:latin typeface="Verdana" panose="020B0604030504040204" pitchFamily="34" charset="0"/>
                <a:ea typeface="Verdana" panose="020B0604030504040204" pitchFamily="34" charset="0"/>
                <a:cs typeface="Verdana" panose="020B0604030504040204" pitchFamily="34" charset="0"/>
              </a:rPr>
              <a:t>Schwell-spannung </a:t>
            </a:r>
            <a:r>
              <a:rPr lang="de-DE" sz="1600" dirty="0">
                <a:latin typeface="Verdana" panose="020B0604030504040204" pitchFamily="34" charset="0"/>
                <a:ea typeface="Verdana" panose="020B0604030504040204" pitchFamily="34" charset="0"/>
                <a:cs typeface="Verdana" panose="020B0604030504040204" pitchFamily="34" charset="0"/>
              </a:rPr>
              <a:t>des PN-Übergangs überschreiten, bei Silizium also 0,6 Volt.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niedrigeren Spannungen fließt kein Basisstrom und damit auch kein Kollektorstrom. Diese Tatsache nutzt man für die Anwendung des Transistors als Schalter aus: Basis-Emitter-Spannung null: Transistor sperrt, Basis-Emitter-Spannung 0,6 Volt: Transistor leitet.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 </a:t>
            </a:r>
            <a:r>
              <a:rPr lang="de-DE" sz="1600" dirty="0">
                <a:latin typeface="Verdana" panose="020B0604030504040204" pitchFamily="34" charset="0"/>
                <a:ea typeface="Verdana" panose="020B0604030504040204" pitchFamily="34" charset="0"/>
                <a:cs typeface="Verdana" panose="020B0604030504040204" pitchFamily="34" charset="0"/>
              </a:rPr>
              <a:t>Transistor mit den beiden PN-Übergängen lässt sich im Prinzip durch zwei Dioden ersetzen, allerdings nicht in der Praxis. Denn für die Funktionsweise ist es von besonderer Wichtigkeit, dass die Basisschicht nur wenige Mikrometer dünn und sehr schwach dotiert ist. Das (theoretische) </a:t>
            </a:r>
            <a:r>
              <a:rPr lang="de-DE" sz="1600" dirty="0" err="1">
                <a:latin typeface="Verdana" panose="020B0604030504040204" pitchFamily="34" charset="0"/>
                <a:ea typeface="Verdana" panose="020B0604030504040204" pitchFamily="34" charset="0"/>
                <a:cs typeface="Verdana" panose="020B0604030504040204" pitchFamily="34" charset="0"/>
              </a:rPr>
              <a:t>Diodenersatzbild</a:t>
            </a:r>
            <a:r>
              <a:rPr lang="de-DE" sz="1600" dirty="0">
                <a:latin typeface="Verdana" panose="020B0604030504040204" pitchFamily="34" charset="0"/>
                <a:ea typeface="Verdana" panose="020B0604030504040204" pitchFamily="34" charset="0"/>
                <a:cs typeface="Verdana" panose="020B0604030504040204" pitchFamily="34" charset="0"/>
              </a:rPr>
              <a:t> entsteht dadurch, dass jeder PN-Übergang durch eine Diode ersetzt wird.</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Um </a:t>
            </a:r>
            <a:r>
              <a:rPr lang="de-DE" sz="1600" dirty="0">
                <a:latin typeface="Verdana" panose="020B0604030504040204" pitchFamily="34" charset="0"/>
                <a:ea typeface="Verdana" panose="020B0604030504040204" pitchFamily="34" charset="0"/>
                <a:cs typeface="Verdana" panose="020B0604030504040204" pitchFamily="34" charset="0"/>
              </a:rPr>
              <a:t>grob zu prüfen, ob ein Transistor </a:t>
            </a:r>
            <a:br>
              <a:rPr lang="de-DE" sz="1600" dirty="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noch </a:t>
            </a:r>
            <a:r>
              <a:rPr lang="de-DE" sz="1600" dirty="0">
                <a:latin typeface="Verdana" panose="020B0604030504040204" pitchFamily="34" charset="0"/>
                <a:ea typeface="Verdana" panose="020B0604030504040204" pitchFamily="34" charset="0"/>
                <a:cs typeface="Verdana" panose="020B0604030504040204" pitchFamily="34" charset="0"/>
              </a:rPr>
              <a:t>heil ist, kann man sich dieses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err="1" smtClean="0">
                <a:latin typeface="Verdana" panose="020B0604030504040204" pitchFamily="34" charset="0"/>
                <a:ea typeface="Verdana" panose="020B0604030504040204" pitchFamily="34" charset="0"/>
                <a:cs typeface="Verdana" panose="020B0604030504040204" pitchFamily="34" charset="0"/>
              </a:rPr>
              <a:t>Diodenersatzschaltbild</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vorstellen und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beiden </a:t>
            </a:r>
            <a:r>
              <a:rPr lang="de-DE" sz="1600" dirty="0" err="1">
                <a:latin typeface="Verdana" panose="020B0604030504040204" pitchFamily="34" charset="0"/>
                <a:ea typeface="Verdana" panose="020B0604030504040204" pitchFamily="34" charset="0"/>
                <a:cs typeface="Verdana" panose="020B0604030504040204" pitchFamily="34" charset="0"/>
              </a:rPr>
              <a:t>Diodenstrecken</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durch-</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messen</a:t>
            </a:r>
            <a:r>
              <a:rPr lang="de-DE" sz="1600" dirty="0">
                <a:latin typeface="Verdana" panose="020B0604030504040204" pitchFamily="34" charset="0"/>
                <a:ea typeface="Verdana" panose="020B0604030504040204" pitchFamily="34" charset="0"/>
                <a:cs typeface="Verdana" panose="020B0604030504040204" pitchFamily="34" charset="0"/>
              </a:rPr>
              <a:t>. Es muss sich jeweils in </a:t>
            </a:r>
            <a:r>
              <a:rPr lang="de-DE" sz="1600" dirty="0" smtClean="0">
                <a:latin typeface="Verdana" panose="020B0604030504040204" pitchFamily="34" charset="0"/>
                <a:ea typeface="Verdana" panose="020B0604030504040204" pitchFamily="34" charset="0"/>
                <a:cs typeface="Verdana" panose="020B0604030504040204" pitchFamily="34" charset="0"/>
              </a:rPr>
              <a:t>einer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Richtung </a:t>
            </a:r>
            <a:r>
              <a:rPr lang="de-DE" sz="1600" dirty="0">
                <a:latin typeface="Verdana" panose="020B0604030504040204" pitchFamily="34" charset="0"/>
                <a:ea typeface="Verdana" panose="020B0604030504040204" pitchFamily="34" charset="0"/>
                <a:cs typeface="Verdana" panose="020B0604030504040204" pitchFamily="34" charset="0"/>
              </a:rPr>
              <a:t>Durchlass- und in der anderen Sperrwirkung ergeben.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3757" y="4293096"/>
            <a:ext cx="3714179" cy="1467803"/>
          </a:xfrm>
          <a:prstGeom prst="rect">
            <a:avLst/>
          </a:prstGeom>
        </p:spPr>
      </p:pic>
    </p:spTree>
    <p:extLst>
      <p:ext uri="{BB962C8B-B14F-4D97-AF65-F5344CB8AC3E}">
        <p14:creationId xmlns:p14="http://schemas.microsoft.com/office/powerpoint/2010/main" val="176757641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1903</Words>
  <Application>Microsoft Office PowerPoint</Application>
  <PresentationFormat>Bildschirmpräsentation (4:3)</PresentationFormat>
  <Paragraphs>314</Paragraphs>
  <Slides>22</Slides>
  <Notes>22</Notes>
  <HiddenSlides>0</HiddenSlides>
  <MMClips>0</MMClips>
  <ScaleCrop>false</ScaleCrop>
  <HeadingPairs>
    <vt:vector size="4" baseType="variant">
      <vt:variant>
        <vt:lpstr>Design</vt:lpstr>
      </vt:variant>
      <vt:variant>
        <vt:i4>1</vt:i4>
      </vt:variant>
      <vt:variant>
        <vt:lpstr>Folientitel</vt:lpstr>
      </vt:variant>
      <vt:variant>
        <vt:i4>22</vt:i4>
      </vt:variant>
    </vt:vector>
  </HeadingPairs>
  <TitlesOfParts>
    <vt:vector size="23" baseType="lpstr">
      <vt:lpstr>Standarddesign</vt:lpstr>
      <vt:lpstr>PowerPoint-Präsentation</vt:lpstr>
      <vt:lpstr>Bipolarer Transistor</vt:lpstr>
      <vt:lpstr>Legierungstransistor</vt:lpstr>
      <vt:lpstr>Funktionsweise des Transistors</vt:lpstr>
      <vt:lpstr>Prüfungsfragen</vt:lpstr>
      <vt:lpstr>NPN oder PNP ?</vt:lpstr>
      <vt:lpstr>Prüfungsfragen</vt:lpstr>
      <vt:lpstr>Prüfungsfragen</vt:lpstr>
      <vt:lpstr>Prüfung von Transistoren</vt:lpstr>
      <vt:lpstr>Feldeffekt-Transistor (FET)</vt:lpstr>
      <vt:lpstr>Der Sperrschicht-FET</vt:lpstr>
      <vt:lpstr>Planartechnik</vt:lpstr>
      <vt:lpstr>Polung von J-FETs</vt:lpstr>
      <vt:lpstr>Prüfungsfragen</vt:lpstr>
      <vt:lpstr>Verstärker</vt:lpstr>
      <vt:lpstr>Prüfungsfrage</vt:lpstr>
      <vt:lpstr>Operationsverstärker</vt:lpstr>
      <vt:lpstr>Prüfungsfragen</vt:lpstr>
      <vt:lpstr>Die Röhre</vt:lpstr>
      <vt:lpstr>Triode, Aufbau und Symbol</vt:lpstr>
      <vt:lpstr>Prüfungsfrage</vt:lpstr>
      <vt:lpstr>Kurze Pause – es geht gleich weiter</vt:lpstr>
    </vt:vector>
  </TitlesOfParts>
  <Company>Universität Konstanz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425</cp:revision>
  <dcterms:created xsi:type="dcterms:W3CDTF">2007-05-09T13:16:25Z</dcterms:created>
  <dcterms:modified xsi:type="dcterms:W3CDTF">2015-01-29T23:04:10Z</dcterms:modified>
</cp:coreProperties>
</file>