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53"/>
  </p:notesMasterIdLst>
  <p:handoutMasterIdLst>
    <p:handoutMasterId r:id="rId54"/>
  </p:handoutMasterIdLst>
  <p:sldIdLst>
    <p:sldId id="299" r:id="rId2"/>
    <p:sldId id="284" r:id="rId3"/>
    <p:sldId id="321" r:id="rId4"/>
    <p:sldId id="519" r:id="rId5"/>
    <p:sldId id="520" r:id="rId6"/>
    <p:sldId id="506" r:id="rId7"/>
    <p:sldId id="521" r:id="rId8"/>
    <p:sldId id="456" r:id="rId9"/>
    <p:sldId id="522" r:id="rId10"/>
    <p:sldId id="523" r:id="rId11"/>
    <p:sldId id="524" r:id="rId12"/>
    <p:sldId id="507" r:id="rId13"/>
    <p:sldId id="525" r:id="rId14"/>
    <p:sldId id="444" r:id="rId15"/>
    <p:sldId id="508" r:id="rId16"/>
    <p:sldId id="526" r:id="rId17"/>
    <p:sldId id="528" r:id="rId18"/>
    <p:sldId id="527" r:id="rId19"/>
    <p:sldId id="445" r:id="rId20"/>
    <p:sldId id="529" r:id="rId21"/>
    <p:sldId id="512" r:id="rId22"/>
    <p:sldId id="458" r:id="rId23"/>
    <p:sldId id="500" r:id="rId24"/>
    <p:sldId id="530" r:id="rId25"/>
    <p:sldId id="531" r:id="rId26"/>
    <p:sldId id="532" r:id="rId27"/>
    <p:sldId id="533" r:id="rId28"/>
    <p:sldId id="513" r:id="rId29"/>
    <p:sldId id="534" r:id="rId30"/>
    <p:sldId id="501" r:id="rId31"/>
    <p:sldId id="535" r:id="rId32"/>
    <p:sldId id="503" r:id="rId33"/>
    <p:sldId id="416" r:id="rId34"/>
    <p:sldId id="514" r:id="rId35"/>
    <p:sldId id="515" r:id="rId36"/>
    <p:sldId id="505" r:id="rId37"/>
    <p:sldId id="459" r:id="rId38"/>
    <p:sldId id="460" r:id="rId39"/>
    <p:sldId id="516" r:id="rId40"/>
    <p:sldId id="536" r:id="rId41"/>
    <p:sldId id="537" r:id="rId42"/>
    <p:sldId id="517" r:id="rId43"/>
    <p:sldId id="518" r:id="rId44"/>
    <p:sldId id="538" r:id="rId45"/>
    <p:sldId id="539" r:id="rId46"/>
    <p:sldId id="540" r:id="rId47"/>
    <p:sldId id="541" r:id="rId48"/>
    <p:sldId id="542" r:id="rId49"/>
    <p:sldId id="543" r:id="rId50"/>
    <p:sldId id="544" r:id="rId51"/>
    <p:sldId id="306" r:id="rId52"/>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77" d="100"/>
          <a:sy n="77" d="100"/>
        </p:scale>
        <p:origin x="-1074" y="-8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19.02.2015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19.02.2015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51</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8.gif"/></Relationships>
</file>

<file path=ppt/slides/_rels/slide39.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22.gif"/></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E-15</a:t>
            </a:r>
          </a:p>
          <a:p>
            <a:endParaRPr lang="de-DE" b="1" dirty="0" smtClean="0"/>
          </a:p>
          <a:p>
            <a:r>
              <a:rPr lang="de-DE" b="1" dirty="0" smtClean="0"/>
              <a:t>Sender- und Empfängertechnik</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74274093"/>
              </p:ext>
            </p:extLst>
          </p:nvPr>
        </p:nvGraphicFramePr>
        <p:xfrm>
          <a:off x="899592" y="1564635"/>
          <a:ext cx="7488832" cy="23158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TD604</a:t>
                      </a:r>
                      <a:endParaRPr lang="en-US" dirty="0">
                        <a:solidFill>
                          <a:schemeClr val="tx1"/>
                        </a:solidFill>
                      </a:endParaRPr>
                    </a:p>
                  </a:txBody>
                  <a:tcPr>
                    <a:solidFill>
                      <a:schemeClr val="bg1">
                        <a:lumMod val="65000"/>
                      </a:schemeClr>
                    </a:solidFill>
                  </a:tcPr>
                </a:tc>
                <a:tc>
                  <a:txBody>
                    <a:bodyPr/>
                    <a:lstStyle/>
                    <a:p>
                      <a:pPr algn="l" fontAlgn="b"/>
                      <a:r>
                        <a:rPr lang="de-DE" sz="1800" b="1" i="0" u="none" strike="noStrike" dirty="0">
                          <a:solidFill>
                            <a:schemeClr val="bg1"/>
                          </a:solidFill>
                          <a:effectLst/>
                          <a:latin typeface="+mn-lt"/>
                        </a:rPr>
                        <a:t>Wie verhält sich die Frequenz eines LC-Oszillators bei Temperaturanstieg, wenn die Kapazität des </a:t>
                      </a:r>
                      <a:r>
                        <a:rPr lang="de-DE" sz="1800" b="1" i="0" u="none" strike="noStrike" dirty="0" smtClean="0">
                          <a:solidFill>
                            <a:schemeClr val="bg1"/>
                          </a:solidFill>
                          <a:effectLst/>
                          <a:latin typeface="+mn-lt"/>
                        </a:rPr>
                        <a:t>Schwingkreis-kondensators </a:t>
                      </a:r>
                      <a:r>
                        <a:rPr lang="de-DE" sz="1800" b="1" i="0" u="none" strike="noStrike" dirty="0">
                          <a:solidFill>
                            <a:schemeClr val="bg1"/>
                          </a:solidFill>
                          <a:effectLst/>
                          <a:latin typeface="+mn-lt"/>
                        </a:rPr>
                        <a:t>mit dem Temperaturanstieg geringer wird?</a:t>
                      </a:r>
                    </a:p>
                  </a:txBody>
                  <a:tcPr marL="9525" marR="9525" marT="9525" marB="0" anchor="b">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b"/>
                      <a:r>
                        <a:rPr lang="de-DE" sz="1800" b="0" i="0" u="none" strike="noStrike" dirty="0">
                          <a:solidFill>
                            <a:srgbClr val="000000"/>
                          </a:solidFill>
                          <a:effectLst/>
                          <a:latin typeface="+mn-lt"/>
                        </a:rPr>
                        <a:t>Die Schwingungen reißen ab (Aussetzer). </a:t>
                      </a:r>
                    </a:p>
                  </a:txBody>
                  <a:tcPr marL="9525" marR="9525" marT="9525" marB="0" anchor="ctr"/>
                </a:tc>
              </a:tr>
              <a:tr h="370840">
                <a:tc>
                  <a:txBody>
                    <a:bodyPr/>
                    <a:lstStyle/>
                    <a:p>
                      <a:r>
                        <a:rPr lang="en-US" dirty="0" smtClean="0"/>
                        <a:t>B</a:t>
                      </a:r>
                      <a:endParaRPr lang="en-US" dirty="0"/>
                    </a:p>
                  </a:txBody>
                  <a:tcPr anchor="ctr"/>
                </a:tc>
                <a:tc>
                  <a:txBody>
                    <a:bodyPr/>
                    <a:lstStyle/>
                    <a:p>
                      <a:pPr algn="l" fontAlgn="b"/>
                      <a:r>
                        <a:rPr lang="en-US" sz="1800" b="0" i="0" u="none" strike="noStrike" dirty="0">
                          <a:solidFill>
                            <a:srgbClr val="000000"/>
                          </a:solidFill>
                          <a:effectLst/>
                          <a:latin typeface="+mn-lt"/>
                        </a:rPr>
                        <a:t>Die </a:t>
                      </a:r>
                      <a:r>
                        <a:rPr lang="en-US" sz="1800" b="0" i="0" u="none" strike="noStrike" dirty="0" err="1">
                          <a:solidFill>
                            <a:srgbClr val="000000"/>
                          </a:solidFill>
                          <a:effectLst/>
                          <a:latin typeface="+mn-lt"/>
                        </a:rPr>
                        <a:t>Frequenz</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wird</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erhöht</a:t>
                      </a:r>
                      <a:r>
                        <a:rPr lang="en-US" sz="1800" b="0" i="0" u="none" strike="noStrike" dirty="0">
                          <a:solidFill>
                            <a:srgbClr val="000000"/>
                          </a:solidFill>
                          <a:effectLst/>
                          <a:latin typeface="+mn-lt"/>
                        </a:rPr>
                        <a:t>. </a:t>
                      </a:r>
                    </a:p>
                  </a:txBody>
                  <a:tcPr marL="9525" marR="9525" marT="9525" marB="0" anchor="ctr"/>
                </a:tc>
              </a:tr>
              <a:tr h="370840">
                <a:tc>
                  <a:txBody>
                    <a:bodyPr/>
                    <a:lstStyle/>
                    <a:p>
                      <a:r>
                        <a:rPr lang="en-US" dirty="0" smtClean="0"/>
                        <a:t>C</a:t>
                      </a:r>
                      <a:endParaRPr lang="en-US" dirty="0"/>
                    </a:p>
                  </a:txBody>
                  <a:tcPr anchor="ctr"/>
                </a:tc>
                <a:tc>
                  <a:txBody>
                    <a:bodyPr/>
                    <a:lstStyle/>
                    <a:p>
                      <a:pPr algn="l" fontAlgn="b"/>
                      <a:r>
                        <a:rPr lang="en-US" sz="1800" b="0" i="0" u="none" strike="noStrike" dirty="0">
                          <a:solidFill>
                            <a:srgbClr val="000000"/>
                          </a:solidFill>
                          <a:effectLst/>
                          <a:latin typeface="+mn-lt"/>
                        </a:rPr>
                        <a:t>Die </a:t>
                      </a:r>
                      <a:r>
                        <a:rPr lang="en-US" sz="1800" b="0" i="0" u="none" strike="noStrike" dirty="0" err="1">
                          <a:solidFill>
                            <a:srgbClr val="000000"/>
                          </a:solidFill>
                          <a:effectLst/>
                          <a:latin typeface="+mn-lt"/>
                        </a:rPr>
                        <a:t>Frequenz</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wird</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niedriger</a:t>
                      </a:r>
                      <a:r>
                        <a:rPr lang="en-US" sz="1800" b="0" i="0" u="none" strike="noStrike" dirty="0">
                          <a:solidFill>
                            <a:srgbClr val="000000"/>
                          </a:solidFill>
                          <a:effectLst/>
                          <a:latin typeface="+mn-lt"/>
                        </a:rPr>
                        <a:t>. </a:t>
                      </a:r>
                    </a:p>
                  </a:txBody>
                  <a:tcPr marL="9525" marR="9525" marT="9525" marB="0" anchor="ctr"/>
                </a:tc>
              </a:tr>
              <a:tr h="370840">
                <a:tc>
                  <a:txBody>
                    <a:bodyPr/>
                    <a:lstStyle/>
                    <a:p>
                      <a:r>
                        <a:rPr lang="en-US" dirty="0" smtClean="0"/>
                        <a:t>D</a:t>
                      </a:r>
                      <a:endParaRPr lang="en-US" dirty="0"/>
                    </a:p>
                  </a:txBody>
                  <a:tcPr anchor="ctr"/>
                </a:tc>
                <a:tc>
                  <a:txBody>
                    <a:bodyPr/>
                    <a:lstStyle/>
                    <a:p>
                      <a:pPr algn="l" fontAlgn="b"/>
                      <a:r>
                        <a:rPr lang="en-US" sz="1800" b="0" i="0" u="none" strike="noStrike" dirty="0">
                          <a:solidFill>
                            <a:srgbClr val="000000"/>
                          </a:solidFill>
                          <a:effectLst/>
                          <a:latin typeface="+mn-lt"/>
                        </a:rPr>
                        <a:t>Die </a:t>
                      </a:r>
                      <a:r>
                        <a:rPr lang="en-US" sz="1800" b="0" i="0" u="none" strike="noStrike" dirty="0" err="1">
                          <a:solidFill>
                            <a:srgbClr val="000000"/>
                          </a:solidFill>
                          <a:effectLst/>
                          <a:latin typeface="+mn-lt"/>
                        </a:rPr>
                        <a:t>Frequenz</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bleibt</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stabil</a:t>
                      </a:r>
                      <a:r>
                        <a:rPr lang="en-US" sz="1800" b="0" i="0" u="none" strike="noStrike" dirty="0">
                          <a:solidFill>
                            <a:srgbClr val="000000"/>
                          </a:solidFill>
                          <a:effectLst/>
                          <a:latin typeface="+mn-lt"/>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24125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8040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1724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5499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78129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239888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15421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5224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mc:AlternateContent xmlns:mc="http://schemas.openxmlformats.org/markup-compatibility/2006" xmlns:a14="http://schemas.microsoft.com/office/drawing/2010/main">
        <mc:Choice Requires="a14">
          <p:sp>
            <p:nvSpPr>
              <p:cNvPr id="2" name="Textfeld 1"/>
              <p:cNvSpPr txBox="1"/>
              <p:nvPr/>
            </p:nvSpPr>
            <p:spPr>
              <a:xfrm>
                <a:off x="933756" y="4293096"/>
                <a:ext cx="7405617" cy="1832105"/>
              </a:xfrm>
              <a:prstGeom prst="rect">
                <a:avLst/>
              </a:prstGeom>
              <a:noFill/>
            </p:spPr>
            <p:txBody>
              <a:bodyPr wrap="none" rtlCol="0">
                <a:spAutoFit/>
              </a:bodyPr>
              <a:lstStyle/>
              <a:p>
                <a:r>
                  <a:rPr lang="en-US" sz="1600" dirty="0" smtClean="0">
                    <a:latin typeface="Verdana" panose="020B0604030504040204" pitchFamily="34" charset="0"/>
                    <a:ea typeface="Verdana" panose="020B0604030504040204" pitchFamily="34" charset="0"/>
                    <a:cs typeface="Verdana" panose="020B0604030504040204" pitchFamily="34" charset="0"/>
                  </a:rPr>
                  <a:t>Mit </a:t>
                </a:r>
                <a:r>
                  <a:rPr lang="en-US" sz="1600" dirty="0" err="1" smtClean="0">
                    <a:latin typeface="Verdana" panose="020B0604030504040204" pitchFamily="34" charset="0"/>
                    <a:ea typeface="Verdana" panose="020B0604030504040204" pitchFamily="34" charset="0"/>
                    <a:cs typeface="Verdana" panose="020B0604030504040204" pitchFamily="34" charset="0"/>
                  </a:rPr>
                  <a:t>Hilfe</a:t>
                </a:r>
                <a:r>
                  <a:rPr lang="en-US" sz="1600" dirty="0" smtClean="0">
                    <a:latin typeface="Verdana" panose="020B0604030504040204" pitchFamily="34" charset="0"/>
                    <a:ea typeface="Verdana" panose="020B0604030504040204" pitchFamily="34" charset="0"/>
                    <a:cs typeface="Verdana" panose="020B0604030504040204" pitchFamily="34" charset="0"/>
                  </a:rPr>
                  <a:t> der </a:t>
                </a:r>
                <a:r>
                  <a:rPr lang="en-US" sz="1600" dirty="0" err="1" smtClean="0">
                    <a:latin typeface="Verdana" panose="020B0604030504040204" pitchFamily="34" charset="0"/>
                    <a:ea typeface="Verdana" panose="020B0604030504040204" pitchFamily="34" charset="0"/>
                    <a:cs typeface="Verdana" panose="020B0604030504040204" pitchFamily="34" charset="0"/>
                  </a:rPr>
                  <a:t>Thomsonschen</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Schwingungsformel</a:t>
                </a:r>
                <a:r>
                  <a:rPr lang="en-US" sz="1600" dirty="0" smtClean="0">
                    <a:latin typeface="Verdana" panose="020B0604030504040204" pitchFamily="34" charset="0"/>
                    <a:ea typeface="Verdana" panose="020B0604030504040204" pitchFamily="34" charset="0"/>
                    <a:cs typeface="Verdana" panose="020B0604030504040204" pitchFamily="34" charset="0"/>
                  </a:rPr>
                  <a:t>:</a:t>
                </a:r>
                <a:br>
                  <a:rPr lang="en-US" sz="1600" dirty="0" smtClean="0">
                    <a:latin typeface="Verdana" panose="020B0604030504040204" pitchFamily="34" charset="0"/>
                    <a:ea typeface="Verdana" panose="020B0604030504040204" pitchFamily="34" charset="0"/>
                    <a:cs typeface="Verdana" panose="020B0604030504040204" pitchFamily="34" charset="0"/>
                  </a:rPr>
                </a:br>
                <a:endParaRPr lang="en-US" sz="1600" dirty="0">
                  <a:latin typeface="Verdana" panose="020B0604030504040204" pitchFamily="34" charset="0"/>
                  <a:ea typeface="Verdana" panose="020B0604030504040204" pitchFamily="34" charset="0"/>
                  <a:cs typeface="Verdana" panose="020B0604030504040204" pitchFamily="34" charset="0"/>
                </a:endParaRPr>
              </a:p>
              <a:p>
                <a:pPr/>
                <a14:m>
                  <m:oMathPara xmlns:m="http://schemas.openxmlformats.org/officeDocument/2006/math">
                    <m:oMathParaPr>
                      <m:jc m:val="centerGroup"/>
                    </m:oMathParaPr>
                    <m:oMath xmlns:m="http://schemas.openxmlformats.org/officeDocument/2006/math">
                      <m:r>
                        <a:rPr lang="de-DE" sz="1600" b="0" i="1" smtClean="0">
                          <a:latin typeface="Cambria Math"/>
                          <a:ea typeface="Verdana" panose="020B0604030504040204" pitchFamily="34" charset="0"/>
                          <a:cs typeface="Verdana" panose="020B0604030504040204" pitchFamily="34" charset="0"/>
                        </a:rPr>
                        <m:t>𝑓</m:t>
                      </m:r>
                      <m:r>
                        <a:rPr lang="de-DE" sz="1600" b="0" i="1" baseline="-25000" smtClean="0">
                          <a:latin typeface="Cambria Math"/>
                          <a:ea typeface="Verdana" panose="020B0604030504040204" pitchFamily="34" charset="0"/>
                          <a:cs typeface="Verdana" panose="020B0604030504040204" pitchFamily="34" charset="0"/>
                        </a:rPr>
                        <m:t>0</m:t>
                      </m:r>
                      <m:r>
                        <a:rPr lang="de-DE" sz="1600" b="0" i="1" smtClean="0">
                          <a:latin typeface="Cambria Math"/>
                          <a:ea typeface="Verdana" panose="020B0604030504040204" pitchFamily="34" charset="0"/>
                          <a:cs typeface="Verdana" panose="020B0604030504040204" pitchFamily="34" charset="0"/>
                        </a:rPr>
                        <m:t>= </m:t>
                      </m:r>
                      <m:f>
                        <m:fPr>
                          <m:ctrlPr>
                            <a:rPr lang="de-DE" sz="1600" b="0" i="1" smtClean="0">
                              <a:latin typeface="Cambria Math"/>
                              <a:ea typeface="Verdana" panose="020B0604030504040204" pitchFamily="34" charset="0"/>
                              <a:cs typeface="Verdana" panose="020B0604030504040204" pitchFamily="34" charset="0"/>
                            </a:rPr>
                          </m:ctrlPr>
                        </m:fPr>
                        <m:num>
                          <m:r>
                            <a:rPr lang="de-DE" sz="1600" b="0" i="1" smtClean="0">
                              <a:latin typeface="Cambria Math"/>
                              <a:ea typeface="Verdana" panose="020B0604030504040204" pitchFamily="34" charset="0"/>
                              <a:cs typeface="Verdana" panose="020B0604030504040204" pitchFamily="34" charset="0"/>
                            </a:rPr>
                            <m:t>1</m:t>
                          </m:r>
                        </m:num>
                        <m:den>
                          <m:r>
                            <a:rPr lang="de-DE" sz="1600" b="0" i="1" smtClean="0">
                              <a:latin typeface="Cambria Math"/>
                              <a:ea typeface="Verdana" panose="020B0604030504040204" pitchFamily="34" charset="0"/>
                              <a:cs typeface="Verdana" panose="020B0604030504040204" pitchFamily="34" charset="0"/>
                            </a:rPr>
                            <m:t>2·</m:t>
                          </m:r>
                          <m:r>
                            <m:rPr>
                              <m:sty m:val="p"/>
                            </m:rPr>
                            <a:rPr lang="el-GR" sz="1600" b="0" i="1" smtClean="0">
                              <a:latin typeface="Cambria Math"/>
                              <a:ea typeface="Verdana" panose="020B0604030504040204" pitchFamily="34" charset="0"/>
                              <a:cs typeface="Verdana" panose="020B0604030504040204" pitchFamily="34" charset="0"/>
                            </a:rPr>
                            <m:t>π</m:t>
                          </m:r>
                          <m:r>
                            <a:rPr lang="el-GR" sz="1600" b="0" i="1" smtClean="0">
                              <a:latin typeface="Cambria Math"/>
                              <a:ea typeface="Verdana" panose="020B0604030504040204" pitchFamily="34" charset="0"/>
                              <a:cs typeface="Verdana" panose="020B0604030504040204" pitchFamily="34" charset="0"/>
                            </a:rPr>
                            <m:t>·</m:t>
                          </m:r>
                          <m:rad>
                            <m:radPr>
                              <m:degHide m:val="on"/>
                              <m:ctrlPr>
                                <a:rPr lang="el-GR" sz="1600" b="0" i="1" smtClean="0">
                                  <a:latin typeface="Cambria Math"/>
                                  <a:ea typeface="Verdana" panose="020B0604030504040204" pitchFamily="34" charset="0"/>
                                  <a:cs typeface="Verdana" panose="020B0604030504040204" pitchFamily="34" charset="0"/>
                                </a:rPr>
                              </m:ctrlPr>
                            </m:radPr>
                            <m:deg/>
                            <m:e>
                              <m:r>
                                <a:rPr lang="de-DE" sz="1600" b="0" i="1" smtClean="0">
                                  <a:latin typeface="Cambria Math"/>
                                  <a:ea typeface="Verdana" panose="020B0604030504040204" pitchFamily="34" charset="0"/>
                                  <a:cs typeface="Verdana" panose="020B0604030504040204" pitchFamily="34" charset="0"/>
                                </a:rPr>
                                <m:t>𝐿</m:t>
                              </m:r>
                              <m:r>
                                <a:rPr lang="de-DE" sz="1600" b="0" i="1" smtClean="0">
                                  <a:latin typeface="Cambria Math"/>
                                  <a:ea typeface="Verdana" panose="020B0604030504040204" pitchFamily="34" charset="0"/>
                                  <a:cs typeface="Verdana" panose="020B0604030504040204" pitchFamily="34" charset="0"/>
                                </a:rPr>
                                <m:t>·</m:t>
                              </m:r>
                              <m:r>
                                <a:rPr lang="de-DE" sz="1600" b="0" i="1" smtClean="0">
                                  <a:latin typeface="Cambria Math"/>
                                  <a:ea typeface="Verdana" panose="020B0604030504040204" pitchFamily="34" charset="0"/>
                                  <a:cs typeface="Verdana" panose="020B0604030504040204" pitchFamily="34" charset="0"/>
                                </a:rPr>
                                <m:t>𝐶</m:t>
                              </m:r>
                            </m:e>
                          </m:rad>
                        </m:den>
                      </m:f>
                    </m:oMath>
                  </m:oMathPara>
                </a14:m>
                <a:endParaRPr lang="en-US" sz="1600" dirty="0" smtClean="0">
                  <a:latin typeface="Verdana" panose="020B0604030504040204" pitchFamily="34" charset="0"/>
                  <a:ea typeface="Verdana" panose="020B0604030504040204" pitchFamily="34" charset="0"/>
                  <a:cs typeface="Verdana" panose="020B0604030504040204" pitchFamily="34" charset="0"/>
                </a:endParaRPr>
              </a:p>
              <a:p>
                <a:r>
                  <a:rPr lang="en-US" sz="1600" dirty="0" smtClean="0">
                    <a:latin typeface="Verdana" panose="020B0604030504040204" pitchFamily="34" charset="0"/>
                    <a:ea typeface="Verdana" panose="020B0604030504040204" pitchFamily="34" charset="0"/>
                    <a:cs typeface="Verdana" panose="020B0604030504040204" pitchFamily="34" charset="0"/>
                  </a:rPr>
                  <a:t/>
                </a:r>
                <a:br>
                  <a:rPr lang="en-US" sz="1600" dirty="0" smtClean="0">
                    <a:latin typeface="Verdana" panose="020B0604030504040204" pitchFamily="34" charset="0"/>
                    <a:ea typeface="Verdana" panose="020B0604030504040204" pitchFamily="34" charset="0"/>
                    <a:cs typeface="Verdana" panose="020B0604030504040204" pitchFamily="34" charset="0"/>
                  </a:rPr>
                </a:br>
                <a:r>
                  <a:rPr lang="en-US" sz="1600" dirty="0" err="1" smtClean="0">
                    <a:latin typeface="Verdana" panose="020B0604030504040204" pitchFamily="34" charset="0"/>
                    <a:ea typeface="Verdana" panose="020B0604030504040204" pitchFamily="34" charset="0"/>
                    <a:cs typeface="Verdana" panose="020B0604030504040204" pitchFamily="34" charset="0"/>
                  </a:rPr>
                  <a:t>erkennen</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wir</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dass</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ein</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kleineres</a:t>
                </a:r>
                <a:r>
                  <a:rPr lang="en-US" sz="1600" dirty="0" smtClean="0">
                    <a:latin typeface="Verdana" panose="020B0604030504040204" pitchFamily="34" charset="0"/>
                    <a:ea typeface="Verdana" panose="020B0604030504040204" pitchFamily="34" charset="0"/>
                    <a:cs typeface="Verdana" panose="020B0604030504040204" pitchFamily="34" charset="0"/>
                  </a:rPr>
                  <a:t> C (</a:t>
                </a:r>
                <a:r>
                  <a:rPr lang="en-US" sz="1600" dirty="0" err="1" smtClean="0">
                    <a:latin typeface="Verdana" panose="020B0604030504040204" pitchFamily="34" charset="0"/>
                    <a:ea typeface="Verdana" panose="020B0604030504040204" pitchFamily="34" charset="0"/>
                    <a:cs typeface="Verdana" panose="020B0604030504040204" pitchFamily="34" charset="0"/>
                  </a:rPr>
                  <a:t>oder</a:t>
                </a:r>
                <a:r>
                  <a:rPr lang="en-US" sz="1600" dirty="0" smtClean="0">
                    <a:latin typeface="Verdana" panose="020B0604030504040204" pitchFamily="34" charset="0"/>
                    <a:ea typeface="Verdana" panose="020B0604030504040204" pitchFamily="34" charset="0"/>
                    <a:cs typeface="Verdana" panose="020B0604030504040204" pitchFamily="34" charset="0"/>
                  </a:rPr>
                  <a:t> L) </a:t>
                </a:r>
                <a:r>
                  <a:rPr lang="en-US" sz="1600" dirty="0" err="1" smtClean="0">
                    <a:latin typeface="Verdana" panose="020B0604030504040204" pitchFamily="34" charset="0"/>
                    <a:ea typeface="Verdana" panose="020B0604030504040204" pitchFamily="34" charset="0"/>
                    <a:cs typeface="Verdana" panose="020B0604030504040204" pitchFamily="34" charset="0"/>
                  </a:rPr>
                  <a:t>eine</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größere</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Frequenz</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zur</a:t>
                </a:r>
                <a:r>
                  <a:rPr lang="en-US" sz="1600" dirty="0">
                    <a:latin typeface="Verdana" panose="020B0604030504040204" pitchFamily="34" charset="0"/>
                    <a:ea typeface="Verdana" panose="020B0604030504040204" pitchFamily="34" charset="0"/>
                    <a:cs typeface="Verdana" panose="020B0604030504040204" pitchFamily="34" charset="0"/>
                  </a:rPr>
                  <a:t/>
                </a:r>
                <a:br>
                  <a:rPr lang="en-US" sz="1600" dirty="0">
                    <a:latin typeface="Verdana" panose="020B0604030504040204" pitchFamily="34" charset="0"/>
                    <a:ea typeface="Verdana" panose="020B0604030504040204" pitchFamily="34" charset="0"/>
                    <a:cs typeface="Verdana" panose="020B0604030504040204" pitchFamily="34" charset="0"/>
                  </a:rPr>
                </a:br>
                <a:r>
                  <a:rPr lang="en-US" sz="1600" dirty="0" err="1" smtClean="0">
                    <a:latin typeface="Verdana" panose="020B0604030504040204" pitchFamily="34" charset="0"/>
                    <a:ea typeface="Verdana" panose="020B0604030504040204" pitchFamily="34" charset="0"/>
                    <a:cs typeface="Verdana" panose="020B0604030504040204" pitchFamily="34" charset="0"/>
                  </a:rPr>
                  <a:t>Folge</a:t>
                </a:r>
                <a:r>
                  <a:rPr lang="en-US" sz="1600" dirty="0" smtClean="0">
                    <a:latin typeface="Verdana" panose="020B0604030504040204" pitchFamily="34" charset="0"/>
                    <a:ea typeface="Verdana" panose="020B0604030504040204" pitchFamily="34" charset="0"/>
                    <a:cs typeface="Verdana" panose="020B0604030504040204" pitchFamily="34" charset="0"/>
                  </a:rPr>
                  <a:t> hat (L und C </a:t>
                </a:r>
                <a:r>
                  <a:rPr lang="en-US" sz="1600" dirty="0" err="1" smtClean="0">
                    <a:latin typeface="Verdana" panose="020B0604030504040204" pitchFamily="34" charset="0"/>
                    <a:ea typeface="Verdana" panose="020B0604030504040204" pitchFamily="34" charset="0"/>
                    <a:cs typeface="Verdana" panose="020B0604030504040204" pitchFamily="34" charset="0"/>
                  </a:rPr>
                  <a:t>umgekehrt</a:t>
                </a:r>
                <a:r>
                  <a:rPr lang="en-US" sz="1600" dirty="0" smtClean="0">
                    <a:latin typeface="Verdana" panose="020B0604030504040204" pitchFamily="34" charset="0"/>
                    <a:ea typeface="Verdana" panose="020B0604030504040204" pitchFamily="34" charset="0"/>
                    <a:cs typeface="Verdana" panose="020B0604030504040204" pitchFamily="34" charset="0"/>
                  </a:rPr>
                  <a:t> proportional </a:t>
                </a:r>
                <a:r>
                  <a:rPr lang="en-US" sz="1600" dirty="0" err="1" smtClean="0">
                    <a:latin typeface="Verdana" panose="020B0604030504040204" pitchFamily="34" charset="0"/>
                    <a:ea typeface="Verdana" panose="020B0604030504040204" pitchFamily="34" charset="0"/>
                    <a:cs typeface="Verdana" panose="020B0604030504040204" pitchFamily="34" charset="0"/>
                  </a:rPr>
                  <a:t>zu</a:t>
                </a:r>
                <a:r>
                  <a:rPr lang="en-US" sz="1600" dirty="0" smtClean="0">
                    <a:latin typeface="Verdana" panose="020B0604030504040204" pitchFamily="34" charset="0"/>
                    <a:ea typeface="Verdana" panose="020B0604030504040204" pitchFamily="34" charset="0"/>
                    <a:cs typeface="Verdana" panose="020B0604030504040204" pitchFamily="34" charset="0"/>
                  </a:rPr>
                  <a:t> f</a:t>
                </a:r>
                <a:r>
                  <a:rPr lang="en-US" sz="1600" baseline="-25000" dirty="0" smtClean="0">
                    <a:latin typeface="Verdana" panose="020B0604030504040204" pitchFamily="34" charset="0"/>
                    <a:ea typeface="Verdana" panose="020B0604030504040204" pitchFamily="34" charset="0"/>
                    <a:cs typeface="Verdana" panose="020B0604030504040204" pitchFamily="34" charset="0"/>
                  </a:rPr>
                  <a:t>0</a:t>
                </a:r>
                <a:r>
                  <a:rPr lang="en-US" sz="1600" dirty="0" smtClean="0">
                    <a:latin typeface="Verdana" panose="020B0604030504040204" pitchFamily="34" charset="0"/>
                    <a:ea typeface="Verdana" panose="020B0604030504040204" pitchFamily="34" charset="0"/>
                    <a:cs typeface="Verdana" panose="020B0604030504040204" pitchFamily="34" charset="0"/>
                  </a:rPr>
                  <a:t>)</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2" name="Textfeld 1"/>
              <p:cNvSpPr txBox="1">
                <a:spLocks noRot="1" noChangeAspect="1" noMove="1" noResize="1" noEditPoints="1" noAdjustHandles="1" noChangeArrowheads="1" noChangeShapeType="1" noTextEdit="1"/>
              </p:cNvSpPr>
              <p:nvPr/>
            </p:nvSpPr>
            <p:spPr>
              <a:xfrm>
                <a:off x="933756" y="4293096"/>
                <a:ext cx="7405617" cy="1832105"/>
              </a:xfrm>
              <a:prstGeom prst="rect">
                <a:avLst/>
              </a:prstGeom>
              <a:blipFill rotWithShape="1">
                <a:blip r:embed="rId3"/>
                <a:stretch>
                  <a:fillRect l="-412" t="-997" b="-3322"/>
                </a:stretch>
              </a:blipFill>
            </p:spPr>
            <p:txBody>
              <a:bodyPr/>
              <a:lstStyle/>
              <a:p>
                <a:r>
                  <a:rPr lang="en-US">
                    <a:noFill/>
                  </a:rPr>
                  <a:t> </a:t>
                </a:r>
              </a:p>
            </p:txBody>
          </p:sp>
        </mc:Fallback>
      </mc:AlternateContent>
    </p:spTree>
    <p:extLst>
      <p:ext uri="{BB962C8B-B14F-4D97-AF65-F5344CB8AC3E}">
        <p14:creationId xmlns:p14="http://schemas.microsoft.com/office/powerpoint/2010/main" val="422985295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2"/>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5" restart="whenNotActive" fill="hold" evtFilter="cancelBubble" nodeType="interactiveSeq">
                <p:stCondLst>
                  <p:cond evt="onClick" delay="0">
                    <p:tgtEl>
                      <p:spTgt spid="12"/>
                    </p:tgtEl>
                  </p:cond>
                </p:stCondLst>
                <p:endSync evt="end" delay="0">
                  <p:rtn val="all"/>
                </p:endSync>
                <p:childTnLst>
                  <p:par>
                    <p:cTn id="16" fill="hold">
                      <p:stCondLst>
                        <p:cond delay="0"/>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1473852148"/>
              </p:ext>
            </p:extLst>
          </p:nvPr>
        </p:nvGraphicFramePr>
        <p:xfrm>
          <a:off x="899592" y="4293096"/>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TD606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a:solidFill>
                            <a:schemeClr val="bg1"/>
                          </a:solidFill>
                          <a:effectLst/>
                          <a:latin typeface="+mn-lt"/>
                        </a:rPr>
                        <a:t>Der Vorteil von Quarzoszillatoren gegenüber LC-Oszillatoren liegt darin, dass sie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mn-lt"/>
                        </a:rPr>
                        <a:t>eine breitere Resonanzkurve haben.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mn-lt"/>
                        </a:rPr>
                        <a:t>einen geringeren Anteil an Oberwellen erzeugen.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mn-lt"/>
                        </a:rPr>
                        <a:t>ein sehr viel geringes Seitenbandrauschen erzeugen.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mn-lt"/>
                        </a:rPr>
                        <a:t>eine</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bessere</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Frequenzstabilität</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aufweisen</a:t>
                      </a:r>
                      <a:r>
                        <a:rPr lang="en-US" sz="1800" b="0" i="0" u="none" strike="noStrike" dirty="0">
                          <a:solidFill>
                            <a:srgbClr val="000000"/>
                          </a:solidFill>
                          <a:effectLst/>
                          <a:latin typeface="+mn-lt"/>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876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52676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6360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60134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524487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8624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61779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98607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402314441"/>
              </p:ext>
            </p:extLst>
          </p:nvPr>
        </p:nvGraphicFramePr>
        <p:xfrm>
          <a:off x="899592" y="1340768"/>
          <a:ext cx="7488832" cy="259016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TD605</a:t>
                      </a:r>
                      <a:endParaRPr lang="en-US" dirty="0">
                        <a:solidFill>
                          <a:schemeClr val="tx1"/>
                        </a:solidFill>
                      </a:endParaRPr>
                    </a:p>
                  </a:txBody>
                  <a:tcPr>
                    <a:solidFill>
                      <a:schemeClr val="bg1">
                        <a:lumMod val="65000"/>
                      </a:schemeClr>
                    </a:solidFill>
                  </a:tcPr>
                </a:tc>
                <a:tc>
                  <a:txBody>
                    <a:bodyPr/>
                    <a:lstStyle/>
                    <a:p>
                      <a:pPr algn="l" fontAlgn="b"/>
                      <a:r>
                        <a:rPr lang="de-DE" sz="1800" b="1" i="0" u="none" strike="noStrike" dirty="0">
                          <a:solidFill>
                            <a:schemeClr val="bg1"/>
                          </a:solidFill>
                          <a:effectLst/>
                          <a:latin typeface="+mn-lt"/>
                        </a:rPr>
                        <a:t>Im VFO eines Senders steigt die Induktivität der </a:t>
                      </a:r>
                      <a:r>
                        <a:rPr lang="de-DE" sz="1800" b="1" i="0" u="none" strike="noStrike" dirty="0" smtClean="0">
                          <a:solidFill>
                            <a:schemeClr val="bg1"/>
                          </a:solidFill>
                          <a:effectLst/>
                          <a:latin typeface="+mn-lt"/>
                        </a:rPr>
                        <a:t>Oszillator-spule </a:t>
                      </a:r>
                      <a:r>
                        <a:rPr lang="de-DE" sz="1800" b="1" i="0" u="none" strike="noStrike" dirty="0">
                          <a:solidFill>
                            <a:schemeClr val="bg1"/>
                          </a:solidFill>
                          <a:effectLst/>
                          <a:latin typeface="+mn-lt"/>
                        </a:rPr>
                        <a:t>mit der Temperatur. Der Kondensator bleibt sehr stabil. Welche </a:t>
                      </a:r>
                      <a:r>
                        <a:rPr lang="de-DE" sz="1800" b="1" i="0" u="none" strike="noStrike" dirty="0" smtClean="0">
                          <a:solidFill>
                            <a:schemeClr val="bg1"/>
                          </a:solidFill>
                          <a:effectLst/>
                          <a:latin typeface="+mn-lt"/>
                        </a:rPr>
                        <a:t>Auswirkungen </a:t>
                      </a:r>
                      <a:r>
                        <a:rPr lang="de-DE" sz="1800" b="1" i="0" u="none" strike="noStrike" dirty="0">
                          <a:solidFill>
                            <a:schemeClr val="bg1"/>
                          </a:solidFill>
                          <a:effectLst/>
                          <a:latin typeface="+mn-lt"/>
                        </a:rPr>
                        <a:t>hat dies bei steigender </a:t>
                      </a:r>
                      <a:r>
                        <a:rPr lang="de-DE" sz="1800" b="1" i="0" u="none" strike="noStrike" dirty="0" smtClean="0">
                          <a:solidFill>
                            <a:schemeClr val="bg1"/>
                          </a:solidFill>
                          <a:effectLst/>
                          <a:latin typeface="+mn-lt"/>
                        </a:rPr>
                        <a:t>Temperatur</a:t>
                      </a:r>
                      <a:r>
                        <a:rPr lang="de-DE" sz="1800" b="1" i="0" u="none" strike="noStrike" dirty="0">
                          <a:solidFill>
                            <a:schemeClr val="bg1"/>
                          </a:solidFill>
                          <a:effectLst/>
                          <a:latin typeface="+mn-lt"/>
                        </a:rPr>
                        <a: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b"/>
                      <a:r>
                        <a:rPr lang="de-DE" sz="1800" b="0" i="0" u="none" strike="noStrike" dirty="0">
                          <a:solidFill>
                            <a:srgbClr val="000000"/>
                          </a:solidFill>
                          <a:effectLst/>
                          <a:latin typeface="+mn-lt"/>
                        </a:rPr>
                        <a:t>Die VFO-Frequenz wandert nach oben. </a:t>
                      </a:r>
                    </a:p>
                  </a:txBody>
                  <a:tcPr marL="9525" marR="9525" marT="9525" marB="0" anchor="ctr"/>
                </a:tc>
              </a:tr>
              <a:tr h="370840">
                <a:tc>
                  <a:txBody>
                    <a:bodyPr/>
                    <a:lstStyle/>
                    <a:p>
                      <a:r>
                        <a:rPr lang="en-US" dirty="0" smtClean="0"/>
                        <a:t>B</a:t>
                      </a:r>
                      <a:endParaRPr lang="en-US" dirty="0"/>
                    </a:p>
                  </a:txBody>
                  <a:tcPr anchor="ctr"/>
                </a:tc>
                <a:tc>
                  <a:txBody>
                    <a:bodyPr/>
                    <a:lstStyle/>
                    <a:p>
                      <a:pPr algn="l" fontAlgn="b"/>
                      <a:r>
                        <a:rPr lang="de-DE" sz="1800" b="0" i="0" u="none" strike="noStrike" dirty="0">
                          <a:solidFill>
                            <a:srgbClr val="000000"/>
                          </a:solidFill>
                          <a:effectLst/>
                          <a:latin typeface="+mn-lt"/>
                        </a:rPr>
                        <a:t>Die VFO-Frequenz wandert nach unten. </a:t>
                      </a:r>
                    </a:p>
                  </a:txBody>
                  <a:tcPr marL="9525" marR="9525" marT="9525" marB="0" anchor="ctr"/>
                </a:tc>
              </a:tr>
              <a:tr h="370840">
                <a:tc>
                  <a:txBody>
                    <a:bodyPr/>
                    <a:lstStyle/>
                    <a:p>
                      <a:r>
                        <a:rPr lang="en-US" dirty="0" smtClean="0"/>
                        <a:t>C</a:t>
                      </a:r>
                      <a:endParaRPr lang="en-US" dirty="0"/>
                    </a:p>
                  </a:txBody>
                  <a:tcPr anchor="ctr"/>
                </a:tc>
                <a:tc>
                  <a:txBody>
                    <a:bodyPr/>
                    <a:lstStyle/>
                    <a:p>
                      <a:pPr algn="l" fontAlgn="b"/>
                      <a:r>
                        <a:rPr lang="en-US" sz="1800" b="0" i="0" u="none" strike="noStrike" dirty="0">
                          <a:solidFill>
                            <a:srgbClr val="000000"/>
                          </a:solidFill>
                          <a:effectLst/>
                          <a:latin typeface="+mn-lt"/>
                        </a:rPr>
                        <a:t>Die VFO-</a:t>
                      </a:r>
                      <a:r>
                        <a:rPr lang="en-US" sz="1800" b="0" i="0" u="none" strike="noStrike" dirty="0" err="1">
                          <a:solidFill>
                            <a:srgbClr val="000000"/>
                          </a:solidFill>
                          <a:effectLst/>
                          <a:latin typeface="+mn-lt"/>
                        </a:rPr>
                        <a:t>Ausgangsspannung</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nimmt</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zu</a:t>
                      </a:r>
                      <a:r>
                        <a:rPr lang="en-US" sz="1800" b="0" i="0" u="none" strike="noStrike" dirty="0">
                          <a:solidFill>
                            <a:srgbClr val="000000"/>
                          </a:solidFill>
                          <a:effectLst/>
                          <a:latin typeface="+mn-lt"/>
                        </a:rPr>
                        <a:t>. </a:t>
                      </a:r>
                    </a:p>
                  </a:txBody>
                  <a:tcPr marL="9525" marR="9525" marT="9525" marB="0" anchor="ctr"/>
                </a:tc>
              </a:tr>
              <a:tr h="370840">
                <a:tc>
                  <a:txBody>
                    <a:bodyPr/>
                    <a:lstStyle/>
                    <a:p>
                      <a:r>
                        <a:rPr lang="en-US" dirty="0" smtClean="0"/>
                        <a:t>D</a:t>
                      </a:r>
                      <a:endParaRPr lang="en-US" dirty="0"/>
                    </a:p>
                  </a:txBody>
                  <a:tcPr anchor="ctr"/>
                </a:tc>
                <a:tc>
                  <a:txBody>
                    <a:bodyPr/>
                    <a:lstStyle/>
                    <a:p>
                      <a:pPr algn="l" fontAlgn="b"/>
                      <a:r>
                        <a:rPr lang="en-US" sz="1800" b="0" i="0" u="none" strike="noStrike" dirty="0">
                          <a:solidFill>
                            <a:srgbClr val="000000"/>
                          </a:solidFill>
                          <a:effectLst/>
                          <a:latin typeface="+mn-lt"/>
                        </a:rPr>
                        <a:t>Die VFO-</a:t>
                      </a:r>
                      <a:r>
                        <a:rPr lang="en-US" sz="1800" b="0" i="0" u="none" strike="noStrike" dirty="0" err="1">
                          <a:solidFill>
                            <a:srgbClr val="000000"/>
                          </a:solidFill>
                          <a:effectLst/>
                          <a:latin typeface="+mn-lt"/>
                        </a:rPr>
                        <a:t>Ausgangsspannung</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nimmt</a:t>
                      </a:r>
                      <a:r>
                        <a:rPr lang="en-US" sz="1800" b="0" i="0" u="none" strike="noStrike" dirty="0">
                          <a:solidFill>
                            <a:srgbClr val="000000"/>
                          </a:solidFill>
                          <a:effectLst/>
                          <a:latin typeface="+mn-lt"/>
                        </a:rPr>
                        <a:t> ab.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4903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8709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32500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6172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84704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24691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321866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5919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30961176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err="1"/>
              <a:t>Transverter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12</a:t>
            </a:fld>
            <a:endParaRPr lang="de-DE" altLang="en-US"/>
          </a:p>
        </p:txBody>
      </p:sp>
      <p:sp>
        <p:nvSpPr>
          <p:cNvPr id="9" name="Textfeld 8"/>
          <p:cNvSpPr txBox="1"/>
          <p:nvPr/>
        </p:nvSpPr>
        <p:spPr>
          <a:xfrm>
            <a:off x="692763" y="2708920"/>
            <a:ext cx="7767670" cy="3990836"/>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Sendesignale können durch Mischung umgesetzt (konvertiert) und auf diese Weise ein neuer Frequenzbereich erschlossen werden. Arbeitet solch ein Frequenzumsetzer sowohl </a:t>
            </a:r>
            <a:r>
              <a:rPr lang="de-DE" sz="1500" dirty="0" smtClean="0">
                <a:latin typeface="Verdana" panose="020B0604030504040204" pitchFamily="34" charset="0"/>
                <a:ea typeface="Verdana" panose="020B0604030504040204" pitchFamily="34" charset="0"/>
                <a:cs typeface="Verdana" panose="020B0604030504040204" pitchFamily="34" charset="0"/>
              </a:rPr>
              <a:t>sende- als </a:t>
            </a:r>
            <a:r>
              <a:rPr lang="de-DE" sz="1500" dirty="0">
                <a:latin typeface="Verdana" panose="020B0604030504040204" pitchFamily="34" charset="0"/>
                <a:ea typeface="Verdana" panose="020B0604030504040204" pitchFamily="34" charset="0"/>
                <a:cs typeface="Verdana" panose="020B0604030504040204" pitchFamily="34" charset="0"/>
              </a:rPr>
              <a:t>auch empfangsseitig, heißt er </a:t>
            </a:r>
            <a:r>
              <a:rPr lang="de-DE" sz="1500" dirty="0" err="1">
                <a:latin typeface="Verdana" panose="020B0604030504040204" pitchFamily="34" charset="0"/>
                <a:ea typeface="Verdana" panose="020B0604030504040204" pitchFamily="34" charset="0"/>
                <a:cs typeface="Verdana" panose="020B0604030504040204" pitchFamily="34" charset="0"/>
              </a:rPr>
              <a:t>Transverter</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err="1">
                <a:latin typeface="Verdana" panose="020B0604030504040204" pitchFamily="34" charset="0"/>
                <a:ea typeface="Verdana" panose="020B0604030504040204" pitchFamily="34" charset="0"/>
                <a:cs typeface="Verdana" panose="020B0604030504040204" pitchFamily="34" charset="0"/>
              </a:rPr>
              <a:t>transceiver</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err="1">
                <a:latin typeface="Verdana" panose="020B0604030504040204" pitchFamily="34" charset="0"/>
                <a:ea typeface="Verdana" panose="020B0604030504040204" pitchFamily="34" charset="0"/>
                <a:cs typeface="Verdana" panose="020B0604030504040204" pitchFamily="34" charset="0"/>
              </a:rPr>
              <a:t>converter</a:t>
            </a:r>
            <a:r>
              <a:rPr lang="de-DE" sz="1500" dirty="0">
                <a:latin typeface="Verdana" panose="020B0604030504040204" pitchFamily="34" charset="0"/>
                <a:ea typeface="Verdana" panose="020B0604030504040204" pitchFamily="34" charset="0"/>
                <a:cs typeface="Verdana" panose="020B0604030504040204" pitchFamily="34" charset="0"/>
              </a:rPr>
              <a:t>). Er ist beispielsweise gefragt, wenn ein Funkamateur bereits ein gutes Kurzwellenfunkgerät für CW und SSB </a:t>
            </a:r>
            <a:r>
              <a:rPr lang="de-DE" sz="1500" dirty="0" smtClean="0">
                <a:latin typeface="Verdana" panose="020B0604030504040204" pitchFamily="34" charset="0"/>
                <a:ea typeface="Verdana" panose="020B0604030504040204" pitchFamily="34" charset="0"/>
                <a:cs typeface="Verdana" panose="020B0604030504040204" pitchFamily="34" charset="0"/>
              </a:rPr>
              <a:t>besitzt </a:t>
            </a:r>
            <a:r>
              <a:rPr lang="de-DE" sz="1500" dirty="0">
                <a:latin typeface="Verdana" panose="020B0604030504040204" pitchFamily="34" charset="0"/>
                <a:ea typeface="Verdana" panose="020B0604030504040204" pitchFamily="34" charset="0"/>
                <a:cs typeface="Verdana" panose="020B0604030504040204" pitchFamily="34" charset="0"/>
              </a:rPr>
              <a:t>und dieses nun auch für das 2-m- oder 70-cm-Band nutzen möchte. Die Umsetzung erfolgt durch eine Mischstufe. Der Mischstufe führt man zwei Signale mit </a:t>
            </a:r>
            <a:r>
              <a:rPr lang="de-DE" sz="1500" dirty="0" smtClean="0">
                <a:latin typeface="Verdana" panose="020B0604030504040204" pitchFamily="34" charset="0"/>
                <a:ea typeface="Verdana" panose="020B0604030504040204" pitchFamily="34" charset="0"/>
                <a:cs typeface="Verdana" panose="020B0604030504040204" pitchFamily="34" charset="0"/>
              </a:rPr>
              <a:t>unterschiedlichen </a:t>
            </a:r>
            <a:r>
              <a:rPr lang="de-DE" sz="1500" dirty="0">
                <a:latin typeface="Verdana" panose="020B0604030504040204" pitchFamily="34" charset="0"/>
                <a:ea typeface="Verdana" panose="020B0604030504040204" pitchFamily="34" charset="0"/>
                <a:cs typeface="Verdana" panose="020B0604030504040204" pitchFamily="34" charset="0"/>
              </a:rPr>
              <a:t>Frequenzen zu und am Ausgang entstehen die Summe und die Differenz dieser beiden Frequenzen. </a:t>
            </a: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Angenommen, es sei ein Kurzwellensender für den Frequenzbereich 28,0 bis 30,0 MHz vorhanden. Wenn man nun dessen Ausgangssignal mit einem 404-MHz-Oszillatorsignal mischt, </a:t>
            </a:r>
            <a:r>
              <a:rPr lang="de-DE" sz="1500" dirty="0" smtClean="0">
                <a:latin typeface="Verdana" panose="020B0604030504040204" pitchFamily="34" charset="0"/>
                <a:ea typeface="Verdana" panose="020B0604030504040204" pitchFamily="34" charset="0"/>
                <a:cs typeface="Verdana" panose="020B0604030504040204" pitchFamily="34" charset="0"/>
              </a:rPr>
              <a:t>liegt </a:t>
            </a:r>
            <a:r>
              <a:rPr lang="de-DE" sz="1500" dirty="0">
                <a:latin typeface="Verdana" panose="020B0604030504040204" pitchFamily="34" charset="0"/>
                <a:ea typeface="Verdana" panose="020B0604030504040204" pitchFamily="34" charset="0"/>
                <a:cs typeface="Verdana" panose="020B0604030504040204" pitchFamily="34" charset="0"/>
              </a:rPr>
              <a:t>das Summensignal im Bereich von 432 bis 434 MHz. Dies ist ein Frequenzbereich im 70-cm-Band. Für den Frequenzbereich 434 bis 436 MHz wäre die Frequenz des Oszillators </a:t>
            </a:r>
            <a:r>
              <a:rPr lang="de-DE" sz="1500" dirty="0" smtClean="0">
                <a:latin typeface="Verdana" panose="020B0604030504040204" pitchFamily="34" charset="0"/>
                <a:ea typeface="Verdana" panose="020B0604030504040204" pitchFamily="34" charset="0"/>
                <a:cs typeface="Verdana" panose="020B0604030504040204" pitchFamily="34" charset="0"/>
              </a:rPr>
              <a:t>auf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406 </a:t>
            </a:r>
            <a:r>
              <a:rPr lang="de-DE" sz="1500" dirty="0">
                <a:latin typeface="Verdana" panose="020B0604030504040204" pitchFamily="34" charset="0"/>
                <a:ea typeface="Verdana" panose="020B0604030504040204" pitchFamily="34" charset="0"/>
                <a:cs typeface="Verdana" panose="020B0604030504040204" pitchFamily="34" charset="0"/>
              </a:rPr>
              <a:t>MHz zu verstellen oder umzuschalten. Dasselbe Prinzip gelangt auch in der Empfängertechnik als Konverter zum Einsatz.</a:t>
            </a:r>
          </a:p>
        </p:txBody>
      </p:sp>
      <p:pic>
        <p:nvPicPr>
          <p:cNvPr id="5" name="Grafi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908720"/>
            <a:ext cx="3439763" cy="1818799"/>
          </a:xfrm>
          <a:prstGeom prst="rect">
            <a:avLst/>
          </a:prstGeom>
        </p:spPr>
      </p:pic>
    </p:spTree>
    <p:extLst>
      <p:ext uri="{BB962C8B-B14F-4D97-AF65-F5344CB8AC3E}">
        <p14:creationId xmlns:p14="http://schemas.microsoft.com/office/powerpoint/2010/main" val="140176000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13818039"/>
              </p:ext>
            </p:extLst>
          </p:nvPr>
        </p:nvGraphicFramePr>
        <p:xfrm>
          <a:off x="899592" y="1564635"/>
          <a:ext cx="7488832" cy="361378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TG102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a:solidFill>
                            <a:srgbClr val="FFFFFF"/>
                          </a:solidFill>
                          <a:effectLst/>
                          <a:latin typeface="Arial"/>
                        </a:rPr>
                        <a:t>Welche der nachfolgenden Antworten trifft für die Wirkungsweise eines Transverters zu?</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Ein Transverter setzt beim Senden als auch beim Empfangen z.B. ein 70-cm-Signal in das 10-m-Band um.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dirty="0">
                          <a:solidFill>
                            <a:srgbClr val="000000"/>
                          </a:solidFill>
                          <a:effectLst/>
                          <a:latin typeface="Arial"/>
                        </a:rPr>
                        <a:t>Ein </a:t>
                      </a:r>
                      <a:r>
                        <a:rPr lang="de-DE" sz="1800" b="0" i="0" u="none" strike="noStrike" dirty="0" err="1">
                          <a:solidFill>
                            <a:srgbClr val="000000"/>
                          </a:solidFill>
                          <a:effectLst/>
                          <a:latin typeface="Arial"/>
                        </a:rPr>
                        <a:t>Transverter</a:t>
                      </a:r>
                      <a:r>
                        <a:rPr lang="de-DE" sz="1800" b="0" i="0" u="none" strike="noStrike" dirty="0">
                          <a:solidFill>
                            <a:srgbClr val="000000"/>
                          </a:solidFill>
                          <a:effectLst/>
                          <a:latin typeface="Arial"/>
                        </a:rPr>
                        <a:t> setzt beim Senden als auch beim Empfangen z.B. ein frequenzmoduliertes Signal in ein amplitudenmoduliertes Signal um.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dirty="0">
                          <a:solidFill>
                            <a:srgbClr val="000000"/>
                          </a:solidFill>
                          <a:effectLst/>
                          <a:latin typeface="Arial"/>
                        </a:rPr>
                        <a:t>Ein </a:t>
                      </a:r>
                      <a:r>
                        <a:rPr lang="de-DE" sz="1800" b="0" i="0" u="none" strike="noStrike" dirty="0" err="1">
                          <a:solidFill>
                            <a:srgbClr val="000000"/>
                          </a:solidFill>
                          <a:effectLst/>
                          <a:latin typeface="Arial"/>
                        </a:rPr>
                        <a:t>Transverter</a:t>
                      </a:r>
                      <a:r>
                        <a:rPr lang="de-DE" sz="1800" b="0" i="0" u="none" strike="noStrike" dirty="0">
                          <a:solidFill>
                            <a:srgbClr val="000000"/>
                          </a:solidFill>
                          <a:effectLst/>
                          <a:latin typeface="Arial"/>
                        </a:rPr>
                        <a:t> setzt beim Empfangen z.B. ein 70-cm-Signal in das 10-m-Band und beim Senden das 10-m-Sendesignal auf das 70-cm-Band um.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Ein </a:t>
                      </a:r>
                      <a:r>
                        <a:rPr lang="de-DE" sz="1800" b="0" i="0" u="none" strike="noStrike" dirty="0" err="1">
                          <a:solidFill>
                            <a:srgbClr val="000000"/>
                          </a:solidFill>
                          <a:effectLst/>
                          <a:latin typeface="Arial"/>
                        </a:rPr>
                        <a:t>Transverter</a:t>
                      </a:r>
                      <a:r>
                        <a:rPr lang="de-DE" sz="1800" b="0" i="0" u="none" strike="noStrike" dirty="0">
                          <a:solidFill>
                            <a:srgbClr val="000000"/>
                          </a:solidFill>
                          <a:effectLst/>
                          <a:latin typeface="Arial"/>
                        </a:rPr>
                        <a:t> setzt nur den zu empfangenden Frequenzbereich in einen anderen Frequenzbereich um, z.B. das 70-cm-Band in das 10-m-Band.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22532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9460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7584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6300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92328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22395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740182"/>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46026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2740620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Empfängertechnik</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14</a:t>
            </a:fld>
            <a:endParaRPr lang="de-DE" altLang="en-US"/>
          </a:p>
        </p:txBody>
      </p:sp>
      <p:sp>
        <p:nvSpPr>
          <p:cNvPr id="9" name="Textfeld 8"/>
          <p:cNvSpPr txBox="1"/>
          <p:nvPr/>
        </p:nvSpPr>
        <p:spPr>
          <a:xfrm>
            <a:off x="683568" y="1196752"/>
            <a:ext cx="7848871" cy="460638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t>
            </a:r>
            <a:r>
              <a:rPr lang="de-DE" sz="1600" dirty="0" smtClean="0">
                <a:latin typeface="Verdana" panose="020B0604030504040204" pitchFamily="34" charset="0"/>
                <a:ea typeface="Verdana" panose="020B0604030504040204" pitchFamily="34" charset="0"/>
                <a:cs typeface="Verdana" panose="020B0604030504040204" pitchFamily="34" charset="0"/>
              </a:rPr>
              <a:t>er </a:t>
            </a:r>
            <a:r>
              <a:rPr lang="de-DE" sz="1600" dirty="0">
                <a:latin typeface="Verdana" panose="020B0604030504040204" pitchFamily="34" charset="0"/>
                <a:ea typeface="Verdana" panose="020B0604030504040204" pitchFamily="34" charset="0"/>
                <a:cs typeface="Verdana" panose="020B0604030504040204" pitchFamily="34" charset="0"/>
              </a:rPr>
              <a:t>Empfänger hat die Aufgabe, aus den von der Antenne aufgefangenen Signalen die gewünschte Frequenz auszufiltern und dieses Signal zu demodulieren. Demodulieren bedeutet, </a:t>
            </a: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Niederfrequenz aus dem modulierten Signal wieder zurück zu gewinnen. </a:t>
            </a: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Prinzip wird </a:t>
            </a:r>
            <a:r>
              <a:rPr lang="de-DE" sz="1600" dirty="0" smtClean="0">
                <a:latin typeface="Verdana" panose="020B0604030504040204" pitchFamily="34" charset="0"/>
                <a:ea typeface="Verdana" panose="020B0604030504040204" pitchFamily="34" charset="0"/>
                <a:cs typeface="Verdana" panose="020B0604030504040204" pitchFamily="34" charset="0"/>
              </a:rPr>
              <a:t>im Bild </a:t>
            </a:r>
            <a:r>
              <a:rPr lang="de-DE" sz="1600" dirty="0">
                <a:latin typeface="Verdana" panose="020B0604030504040204" pitchFamily="34" charset="0"/>
                <a:ea typeface="Verdana" panose="020B0604030504040204" pitchFamily="34" charset="0"/>
                <a:cs typeface="Verdana" panose="020B0604030504040204" pitchFamily="34" charset="0"/>
              </a:rPr>
              <a:t>dargestellt.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die notwendige Trennschärfe zu erhalten, finden zwei </a:t>
            </a:r>
            <a:r>
              <a:rPr lang="de-DE" sz="1600" dirty="0" smtClean="0">
                <a:latin typeface="Verdana" panose="020B0604030504040204" pitchFamily="34" charset="0"/>
                <a:ea typeface="Verdana" panose="020B0604030504040204" pitchFamily="34" charset="0"/>
                <a:cs typeface="Verdana" panose="020B0604030504040204" pitchFamily="34" charset="0"/>
              </a:rPr>
              <a:t>grundsätzlich </a:t>
            </a:r>
            <a:r>
              <a:rPr lang="de-DE" sz="1600" dirty="0">
                <a:latin typeface="Verdana" panose="020B0604030504040204" pitchFamily="34" charset="0"/>
                <a:ea typeface="Verdana" panose="020B0604030504040204" pitchFamily="34" charset="0"/>
                <a:cs typeface="Verdana" panose="020B0604030504040204" pitchFamily="34" charset="0"/>
              </a:rPr>
              <a:t>verschiedene Empfängerprinzipien Anwendung: Das so genannte Geradeaus-Prinzip und das Mischprinzip</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2708920"/>
            <a:ext cx="5638800" cy="1933575"/>
          </a:xfrm>
          <a:prstGeom prst="rect">
            <a:avLst/>
          </a:prstGeom>
        </p:spPr>
      </p:pic>
    </p:spTree>
    <p:extLst>
      <p:ext uri="{BB962C8B-B14F-4D97-AF65-F5344CB8AC3E}">
        <p14:creationId xmlns:p14="http://schemas.microsoft.com/office/powerpoint/2010/main" val="342154197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Geradeausempfänger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9" name="Textfeld 8"/>
          <p:cNvSpPr txBox="1"/>
          <p:nvPr/>
        </p:nvSpPr>
        <p:spPr>
          <a:xfrm>
            <a:off x="683568" y="1196752"/>
            <a:ext cx="7920880" cy="419602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Beim Geradeausempfänger bleibt das von der Antenne aufgenommene Signal in seiner Frequenz bis zum Demodulator erhalten, es wird nicht </a:t>
            </a:r>
            <a:r>
              <a:rPr lang="de-DE" sz="1600" dirty="0" smtClean="0">
                <a:latin typeface="Verdana" panose="020B0604030504040204" pitchFamily="34" charset="0"/>
                <a:ea typeface="Verdana" panose="020B0604030504040204" pitchFamily="34" charset="0"/>
                <a:cs typeface="Verdana" panose="020B0604030504040204" pitchFamily="34" charset="0"/>
              </a:rPr>
              <a:t>umgewandelt. </a:t>
            </a:r>
            <a:r>
              <a:rPr lang="de-DE" sz="1600" dirty="0">
                <a:latin typeface="Verdana" panose="020B0604030504040204" pitchFamily="34" charset="0"/>
                <a:ea typeface="Verdana" panose="020B0604030504040204" pitchFamily="34" charset="0"/>
                <a:cs typeface="Verdana" panose="020B0604030504040204" pitchFamily="34" charset="0"/>
              </a:rPr>
              <a:t>Ein Empfänger </a:t>
            </a:r>
            <a:r>
              <a:rPr lang="de-DE" sz="1600" dirty="0" smtClean="0">
                <a:latin typeface="Verdana" panose="020B0604030504040204" pitchFamily="34" charset="0"/>
                <a:ea typeface="Verdana" panose="020B0604030504040204" pitchFamily="34" charset="0"/>
                <a:cs typeface="Verdana" panose="020B0604030504040204" pitchFamily="34" charset="0"/>
              </a:rPr>
              <a:t>ist </a:t>
            </a:r>
            <a:r>
              <a:rPr lang="de-DE" sz="1600" dirty="0">
                <a:latin typeface="Verdana" panose="020B0604030504040204" pitchFamily="34" charset="0"/>
                <a:ea typeface="Verdana" panose="020B0604030504040204" pitchFamily="34" charset="0"/>
                <a:cs typeface="Verdana" panose="020B0604030504040204" pitchFamily="34" charset="0"/>
              </a:rPr>
              <a:t>umso besser, je höher seine Trennschärfe ist, also je besser er die unerwünschten Signale von dem gewünschten trennen kann. Für diese Trennung werden Filter benötigt. Wie </a:t>
            </a:r>
            <a:r>
              <a:rPr lang="de-DE" sz="1600" dirty="0" smtClean="0">
                <a:latin typeface="Verdana" panose="020B0604030504040204" pitchFamily="34" charset="0"/>
                <a:ea typeface="Verdana" panose="020B0604030504040204" pitchFamily="34" charset="0"/>
                <a:cs typeface="Verdana" panose="020B0604030504040204" pitchFamily="34" charset="0"/>
              </a:rPr>
              <a:t>wir </a:t>
            </a:r>
            <a:r>
              <a:rPr lang="de-DE" sz="1600" dirty="0">
                <a:latin typeface="Verdana" panose="020B0604030504040204" pitchFamily="34" charset="0"/>
                <a:ea typeface="Verdana" panose="020B0604030504040204" pitchFamily="34" charset="0"/>
                <a:cs typeface="Verdana" panose="020B0604030504040204" pitchFamily="34" charset="0"/>
              </a:rPr>
              <a:t>gleich erkennen werden, gibt es beim Geradeausprinzip Probleme mit dem Filter, also mit der Trennschärfe</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Im einfachsten Fall besteht ein solches Filter aus </a:t>
            </a:r>
            <a:r>
              <a:rPr lang="de-DE" sz="1600" dirty="0" smtClean="0">
                <a:latin typeface="Verdana" panose="020B0604030504040204" pitchFamily="34" charset="0"/>
                <a:ea typeface="Verdana" panose="020B0604030504040204" pitchFamily="34" charset="0"/>
                <a:cs typeface="Verdana" panose="020B0604030504040204" pitchFamily="34" charset="0"/>
              </a:rPr>
              <a:t>einem Parallel-</a:t>
            </a:r>
            <a:r>
              <a:rPr lang="de-DE" sz="1600" dirty="0" err="1" smtClean="0">
                <a:latin typeface="Verdana" panose="020B0604030504040204" pitchFamily="34" charset="0"/>
                <a:ea typeface="Verdana" panose="020B0604030504040204" pitchFamily="34" charset="0"/>
                <a:cs typeface="Verdana" panose="020B0604030504040204" pitchFamily="34" charset="0"/>
              </a:rPr>
              <a:t>schwingkreis</a:t>
            </a:r>
            <a:r>
              <a:rPr lang="de-DE" sz="1600" dirty="0">
                <a:latin typeface="Verdana" panose="020B0604030504040204" pitchFamily="34" charset="0"/>
                <a:ea typeface="Verdana" panose="020B0604030504040204" pitchFamily="34" charset="0"/>
                <a:cs typeface="Verdana" panose="020B0604030504040204" pitchFamily="34" charset="0"/>
              </a:rPr>
              <a:t>. Die Filterkurve hat dann einen Verlauf wie im Bild </a:t>
            </a: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A. Die notwendige Bandbreite wird zwar </a:t>
            </a:r>
            <a:r>
              <a:rPr lang="de-DE" sz="1600" dirty="0" smtClean="0">
                <a:latin typeface="Verdana" panose="020B0604030504040204" pitchFamily="34" charset="0"/>
                <a:ea typeface="Verdana" panose="020B0604030504040204" pitchFamily="34" charset="0"/>
                <a:cs typeface="Verdana" panose="020B0604030504040204" pitchFamily="34" charset="0"/>
              </a:rPr>
              <a:t>erreicht</a:t>
            </a:r>
            <a:r>
              <a:rPr lang="de-DE" sz="1600" dirty="0">
                <a:latin typeface="Verdana" panose="020B0604030504040204" pitchFamily="34" charset="0"/>
                <a:ea typeface="Verdana" panose="020B0604030504040204" pitchFamily="34" charset="0"/>
                <a:cs typeface="Verdana" panose="020B0604030504040204" pitchFamily="34" charset="0"/>
              </a:rPr>
              <a:t>, aber die Filterkurve wird sehr breit, was zur Folge hat, dass Nachbar-stationen nicht sehr stark gedämpft werden. Die Trennschärfe (Selektivität) ist gering.</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9047" y="4653136"/>
            <a:ext cx="3726942" cy="1786890"/>
          </a:xfrm>
          <a:prstGeom prst="rect">
            <a:avLst/>
          </a:prstGeom>
        </p:spPr>
      </p:pic>
    </p:spTree>
    <p:extLst>
      <p:ext uri="{BB962C8B-B14F-4D97-AF65-F5344CB8AC3E}">
        <p14:creationId xmlns:p14="http://schemas.microsoft.com/office/powerpoint/2010/main" val="359579634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Mehrkreis-Filter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16</a:t>
            </a:fld>
            <a:endParaRPr lang="de-DE" altLang="en-US"/>
          </a:p>
        </p:txBody>
      </p:sp>
      <p:sp>
        <p:nvSpPr>
          <p:cNvPr id="9" name="Textfeld 8"/>
          <p:cNvSpPr txBox="1"/>
          <p:nvPr/>
        </p:nvSpPr>
        <p:spPr>
          <a:xfrm>
            <a:off x="683568" y="1196752"/>
            <a:ext cx="7920880" cy="423705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Schaltet man nun mehrere Schwingkreise zu einem Filter zusammen, erhält man beispielsweise eine Gesamtdurchlasskurve wie im </a:t>
            </a:r>
            <a:r>
              <a:rPr lang="de-DE" sz="1600" dirty="0" smtClean="0">
                <a:latin typeface="Verdana" panose="020B0604030504040204" pitchFamily="34" charset="0"/>
                <a:ea typeface="Verdana" panose="020B0604030504040204" pitchFamily="34" charset="0"/>
                <a:cs typeface="Verdana" panose="020B0604030504040204" pitchFamily="34" charset="0"/>
              </a:rPr>
              <a:t>Bild bei </a:t>
            </a:r>
            <a:r>
              <a:rPr lang="de-DE" sz="1600" dirty="0">
                <a:latin typeface="Verdana" panose="020B0604030504040204" pitchFamily="34" charset="0"/>
                <a:ea typeface="Verdana" panose="020B0604030504040204" pitchFamily="34" charset="0"/>
                <a:cs typeface="Verdana" panose="020B0604030504040204" pitchFamily="34" charset="0"/>
              </a:rPr>
              <a:t>B. Das Filter hat die gleiche Bandbreite </a:t>
            </a: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70%-Punkte, bzw. -3 dB), aber die Steilheit der Flanken ist viel höher, so dass Nachbarstationen viel stärker gedämpft werden. Die Trennschärfe ist besser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Zum Empfang einer gewünschten Frequenz müssen a</a:t>
            </a:r>
            <a:r>
              <a:rPr lang="de-DE" sz="1600" dirty="0" smtClean="0">
                <a:latin typeface="Verdana" panose="020B0604030504040204" pitchFamily="34" charset="0"/>
                <a:ea typeface="Verdana" panose="020B0604030504040204" pitchFamily="34" charset="0"/>
                <a:cs typeface="Verdana" panose="020B0604030504040204" pitchFamily="34" charset="0"/>
              </a:rPr>
              <a:t>ber alle </a:t>
            </a:r>
            <a:r>
              <a:rPr lang="de-DE" sz="1600" dirty="0">
                <a:latin typeface="Verdana" panose="020B0604030504040204" pitchFamily="34" charset="0"/>
                <a:ea typeface="Verdana" panose="020B0604030504040204" pitchFamily="34" charset="0"/>
                <a:cs typeface="Verdana" panose="020B0604030504040204" pitchFamily="34" charset="0"/>
              </a:rPr>
              <a:t>Filter auf diese Frequenz abgestimmt sein. Wenn nur ein einzelner Schwingkreis (</a:t>
            </a:r>
            <a:r>
              <a:rPr lang="de-DE" sz="1600" dirty="0" err="1">
                <a:latin typeface="Verdana" panose="020B0604030504040204" pitchFamily="34" charset="0"/>
                <a:ea typeface="Verdana" panose="020B0604030504040204" pitchFamily="34" charset="0"/>
                <a:cs typeface="Verdana" panose="020B0604030504040204" pitchFamily="34" charset="0"/>
              </a:rPr>
              <a:t>Einkreiser</a:t>
            </a:r>
            <a:r>
              <a:rPr lang="de-DE" sz="1600" dirty="0">
                <a:latin typeface="Verdana" panose="020B0604030504040204" pitchFamily="34" charset="0"/>
                <a:ea typeface="Verdana" panose="020B0604030504040204" pitchFamily="34" charset="0"/>
                <a:cs typeface="Verdana" panose="020B0604030504040204" pitchFamily="34" charset="0"/>
              </a:rPr>
              <a:t>) vorhanden ist, ist dies kein </a:t>
            </a:r>
            <a:r>
              <a:rPr lang="de-DE" sz="1600" dirty="0" smtClean="0">
                <a:latin typeface="Verdana" panose="020B0604030504040204" pitchFamily="34" charset="0"/>
                <a:ea typeface="Verdana" panose="020B0604030504040204" pitchFamily="34" charset="0"/>
                <a:cs typeface="Verdana" panose="020B0604030504040204" pitchFamily="34" charset="0"/>
              </a:rPr>
              <a:t>Problem</a:t>
            </a:r>
            <a:r>
              <a:rPr lang="de-DE" sz="1600" dirty="0">
                <a:latin typeface="Verdana" panose="020B0604030504040204" pitchFamily="34" charset="0"/>
                <a:ea typeface="Verdana" panose="020B0604030504040204" pitchFamily="34" charset="0"/>
                <a:cs typeface="Verdana" panose="020B0604030504040204" pitchFamily="34" charset="0"/>
              </a:rPr>
              <a:t>. Wenn aber wegen der besseren Trennschärfe mehrere Schwingkreise zu einem Filter zusammen geschaltet sind (</a:t>
            </a:r>
            <a:r>
              <a:rPr lang="de-DE" sz="1600" dirty="0" err="1">
                <a:latin typeface="Verdana" panose="020B0604030504040204" pitchFamily="34" charset="0"/>
                <a:ea typeface="Verdana" panose="020B0604030504040204" pitchFamily="34" charset="0"/>
                <a:cs typeface="Verdana" panose="020B0604030504040204" pitchFamily="34" charset="0"/>
              </a:rPr>
              <a:t>Mehrkreiser</a:t>
            </a:r>
            <a:r>
              <a:rPr lang="de-DE" sz="1600" dirty="0">
                <a:latin typeface="Verdana" panose="020B0604030504040204" pitchFamily="34" charset="0"/>
                <a:ea typeface="Verdana" panose="020B0604030504040204" pitchFamily="34" charset="0"/>
                <a:cs typeface="Verdana" panose="020B0604030504040204" pitchFamily="34" charset="0"/>
              </a:rPr>
              <a:t>), müssen die enthaltenen Schwingkreise </a:t>
            </a:r>
            <a:r>
              <a:rPr lang="de-DE" sz="1600" dirty="0" smtClean="0">
                <a:latin typeface="Verdana" panose="020B0604030504040204" pitchFamily="34" charset="0"/>
                <a:ea typeface="Verdana" panose="020B0604030504040204" pitchFamily="34" charset="0"/>
                <a:cs typeface="Verdana" panose="020B0604030504040204" pitchFamily="34" charset="0"/>
              </a:rPr>
              <a:t>gleichzeitig </a:t>
            </a:r>
            <a:r>
              <a:rPr lang="de-DE" sz="1600" dirty="0">
                <a:latin typeface="Verdana" panose="020B0604030504040204" pitchFamily="34" charset="0"/>
                <a:ea typeface="Verdana" panose="020B0604030504040204" pitchFamily="34" charset="0"/>
                <a:cs typeface="Verdana" panose="020B0604030504040204" pitchFamily="34" charset="0"/>
              </a:rPr>
              <a:t>auf die neue Frequenz abgestimmt werden können. Bis zu zwei Schwingkreisen (</a:t>
            </a:r>
            <a:r>
              <a:rPr lang="de-DE" sz="1600" dirty="0" err="1">
                <a:latin typeface="Verdana" panose="020B0604030504040204" pitchFamily="34" charset="0"/>
                <a:ea typeface="Verdana" panose="020B0604030504040204" pitchFamily="34" charset="0"/>
                <a:cs typeface="Verdana" panose="020B0604030504040204" pitchFamily="34" charset="0"/>
              </a:rPr>
              <a:t>Zweikreiser</a:t>
            </a:r>
            <a:r>
              <a:rPr lang="de-DE" sz="1600" dirty="0">
                <a:latin typeface="Verdana" panose="020B0604030504040204" pitchFamily="34" charset="0"/>
                <a:ea typeface="Verdana" panose="020B0604030504040204" pitchFamily="34" charset="0"/>
                <a:cs typeface="Verdana" panose="020B0604030504040204" pitchFamily="34" charset="0"/>
              </a:rPr>
              <a:t>) geht dies noch recht gut mit einem Zweifachdrehkondensator und ein </a:t>
            </a:r>
            <a:r>
              <a:rPr lang="de-DE" sz="1600" dirty="0" smtClean="0">
                <a:latin typeface="Verdana" panose="020B0604030504040204" pitchFamily="34" charset="0"/>
                <a:ea typeface="Verdana" panose="020B0604030504040204" pitchFamily="34" charset="0"/>
                <a:cs typeface="Verdana" panose="020B0604030504040204" pitchFamily="34" charset="0"/>
              </a:rPr>
              <a:t>Gleichlauf </a:t>
            </a:r>
            <a:r>
              <a:rPr lang="de-DE" sz="1600" dirty="0">
                <a:latin typeface="Verdana" panose="020B0604030504040204" pitchFamily="34" charset="0"/>
                <a:ea typeface="Verdana" panose="020B0604030504040204" pitchFamily="34" charset="0"/>
                <a:cs typeface="Verdana" panose="020B0604030504040204" pitchFamily="34" charset="0"/>
              </a:rPr>
              <a:t>ist erreichbar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mehr als zwei Kreisen werden aber die Verschiebungen so groß, dass die Filterkurve sich mit der Frequenz verändert und </a:t>
            </a:r>
            <a:r>
              <a:rPr lang="de-DE" sz="1600" dirty="0" smtClean="0">
                <a:latin typeface="Verdana" panose="020B0604030504040204" pitchFamily="34" charset="0"/>
                <a:ea typeface="Verdana" panose="020B0604030504040204" pitchFamily="34" charset="0"/>
                <a:cs typeface="Verdana" panose="020B0604030504040204" pitchFamily="34" charset="0"/>
              </a:rPr>
              <a:t>sich ihre </a:t>
            </a:r>
            <a:r>
              <a:rPr lang="de-DE" sz="1600" dirty="0">
                <a:latin typeface="Verdana" panose="020B0604030504040204" pitchFamily="34" charset="0"/>
                <a:ea typeface="Verdana" panose="020B0604030504040204" pitchFamily="34" charset="0"/>
                <a:cs typeface="Verdana" panose="020B0604030504040204" pitchFamily="34" charset="0"/>
              </a:rPr>
              <a:t>Eigenschaften </a:t>
            </a:r>
            <a:r>
              <a:rPr lang="de-DE" sz="1600" dirty="0" smtClean="0">
                <a:latin typeface="Verdana" panose="020B0604030504040204" pitchFamily="34" charset="0"/>
                <a:ea typeface="Verdana" panose="020B0604030504040204" pitchFamily="34" charset="0"/>
                <a:cs typeface="Verdana" panose="020B0604030504040204" pitchFamily="34" charset="0"/>
              </a:rPr>
              <a:t>damit stark verschlechtert.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3385004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Überlagerungsprinzip</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a:p>
        </p:txBody>
      </p:sp>
      <p:sp>
        <p:nvSpPr>
          <p:cNvPr id="9" name="Textfeld 8"/>
          <p:cNvSpPr txBox="1"/>
          <p:nvPr/>
        </p:nvSpPr>
        <p:spPr>
          <a:xfrm>
            <a:off x="683567" y="1194857"/>
            <a:ext cx="7848871" cy="5242461"/>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eine feste Frequenz lässt sich ein trenn-scharfer Verstärker mit mehreren Schwingkreisen leicht aufbauen. In aller Regel wollen wir jedoch in einem bestimmten </a:t>
            </a:r>
            <a:r>
              <a:rPr lang="de-DE" sz="1600" dirty="0" smtClean="0">
                <a:latin typeface="Verdana" panose="020B0604030504040204" pitchFamily="34" charset="0"/>
                <a:ea typeface="Verdana" panose="020B0604030504040204" pitchFamily="34" charset="0"/>
                <a:cs typeface="Verdana" panose="020B0604030504040204" pitchFamily="34" charset="0"/>
              </a:rPr>
              <a:t>Frequenzbereich </a:t>
            </a:r>
            <a:r>
              <a:rPr lang="de-DE" sz="1600" dirty="0">
                <a:latin typeface="Verdana" panose="020B0604030504040204" pitchFamily="34" charset="0"/>
                <a:ea typeface="Verdana" panose="020B0604030504040204" pitchFamily="34" charset="0"/>
                <a:cs typeface="Verdana" panose="020B0604030504040204" pitchFamily="34" charset="0"/>
              </a:rPr>
              <a:t>empfangen können. Beim Überlagerungsempfänger nutzt man nun das Prinzip der </a:t>
            </a:r>
            <a:r>
              <a:rPr lang="de-DE" sz="1600" dirty="0" smtClean="0">
                <a:latin typeface="Verdana" panose="020B0604030504040204" pitchFamily="34" charset="0"/>
                <a:ea typeface="Verdana" panose="020B0604030504040204" pitchFamily="34" charset="0"/>
                <a:cs typeface="Verdana" panose="020B0604030504040204" pitchFamily="34" charset="0"/>
              </a:rPr>
              <a:t>Frequenz-umsetzung </a:t>
            </a:r>
            <a:r>
              <a:rPr lang="de-DE" sz="1600" dirty="0">
                <a:latin typeface="Verdana" panose="020B0604030504040204" pitchFamily="34" charset="0"/>
                <a:ea typeface="Verdana" panose="020B0604030504040204" pitchFamily="34" charset="0"/>
                <a:cs typeface="Verdana" panose="020B0604030504040204" pitchFamily="34" charset="0"/>
              </a:rPr>
              <a:t>durch Mischung aus, um den gewünschten Frequenzbereich auf diese </a:t>
            </a:r>
            <a:r>
              <a:rPr lang="de-DE" sz="1600" dirty="0" smtClean="0">
                <a:latin typeface="Verdana" panose="020B0604030504040204" pitchFamily="34" charset="0"/>
                <a:ea typeface="Verdana" panose="020B0604030504040204" pitchFamily="34" charset="0"/>
                <a:cs typeface="Verdana" panose="020B0604030504040204" pitchFamily="34" charset="0"/>
              </a:rPr>
              <a:t>meist </a:t>
            </a:r>
            <a:r>
              <a:rPr lang="de-DE" sz="1600" dirty="0">
                <a:latin typeface="Verdana" panose="020B0604030504040204" pitchFamily="34" charset="0"/>
                <a:ea typeface="Verdana" panose="020B0604030504040204" pitchFamily="34" charset="0"/>
                <a:cs typeface="Verdana" panose="020B0604030504040204" pitchFamily="34" charset="0"/>
              </a:rPr>
              <a:t>niedrigere Frequenz des guten, trennscharfen Verstärkers (Zwischenfrequenz- oder ZF-Verstärker) herunterzusetzen. </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Das Empfangssignal mit einer bestimmten Eingangsfrequenz </a:t>
            </a:r>
            <a:r>
              <a:rPr lang="de-DE" sz="1600" dirty="0" err="1">
                <a:latin typeface="Verdana" panose="020B0604030504040204" pitchFamily="34" charset="0"/>
                <a:ea typeface="Verdana" panose="020B0604030504040204" pitchFamily="34" charset="0"/>
                <a:cs typeface="Verdana" panose="020B0604030504040204" pitchFamily="34" charset="0"/>
              </a:rPr>
              <a:t>f</a:t>
            </a:r>
            <a:r>
              <a:rPr lang="de-DE" sz="1600" baseline="-25000" dirty="0" err="1">
                <a:latin typeface="Verdana" panose="020B0604030504040204" pitchFamily="34" charset="0"/>
                <a:ea typeface="Verdana" panose="020B0604030504040204" pitchFamily="34" charset="0"/>
                <a:cs typeface="Verdana" panose="020B0604030504040204" pitchFamily="34" charset="0"/>
              </a:rPr>
              <a:t>e</a:t>
            </a:r>
            <a:r>
              <a:rPr lang="de-DE" sz="1600" dirty="0">
                <a:latin typeface="Verdana" panose="020B0604030504040204" pitchFamily="34" charset="0"/>
                <a:ea typeface="Verdana" panose="020B0604030504040204" pitchFamily="34" charset="0"/>
                <a:cs typeface="Verdana" panose="020B0604030504040204" pitchFamily="34" charset="0"/>
              </a:rPr>
              <a:t> wird mit Hilfe der Mischstufe und des bei </a:t>
            </a:r>
            <a:r>
              <a:rPr lang="de-DE" sz="1600" dirty="0" err="1">
                <a:latin typeface="Verdana" panose="020B0604030504040204" pitchFamily="34" charset="0"/>
                <a:ea typeface="Verdana" panose="020B0604030504040204" pitchFamily="34" charset="0"/>
                <a:cs typeface="Verdana" panose="020B0604030504040204" pitchFamily="34" charset="0"/>
              </a:rPr>
              <a:t>f</a:t>
            </a:r>
            <a:r>
              <a:rPr lang="de-DE" sz="1600" baseline="-25000" dirty="0" err="1">
                <a:latin typeface="Verdana" panose="020B0604030504040204" pitchFamily="34" charset="0"/>
                <a:ea typeface="Verdana" panose="020B0604030504040204" pitchFamily="34" charset="0"/>
                <a:cs typeface="Verdana" panose="020B0604030504040204" pitchFamily="34" charset="0"/>
              </a:rPr>
              <a:t>o</a:t>
            </a:r>
            <a:r>
              <a:rPr lang="de-DE" sz="1600" dirty="0">
                <a:latin typeface="Verdana" panose="020B0604030504040204" pitchFamily="34" charset="0"/>
                <a:ea typeface="Verdana" panose="020B0604030504040204" pitchFamily="34" charset="0"/>
                <a:cs typeface="Verdana" panose="020B0604030504040204" pitchFamily="34" charset="0"/>
              </a:rPr>
              <a:t> arbeitenden Oszillators auf eine niedrigere (Zwischen-) Frequenz </a:t>
            </a:r>
            <a:r>
              <a:rPr lang="de-DE" sz="1600" dirty="0" err="1"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z</a:t>
            </a:r>
            <a:r>
              <a:rPr lang="de-DE" sz="1600" dirty="0" smtClean="0">
                <a:latin typeface="Verdana" panose="020B0604030504040204" pitchFamily="34" charset="0"/>
                <a:ea typeface="Verdana" panose="020B0604030504040204" pitchFamily="34" charset="0"/>
                <a:cs typeface="Verdana" panose="020B0604030504040204" pitchFamily="34" charset="0"/>
              </a:rPr>
              <a:t>, beispielsweise </a:t>
            </a:r>
            <a:r>
              <a:rPr lang="de-DE" sz="1600" dirty="0">
                <a:latin typeface="Verdana" panose="020B0604030504040204" pitchFamily="34" charset="0"/>
                <a:ea typeface="Verdana" panose="020B0604030504040204" pitchFamily="34" charset="0"/>
                <a:cs typeface="Verdana" panose="020B0604030504040204" pitchFamily="34" charset="0"/>
              </a:rPr>
              <a:t>455 kHz, umgesetzt. Man nennt einen Empfänger nach diesem Prinzip Überlagerungsempfänger oder Superheterodyn-Empfänger, abgekürzt </a:t>
            </a:r>
            <a:r>
              <a:rPr lang="de-DE" sz="1600" dirty="0" err="1">
                <a:latin typeface="Verdana" panose="020B0604030504040204" pitchFamily="34" charset="0"/>
                <a:ea typeface="Verdana" panose="020B0604030504040204" pitchFamily="34" charset="0"/>
                <a:cs typeface="Verdana" panose="020B0604030504040204" pitchFamily="34" charset="0"/>
              </a:rPr>
              <a:t>Superhet</a:t>
            </a:r>
            <a:r>
              <a:rPr lang="de-DE" sz="1600" dirty="0">
                <a:latin typeface="Verdana" panose="020B0604030504040204" pitchFamily="34" charset="0"/>
                <a:ea typeface="Verdana" panose="020B0604030504040204" pitchFamily="34" charset="0"/>
                <a:cs typeface="Verdana" panose="020B0604030504040204" pitchFamily="34" charset="0"/>
              </a:rPr>
              <a:t>.</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8" y="3101415"/>
            <a:ext cx="3433382" cy="1767745"/>
          </a:xfrm>
          <a:prstGeom prst="rect">
            <a:avLst/>
          </a:prstGeom>
        </p:spPr>
      </p:pic>
    </p:spTree>
    <p:extLst>
      <p:ext uri="{BB962C8B-B14F-4D97-AF65-F5344CB8AC3E}">
        <p14:creationId xmlns:p14="http://schemas.microsoft.com/office/powerpoint/2010/main" val="151300960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Überlagerungsempfänger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a:p>
        </p:txBody>
      </p:sp>
      <p:sp>
        <p:nvSpPr>
          <p:cNvPr id="9" name="Textfeld 8"/>
          <p:cNvSpPr txBox="1"/>
          <p:nvPr/>
        </p:nvSpPr>
        <p:spPr>
          <a:xfrm>
            <a:off x="683567" y="2636912"/>
            <a:ext cx="7848871" cy="3990836"/>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Nehmen </a:t>
            </a:r>
            <a:r>
              <a:rPr lang="de-DE" sz="1600" dirty="0">
                <a:latin typeface="Verdana" panose="020B0604030504040204" pitchFamily="34" charset="0"/>
                <a:ea typeface="Verdana" panose="020B0604030504040204" pitchFamily="34" charset="0"/>
                <a:cs typeface="Verdana" panose="020B0604030504040204" pitchFamily="34" charset="0"/>
              </a:rPr>
              <a:t>wir einmal an, die Filter des </a:t>
            </a:r>
            <a:r>
              <a:rPr lang="de-DE" sz="1600" dirty="0" smtClean="0">
                <a:latin typeface="Verdana" panose="020B0604030504040204" pitchFamily="34" charset="0"/>
                <a:ea typeface="Verdana" panose="020B0604030504040204" pitchFamily="34" charset="0"/>
                <a:cs typeface="Verdana" panose="020B0604030504040204" pitchFamily="34" charset="0"/>
              </a:rPr>
              <a:t>ZF-Verstärkers </a:t>
            </a:r>
            <a:r>
              <a:rPr lang="de-DE" sz="1600" dirty="0">
                <a:latin typeface="Verdana" panose="020B0604030504040204" pitchFamily="34" charset="0"/>
                <a:ea typeface="Verdana" panose="020B0604030504040204" pitchFamily="34" charset="0"/>
                <a:cs typeface="Verdana" panose="020B0604030504040204" pitchFamily="34" charset="0"/>
              </a:rPr>
              <a:t>sind für 455 kHz ausgelegt (</a:t>
            </a:r>
            <a:r>
              <a:rPr lang="de-DE" sz="1600" dirty="0" err="1">
                <a:latin typeface="Verdana" panose="020B0604030504040204" pitchFamily="34" charset="0"/>
                <a:ea typeface="Verdana" panose="020B0604030504040204" pitchFamily="34" charset="0"/>
                <a:cs typeface="Verdana" panose="020B0604030504040204" pitchFamily="34" charset="0"/>
              </a:rPr>
              <a:t>f</a:t>
            </a:r>
            <a:r>
              <a:rPr lang="de-DE" sz="1600" baseline="-25000" dirty="0" err="1">
                <a:latin typeface="Verdana" panose="020B0604030504040204" pitchFamily="34" charset="0"/>
                <a:ea typeface="Verdana" panose="020B0604030504040204" pitchFamily="34" charset="0"/>
                <a:cs typeface="Verdana" panose="020B0604030504040204" pitchFamily="34" charset="0"/>
              </a:rPr>
              <a:t>z</a:t>
            </a:r>
            <a:r>
              <a:rPr lang="de-DE" sz="1600" dirty="0">
                <a:latin typeface="Verdana" panose="020B0604030504040204" pitchFamily="34" charset="0"/>
                <a:ea typeface="Verdana" panose="020B0604030504040204" pitchFamily="34" charset="0"/>
                <a:cs typeface="Verdana" panose="020B0604030504040204" pitchFamily="34" charset="0"/>
              </a:rPr>
              <a:t>). Es soll eine Frequenz von 3500 kHz (80-m-Band) empfangen werden (</a:t>
            </a:r>
            <a:r>
              <a:rPr lang="de-DE" sz="1600" dirty="0" err="1">
                <a:latin typeface="Verdana" panose="020B0604030504040204" pitchFamily="34" charset="0"/>
                <a:ea typeface="Verdana" panose="020B0604030504040204" pitchFamily="34" charset="0"/>
                <a:cs typeface="Verdana" panose="020B0604030504040204" pitchFamily="34" charset="0"/>
              </a:rPr>
              <a:t>f</a:t>
            </a:r>
            <a:r>
              <a:rPr lang="de-DE" sz="1600" baseline="-25000" dirty="0" err="1">
                <a:latin typeface="Verdana" panose="020B0604030504040204" pitchFamily="34" charset="0"/>
                <a:ea typeface="Verdana" panose="020B0604030504040204" pitchFamily="34" charset="0"/>
                <a:cs typeface="Verdana" panose="020B0604030504040204" pitchFamily="34" charset="0"/>
              </a:rPr>
              <a:t>e</a:t>
            </a:r>
            <a:r>
              <a:rPr lang="de-DE" sz="1600" dirty="0">
                <a:latin typeface="Verdana" panose="020B0604030504040204" pitchFamily="34" charset="0"/>
                <a:ea typeface="Verdana" panose="020B0604030504040204" pitchFamily="34" charset="0"/>
                <a:cs typeface="Verdana" panose="020B0604030504040204" pitchFamily="34" charset="0"/>
              </a:rPr>
              <a:t>). Dann </a:t>
            </a:r>
            <a:r>
              <a:rPr lang="de-DE" sz="1600" dirty="0" smtClean="0">
                <a:latin typeface="Verdana" panose="020B0604030504040204" pitchFamily="34" charset="0"/>
                <a:ea typeface="Verdana" panose="020B0604030504040204" pitchFamily="34" charset="0"/>
                <a:cs typeface="Verdana" panose="020B0604030504040204" pitchFamily="34" charset="0"/>
              </a:rPr>
              <a:t>soll </a:t>
            </a:r>
            <a:r>
              <a:rPr lang="de-DE" sz="1600" dirty="0">
                <a:latin typeface="Verdana" panose="020B0604030504040204" pitchFamily="34" charset="0"/>
                <a:ea typeface="Verdana" panose="020B0604030504040204" pitchFamily="34" charset="0"/>
                <a:cs typeface="Verdana" panose="020B0604030504040204" pitchFamily="34" charset="0"/>
              </a:rPr>
              <a:t>der Oszillator 455 kHz oberhalb von 3500 kHz, also auf 3955 kHz schwingen (</a:t>
            </a:r>
            <a:r>
              <a:rPr lang="de-DE" sz="1600" dirty="0" err="1">
                <a:latin typeface="Verdana" panose="020B0604030504040204" pitchFamily="34" charset="0"/>
                <a:ea typeface="Verdana" panose="020B0604030504040204" pitchFamily="34" charset="0"/>
                <a:cs typeface="Verdana" panose="020B0604030504040204" pitchFamily="34" charset="0"/>
              </a:rPr>
              <a:t>f</a:t>
            </a:r>
            <a:r>
              <a:rPr lang="de-DE" sz="1600" baseline="-25000" dirty="0" err="1">
                <a:latin typeface="Verdana" panose="020B0604030504040204" pitchFamily="34" charset="0"/>
                <a:ea typeface="Verdana" panose="020B0604030504040204" pitchFamily="34" charset="0"/>
                <a:cs typeface="Verdana" panose="020B0604030504040204" pitchFamily="34" charset="0"/>
              </a:rPr>
              <a:t>O</a:t>
            </a:r>
            <a:r>
              <a:rPr lang="de-DE" sz="1600" dirty="0">
                <a:latin typeface="Verdana" panose="020B0604030504040204" pitchFamily="34" charset="0"/>
                <a:ea typeface="Verdana" panose="020B0604030504040204" pitchFamily="34" charset="0"/>
                <a:cs typeface="Verdana" panose="020B0604030504040204" pitchFamily="34" charset="0"/>
              </a:rPr>
              <a:t>). Wenn nun die beiden Frequenzen </a:t>
            </a:r>
            <a:r>
              <a:rPr lang="de-DE" sz="1600" dirty="0" err="1">
                <a:latin typeface="Verdana" panose="020B0604030504040204" pitchFamily="34" charset="0"/>
                <a:ea typeface="Verdana" panose="020B0604030504040204" pitchFamily="34" charset="0"/>
                <a:cs typeface="Verdana" panose="020B0604030504040204" pitchFamily="34" charset="0"/>
              </a:rPr>
              <a:t>f</a:t>
            </a:r>
            <a:r>
              <a:rPr lang="de-DE" sz="1600" baseline="-25000" dirty="0" err="1">
                <a:latin typeface="Verdana" panose="020B0604030504040204" pitchFamily="34" charset="0"/>
                <a:ea typeface="Verdana" panose="020B0604030504040204" pitchFamily="34" charset="0"/>
                <a:cs typeface="Verdana" panose="020B0604030504040204" pitchFamily="34" charset="0"/>
              </a:rPr>
              <a:t>e</a:t>
            </a:r>
            <a:r>
              <a:rPr lang="de-DE" sz="1600" dirty="0">
                <a:latin typeface="Verdana" panose="020B0604030504040204" pitchFamily="34" charset="0"/>
                <a:ea typeface="Verdana" panose="020B0604030504040204" pitchFamily="34" charset="0"/>
                <a:cs typeface="Verdana" panose="020B0604030504040204" pitchFamily="34" charset="0"/>
              </a:rPr>
              <a:t> und </a:t>
            </a:r>
            <a:r>
              <a:rPr lang="de-DE" sz="1600" dirty="0" err="1">
                <a:latin typeface="Verdana" panose="020B0604030504040204" pitchFamily="34" charset="0"/>
                <a:ea typeface="Verdana" panose="020B0604030504040204" pitchFamily="34" charset="0"/>
                <a:cs typeface="Verdana" panose="020B0604030504040204" pitchFamily="34" charset="0"/>
              </a:rPr>
              <a:t>f</a:t>
            </a:r>
            <a:r>
              <a:rPr lang="de-DE" sz="1600" baseline="-25000" dirty="0" err="1">
                <a:latin typeface="Verdana" panose="020B0604030504040204" pitchFamily="34" charset="0"/>
                <a:ea typeface="Verdana" panose="020B0604030504040204" pitchFamily="34" charset="0"/>
                <a:cs typeface="Verdana" panose="020B0604030504040204" pitchFamily="34" charset="0"/>
              </a:rPr>
              <a:t>O</a:t>
            </a:r>
            <a:r>
              <a:rPr lang="de-DE" sz="1600" dirty="0">
                <a:latin typeface="Verdana" panose="020B0604030504040204" pitchFamily="34" charset="0"/>
                <a:ea typeface="Verdana" panose="020B0604030504040204" pitchFamily="34" charset="0"/>
                <a:cs typeface="Verdana" panose="020B0604030504040204" pitchFamily="34" charset="0"/>
              </a:rPr>
              <a:t> am Mischer anliegen, ergibt sich </a:t>
            </a:r>
            <a:r>
              <a:rPr lang="de-DE" sz="1600" dirty="0" smtClean="0">
                <a:latin typeface="Verdana" panose="020B0604030504040204" pitchFamily="34" charset="0"/>
                <a:ea typeface="Verdana" panose="020B0604030504040204" pitchFamily="34" charset="0"/>
                <a:cs typeface="Verdana" panose="020B0604030504040204" pitchFamily="34" charset="0"/>
              </a:rPr>
              <a:t>am </a:t>
            </a:r>
            <a:r>
              <a:rPr lang="de-DE" sz="1600" dirty="0" err="1" smtClean="0">
                <a:latin typeface="Verdana" panose="020B0604030504040204" pitchFamily="34" charset="0"/>
                <a:ea typeface="Verdana" panose="020B0604030504040204" pitchFamily="34" charset="0"/>
                <a:cs typeface="Verdana" panose="020B0604030504040204" pitchFamily="34" charset="0"/>
              </a:rPr>
              <a:t>Mischerausgang</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unter anderem die Differenz dieser beiden Frequenzen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Eingangsfrequenz wird also mit Hilfe der Mischstufe und der Oszillatorfrequenz auf eine niedrigere (Zwischen-) Frequenz umgesetzt. Wenn die zu empfangende Frequenz </a:t>
            </a:r>
            <a:r>
              <a:rPr lang="de-DE" sz="1600" dirty="0" smtClean="0">
                <a:latin typeface="Verdana" panose="020B0604030504040204" pitchFamily="34" charset="0"/>
                <a:ea typeface="Verdana" panose="020B0604030504040204" pitchFamily="34" charset="0"/>
                <a:cs typeface="Verdana" panose="020B0604030504040204" pitchFamily="34" charset="0"/>
              </a:rPr>
              <a:t>geändert </a:t>
            </a:r>
            <a:r>
              <a:rPr lang="de-DE" sz="1600" dirty="0">
                <a:latin typeface="Verdana" panose="020B0604030504040204" pitchFamily="34" charset="0"/>
                <a:ea typeface="Verdana" panose="020B0604030504040204" pitchFamily="34" charset="0"/>
                <a:cs typeface="Verdana" panose="020B0604030504040204" pitchFamily="34" charset="0"/>
              </a:rPr>
              <a:t>werden soll, muss nur der Oszillator verstellt werden. Um 3600 kHz zu empfangen, muss der Oszillator auf 3600 + 455 = 4055 kHz gestellt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Der Vorteil für diese Empfängertechnik ist, dass immer das </a:t>
            </a:r>
            <a:r>
              <a:rPr lang="de-DE" sz="1600" dirty="0" smtClean="0">
                <a:latin typeface="Verdana" panose="020B0604030504040204" pitchFamily="34" charset="0"/>
                <a:ea typeface="Verdana" panose="020B0604030504040204" pitchFamily="34" charset="0"/>
                <a:cs typeface="Verdana" panose="020B0604030504040204" pitchFamily="34" charset="0"/>
              </a:rPr>
              <a:t>gleiche, trennscharfe </a:t>
            </a:r>
            <a:r>
              <a:rPr lang="de-DE" sz="1600" dirty="0">
                <a:latin typeface="Verdana" panose="020B0604030504040204" pitchFamily="34" charset="0"/>
                <a:ea typeface="Verdana" panose="020B0604030504040204" pitchFamily="34" charset="0"/>
                <a:cs typeface="Verdana" panose="020B0604030504040204" pitchFamily="34" charset="0"/>
              </a:rPr>
              <a:t>Filter zur Selektierung der gewünschten Frequenz </a:t>
            </a:r>
            <a:r>
              <a:rPr lang="de-DE" sz="1600" dirty="0" smtClean="0">
                <a:latin typeface="Verdana" panose="020B0604030504040204" pitchFamily="34" charset="0"/>
                <a:ea typeface="Verdana" panose="020B0604030504040204" pitchFamily="34" charset="0"/>
                <a:cs typeface="Verdana" panose="020B0604030504040204" pitchFamily="34" charset="0"/>
              </a:rPr>
              <a:t>dienen kann. Der </a:t>
            </a:r>
            <a:r>
              <a:rPr lang="de-DE" sz="1600" dirty="0">
                <a:latin typeface="Verdana" panose="020B0604030504040204" pitchFamily="34" charset="0"/>
                <a:ea typeface="Verdana" panose="020B0604030504040204" pitchFamily="34" charset="0"/>
                <a:cs typeface="Verdana" panose="020B0604030504040204" pitchFamily="34" charset="0"/>
              </a:rPr>
              <a:t>Zwischenfrequenzverstärker bestimmt die Güte (Trennschärfe) </a:t>
            </a:r>
            <a:r>
              <a:rPr lang="de-DE" sz="1600" dirty="0" smtClean="0">
                <a:latin typeface="Verdana" panose="020B0604030504040204" pitchFamily="34" charset="0"/>
                <a:ea typeface="Verdana" panose="020B0604030504040204" pitchFamily="34" charset="0"/>
                <a:cs typeface="Verdana" panose="020B0604030504040204" pitchFamily="34" charset="0"/>
              </a:rPr>
              <a:t>eines Empfängers</a:t>
            </a:r>
            <a:r>
              <a:rPr lang="de-DE" sz="1600" dirty="0">
                <a:latin typeface="Verdana" panose="020B0604030504040204" pitchFamily="34" charset="0"/>
                <a:ea typeface="Verdana" panose="020B0604030504040204" pitchFamily="34" charset="0"/>
                <a:cs typeface="Verdana" panose="020B0604030504040204" pitchFamily="34" charset="0"/>
              </a:rPr>
              <a:t>.</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6529" y="952130"/>
            <a:ext cx="3905631" cy="1684782"/>
          </a:xfrm>
          <a:prstGeom prst="rect">
            <a:avLst/>
          </a:prstGeom>
        </p:spPr>
      </p:pic>
    </p:spTree>
    <p:extLst>
      <p:ext uri="{BB962C8B-B14F-4D97-AF65-F5344CB8AC3E}">
        <p14:creationId xmlns:p14="http://schemas.microsoft.com/office/powerpoint/2010/main" val="232951650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Spiegelfrequenz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83567" y="1412776"/>
            <a:ext cx="7890893" cy="450379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Allerdings gibt es auch Nachteile dieses Empfängerprinzips</a:t>
            </a:r>
            <a:r>
              <a:rPr lang="de-DE" sz="1600" dirty="0" smtClean="0">
                <a:latin typeface="Verdana" panose="020B0604030504040204" pitchFamily="34" charset="0"/>
                <a:ea typeface="Verdana" panose="020B0604030504040204" pitchFamily="34" charset="0"/>
                <a:cs typeface="Verdana" panose="020B0604030504040204" pitchFamily="34" charset="0"/>
              </a:rPr>
              <a:t>. Bei der Mischung mit dem Oszillatorsignal wird nicht nur die Frequenz unterhalb der Oszillatorfrequenz (</a:t>
            </a:r>
            <a:r>
              <a:rPr lang="de-DE" sz="1600" dirty="0" err="1"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O</a:t>
            </a:r>
            <a:r>
              <a:rPr lang="de-DE" sz="1600" dirty="0" err="1"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Z</a:t>
            </a:r>
            <a:r>
              <a:rPr lang="de-DE" sz="1600" dirty="0" smtClean="0">
                <a:latin typeface="Verdana" panose="020B0604030504040204" pitchFamily="34" charset="0"/>
                <a:ea typeface="Verdana" panose="020B0604030504040204" pitchFamily="34" charset="0"/>
                <a:cs typeface="Verdana" panose="020B0604030504040204" pitchFamily="34" charset="0"/>
              </a:rPr>
              <a:t>) auf die Zwischenfrequenz umgesetzt, sondern auch die oberhalb liegende „gespiegelte“ Frequenz </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1600" dirty="0" err="1"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O</a:t>
            </a:r>
            <a:r>
              <a:rPr lang="de-DE" sz="1600" dirty="0" err="1"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Z</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Den Empfang der unerwünschten Spiegelfrequenz kann man dadurch verringern, dass man vor die Mischstufe einen Eingangskreis (Parallelschwingkreis parallel zum Eingang) genau </a:t>
            </a:r>
            <a:r>
              <a:rPr lang="de-DE" sz="1600" dirty="0" smtClean="0">
                <a:latin typeface="Verdana" panose="020B0604030504040204" pitchFamily="34" charset="0"/>
                <a:ea typeface="Verdana" panose="020B0604030504040204" pitchFamily="34" charset="0"/>
                <a:cs typeface="Verdana" panose="020B0604030504040204" pitchFamily="34" charset="0"/>
              </a:rPr>
              <a:t>auf </a:t>
            </a:r>
            <a:r>
              <a:rPr lang="de-DE" sz="1600" dirty="0">
                <a:latin typeface="Verdana" panose="020B0604030504040204" pitchFamily="34" charset="0"/>
                <a:ea typeface="Verdana" panose="020B0604030504040204" pitchFamily="34" charset="0"/>
                <a:cs typeface="Verdana" panose="020B0604030504040204" pitchFamily="34" charset="0"/>
              </a:rPr>
              <a:t>die gewünschte Frequenz einfügt, der parallel zum Oszillator abgestimmt wird. Er lässt nur die gewünschte Frequenz durch und dämpft alle anderen Frequenzen.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7744" y="2636912"/>
            <a:ext cx="3599307" cy="1793272"/>
          </a:xfrm>
          <a:prstGeom prst="rect">
            <a:avLst/>
          </a:prstGeom>
        </p:spPr>
      </p:pic>
    </p:spTree>
    <p:extLst>
      <p:ext uri="{BB962C8B-B14F-4D97-AF65-F5344CB8AC3E}">
        <p14:creationId xmlns:p14="http://schemas.microsoft.com/office/powerpoint/2010/main" val="176757641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Sendertechnik</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5242461"/>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Das Prinzip eines SSB-Senders geht aus </a:t>
            </a:r>
            <a:r>
              <a:rPr lang="de-DE" sz="1600" dirty="0" smtClean="0">
                <a:latin typeface="Verdana" panose="020B0604030504040204" pitchFamily="34" charset="0"/>
                <a:ea typeface="Verdana" panose="020B0604030504040204" pitchFamily="34" charset="0"/>
                <a:cs typeface="Verdana" panose="020B0604030504040204" pitchFamily="34" charset="0"/>
              </a:rPr>
              <a:t>dem unten gezeigten </a:t>
            </a:r>
            <a:r>
              <a:rPr lang="de-DE" sz="1600" dirty="0">
                <a:latin typeface="Verdana" panose="020B0604030504040204" pitchFamily="34" charset="0"/>
                <a:ea typeface="Verdana" panose="020B0604030504040204" pitchFamily="34" charset="0"/>
                <a:cs typeface="Verdana" panose="020B0604030504040204" pitchFamily="34" charset="0"/>
              </a:rPr>
              <a:t>Bild hervor. Das vom Mikrofon kommende NF-Signal erfährt eine mit P1 einstellbare Verstärkung und moduliert anschließend das vom ersten Oszillator zugeführte Signal.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Herz eines Senders ist der Oszillator. Er erzeugt die Schwingungen für den </a:t>
            </a:r>
            <a:r>
              <a:rPr lang="de-DE" sz="1600" dirty="0" smtClean="0">
                <a:latin typeface="Verdana" panose="020B0604030504040204" pitchFamily="34" charset="0"/>
                <a:ea typeface="Verdana" panose="020B0604030504040204" pitchFamily="34" charset="0"/>
                <a:cs typeface="Verdana" panose="020B0604030504040204" pitchFamily="34" charset="0"/>
              </a:rPr>
              <a:t>Hochfrequenzträger</a:t>
            </a:r>
            <a:r>
              <a:rPr lang="de-DE" sz="1600" dirty="0">
                <a:latin typeface="Verdana" panose="020B0604030504040204" pitchFamily="34" charset="0"/>
                <a:ea typeface="Verdana" panose="020B0604030504040204" pitchFamily="34" charset="0"/>
                <a:cs typeface="Verdana" panose="020B0604030504040204" pitchFamily="34" charset="0"/>
              </a:rPr>
              <a:t>. Früher fanden dazu einfache LC-Oszillatoren </a:t>
            </a:r>
            <a:r>
              <a:rPr lang="de-DE" sz="1600" dirty="0" smtClean="0">
                <a:latin typeface="Verdana" panose="020B0604030504040204" pitchFamily="34" charset="0"/>
                <a:ea typeface="Verdana" panose="020B0604030504040204" pitchFamily="34" charset="0"/>
                <a:cs typeface="Verdana" panose="020B0604030504040204" pitchFamily="34" charset="0"/>
              </a:rPr>
              <a:t>Verwendung</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Dies sind Verstärker, die auf einem aus Spule und Kondensator (L und C) bestehenden Schwingkreis basieren.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Heute </a:t>
            </a:r>
            <a:r>
              <a:rPr lang="de-DE" sz="1600" dirty="0">
                <a:latin typeface="Verdana" panose="020B0604030504040204" pitchFamily="34" charset="0"/>
                <a:ea typeface="Verdana" panose="020B0604030504040204" pitchFamily="34" charset="0"/>
                <a:cs typeface="Verdana" panose="020B0604030504040204" pitchFamily="34" charset="0"/>
              </a:rPr>
              <a:t>erzeugt man die Schwingungen mit einem automatisch (phasen-</a:t>
            </a:r>
            <a:r>
              <a:rPr lang="de-DE" sz="1600" dirty="0" smtClean="0">
                <a:latin typeface="Verdana" panose="020B0604030504040204" pitchFamily="34" charset="0"/>
                <a:ea typeface="Verdana" panose="020B0604030504040204" pitchFamily="34" charset="0"/>
                <a:cs typeface="Verdana" panose="020B0604030504040204" pitchFamily="34" charset="0"/>
              </a:rPr>
              <a:t>) geregelten </a:t>
            </a:r>
            <a:r>
              <a:rPr lang="de-DE" sz="1600" dirty="0">
                <a:latin typeface="Verdana" panose="020B0604030504040204" pitchFamily="34" charset="0"/>
                <a:ea typeface="Verdana" panose="020B0604030504040204" pitchFamily="34" charset="0"/>
                <a:cs typeface="Verdana" panose="020B0604030504040204" pitchFamily="34" charset="0"/>
              </a:rPr>
              <a:t>LC-Oszillator (PLL, Phase </a:t>
            </a:r>
            <a:r>
              <a:rPr lang="de-DE" sz="1600" dirty="0" err="1">
                <a:latin typeface="Verdana" panose="020B0604030504040204" pitchFamily="34" charset="0"/>
                <a:ea typeface="Verdana" panose="020B0604030504040204" pitchFamily="34" charset="0"/>
                <a:cs typeface="Verdana" panose="020B0604030504040204" pitchFamily="34" charset="0"/>
              </a:rPr>
              <a:t>Locked</a:t>
            </a:r>
            <a:r>
              <a:rPr lang="de-DE" sz="1600" dirty="0">
                <a:latin typeface="Verdana" panose="020B0604030504040204" pitchFamily="34" charset="0"/>
                <a:ea typeface="Verdana" panose="020B0604030504040204" pitchFamily="34" charset="0"/>
                <a:cs typeface="Verdana" panose="020B0604030504040204" pitchFamily="34" charset="0"/>
              </a:rPr>
              <a:t> Loop) oder einem digitalen Synthesizer (DDS, </a:t>
            </a:r>
            <a:r>
              <a:rPr lang="de-DE" sz="1600" dirty="0" err="1">
                <a:latin typeface="Verdana" panose="020B0604030504040204" pitchFamily="34" charset="0"/>
                <a:ea typeface="Verdana" panose="020B0604030504040204" pitchFamily="34" charset="0"/>
                <a:cs typeface="Verdana" panose="020B0604030504040204" pitchFamily="34" charset="0"/>
              </a:rPr>
              <a:t>Direct</a:t>
            </a:r>
            <a:r>
              <a:rPr lang="de-DE" sz="1600" dirty="0">
                <a:latin typeface="Verdana" panose="020B0604030504040204" pitchFamily="34" charset="0"/>
                <a:ea typeface="Verdana" panose="020B0604030504040204" pitchFamily="34" charset="0"/>
                <a:cs typeface="Verdana" panose="020B0604030504040204" pitchFamily="34" charset="0"/>
              </a:rPr>
              <a:t> Digital </a:t>
            </a:r>
            <a:r>
              <a:rPr lang="de-DE" sz="1600" dirty="0" smtClean="0">
                <a:latin typeface="Verdana" panose="020B0604030504040204" pitchFamily="34" charset="0"/>
                <a:ea typeface="Verdana" panose="020B0604030504040204" pitchFamily="34" charset="0"/>
                <a:cs typeface="Verdana" panose="020B0604030504040204" pitchFamily="34" charset="0"/>
              </a:rPr>
              <a:t>Synthesizer</a:t>
            </a:r>
            <a:r>
              <a:rPr lang="de-DE" sz="1600" dirty="0">
                <a:latin typeface="Verdana" panose="020B0604030504040204" pitchFamily="34" charset="0"/>
                <a:ea typeface="Verdana" panose="020B0604030504040204" pitchFamily="34" charset="0"/>
                <a:cs typeface="Verdana" panose="020B0604030504040204" pitchFamily="34" charset="0"/>
              </a:rPr>
              <a:t>), wobei die erzeugte Frequenz in beiden Fällen, allerdings auf unterschiedliche Weise, von der eines Quarzoszillators abhängt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9291" y="2137351"/>
            <a:ext cx="3886486" cy="1831562"/>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2173838497"/>
              </p:ext>
            </p:extLst>
          </p:nvPr>
        </p:nvGraphicFramePr>
        <p:xfrm>
          <a:off x="899592" y="3935179"/>
          <a:ext cx="7488832" cy="222440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TF104</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a:solidFill>
                            <a:srgbClr val="FFFFFF"/>
                          </a:solidFill>
                          <a:effectLst/>
                          <a:latin typeface="Arial"/>
                        </a:rPr>
                        <a:t>Ein Empfänger hat eine ZF von 10,7 MHz und ist auf 28,5 MHz abgestimmt. Der Oszillator des Empfängers schwingt oberhalb der Empfangsfrequenz. Welche Frequenz hat die </a:t>
                      </a:r>
                      <a:r>
                        <a:rPr lang="de-DE" sz="1600" b="1" i="0" u="none" strike="noStrike" dirty="0" smtClean="0">
                          <a:solidFill>
                            <a:srgbClr val="FFFFFF"/>
                          </a:solidFill>
                          <a:effectLst/>
                          <a:latin typeface="Arial"/>
                        </a:rPr>
                        <a:t>Spiegelfrequenz?</a:t>
                      </a:r>
                      <a:endParaRPr lang="de-DE" sz="1600" b="1" i="0" u="none" strike="noStrike" dirty="0">
                        <a:solidFill>
                          <a:srgbClr val="FFFFFF"/>
                        </a:solidFill>
                        <a:effectLst/>
                        <a:latin typeface="Arial"/>
                      </a:endParaRP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17,8 MHz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39,2 MHz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48,9 MHz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49,9 MHz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70521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50967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4651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8425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50739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69156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44689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81517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595717924"/>
              </p:ext>
            </p:extLst>
          </p:nvPr>
        </p:nvGraphicFramePr>
        <p:xfrm>
          <a:off x="899592" y="1340768"/>
          <a:ext cx="7488832" cy="231584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TF107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a:solidFill>
                            <a:srgbClr val="FFFFFF"/>
                          </a:solidFill>
                          <a:effectLst/>
                          <a:latin typeface="Arial"/>
                        </a:rPr>
                        <a:t>Einem Mischer werden die Frequenzen 28 MHz und 38,7 MHz zugeführt. Welche Frequenzen werden beim Mischvorgang erzeugt?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10,7 MHz und 56 MHz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10,7 MHz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56 MHz und 66,7 MHz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10,7 MHz und 66,7 MHz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2144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5951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9742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3413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57119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1932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294281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31609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43237411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Spiegelfrequenzunterdrückung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21</a:t>
            </a:fld>
            <a:endParaRPr lang="de-DE" altLang="en-US"/>
          </a:p>
        </p:txBody>
      </p:sp>
      <p:sp>
        <p:nvSpPr>
          <p:cNvPr id="9" name="Textfeld 8"/>
          <p:cNvSpPr txBox="1"/>
          <p:nvPr/>
        </p:nvSpPr>
        <p:spPr>
          <a:xfrm>
            <a:off x="683567" y="1412776"/>
            <a:ext cx="7890893" cy="3313728"/>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Allerdings </a:t>
            </a:r>
            <a:r>
              <a:rPr lang="de-DE" sz="1600" dirty="0">
                <a:latin typeface="Verdana" panose="020B0604030504040204" pitchFamily="34" charset="0"/>
                <a:ea typeface="Verdana" panose="020B0604030504040204" pitchFamily="34" charset="0"/>
                <a:cs typeface="Verdana" panose="020B0604030504040204" pitchFamily="34" charset="0"/>
              </a:rPr>
              <a:t>funktioniert dies nur bei niedrigen Frequenzen (Mittelwelle und unterer Kurzwellenbereich) ausreichend gut, da die Spiegelfrequenz relativ weit von der </a:t>
            </a:r>
            <a:r>
              <a:rPr lang="de-DE" sz="1600" dirty="0" smtClean="0">
                <a:latin typeface="Verdana" panose="020B0604030504040204" pitchFamily="34" charset="0"/>
                <a:ea typeface="Verdana" panose="020B0604030504040204" pitchFamily="34" charset="0"/>
                <a:cs typeface="Verdana" panose="020B0604030504040204" pitchFamily="34" charset="0"/>
              </a:rPr>
              <a:t>Empfangsfrequenz </a:t>
            </a:r>
            <a:r>
              <a:rPr lang="de-DE" sz="1600" dirty="0">
                <a:latin typeface="Verdana" panose="020B0604030504040204" pitchFamily="34" charset="0"/>
                <a:ea typeface="Verdana" panose="020B0604030504040204" pitchFamily="34" charset="0"/>
                <a:cs typeface="Verdana" panose="020B0604030504040204" pitchFamily="34" charset="0"/>
              </a:rPr>
              <a:t>entfernt ist. Vergleichen wir einmal die </a:t>
            </a:r>
            <a:r>
              <a:rPr lang="de-DE" sz="1600" dirty="0" smtClean="0">
                <a:latin typeface="Verdana" panose="020B0604030504040204" pitchFamily="34" charset="0"/>
                <a:ea typeface="Verdana" panose="020B0604030504040204" pitchFamily="34" charset="0"/>
                <a:cs typeface="Verdana" panose="020B0604030504040204" pitchFamily="34" charset="0"/>
              </a:rPr>
              <a:t>Werte in folgender Tabelle:</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Trennschärfe </a:t>
            </a:r>
            <a:r>
              <a:rPr lang="de-DE" sz="1600" dirty="0">
                <a:latin typeface="Verdana" panose="020B0604030504040204" pitchFamily="34" charset="0"/>
                <a:ea typeface="Verdana" panose="020B0604030504040204" pitchFamily="34" charset="0"/>
                <a:cs typeface="Verdana" panose="020B0604030504040204" pitchFamily="34" charset="0"/>
              </a:rPr>
              <a:t>mit einem Einzelkreis würde im 10-m-Band nicht mehr ausreichen, um die Spiegelfrequenz genügend zu dämpfen. Abhilfe schafft </a:t>
            </a:r>
            <a:r>
              <a:rPr lang="de-DE" sz="1600" dirty="0" smtClean="0">
                <a:latin typeface="Verdana" panose="020B0604030504040204" pitchFamily="34" charset="0"/>
                <a:ea typeface="Verdana" panose="020B0604030504040204" pitchFamily="34" charset="0"/>
                <a:cs typeface="Verdana" panose="020B0604030504040204" pitchFamily="34" charset="0"/>
              </a:rPr>
              <a:t>hier eine </a:t>
            </a:r>
            <a:r>
              <a:rPr lang="de-DE" sz="1600" dirty="0">
                <a:latin typeface="Verdana" panose="020B0604030504040204" pitchFamily="34" charset="0"/>
                <a:ea typeface="Verdana" panose="020B0604030504040204" pitchFamily="34" charset="0"/>
                <a:cs typeface="Verdana" panose="020B0604030504040204" pitchFamily="34" charset="0"/>
              </a:rPr>
              <a:t>höhere ZF, wie im folgenden </a:t>
            </a:r>
            <a:r>
              <a:rPr lang="de-DE" sz="1600" dirty="0" smtClean="0">
                <a:latin typeface="Verdana" panose="020B0604030504040204" pitchFamily="34" charset="0"/>
                <a:ea typeface="Verdana" panose="020B0604030504040204" pitchFamily="34" charset="0"/>
                <a:cs typeface="Verdana" panose="020B0604030504040204" pitchFamily="34" charset="0"/>
              </a:rPr>
              <a:t>Beispiel:</a:t>
            </a:r>
          </a:p>
        </p:txBody>
      </p:sp>
      <p:graphicFrame>
        <p:nvGraphicFramePr>
          <p:cNvPr id="2" name="Tabelle 1"/>
          <p:cNvGraphicFramePr>
            <a:graphicFrameLocks noGrp="1"/>
          </p:cNvGraphicFramePr>
          <p:nvPr>
            <p:extLst>
              <p:ext uri="{D42A27DB-BD31-4B8C-83A1-F6EECF244321}">
                <p14:modId xmlns:p14="http://schemas.microsoft.com/office/powerpoint/2010/main" val="3839968686"/>
              </p:ext>
            </p:extLst>
          </p:nvPr>
        </p:nvGraphicFramePr>
        <p:xfrm>
          <a:off x="683567" y="2636912"/>
          <a:ext cx="7890892" cy="1112520"/>
        </p:xfrm>
        <a:graphic>
          <a:graphicData uri="http://schemas.openxmlformats.org/drawingml/2006/table">
            <a:tbl>
              <a:tblPr firstRow="1" bandRow="1">
                <a:tableStyleId>{2D5ABB26-0587-4C30-8999-92F81FD0307C}</a:tableStyleId>
              </a:tblPr>
              <a:tblGrid>
                <a:gridCol w="1578178"/>
                <a:gridCol w="1734209"/>
                <a:gridCol w="1584568"/>
                <a:gridCol w="1415759"/>
                <a:gridCol w="1578178"/>
              </a:tblGrid>
              <a:tr h="370840">
                <a:tc>
                  <a:txBody>
                    <a:bodyPr/>
                    <a:lstStyle/>
                    <a:p>
                      <a:r>
                        <a:rPr lang="en-US" dirty="0" err="1" smtClean="0"/>
                        <a:t>f</a:t>
                      </a:r>
                      <a:r>
                        <a:rPr lang="en-US" baseline="-25000" dirty="0" err="1" smtClean="0"/>
                        <a:t>e</a:t>
                      </a:r>
                      <a:r>
                        <a:rPr lang="en-US" baseline="-25000" dirty="0" smtClean="0"/>
                        <a:t> </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err="1" smtClean="0"/>
                        <a:t>f</a:t>
                      </a:r>
                      <a:r>
                        <a:rPr lang="en-US" baseline="-25000" dirty="0" err="1" smtClean="0"/>
                        <a:t>O</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err="1" smtClean="0"/>
                        <a:t>f</a:t>
                      </a:r>
                      <a:r>
                        <a:rPr lang="en-US" baseline="-25000" dirty="0" err="1" smtClean="0"/>
                        <a:t>SP</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err="1" smtClean="0"/>
                        <a:t>f</a:t>
                      </a:r>
                      <a:r>
                        <a:rPr lang="en-US" baseline="-25000" dirty="0" err="1" smtClean="0"/>
                        <a:t>z</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smtClean="0"/>
                        <a:t>(</a:t>
                      </a:r>
                      <a:r>
                        <a:rPr lang="en-US" dirty="0" err="1" smtClean="0"/>
                        <a:t>f</a:t>
                      </a:r>
                      <a:r>
                        <a:rPr lang="en-US" baseline="-25000" dirty="0" err="1" smtClean="0"/>
                        <a:t>SP</a:t>
                      </a:r>
                      <a:r>
                        <a:rPr lang="en-US" dirty="0" err="1" smtClean="0"/>
                        <a:t>-f</a:t>
                      </a:r>
                      <a:r>
                        <a:rPr lang="en-US" baseline="-25000" dirty="0" err="1" smtClean="0"/>
                        <a:t>e</a:t>
                      </a:r>
                      <a:r>
                        <a:rPr lang="en-US" dirty="0" smtClean="0"/>
                        <a:t>)/</a:t>
                      </a:r>
                      <a:r>
                        <a:rPr lang="en-US" dirty="0" err="1" smtClean="0"/>
                        <a:t>f</a:t>
                      </a:r>
                      <a:r>
                        <a:rPr lang="en-US" baseline="-25000" dirty="0" err="1" smtClean="0"/>
                        <a:t>e</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70840">
                <a:tc>
                  <a:txBody>
                    <a:bodyPr/>
                    <a:lstStyle/>
                    <a:p>
                      <a:pPr algn="r"/>
                      <a:r>
                        <a:rPr lang="en-US" dirty="0" smtClean="0"/>
                        <a:t>3,5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3,955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4,41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455kHz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26%</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r>
                        <a:rPr lang="en-US" dirty="0" smtClean="0"/>
                        <a:t>28,5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28,955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29,41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455 kHz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3,2%</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Tabelle 6"/>
          <p:cNvGraphicFramePr>
            <a:graphicFrameLocks noGrp="1"/>
          </p:cNvGraphicFramePr>
          <p:nvPr>
            <p:extLst>
              <p:ext uri="{D42A27DB-BD31-4B8C-83A1-F6EECF244321}">
                <p14:modId xmlns:p14="http://schemas.microsoft.com/office/powerpoint/2010/main" val="3575825171"/>
              </p:ext>
            </p:extLst>
          </p:nvPr>
        </p:nvGraphicFramePr>
        <p:xfrm>
          <a:off x="683568" y="4908768"/>
          <a:ext cx="7890892" cy="1112520"/>
        </p:xfrm>
        <a:graphic>
          <a:graphicData uri="http://schemas.openxmlformats.org/drawingml/2006/table">
            <a:tbl>
              <a:tblPr firstRow="1" bandRow="1">
                <a:tableStyleId>{2D5ABB26-0587-4C30-8999-92F81FD0307C}</a:tableStyleId>
              </a:tblPr>
              <a:tblGrid>
                <a:gridCol w="1578178"/>
                <a:gridCol w="1734209"/>
                <a:gridCol w="1584568"/>
                <a:gridCol w="1415759"/>
                <a:gridCol w="1578178"/>
              </a:tblGrid>
              <a:tr h="370840">
                <a:tc>
                  <a:txBody>
                    <a:bodyPr/>
                    <a:lstStyle/>
                    <a:p>
                      <a:r>
                        <a:rPr lang="en-US" dirty="0" err="1" smtClean="0"/>
                        <a:t>f</a:t>
                      </a:r>
                      <a:r>
                        <a:rPr lang="en-US" baseline="-25000" dirty="0" err="1" smtClean="0"/>
                        <a:t>e</a:t>
                      </a:r>
                      <a:r>
                        <a:rPr lang="en-US" baseline="-25000" dirty="0" smtClean="0"/>
                        <a:t> </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err="1" smtClean="0"/>
                        <a:t>f</a:t>
                      </a:r>
                      <a:r>
                        <a:rPr lang="en-US" baseline="-25000" dirty="0" err="1" smtClean="0"/>
                        <a:t>O</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err="1" smtClean="0"/>
                        <a:t>f</a:t>
                      </a:r>
                      <a:r>
                        <a:rPr lang="en-US" baseline="-25000" dirty="0" err="1" smtClean="0"/>
                        <a:t>SP</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err="1" smtClean="0"/>
                        <a:t>f</a:t>
                      </a:r>
                      <a:r>
                        <a:rPr lang="en-US" baseline="-25000" dirty="0" err="1" smtClean="0"/>
                        <a:t>z</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dirty="0" smtClean="0"/>
                        <a:t>(</a:t>
                      </a:r>
                      <a:r>
                        <a:rPr lang="en-US" dirty="0" err="1" smtClean="0"/>
                        <a:t>f</a:t>
                      </a:r>
                      <a:r>
                        <a:rPr lang="en-US" baseline="-25000" dirty="0" err="1" smtClean="0"/>
                        <a:t>SP</a:t>
                      </a:r>
                      <a:r>
                        <a:rPr lang="en-US" dirty="0" err="1" smtClean="0"/>
                        <a:t>-f</a:t>
                      </a:r>
                      <a:r>
                        <a:rPr lang="en-US" baseline="-25000" dirty="0" err="1" smtClean="0"/>
                        <a:t>e</a:t>
                      </a:r>
                      <a:r>
                        <a:rPr lang="en-US" dirty="0" smtClean="0"/>
                        <a:t>)/</a:t>
                      </a:r>
                      <a:r>
                        <a:rPr lang="en-US" dirty="0" err="1" smtClean="0"/>
                        <a:t>f</a:t>
                      </a:r>
                      <a:r>
                        <a:rPr lang="en-US" baseline="-25000" dirty="0" err="1" smtClean="0"/>
                        <a:t>e</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70840">
                <a:tc>
                  <a:txBody>
                    <a:bodyPr/>
                    <a:lstStyle/>
                    <a:p>
                      <a:pPr algn="r"/>
                      <a:r>
                        <a:rPr lang="en-US" dirty="0" smtClean="0"/>
                        <a:t>3,5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12,5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21,5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9</a:t>
                      </a:r>
                      <a:r>
                        <a:rPr lang="en-US" baseline="0" dirty="0" smtClean="0"/>
                        <a:t> M</a:t>
                      </a:r>
                      <a:r>
                        <a:rPr lang="en-US" dirty="0" smtClean="0"/>
                        <a:t>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514%</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r>
                        <a:rPr lang="en-US" dirty="0" smtClean="0"/>
                        <a:t>28,5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37,5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46,5 MHz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9</a:t>
                      </a:r>
                      <a:r>
                        <a:rPr lang="en-US" baseline="0" dirty="0" smtClean="0"/>
                        <a:t> M</a:t>
                      </a:r>
                      <a:r>
                        <a:rPr lang="en-US" dirty="0" smtClean="0"/>
                        <a:t>Hz</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en-US" dirty="0" smtClean="0"/>
                        <a:t>63%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33964517"/>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Filtergüte</a:t>
            </a:r>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22</a:t>
            </a:fld>
            <a:endParaRPr lang="de-DE" altLang="en-US" dirty="0"/>
          </a:p>
        </p:txBody>
      </p:sp>
      <mc:AlternateContent xmlns:mc="http://schemas.openxmlformats.org/markup-compatibility/2006" xmlns:a14="http://schemas.microsoft.com/office/drawing/2010/main">
        <mc:Choice Requires="a14">
          <p:sp>
            <p:nvSpPr>
              <p:cNvPr id="9" name="Textfeld 8"/>
              <p:cNvSpPr txBox="1"/>
              <p:nvPr/>
            </p:nvSpPr>
            <p:spPr>
              <a:xfrm>
                <a:off x="683567" y="1268760"/>
                <a:ext cx="7890893" cy="4174733"/>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Aber immer wird in der Technik ein Vorteil gegen einen Nachteil erkauft. Eine hohe ZF hat bei gleichem Filteraufwand nicht mehr die gleiche Selektionswirkung. Dies kann folgendermaßen </a:t>
                </a:r>
                <a:r>
                  <a:rPr lang="de-DE" sz="1600" dirty="0">
                    <a:latin typeface="Verdana" panose="020B0604030504040204" pitchFamily="34" charset="0"/>
                    <a:ea typeface="Verdana" panose="020B0604030504040204" pitchFamily="34" charset="0"/>
                    <a:cs typeface="Verdana" panose="020B0604030504040204" pitchFamily="34" charset="0"/>
                  </a:rPr>
                  <a:t>gezeigt werden. Die Bandbreite eines Schwingkreises errechnet sich aus dem Verhältnis Resonanzfrequenz zu Güte. </a:t>
                </a:r>
              </a:p>
              <a:p>
                <a:pPr>
                  <a:spcBef>
                    <a:spcPts val="800"/>
                  </a:spcBef>
                </a:pPr>
                <a14:m>
                  <m:oMath xmlns:m="http://schemas.openxmlformats.org/officeDocument/2006/math">
                    <m:r>
                      <a:rPr lang="de-DE" b="0" i="1" smtClean="0">
                        <a:latin typeface="Cambria Math"/>
                        <a:ea typeface="Verdana" panose="020B0604030504040204" pitchFamily="34" charset="0"/>
                        <a:cs typeface="Verdana" panose="020B0604030504040204" pitchFamily="34" charset="0"/>
                      </a:rPr>
                      <m:t>𝑏</m:t>
                    </m:r>
                    <m:r>
                      <a:rPr lang="de-DE" b="0" i="1" smtClean="0">
                        <a:latin typeface="Cambria Math"/>
                        <a:ea typeface="Verdana" panose="020B0604030504040204" pitchFamily="34" charset="0"/>
                        <a:cs typeface="Verdana" panose="020B0604030504040204" pitchFamily="34" charset="0"/>
                      </a:rPr>
                      <m:t>= </m:t>
                    </m:r>
                    <m:f>
                      <m:fPr>
                        <m:ctrlPr>
                          <a:rPr lang="de-DE" b="0" i="1" smtClean="0">
                            <a:latin typeface="Cambria Math"/>
                            <a:ea typeface="Verdana" panose="020B0604030504040204" pitchFamily="34" charset="0"/>
                            <a:cs typeface="Verdana" panose="020B0604030504040204" pitchFamily="34" charset="0"/>
                          </a:rPr>
                        </m:ctrlPr>
                      </m:fPr>
                      <m:num>
                        <m:r>
                          <a:rPr lang="de-DE" b="0" i="1" smtClean="0">
                            <a:latin typeface="Cambria Math"/>
                            <a:ea typeface="Verdana" panose="020B0604030504040204" pitchFamily="34" charset="0"/>
                            <a:cs typeface="Verdana" panose="020B0604030504040204" pitchFamily="34" charset="0"/>
                          </a:rPr>
                          <m:t>𝑓</m:t>
                        </m:r>
                        <m:r>
                          <a:rPr lang="de-DE" b="0" i="1" baseline="-25000" smtClean="0">
                            <a:latin typeface="Cambria Math"/>
                            <a:ea typeface="Verdana" panose="020B0604030504040204" pitchFamily="34" charset="0"/>
                            <a:cs typeface="Verdana" panose="020B0604030504040204" pitchFamily="34" charset="0"/>
                          </a:rPr>
                          <m:t>𝑟𝑒𝑠</m:t>
                        </m:r>
                      </m:num>
                      <m:den>
                        <m:r>
                          <a:rPr lang="de-DE" b="0" i="1" smtClean="0">
                            <a:latin typeface="Cambria Math"/>
                            <a:ea typeface="Verdana" panose="020B0604030504040204" pitchFamily="34" charset="0"/>
                            <a:cs typeface="Verdana" panose="020B0604030504040204" pitchFamily="34" charset="0"/>
                          </a:rPr>
                          <m:t>𝑄</m:t>
                        </m:r>
                      </m:den>
                    </m:f>
                  </m:oMath>
                </a14:m>
                <a:r>
                  <a:rPr lang="de-DE" dirty="0" smtClean="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oder umgestellt</a:t>
                </a:r>
                <a:r>
                  <a:rPr lang="de-DE" dirty="0" smtClean="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r>
                      <a:rPr lang="de-DE" b="0" i="1" smtClean="0">
                        <a:latin typeface="Cambria Math"/>
                        <a:ea typeface="Verdana" panose="020B0604030504040204" pitchFamily="34" charset="0"/>
                        <a:cs typeface="Verdana" panose="020B0604030504040204" pitchFamily="34" charset="0"/>
                      </a:rPr>
                      <m:t>𝑄</m:t>
                    </m:r>
                    <m:r>
                      <a:rPr lang="de-DE" i="1">
                        <a:latin typeface="Cambria Math"/>
                        <a:ea typeface="Verdana" panose="020B0604030504040204" pitchFamily="34" charset="0"/>
                        <a:cs typeface="Verdana" panose="020B0604030504040204" pitchFamily="34" charset="0"/>
                      </a:rPr>
                      <m:t>= </m:t>
                    </m:r>
                    <m:f>
                      <m:fPr>
                        <m:ctrlPr>
                          <a:rPr lang="de-DE" i="1">
                            <a:latin typeface="Cambria Math"/>
                            <a:ea typeface="Verdana" panose="020B0604030504040204" pitchFamily="34" charset="0"/>
                            <a:cs typeface="Verdana" panose="020B0604030504040204" pitchFamily="34" charset="0"/>
                          </a:rPr>
                        </m:ctrlPr>
                      </m:fPr>
                      <m:num>
                        <m:r>
                          <a:rPr lang="de-DE" i="1">
                            <a:latin typeface="Cambria Math"/>
                            <a:ea typeface="Verdana" panose="020B0604030504040204" pitchFamily="34" charset="0"/>
                            <a:cs typeface="Verdana" panose="020B0604030504040204" pitchFamily="34" charset="0"/>
                          </a:rPr>
                          <m:t>𝑓</m:t>
                        </m:r>
                        <m:r>
                          <a:rPr lang="de-DE" i="1" baseline="-25000">
                            <a:latin typeface="Cambria Math"/>
                            <a:ea typeface="Verdana" panose="020B0604030504040204" pitchFamily="34" charset="0"/>
                            <a:cs typeface="Verdana" panose="020B0604030504040204" pitchFamily="34" charset="0"/>
                          </a:rPr>
                          <m:t>𝑟𝑒𝑠</m:t>
                        </m:r>
                      </m:num>
                      <m:den>
                        <m:r>
                          <a:rPr lang="de-DE" b="0" i="1" smtClean="0">
                            <a:latin typeface="Cambria Math"/>
                            <a:ea typeface="Verdana" panose="020B0604030504040204" pitchFamily="34" charset="0"/>
                            <a:cs typeface="Verdana" panose="020B0604030504040204" pitchFamily="34" charset="0"/>
                          </a:rPr>
                          <m:t>𝑏</m:t>
                        </m:r>
                      </m:den>
                    </m:f>
                  </m:oMath>
                </a14:m>
                <a:r>
                  <a:rPr lang="de-DE" dirty="0">
                    <a:latin typeface="Verdana" panose="020B0604030504040204" pitchFamily="34" charset="0"/>
                    <a:ea typeface="Verdana" panose="020B0604030504040204" pitchFamily="34" charset="0"/>
                    <a:cs typeface="Verdana" panose="020B0604030504040204" pitchFamily="34" charset="0"/>
                  </a:rPr>
                  <a:t>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Für eine Bandbreite von 3 kHz braucht man bei 455kHz damit eine Güte von ca. 150. Will man die gleiche Bandbreite bei 9MHz erreichen, wäre dafür eine Güte von 3000 erforderlich, was nur mit sehr hohen Kosten erreichbar wäre.</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der Praxis werden im ZF-Verstärker mehrere Schwingkreise zu einem Filter mit hoher Flankensteilheit zusammen geschaltet, um eine hohe Trennschärfe zu erzielen. Noch höhere </a:t>
                </a:r>
                <a:r>
                  <a:rPr lang="de-DE" sz="1600" dirty="0" err="1" smtClean="0">
                    <a:latin typeface="Verdana" panose="020B0604030504040204" pitchFamily="34" charset="0"/>
                    <a:ea typeface="Verdana" panose="020B0604030504040204" pitchFamily="34" charset="0"/>
                    <a:cs typeface="Verdana" panose="020B0604030504040204" pitchFamily="34" charset="0"/>
                  </a:rPr>
                  <a:t>Flankensteilheiten</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erreicht man mit Quarzfiltern. Allerdings sind solche Quarzfilter sehr viel teurer. </a:t>
                </a:r>
              </a:p>
            </p:txBody>
          </p:sp>
        </mc:Choice>
        <mc:Fallback xmlns="">
          <p:sp>
            <p:nvSpPr>
              <p:cNvPr id="9" name="Textfeld 8"/>
              <p:cNvSpPr txBox="1">
                <a:spLocks noRot="1" noChangeAspect="1" noMove="1" noResize="1" noEditPoints="1" noAdjustHandles="1" noChangeArrowheads="1" noChangeShapeType="1" noTextEdit="1"/>
              </p:cNvSpPr>
              <p:nvPr/>
            </p:nvSpPr>
            <p:spPr>
              <a:xfrm>
                <a:off x="683567" y="1268760"/>
                <a:ext cx="7890893" cy="4174733"/>
              </a:xfrm>
              <a:prstGeom prst="rect">
                <a:avLst/>
              </a:prstGeom>
              <a:blipFill rotWithShape="1">
                <a:blip r:embed="rId3"/>
                <a:stretch>
                  <a:fillRect l="-386" t="-438" r="-232" b="-876"/>
                </a:stretch>
              </a:blipFill>
            </p:spPr>
            <p:txBody>
              <a:bodyPr/>
              <a:lstStyle/>
              <a:p>
                <a:r>
                  <a:rPr lang="en-US">
                    <a:noFill/>
                  </a:rPr>
                  <a:t> </a:t>
                </a:r>
              </a:p>
            </p:txBody>
          </p:sp>
        </mc:Fallback>
      </mc:AlternateContent>
    </p:spTree>
    <p:extLst>
      <p:ext uri="{BB962C8B-B14F-4D97-AF65-F5344CB8AC3E}">
        <p14:creationId xmlns:p14="http://schemas.microsoft.com/office/powerpoint/2010/main" val="396354389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a:t>Der </a:t>
            </a:r>
            <a:r>
              <a:rPr lang="de-DE" altLang="en-US" dirty="0" smtClean="0"/>
              <a:t>Doppelsuper</a:t>
            </a:r>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23</a:t>
            </a:fld>
            <a:endParaRPr lang="de-DE" altLang="en-US" dirty="0"/>
          </a:p>
        </p:txBody>
      </p:sp>
      <p:sp>
        <p:nvSpPr>
          <p:cNvPr id="9" name="Textfeld 8"/>
          <p:cNvSpPr txBox="1"/>
          <p:nvPr/>
        </p:nvSpPr>
        <p:spPr>
          <a:xfrm>
            <a:off x="683567" y="1268760"/>
            <a:ext cx="7776865" cy="513986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Eine niedrige ZF hat also den Vorteil, dass man mit wenig Aufwand (billig) eine gute Trennschärfe erzielt und eine hohe ZF hat den Vorteil, dass man die Spiegelfrequenz leicht </a:t>
            </a:r>
            <a:r>
              <a:rPr lang="de-DE" sz="1600" dirty="0" smtClean="0">
                <a:latin typeface="Verdana" panose="020B0604030504040204" pitchFamily="34" charset="0"/>
                <a:ea typeface="Verdana" panose="020B0604030504040204" pitchFamily="34" charset="0"/>
                <a:cs typeface="Verdana" panose="020B0604030504040204" pitchFamily="34" charset="0"/>
              </a:rPr>
              <a:t>unterdrücken </a:t>
            </a:r>
            <a:r>
              <a:rPr lang="de-DE" sz="1600" dirty="0">
                <a:latin typeface="Verdana" panose="020B0604030504040204" pitchFamily="34" charset="0"/>
                <a:ea typeface="Verdana" panose="020B0604030504040204" pitchFamily="34" charset="0"/>
                <a:cs typeface="Verdana" panose="020B0604030504040204" pitchFamily="34" charset="0"/>
              </a:rPr>
              <a:t>kann. Um beide Vorteile zu vereinen, hat man den Zweifach-Überlagerungsempfänger (Doppel-Superheterodyne-Empfänger oder kurz Doppelsuper) entwickelt. </a:t>
            </a:r>
            <a:r>
              <a:rPr lang="de-DE" sz="1600" dirty="0" smtClean="0">
                <a:latin typeface="Verdana" panose="020B0604030504040204" pitchFamily="34" charset="0"/>
                <a:ea typeface="Verdana" panose="020B0604030504040204" pitchFamily="34" charset="0"/>
                <a:cs typeface="Verdana" panose="020B0604030504040204" pitchFamily="34" charset="0"/>
              </a:rPr>
              <a:t>Er </a:t>
            </a:r>
            <a:r>
              <a:rPr lang="de-DE" sz="1600" dirty="0">
                <a:latin typeface="Verdana" panose="020B0604030504040204" pitchFamily="34" charset="0"/>
                <a:ea typeface="Verdana" panose="020B0604030504040204" pitchFamily="34" charset="0"/>
                <a:cs typeface="Verdana" panose="020B0604030504040204" pitchFamily="34" charset="0"/>
              </a:rPr>
              <a:t>besitzt </a:t>
            </a: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hohe erste ZF für eine gute Spiegelfrequenzunterdrückung und eine niedrige zweite ZF für eine hohe Trennschärfe.</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Einfache Empfänger (Kurzwellenradios) arbeiten mit einer ersten ZF von 10,7 MHz und einer zweiten ZF von 455 kHz. Die Spiegelfrequenz liegt damit über 20 MHz entfernt und mit </a:t>
            </a:r>
            <a:r>
              <a:rPr lang="de-DE" sz="1600" dirty="0" smtClean="0">
                <a:latin typeface="Verdana" panose="020B0604030504040204" pitchFamily="34" charset="0"/>
                <a:ea typeface="Verdana" panose="020B0604030504040204" pitchFamily="34" charset="0"/>
                <a:cs typeface="Verdana" panose="020B0604030504040204" pitchFamily="34" charset="0"/>
              </a:rPr>
              <a:t>einem </a:t>
            </a:r>
            <a:r>
              <a:rPr lang="de-DE" sz="1600" dirty="0">
                <a:latin typeface="Verdana" panose="020B0604030504040204" pitchFamily="34" charset="0"/>
                <a:ea typeface="Verdana" panose="020B0604030504040204" pitchFamily="34" charset="0"/>
                <a:cs typeface="Verdana" panose="020B0604030504040204" pitchFamily="34" charset="0"/>
              </a:rPr>
              <a:t>Spulenfilter von 455 kHz erreicht man eine Trennschärfe von etwa 10 kHz, was für </a:t>
            </a:r>
            <a:r>
              <a:rPr lang="de-DE" sz="1600" dirty="0" smtClean="0">
                <a:latin typeface="Verdana" panose="020B0604030504040204" pitchFamily="34" charset="0"/>
                <a:ea typeface="Verdana" panose="020B0604030504040204" pitchFamily="34" charset="0"/>
                <a:cs typeface="Verdana" panose="020B0604030504040204" pitchFamily="34" charset="0"/>
              </a:rPr>
              <a:t>Rundfunk-empfang </a:t>
            </a:r>
            <a:r>
              <a:rPr lang="de-DE" sz="1600" dirty="0">
                <a:latin typeface="Verdana" panose="020B0604030504040204" pitchFamily="34" charset="0"/>
                <a:ea typeface="Verdana" panose="020B0604030504040204" pitchFamily="34" charset="0"/>
                <a:cs typeface="Verdana" panose="020B0604030504040204" pitchFamily="34" charset="0"/>
              </a:rPr>
              <a:t>ausreichend ist. Der zweite Oszillator schwingt 455 kHz oberhalb der </a:t>
            </a:r>
            <a:r>
              <a:rPr lang="de-DE" sz="1600" dirty="0" smtClean="0">
                <a:latin typeface="Verdana" panose="020B0604030504040204" pitchFamily="34" charset="0"/>
                <a:ea typeface="Verdana" panose="020B0604030504040204" pitchFamily="34" charset="0"/>
                <a:cs typeface="Verdana" panose="020B0604030504040204" pitchFamily="34" charset="0"/>
              </a:rPr>
              <a:t>ersten </a:t>
            </a:r>
            <a:r>
              <a:rPr lang="de-DE" sz="1600" dirty="0">
                <a:latin typeface="Verdana" panose="020B0604030504040204" pitchFamily="34" charset="0"/>
                <a:ea typeface="Verdana" panose="020B0604030504040204" pitchFamily="34" charset="0"/>
                <a:cs typeface="Verdana" panose="020B0604030504040204" pitchFamily="34" charset="0"/>
              </a:rPr>
              <a:t>ZF</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5736" y="3137897"/>
            <a:ext cx="3656743" cy="1659255"/>
          </a:xfrm>
          <a:prstGeom prst="rect">
            <a:avLst/>
          </a:prstGeom>
        </p:spPr>
      </p:pic>
    </p:spTree>
    <p:extLst>
      <p:ext uri="{BB962C8B-B14F-4D97-AF65-F5344CB8AC3E}">
        <p14:creationId xmlns:p14="http://schemas.microsoft.com/office/powerpoint/2010/main" val="266781149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24</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2818094658"/>
              </p:ext>
            </p:extLst>
          </p:nvPr>
        </p:nvGraphicFramePr>
        <p:xfrm>
          <a:off x="899592" y="3789040"/>
          <a:ext cx="7488832" cy="235966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TF102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Eine </a:t>
                      </a:r>
                      <a:r>
                        <a:rPr lang="de-DE" sz="1800" b="1" i="0" u="none" strike="noStrike" dirty="0">
                          <a:solidFill>
                            <a:srgbClr val="FFFFFF"/>
                          </a:solidFill>
                          <a:effectLst/>
                          <a:latin typeface="Arial"/>
                        </a:rPr>
                        <a:t>hohe erste Zwischenfrequenz ...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dirty="0">
                          <a:solidFill>
                            <a:srgbClr val="000000"/>
                          </a:solidFill>
                          <a:effectLst/>
                          <a:latin typeface="Arial"/>
                        </a:rPr>
                        <a:t>ermöglicht eine gute Vorselektion und damit eine hohe Spiegelfrequenzunterdrückung bei der ersten Umsetzung.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trägt dazu bei, mögliche Beeinflussungen des lokalen Oszillators durch Empfangssignale zu reduzieren.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a:solidFill>
                            <a:srgbClr val="000000"/>
                          </a:solidFill>
                          <a:effectLst/>
                          <a:latin typeface="Arial"/>
                        </a:rPr>
                        <a:t>hat eine schlechte Spiegelfrequenzunterdrückung zur Folge, da der Frequenzabstand zwischen Empfangs- und Spiegelfrequenz klein ist.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verhindert auf Grund ihrer Höhe, dass durch die Umsetzung auf die zweite Zwischenfrequenz Spiegelfrequenzen auftreten.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2789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7573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2495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7543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73459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26526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523130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7269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411101665"/>
              </p:ext>
            </p:extLst>
          </p:nvPr>
        </p:nvGraphicFramePr>
        <p:xfrm>
          <a:off x="899592" y="1340768"/>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TF101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Eine </a:t>
                      </a:r>
                      <a:r>
                        <a:rPr lang="de-DE" sz="1800" b="1" i="0" u="none" strike="noStrike" dirty="0">
                          <a:solidFill>
                            <a:srgbClr val="FFFFFF"/>
                          </a:solidFill>
                          <a:effectLst/>
                          <a:latin typeface="Arial"/>
                        </a:rPr>
                        <a:t>hohe erste ZF vereinfacht die Filterung zur Vermeidung von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Beeinflussung des lokalen Oszillators.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Nebenaussendungen.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Störungen der zweiten ZF.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Spiegelfrequenzstörungen</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19380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31866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6977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0648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2947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191683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26663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03963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80529884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25</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4011584834"/>
              </p:ext>
            </p:extLst>
          </p:nvPr>
        </p:nvGraphicFramePr>
        <p:xfrm>
          <a:off x="899592" y="4077072"/>
          <a:ext cx="7488832" cy="20110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TF105</a:t>
                      </a:r>
                      <a:endParaRPr lang="en-US" dirty="0">
                        <a:solidFill>
                          <a:schemeClr val="tx1"/>
                        </a:solidFill>
                      </a:endParaRPr>
                    </a:p>
                  </a:txBody>
                  <a:tcPr>
                    <a:solidFill>
                      <a:schemeClr val="bg1">
                        <a:lumMod val="65000"/>
                      </a:schemeClr>
                    </a:solidFill>
                  </a:tcPr>
                </a:tc>
                <a:tc>
                  <a:txBody>
                    <a:bodyPr/>
                    <a:lstStyle/>
                    <a:p>
                      <a:pPr algn="l" fontAlgn="ctr"/>
                      <a:r>
                        <a:rPr lang="de-DE" sz="1700" b="1" i="0" u="none" strike="noStrike" dirty="0" smtClean="0">
                          <a:solidFill>
                            <a:srgbClr val="FFFFFF"/>
                          </a:solidFill>
                          <a:effectLst/>
                          <a:latin typeface="Arial"/>
                        </a:rPr>
                        <a:t>Wodurch </a:t>
                      </a:r>
                      <a:r>
                        <a:rPr lang="de-DE" sz="1700" b="1" i="0" u="none" strike="noStrike" dirty="0">
                          <a:solidFill>
                            <a:srgbClr val="FFFFFF"/>
                          </a:solidFill>
                          <a:effectLst/>
                          <a:latin typeface="Arial"/>
                        </a:rPr>
                        <a:t>wird beim Überlagerungsempfänger die </a:t>
                      </a:r>
                      <a:r>
                        <a:rPr lang="de-DE" sz="1700" b="1" i="0" u="none" strike="noStrike" dirty="0" smtClean="0">
                          <a:solidFill>
                            <a:srgbClr val="FFFFFF"/>
                          </a:solidFill>
                          <a:effectLst/>
                          <a:latin typeface="Arial"/>
                        </a:rPr>
                        <a:t>Spiegel-</a:t>
                      </a:r>
                      <a:r>
                        <a:rPr lang="de-DE" sz="1700" b="1" i="0" u="none" strike="noStrike" dirty="0" err="1" smtClean="0">
                          <a:solidFill>
                            <a:srgbClr val="FFFFFF"/>
                          </a:solidFill>
                          <a:effectLst/>
                          <a:latin typeface="Arial"/>
                        </a:rPr>
                        <a:t>frequenzdämpfung</a:t>
                      </a:r>
                      <a:r>
                        <a:rPr lang="de-DE" sz="1700" b="1" i="0" u="none" strike="noStrike" dirty="0" smtClean="0">
                          <a:solidFill>
                            <a:srgbClr val="FFFFFF"/>
                          </a:solidFill>
                          <a:effectLst/>
                          <a:latin typeface="Arial"/>
                        </a:rPr>
                        <a:t> </a:t>
                      </a:r>
                      <a:r>
                        <a:rPr lang="de-DE" sz="1700" b="1" i="0" u="none" strike="noStrike" dirty="0">
                          <a:solidFill>
                            <a:srgbClr val="FFFFFF"/>
                          </a:solidFill>
                          <a:effectLst/>
                          <a:latin typeface="Arial"/>
                        </a:rPr>
                        <a:t>bestimmt? Sie wird vor allem bestimmt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durch die Höhe der zweiten ZF bei einem Doppelsuper.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durch die Bandbreite der ZF-Stufen.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durch die Höhe der ersten ZF.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durch</a:t>
                      </a:r>
                      <a:r>
                        <a:rPr lang="en-US" sz="1800" b="0" i="0" u="none" strike="noStrike" dirty="0">
                          <a:solidFill>
                            <a:srgbClr val="000000"/>
                          </a:solidFill>
                          <a:effectLst/>
                          <a:latin typeface="Arial"/>
                        </a:rPr>
                        <a:t> die NF-</a:t>
                      </a:r>
                      <a:r>
                        <a:rPr lang="en-US" sz="1800" b="0" i="0" u="none" strike="noStrike" dirty="0" err="1">
                          <a:solidFill>
                            <a:srgbClr val="000000"/>
                          </a:solidFill>
                          <a:effectLst/>
                          <a:latin typeface="Arial"/>
                        </a:rPr>
                        <a:t>Bandbreite</a:t>
                      </a:r>
                      <a:r>
                        <a:rPr lang="en-US" sz="1800" b="0" i="0" u="none" strike="noStrike" dirty="0">
                          <a:solidFill>
                            <a:srgbClr val="000000"/>
                          </a:solidFill>
                          <a:effectLst/>
                          <a:latin typeface="Arial"/>
                        </a:rPr>
                        <a:t>.</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6436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50351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4035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7810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50124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6299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38531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57535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562744111"/>
              </p:ext>
            </p:extLst>
          </p:nvPr>
        </p:nvGraphicFramePr>
        <p:xfrm>
          <a:off x="899592" y="1340768"/>
          <a:ext cx="7488832" cy="248158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TF103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Aussage ist für einen Doppelsuper richtig?</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700" b="0" i="0" u="none" strike="noStrike">
                          <a:solidFill>
                            <a:srgbClr val="000000"/>
                          </a:solidFill>
                          <a:effectLst/>
                          <a:latin typeface="Arial"/>
                        </a:rPr>
                        <a:t>Das von der Antenne aufgenommene Signal bleibt bis zum Demodulator in seiner Frequenz erhalten.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700" b="0" i="0" u="none" strike="noStrike">
                          <a:solidFill>
                            <a:srgbClr val="000000"/>
                          </a:solidFill>
                          <a:effectLst/>
                          <a:latin typeface="Arial"/>
                        </a:rPr>
                        <a:t>Mit einer niedrigen zweiten ZF erreicht man leicht eine gute Trennschärfe.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700" b="0" i="0" u="none" strike="noStrike">
                          <a:solidFill>
                            <a:srgbClr val="000000"/>
                          </a:solidFill>
                          <a:effectLst/>
                          <a:latin typeface="Arial"/>
                        </a:rPr>
                        <a:t>Durch eine hohe erste ZF erreicht man leicht eine gute Trennschärfe.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700" b="0" i="0" u="none" strike="noStrike" dirty="0">
                          <a:solidFill>
                            <a:srgbClr val="000000"/>
                          </a:solidFill>
                          <a:effectLst/>
                          <a:latin typeface="Arial"/>
                        </a:rPr>
                        <a:t>Durch eine niedrige zweite ZF erreicht man leicht eine gute Spiegelselektion.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18403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3702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88435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4108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34632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181911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28529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38554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80529884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26</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3415406548"/>
              </p:ext>
            </p:extLst>
          </p:nvPr>
        </p:nvGraphicFramePr>
        <p:xfrm>
          <a:off x="899592" y="4077072"/>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TF108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Eine </a:t>
                      </a:r>
                      <a:r>
                        <a:rPr lang="de-DE" sz="1800" b="1" i="0" u="none" strike="noStrike" dirty="0">
                          <a:solidFill>
                            <a:srgbClr val="FFFFFF"/>
                          </a:solidFill>
                          <a:effectLst/>
                          <a:latin typeface="Arial"/>
                        </a:rPr>
                        <a:t>schmale Empfängerbandbreite führt im Allgemeinen zu einer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fehlenden Trennschärfe.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unzulänglichen Trennschärfe.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hohen Trennschärfe.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schlechten</a:t>
                      </a:r>
                      <a:r>
                        <a:rPr lang="en-US" sz="1800" b="0" i="0" u="none" strike="noStrike" dirty="0">
                          <a:solidFill>
                            <a:srgbClr val="000000"/>
                          </a:solidFill>
                          <a:effectLst/>
                          <a:latin typeface="Arial"/>
                        </a:rPr>
                        <a:t> Demodulation.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6436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50351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4035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7810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50124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6299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538531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57535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858346818"/>
              </p:ext>
            </p:extLst>
          </p:nvPr>
        </p:nvGraphicFramePr>
        <p:xfrm>
          <a:off x="899592" y="1340768"/>
          <a:ext cx="7488832" cy="231584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TF106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 </a:t>
                      </a:r>
                      <a:r>
                        <a:rPr lang="de-DE" sz="1800" b="1" i="0" u="none" strike="noStrike" dirty="0">
                          <a:solidFill>
                            <a:srgbClr val="FFFFFF"/>
                          </a:solidFill>
                          <a:effectLst/>
                          <a:latin typeface="Arial"/>
                        </a:rPr>
                        <a:t>Einem Mischer werden die Frequenzen 136 MHz </a:t>
                      </a:r>
                      <a:r>
                        <a:rPr lang="de-DE" sz="1800" b="1" i="0" u="none" strike="noStrike" dirty="0" smtClean="0">
                          <a:solidFill>
                            <a:srgbClr val="FFFFFF"/>
                          </a:solidFill>
                          <a:effectLst/>
                          <a:latin typeface="Arial"/>
                        </a:rPr>
                        <a:t>und </a:t>
                      </a:r>
                      <a:br>
                        <a:rPr lang="de-DE" sz="1800" b="1" i="0" u="none" strike="noStrike" dirty="0" smtClean="0">
                          <a:solidFill>
                            <a:srgbClr val="FFFFFF"/>
                          </a:solidFill>
                          <a:effectLst/>
                          <a:latin typeface="Arial"/>
                        </a:rPr>
                      </a:br>
                      <a:r>
                        <a:rPr lang="de-DE" sz="1800" b="1" i="0" u="none" strike="noStrike" dirty="0" smtClean="0">
                          <a:solidFill>
                            <a:srgbClr val="FFFFFF"/>
                          </a:solidFill>
                          <a:effectLst/>
                          <a:latin typeface="Arial"/>
                        </a:rPr>
                        <a:t>145 </a:t>
                      </a:r>
                      <a:r>
                        <a:rPr lang="de-DE" sz="1800" b="1" i="0" u="none" strike="noStrike" dirty="0">
                          <a:solidFill>
                            <a:srgbClr val="FFFFFF"/>
                          </a:solidFill>
                          <a:effectLst/>
                          <a:latin typeface="Arial"/>
                        </a:rPr>
                        <a:t>MHz zugeführt. Welche Frequenzen werden </a:t>
                      </a:r>
                      <a:r>
                        <a:rPr lang="de-DE" sz="1800" b="1" i="0" u="none" strike="noStrike" dirty="0" smtClean="0">
                          <a:solidFill>
                            <a:srgbClr val="FFFFFF"/>
                          </a:solidFill>
                          <a:effectLst/>
                          <a:latin typeface="Arial"/>
                        </a:rPr>
                        <a:t>beim </a:t>
                      </a:r>
                      <a:r>
                        <a:rPr lang="de-DE" sz="1800" b="1" i="0" u="none" strike="noStrike" dirty="0">
                          <a:solidFill>
                            <a:srgbClr val="FFFFFF"/>
                          </a:solidFill>
                          <a:effectLst/>
                          <a:latin typeface="Arial"/>
                        </a:rPr>
                        <a:t>Mischvorgang erzeugt?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9 MHz und 281 MHz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127 MHz und 154 MHz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272 MHz und 290 MHz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140,5 MHz und 281 MHz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22183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5961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9662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3218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57225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20064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29348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2965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08149488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780387037"/>
              </p:ext>
            </p:extLst>
          </p:nvPr>
        </p:nvGraphicFramePr>
        <p:xfrm>
          <a:off x="899592" y="2568302"/>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TF109</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Die </a:t>
                      </a:r>
                      <a:r>
                        <a:rPr lang="de-DE" sz="1800" b="1" i="0" u="none" strike="noStrike" dirty="0">
                          <a:solidFill>
                            <a:srgbClr val="FFFFFF"/>
                          </a:solidFill>
                          <a:effectLst/>
                          <a:latin typeface="Arial"/>
                        </a:rPr>
                        <a:t>Frequenzdifferenz zwischen dem HF-Nutzsignal und dem Spiegelsignal entspricht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dem zweifachen der ersten ZF.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der Frequenz des lokalen Oszillators.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der HF-Eingangsfrequenz.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der </a:t>
                      </a:r>
                      <a:r>
                        <a:rPr lang="en-US" sz="1800" b="0" i="0" u="none" strike="noStrike" dirty="0" err="1">
                          <a:solidFill>
                            <a:srgbClr val="000000"/>
                          </a:solidFill>
                          <a:effectLst/>
                          <a:latin typeface="Arial"/>
                        </a:rPr>
                        <a:t>Frequenz</a:t>
                      </a:r>
                      <a:r>
                        <a:rPr lang="en-US" sz="1800" b="0" i="0" u="none" strike="noStrike" dirty="0">
                          <a:solidFill>
                            <a:srgbClr val="000000"/>
                          </a:solidFill>
                          <a:effectLst/>
                          <a:latin typeface="Arial"/>
                        </a:rPr>
                        <a:t> des </a:t>
                      </a:r>
                      <a:r>
                        <a:rPr lang="en-US" sz="1800" b="0" i="0" u="none" strike="noStrike" dirty="0" err="1">
                          <a:solidFill>
                            <a:srgbClr val="000000"/>
                          </a:solidFill>
                          <a:effectLst/>
                          <a:latin typeface="Arial"/>
                        </a:rPr>
                        <a:t>Preselektors</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1642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5558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9024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2914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5330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5062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388419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2640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109041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Konverter</a:t>
            </a:r>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28</a:t>
            </a:fld>
            <a:endParaRPr lang="de-DE" altLang="en-US" dirty="0"/>
          </a:p>
        </p:txBody>
      </p:sp>
      <p:sp>
        <p:nvSpPr>
          <p:cNvPr id="9" name="Textfeld 8"/>
          <p:cNvSpPr txBox="1"/>
          <p:nvPr/>
        </p:nvSpPr>
        <p:spPr>
          <a:xfrm>
            <a:off x="683567" y="1268760"/>
            <a:ext cx="7776865" cy="5201424"/>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 </a:t>
            </a:r>
            <a:r>
              <a:rPr lang="de-DE" sz="1600" dirty="0">
                <a:latin typeface="Verdana" panose="020B0604030504040204" pitchFamily="34" charset="0"/>
                <a:ea typeface="Verdana" panose="020B0604030504040204" pitchFamily="34" charset="0"/>
                <a:cs typeface="Verdana" panose="020B0604030504040204" pitchFamily="34" charset="0"/>
              </a:rPr>
              <a:t>vorhandener Kurzwellenempfänger lässt sich als ZF-Verstärker, Demodulator und NF-Verstärker für den Empfang von Ultrakurzwellen (2-m-Band oder 70-cm-Band) verwenden, indem </a:t>
            </a:r>
            <a:r>
              <a:rPr lang="de-DE" sz="1600" dirty="0" smtClean="0">
                <a:latin typeface="Verdana" panose="020B0604030504040204" pitchFamily="34" charset="0"/>
                <a:ea typeface="Verdana" panose="020B0604030504040204" pitchFamily="34" charset="0"/>
                <a:cs typeface="Verdana" panose="020B0604030504040204" pitchFamily="34" charset="0"/>
              </a:rPr>
              <a:t>man </a:t>
            </a:r>
            <a:r>
              <a:rPr lang="de-DE" sz="1600" dirty="0">
                <a:latin typeface="Verdana" panose="020B0604030504040204" pitchFamily="34" charset="0"/>
                <a:ea typeface="Verdana" panose="020B0604030504040204" pitchFamily="34" charset="0"/>
                <a:cs typeface="Verdana" panose="020B0604030504040204" pitchFamily="34" charset="0"/>
              </a:rPr>
              <a:t>einen Frequenzumsetzer (Konverter) dazwischen schaltet.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Soll </a:t>
            </a:r>
            <a:r>
              <a:rPr lang="de-DE" sz="1600" dirty="0">
                <a:latin typeface="Verdana" panose="020B0604030504040204" pitchFamily="34" charset="0"/>
                <a:ea typeface="Verdana" panose="020B0604030504040204" pitchFamily="34" charset="0"/>
                <a:cs typeface="Verdana" panose="020B0604030504040204" pitchFamily="34" charset="0"/>
              </a:rPr>
              <a:t>zum Beispiel das 2-m-Band von 144-146 MHz empfangen werden, benötigt man für den Mischer eine </a:t>
            </a:r>
            <a:r>
              <a:rPr lang="de-DE" sz="1600" dirty="0" smtClean="0">
                <a:latin typeface="Verdana" panose="020B0604030504040204" pitchFamily="34" charset="0"/>
                <a:ea typeface="Verdana" panose="020B0604030504040204" pitchFamily="34" charset="0"/>
                <a:cs typeface="Verdana" panose="020B0604030504040204" pitchFamily="34" charset="0"/>
              </a:rPr>
              <a:t>Oszillatorfrequenz </a:t>
            </a:r>
            <a:r>
              <a:rPr lang="de-DE" sz="1600" dirty="0">
                <a:latin typeface="Verdana" panose="020B0604030504040204" pitchFamily="34" charset="0"/>
                <a:ea typeface="Verdana" panose="020B0604030504040204" pitchFamily="34" charset="0"/>
                <a:cs typeface="Verdana" panose="020B0604030504040204" pitchFamily="34" charset="0"/>
              </a:rPr>
              <a:t>von 116 MHz, die man durch Verdreifachung aus 38,667 MHz erhält. Mischt man 144 MHz mit 116 MHz, erhält man 28 MHz. Stellt man den Kurzwellenempfänger (RX </a:t>
            </a:r>
            <a:r>
              <a:rPr lang="de-DE" sz="1600" dirty="0" smtClean="0">
                <a:latin typeface="Verdana" panose="020B0604030504040204" pitchFamily="34" charset="0"/>
                <a:ea typeface="Verdana" panose="020B0604030504040204" pitchFamily="34" charset="0"/>
                <a:cs typeface="Verdana" panose="020B0604030504040204" pitchFamily="34" charset="0"/>
              </a:rPr>
              <a:t>im </a:t>
            </a:r>
            <a:r>
              <a:rPr lang="de-DE" sz="1600" dirty="0">
                <a:latin typeface="Verdana" panose="020B0604030504040204" pitchFamily="34" charset="0"/>
                <a:ea typeface="Verdana" panose="020B0604030504040204" pitchFamily="34" charset="0"/>
                <a:cs typeface="Verdana" panose="020B0604030504040204" pitchFamily="34" charset="0"/>
              </a:rPr>
              <a:t>Bild) auf 30 MHz, empfängt man 146 MHz (146-116 = 30).</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2126" y="2482798"/>
            <a:ext cx="3765233" cy="2093214"/>
          </a:xfrm>
          <a:prstGeom prst="rect">
            <a:avLst/>
          </a:prstGeom>
        </p:spPr>
      </p:pic>
    </p:spTree>
    <p:extLst>
      <p:ext uri="{BB962C8B-B14F-4D97-AF65-F5344CB8AC3E}">
        <p14:creationId xmlns:p14="http://schemas.microsoft.com/office/powerpoint/2010/main" val="2757746733"/>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031076637"/>
              </p:ext>
            </p:extLst>
          </p:nvPr>
        </p:nvGraphicFramePr>
        <p:xfrm>
          <a:off x="899592" y="2568302"/>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TF110</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Durch </a:t>
                      </a:r>
                      <a:r>
                        <a:rPr lang="de-DE" sz="1800" b="1" i="0" u="none" strike="noStrike" dirty="0">
                          <a:solidFill>
                            <a:srgbClr val="FFFFFF"/>
                          </a:solidFill>
                          <a:effectLst/>
                          <a:latin typeface="Arial"/>
                        </a:rPr>
                        <a:t>welchen Vorgang setzt ein Konverter einen Frequenzbereich für einen vorhandenen Empfänger um?</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Durch Rückkopplung.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Durch Vervielfachung.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Durch Frequenzteilung.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Durch</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Mischung</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1642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5558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9024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2914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5330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5062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88419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26405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14696147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SSB-Sendertechnik</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900" y="1231592"/>
            <a:ext cx="7890893" cy="518090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der Modulation erfolgt </a:t>
            </a:r>
            <a:r>
              <a:rPr lang="de-DE" sz="1600" dirty="0">
                <a:latin typeface="Verdana" panose="020B0604030504040204" pitchFamily="34" charset="0"/>
                <a:ea typeface="Verdana" panose="020B0604030504040204" pitchFamily="34" charset="0"/>
                <a:cs typeface="Verdana" panose="020B0604030504040204" pitchFamily="34" charset="0"/>
              </a:rPr>
              <a:t>auch die Trägerunterdrückung. Dies geschieht häufig bei einer Frequenz im Bereich um 5 MHz. </a:t>
            </a:r>
            <a:r>
              <a:rPr lang="de-DE" sz="1600" dirty="0" smtClean="0">
                <a:latin typeface="Verdana" panose="020B0604030504040204" pitchFamily="34" charset="0"/>
                <a:ea typeface="Verdana" panose="020B0604030504040204" pitchFamily="34" charset="0"/>
                <a:cs typeface="Verdana" panose="020B0604030504040204" pitchFamily="34" charset="0"/>
              </a:rPr>
              <a:t>Ein </a:t>
            </a:r>
            <a:r>
              <a:rPr lang="de-DE" sz="1600" dirty="0">
                <a:latin typeface="Verdana" panose="020B0604030504040204" pitchFamily="34" charset="0"/>
                <a:ea typeface="Verdana" panose="020B0604030504040204" pitchFamily="34" charset="0"/>
                <a:cs typeface="Verdana" panose="020B0604030504040204" pitchFamily="34" charset="0"/>
              </a:rPr>
              <a:t>Mischer transponiert </a:t>
            </a:r>
            <a:r>
              <a:rPr lang="de-DE" sz="1600" dirty="0" smtClean="0">
                <a:latin typeface="Verdana" panose="020B0604030504040204" pitchFamily="34" charset="0"/>
                <a:ea typeface="Verdana" panose="020B0604030504040204" pitchFamily="34" charset="0"/>
                <a:cs typeface="Verdana" panose="020B0604030504040204" pitchFamily="34" charset="0"/>
              </a:rPr>
              <a:t>dieses </a:t>
            </a:r>
            <a:r>
              <a:rPr lang="de-DE" sz="1600" dirty="0">
                <a:latin typeface="Verdana" panose="020B0604030504040204" pitchFamily="34" charset="0"/>
                <a:ea typeface="Verdana" panose="020B0604030504040204" pitchFamily="34" charset="0"/>
                <a:cs typeface="Verdana" panose="020B0604030504040204" pitchFamily="34" charset="0"/>
              </a:rPr>
              <a:t>Signal mittels eines zweiten Oszillators auf die gewünschte Endfrequenz. Der zweite Oszillator ist in der Frequenz einstellbar und bestimmt letztendlich die </a:t>
            </a:r>
            <a:r>
              <a:rPr lang="de-DE" sz="1600" dirty="0" smtClean="0">
                <a:latin typeface="Verdana" panose="020B0604030504040204" pitchFamily="34" charset="0"/>
                <a:ea typeface="Verdana" panose="020B0604030504040204" pitchFamily="34" charset="0"/>
                <a:cs typeface="Verdana" panose="020B0604030504040204" pitchFamily="34" charset="0"/>
              </a:rPr>
              <a:t>Sendefrequenz</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Zum Schluss wird das </a:t>
            </a:r>
            <a:r>
              <a:rPr lang="de-DE" sz="1600" dirty="0">
                <a:latin typeface="Verdana" panose="020B0604030504040204" pitchFamily="34" charset="0"/>
                <a:ea typeface="Verdana" panose="020B0604030504040204" pitchFamily="34" charset="0"/>
                <a:cs typeface="Verdana" panose="020B0604030504040204" pitchFamily="34" charset="0"/>
              </a:rPr>
              <a:t>Ausgangsignal </a:t>
            </a:r>
            <a:r>
              <a:rPr lang="de-DE" sz="1600" dirty="0" smtClean="0">
                <a:latin typeface="Verdana" panose="020B0604030504040204" pitchFamily="34" charset="0"/>
                <a:ea typeface="Verdana" panose="020B0604030504040204" pitchFamily="34" charset="0"/>
                <a:cs typeface="Verdana" panose="020B0604030504040204" pitchFamily="34" charset="0"/>
              </a:rPr>
              <a:t>auf </a:t>
            </a:r>
            <a:r>
              <a:rPr lang="de-DE" sz="1600" dirty="0">
                <a:latin typeface="Verdana" panose="020B0604030504040204" pitchFamily="34" charset="0"/>
                <a:ea typeface="Verdana" panose="020B0604030504040204" pitchFamily="34" charset="0"/>
                <a:cs typeface="Verdana" panose="020B0604030504040204" pitchFamily="34" charset="0"/>
              </a:rPr>
              <a:t>die gewünschte Leistung verstärkt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zu starker Aussteuerung </a:t>
            </a:r>
            <a:r>
              <a:rPr lang="de-DE" sz="1600" dirty="0" smtClean="0">
                <a:latin typeface="Verdana" panose="020B0604030504040204" pitchFamily="34" charset="0"/>
                <a:ea typeface="Verdana" panose="020B0604030504040204" pitchFamily="34" charset="0"/>
                <a:cs typeface="Verdana" panose="020B0604030504040204" pitchFamily="34" charset="0"/>
              </a:rPr>
              <a:t>erreicht das Ausgangssignal Werte im Bereich der Versorgungsspannung und wird dadurch begrenzt, </a:t>
            </a:r>
            <a:r>
              <a:rPr lang="de-DE" sz="1600" dirty="0">
                <a:latin typeface="Verdana" panose="020B0604030504040204" pitchFamily="34" charset="0"/>
                <a:ea typeface="Verdana" panose="020B0604030504040204" pitchFamily="34" charset="0"/>
                <a:cs typeface="Verdana" panose="020B0604030504040204" pitchFamily="34" charset="0"/>
              </a:rPr>
              <a:t>was zu Verzerrungen führt, die sich so äußern, dass in der Nähe der Sendefrequenz Nebenaussendungen </a:t>
            </a:r>
            <a:r>
              <a:rPr lang="de-DE" sz="1600" dirty="0" smtClean="0">
                <a:latin typeface="Verdana" panose="020B0604030504040204" pitchFamily="34" charset="0"/>
                <a:ea typeface="Verdana" panose="020B0604030504040204" pitchFamily="34" charset="0"/>
                <a:cs typeface="Verdana" panose="020B0604030504040204" pitchFamily="34" charset="0"/>
              </a:rPr>
              <a:t>entstehen. Diese nennt man </a:t>
            </a:r>
            <a:r>
              <a:rPr lang="de-DE" sz="1600" dirty="0" err="1" smtClean="0">
                <a:latin typeface="Verdana" panose="020B0604030504040204" pitchFamily="34" charset="0"/>
                <a:ea typeface="Verdana" panose="020B0604030504040204" pitchFamily="34" charset="0"/>
                <a:cs typeface="Verdana" panose="020B0604030504040204" pitchFamily="34" charset="0"/>
              </a:rPr>
              <a:t>Splatter</a:t>
            </a:r>
            <a:r>
              <a:rPr lang="de-DE" sz="1600" dirty="0" smtClean="0">
                <a:latin typeface="Verdana" panose="020B0604030504040204" pitchFamily="34" charset="0"/>
                <a:ea typeface="Verdana" panose="020B0604030504040204" pitchFamily="34" charset="0"/>
                <a:cs typeface="Verdana" panose="020B0604030504040204" pitchFamily="34" charset="0"/>
              </a:rPr>
              <a:t>, wodurch </a:t>
            </a:r>
            <a:r>
              <a:rPr lang="de-DE" sz="1600" dirty="0">
                <a:latin typeface="Verdana" panose="020B0604030504040204" pitchFamily="34" charset="0"/>
                <a:ea typeface="Verdana" panose="020B0604030504040204" pitchFamily="34" charset="0"/>
                <a:cs typeface="Verdana" panose="020B0604030504040204" pitchFamily="34" charset="0"/>
              </a:rPr>
              <a:t>Stationen in der Nähe der Frequenz stark gestört werden können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Um die Leistung des SSB-Senders in einem solchen Fall zu verringern, braucht man entweder nur leiser zu sprechen oder die Aussteuerung am Mikrofonregler herunter zu drehen.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Wenn eine separate Endstufe (power </a:t>
            </a:r>
            <a:r>
              <a:rPr lang="de-DE" sz="1600" dirty="0" err="1">
                <a:latin typeface="Verdana" panose="020B0604030504040204" pitchFamily="34" charset="0"/>
                <a:ea typeface="Verdana" panose="020B0604030504040204" pitchFamily="34" charset="0"/>
                <a:cs typeface="Verdana" panose="020B0604030504040204" pitchFamily="34" charset="0"/>
              </a:rPr>
              <a:t>amplifier</a:t>
            </a:r>
            <a:r>
              <a:rPr lang="de-DE" sz="1600" dirty="0">
                <a:latin typeface="Verdana" panose="020B0604030504040204" pitchFamily="34" charset="0"/>
                <a:ea typeface="Verdana" panose="020B0604030504040204" pitchFamily="34" charset="0"/>
                <a:cs typeface="Verdana" panose="020B0604030504040204" pitchFamily="34" charset="0"/>
              </a:rPr>
              <a:t>, PA) verwendet wird, kann auch die Ansteuerleistung dieser PA durch Zwischenschaltung eines Dämpfungsgliedes herabgesetzt </a:t>
            </a:r>
            <a:r>
              <a:rPr lang="de-DE" sz="1600" dirty="0" smtClean="0">
                <a:latin typeface="Verdana" panose="020B0604030504040204" pitchFamily="34" charset="0"/>
                <a:ea typeface="Verdana" panose="020B0604030504040204" pitchFamily="34" charset="0"/>
                <a:cs typeface="Verdana" panose="020B0604030504040204" pitchFamily="34" charset="0"/>
              </a:rPr>
              <a:t>werden.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manchen Geräten geschieht dies sogar automatisch </a:t>
            </a:r>
            <a:r>
              <a:rPr lang="de-DE" sz="1600" dirty="0">
                <a:latin typeface="Verdana" panose="020B0604030504040204" pitchFamily="34" charset="0"/>
                <a:ea typeface="Verdana" panose="020B0604030504040204" pitchFamily="34" charset="0"/>
                <a:cs typeface="Verdana" panose="020B0604030504040204" pitchFamily="34" charset="0"/>
              </a:rPr>
              <a:t>durch eine automatische Pegelregelung (</a:t>
            </a:r>
            <a:r>
              <a:rPr lang="de-DE" sz="1600" dirty="0" err="1">
                <a:latin typeface="Verdana" panose="020B0604030504040204" pitchFamily="34" charset="0"/>
                <a:ea typeface="Verdana" panose="020B0604030504040204" pitchFamily="34" charset="0"/>
                <a:cs typeface="Verdana" panose="020B0604030504040204" pitchFamily="34" charset="0"/>
              </a:rPr>
              <a:t>automatic</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level</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control</a:t>
            </a:r>
            <a:r>
              <a:rPr lang="de-DE" sz="1600" dirty="0">
                <a:latin typeface="Verdana" panose="020B0604030504040204" pitchFamily="34" charset="0"/>
                <a:ea typeface="Verdana" panose="020B0604030504040204" pitchFamily="34" charset="0"/>
                <a:cs typeface="Verdana" panose="020B0604030504040204" pitchFamily="34" charset="0"/>
              </a:rPr>
              <a:t>, ALC</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Geräteeigenschaften</a:t>
            </a:r>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30</a:t>
            </a:fld>
            <a:endParaRPr lang="de-DE" altLang="en-US" dirty="0"/>
          </a:p>
        </p:txBody>
      </p:sp>
      <p:sp>
        <p:nvSpPr>
          <p:cNvPr id="9" name="Textfeld 8"/>
          <p:cNvSpPr txBox="1"/>
          <p:nvPr/>
        </p:nvSpPr>
        <p:spPr>
          <a:xfrm>
            <a:off x="683567" y="3803556"/>
            <a:ext cx="7890893" cy="2267287"/>
          </a:xfrm>
          <a:prstGeom prst="rect">
            <a:avLst/>
          </a:prstGeom>
          <a:noFill/>
        </p:spPr>
        <p:txBody>
          <a:bodyPr wrap="square" rtlCol="0">
            <a:spAutoFit/>
          </a:bodyPr>
          <a:lstStyle/>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Zum </a:t>
            </a:r>
            <a:r>
              <a:rPr lang="de-DE" sz="1600" dirty="0">
                <a:latin typeface="Verdana" panose="020B0604030504040204" pitchFamily="34" charset="0"/>
                <a:ea typeface="Verdana" panose="020B0604030504040204" pitchFamily="34" charset="0"/>
                <a:cs typeface="Verdana" panose="020B0604030504040204" pitchFamily="34" charset="0"/>
              </a:rPr>
              <a:t>Schluss der Lektion über Sender und Empfänger sollen noch ein paar Eigenschaften der Geräte erläutert werden, die etwas über die Qualität der Geräte aussagen. Hier im Rahmen des Lehrgangs für das Amateurfunkzeugnis der Klasse E werden diese Eigenschaften nur kurz beschrieben. Im Aufbaulehrgang für die Klasse A wird auch die Theorie dazu besprochen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1581522"/>
            <a:ext cx="5657850" cy="2495550"/>
          </a:xfrm>
          <a:prstGeom prst="rect">
            <a:avLst/>
          </a:prstGeom>
        </p:spPr>
      </p:pic>
    </p:spTree>
    <p:extLst>
      <p:ext uri="{BB962C8B-B14F-4D97-AF65-F5344CB8AC3E}">
        <p14:creationId xmlns:p14="http://schemas.microsoft.com/office/powerpoint/2010/main" val="89791984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Empfindlichkeit</a:t>
            </a:r>
          </a:p>
        </p:txBody>
      </p:sp>
      <p:sp>
        <p:nvSpPr>
          <p:cNvPr id="10244" name="Foliennummernplatzhalter 5"/>
          <p:cNvSpPr>
            <a:spLocks noGrp="1"/>
          </p:cNvSpPr>
          <p:nvPr>
            <p:ph type="sldNum" sz="quarter" idx="4294967295"/>
          </p:nvPr>
        </p:nvSpPr>
        <p:spPr bwMode="auto">
          <a:xfrm>
            <a:off x="7740352" y="6248400"/>
            <a:ext cx="1403648"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31</a:t>
            </a:fld>
            <a:endParaRPr lang="de-DE" altLang="en-US" dirty="0"/>
          </a:p>
        </p:txBody>
      </p:sp>
      <p:sp>
        <p:nvSpPr>
          <p:cNvPr id="9" name="Textfeld 8"/>
          <p:cNvSpPr txBox="1"/>
          <p:nvPr/>
        </p:nvSpPr>
        <p:spPr>
          <a:xfrm>
            <a:off x="683567" y="1268760"/>
            <a:ext cx="7776865" cy="156966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sehr wichtige Eigenschaft eines Empfängers ist die Empfindlichkeit. Im Prinzip besagt diese, wie stark ein Signal empfangen werden muss, dass es über dem Geräuschpegel liegt, den der Empfänger selbst produziert. Das thermische Rauschen ist eines dieser störenden Geräusche. </a:t>
            </a:r>
            <a:r>
              <a:rPr lang="de-DE" sz="1600" dirty="0" smtClean="0">
                <a:latin typeface="Verdana" panose="020B0604030504040204" pitchFamily="34" charset="0"/>
                <a:ea typeface="Verdana" panose="020B0604030504040204" pitchFamily="34" charset="0"/>
                <a:cs typeface="Verdana" panose="020B0604030504040204" pitchFamily="34" charset="0"/>
              </a:rPr>
              <a:t>Das Bild </a:t>
            </a:r>
            <a:r>
              <a:rPr lang="de-DE" sz="1600" dirty="0">
                <a:latin typeface="Verdana" panose="020B0604030504040204" pitchFamily="34" charset="0"/>
                <a:ea typeface="Verdana" panose="020B0604030504040204" pitchFamily="34" charset="0"/>
                <a:cs typeface="Verdana" panose="020B0604030504040204" pitchFamily="34" charset="0"/>
              </a:rPr>
              <a:t>verdeutlicht den in diesem Zusammenhang zu nennenden Rauschabstand</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1856" y="3035012"/>
            <a:ext cx="4084320" cy="2842260"/>
          </a:xfrm>
          <a:prstGeom prst="rect">
            <a:avLst/>
          </a:prstGeom>
        </p:spPr>
      </p:pic>
    </p:spTree>
    <p:extLst>
      <p:ext uri="{BB962C8B-B14F-4D97-AF65-F5344CB8AC3E}">
        <p14:creationId xmlns:p14="http://schemas.microsoft.com/office/powerpoint/2010/main" val="354174130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935298697"/>
              </p:ext>
            </p:extLst>
          </p:nvPr>
        </p:nvGraphicFramePr>
        <p:xfrm>
          <a:off x="899592" y="2708920"/>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TF401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Die </a:t>
                      </a:r>
                      <a:r>
                        <a:rPr lang="de-DE" sz="1800" b="1" i="0" u="none" strike="noStrike" dirty="0">
                          <a:solidFill>
                            <a:srgbClr val="FFFFFF"/>
                          </a:solidFill>
                          <a:effectLst/>
                          <a:latin typeface="Arial"/>
                        </a:rPr>
                        <a:t>Empfindlichkeit eines Empfängers bezieht sich auf die</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Stabilität des VFO.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Bandbreite des HF-Vorverstärkers.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Fähigkeit des Empfängers, schwache Signale zu empfangen.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Fähigkeit des Empfängers, starke Signale zu unterdrücken.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219021" y="31083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48715" y="34890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8456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2394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51241" y="346628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0946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3827386"/>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421207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54966654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Trennschärfe</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33</a:t>
            </a:fld>
            <a:endParaRPr lang="de-DE" altLang="en-US"/>
          </a:p>
        </p:txBody>
      </p:sp>
      <p:sp>
        <p:nvSpPr>
          <p:cNvPr id="11" name="Textfeld 10"/>
          <p:cNvSpPr txBox="1"/>
          <p:nvPr/>
        </p:nvSpPr>
        <p:spPr>
          <a:xfrm>
            <a:off x="683567" y="1268760"/>
            <a:ext cx="7848873" cy="156966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Trennschärfe bedeutet, wie gut ein Empfänger das gewünschte Signal von den benachbarten Signalen trennen kann. Verantwortlich ist die Durchlasskurve des ZF-Filters. Der Empfänger mit der Selektionskurve </a:t>
            </a:r>
            <a:r>
              <a:rPr lang="de-DE" sz="1600" dirty="0" smtClean="0">
                <a:latin typeface="Verdana" panose="020B0604030504040204" pitchFamily="34" charset="0"/>
                <a:ea typeface="Verdana" panose="020B0604030504040204" pitchFamily="34" charset="0"/>
                <a:cs typeface="Verdana" panose="020B0604030504040204" pitchFamily="34" charset="0"/>
              </a:rPr>
              <a:t>B </a:t>
            </a:r>
            <a:r>
              <a:rPr lang="de-DE" sz="1600" dirty="0">
                <a:latin typeface="Verdana" panose="020B0604030504040204" pitchFamily="34" charset="0"/>
                <a:ea typeface="Verdana" panose="020B0604030504040204" pitchFamily="34" charset="0"/>
                <a:cs typeface="Verdana" panose="020B0604030504040204" pitchFamily="34" charset="0"/>
              </a:rPr>
              <a:t>hat natürlich die besseren Eigenschaften. Man kann die Selektionskurve durch den </a:t>
            </a:r>
            <a:r>
              <a:rPr lang="de-DE" sz="1600" dirty="0" err="1">
                <a:latin typeface="Verdana" panose="020B0604030504040204" pitchFamily="34" charset="0"/>
                <a:ea typeface="Verdana" panose="020B0604030504040204" pitchFamily="34" charset="0"/>
                <a:cs typeface="Verdana" panose="020B0604030504040204" pitchFamily="34" charset="0"/>
              </a:rPr>
              <a:t>Shapefaktor</a:t>
            </a:r>
            <a:r>
              <a:rPr lang="de-DE" sz="1600" dirty="0">
                <a:latin typeface="Verdana" panose="020B0604030504040204" pitchFamily="34" charset="0"/>
                <a:ea typeface="Verdana" panose="020B0604030504040204" pitchFamily="34" charset="0"/>
                <a:cs typeface="Verdana" panose="020B0604030504040204" pitchFamily="34" charset="0"/>
              </a:rPr>
              <a:t> beschreiben. Dieser Formfaktor gibt das Verhältnis der Bandbreite bei -60 dB zur Bandbreite bei -6 dB an</a:t>
            </a:r>
            <a:r>
              <a:rPr lang="de-DE" sz="1600" dirty="0" smtClean="0">
                <a:latin typeface="Verdana" panose="020B0604030504040204" pitchFamily="34" charset="0"/>
                <a:ea typeface="Verdana" panose="020B0604030504040204" pitchFamily="34" charset="0"/>
                <a:cs typeface="Verdana" panose="020B0604030504040204" pitchFamily="34" charset="0"/>
              </a:rPr>
              <a:t>.</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9565" y="3277418"/>
            <a:ext cx="5476875" cy="2095500"/>
          </a:xfrm>
          <a:prstGeom prst="rect">
            <a:avLst/>
          </a:prstGeom>
        </p:spPr>
      </p:pic>
    </p:spTree>
    <p:extLst>
      <p:ext uri="{BB962C8B-B14F-4D97-AF65-F5344CB8AC3E}">
        <p14:creationId xmlns:p14="http://schemas.microsoft.com/office/powerpoint/2010/main" val="2873559309"/>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Großsignalfestigkeit</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34</a:t>
            </a:fld>
            <a:endParaRPr lang="de-DE" altLang="en-US"/>
          </a:p>
        </p:txBody>
      </p:sp>
      <p:sp>
        <p:nvSpPr>
          <p:cNvPr id="11" name="Textfeld 10"/>
          <p:cNvSpPr txBox="1"/>
          <p:nvPr/>
        </p:nvSpPr>
        <p:spPr>
          <a:xfrm>
            <a:off x="683567" y="1268760"/>
            <a:ext cx="7848873" cy="423705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weiteres Gütekriterium für einen Empfänger ist die Großsignalfestigkeit. Über die Antenne gelangen gleichzeitig sehr viele Signale an den Empfängereingang, aus denen das gewünschte herauszufiltern ist. Gute Trennschärfe ist eine wichtige Voraussetzung. Doch selbst bei einem noch so guten Filter tritt das Problem auf, dass sich starke Signale vor Passieren des Filters gegenseitig beeinflussen und dabei Mischprodukte erzeugen, die in den ZF-Bereich fallen.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Wie </a:t>
            </a:r>
            <a:r>
              <a:rPr lang="de-DE" sz="1600" dirty="0">
                <a:latin typeface="Verdana" panose="020B0604030504040204" pitchFamily="34" charset="0"/>
                <a:ea typeface="Verdana" panose="020B0604030504040204" pitchFamily="34" charset="0"/>
                <a:cs typeface="Verdana" panose="020B0604030504040204" pitchFamily="34" charset="0"/>
              </a:rPr>
              <a:t>stark sich diese Störungen auswirken, hängt im Wesentlichen vom in den Mischstufen und ggf. im Vorverstärker getriebenen Aufwand ab. Als einheitliches Maß hierfür haben Techniker die in Dezibel über 1 mW (</a:t>
            </a:r>
            <a:r>
              <a:rPr lang="de-DE" sz="1600" dirty="0" err="1">
                <a:latin typeface="Verdana" panose="020B0604030504040204" pitchFamily="34" charset="0"/>
                <a:ea typeface="Verdana" panose="020B0604030504040204" pitchFamily="34" charset="0"/>
                <a:cs typeface="Verdana" panose="020B0604030504040204" pitchFamily="34" charset="0"/>
              </a:rPr>
              <a:t>dBm</a:t>
            </a:r>
            <a:r>
              <a:rPr lang="de-DE" sz="1600" dirty="0">
                <a:latin typeface="Verdana" panose="020B0604030504040204" pitchFamily="34" charset="0"/>
                <a:ea typeface="Verdana" panose="020B0604030504040204" pitchFamily="34" charset="0"/>
                <a:cs typeface="Verdana" panose="020B0604030504040204" pitchFamily="34" charset="0"/>
              </a:rPr>
              <a:t>) angegebene Größe IP3 (</a:t>
            </a:r>
            <a:r>
              <a:rPr lang="de-DE" sz="1600" dirty="0" err="1">
                <a:latin typeface="Verdana" panose="020B0604030504040204" pitchFamily="34" charset="0"/>
                <a:ea typeface="Verdana" panose="020B0604030504040204" pitchFamily="34" charset="0"/>
                <a:cs typeface="Verdana" panose="020B0604030504040204" pitchFamily="34" charset="0"/>
              </a:rPr>
              <a:t>Interception</a:t>
            </a:r>
            <a:r>
              <a:rPr lang="de-DE" sz="1600" dirty="0">
                <a:latin typeface="Verdana" panose="020B0604030504040204" pitchFamily="34" charset="0"/>
                <a:ea typeface="Verdana" panose="020B0604030504040204" pitchFamily="34" charset="0"/>
                <a:cs typeface="Verdana" panose="020B0604030504040204" pitchFamily="34" charset="0"/>
              </a:rPr>
              <a:t> Point, Intermodulationsprodukt dritter Ordnung) definiert.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Störungen durch ungenügende Großsignalfestigkeit hilft es, das Eingangssignal oder die Vorverstärkung zu reduzieren. Geeignete Bedienelemente an modernen Empfängern oder Transceivern heißen je nach Hersteller </a:t>
            </a:r>
            <a:r>
              <a:rPr lang="de-DE" sz="1600" dirty="0" err="1">
                <a:latin typeface="Verdana" panose="020B0604030504040204" pitchFamily="34" charset="0"/>
                <a:ea typeface="Verdana" panose="020B0604030504040204" pitchFamily="34" charset="0"/>
                <a:cs typeface="Verdana" panose="020B0604030504040204" pitchFamily="34" charset="0"/>
              </a:rPr>
              <a:t>Preamp</a:t>
            </a:r>
            <a:r>
              <a:rPr lang="de-DE" sz="1600" dirty="0">
                <a:latin typeface="Verdana" panose="020B0604030504040204" pitchFamily="34" charset="0"/>
                <a:ea typeface="Verdana" panose="020B0604030504040204" pitchFamily="34" charset="0"/>
                <a:cs typeface="Verdana" panose="020B0604030504040204" pitchFamily="34" charset="0"/>
              </a:rPr>
              <a:t>, ATT, IPO und anders.</a:t>
            </a:r>
          </a:p>
        </p:txBody>
      </p:sp>
    </p:spTree>
    <p:extLst>
      <p:ext uri="{BB962C8B-B14F-4D97-AF65-F5344CB8AC3E}">
        <p14:creationId xmlns:p14="http://schemas.microsoft.com/office/powerpoint/2010/main" val="803976525"/>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HF-Regelung (AGC)</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35</a:t>
            </a:fld>
            <a:endParaRPr lang="de-DE" altLang="en-US"/>
          </a:p>
        </p:txBody>
      </p:sp>
      <p:sp>
        <p:nvSpPr>
          <p:cNvPr id="11" name="Textfeld 10"/>
          <p:cNvSpPr txBox="1"/>
          <p:nvPr/>
        </p:nvSpPr>
        <p:spPr>
          <a:xfrm>
            <a:off x="683567" y="1268760"/>
            <a:ext cx="7848873" cy="181588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 gut </a:t>
            </a:r>
            <a:r>
              <a:rPr lang="de-DE" sz="1600" dirty="0" err="1">
                <a:latin typeface="Verdana" panose="020B0604030504040204" pitchFamily="34" charset="0"/>
                <a:ea typeface="Verdana" panose="020B0604030504040204" pitchFamily="34" charset="0"/>
                <a:cs typeface="Verdana" panose="020B0604030504040204" pitchFamily="34" charset="0"/>
              </a:rPr>
              <a:t>aufnehmbaren</a:t>
            </a:r>
            <a:r>
              <a:rPr lang="de-DE" sz="1600" dirty="0">
                <a:latin typeface="Verdana" panose="020B0604030504040204" pitchFamily="34" charset="0"/>
                <a:ea typeface="Verdana" panose="020B0604030504040204" pitchFamily="34" charset="0"/>
                <a:cs typeface="Verdana" panose="020B0604030504040204" pitchFamily="34" charset="0"/>
              </a:rPr>
              <a:t> Signale zwischen S5 und weit über S9 sollen ungefähr gleich laut aus dem Lautsprecher kommen. Der Lautstärkeausgleich geschieht mithilfe der AGC (</a:t>
            </a:r>
            <a:r>
              <a:rPr lang="de-DE" sz="1600" dirty="0" err="1">
                <a:latin typeface="Verdana" panose="020B0604030504040204" pitchFamily="34" charset="0"/>
                <a:ea typeface="Verdana" panose="020B0604030504040204" pitchFamily="34" charset="0"/>
                <a:cs typeface="Verdana" panose="020B0604030504040204" pitchFamily="34" charset="0"/>
              </a:rPr>
              <a:t>automatic</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gain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control</a:t>
            </a:r>
            <a:r>
              <a:rPr lang="de-DE" sz="1600" dirty="0">
                <a:latin typeface="Verdana" panose="020B0604030504040204" pitchFamily="34" charset="0"/>
                <a:ea typeface="Verdana" panose="020B0604030504040204" pitchFamily="34" charset="0"/>
                <a:cs typeface="Verdana" panose="020B0604030504040204" pitchFamily="34" charset="0"/>
              </a:rPr>
              <a:t>), was soviel wie automatische Lautstärkeregelung bedeutet. Dazu wird hinter dem Demodulator eines Empfängers die Höhe des Pegels „gemessen“ und je nach Stärke werden die Verstärkerstufen auf entsprechende Verstärkung geregelt. </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9740" y="3501008"/>
            <a:ext cx="4442460" cy="2468880"/>
          </a:xfrm>
          <a:prstGeom prst="rect">
            <a:avLst/>
          </a:prstGeom>
        </p:spPr>
      </p:pic>
    </p:spTree>
    <p:extLst>
      <p:ext uri="{BB962C8B-B14F-4D97-AF65-F5344CB8AC3E}">
        <p14:creationId xmlns:p14="http://schemas.microsoft.com/office/powerpoint/2010/main" val="339424532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572735699"/>
              </p:ext>
            </p:extLst>
          </p:nvPr>
        </p:nvGraphicFramePr>
        <p:xfrm>
          <a:off x="899592" y="1483866"/>
          <a:ext cx="7488832" cy="231584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TF201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Um </a:t>
                      </a:r>
                      <a:r>
                        <a:rPr lang="de-DE" sz="1800" b="1" i="0" u="none" strike="noStrike" dirty="0">
                          <a:solidFill>
                            <a:srgbClr val="FFFFFF"/>
                          </a:solidFill>
                          <a:effectLst/>
                          <a:latin typeface="Arial"/>
                        </a:rPr>
                        <a:t>Schwankungen des NF-Ausgangssignals durch Schwankungen des HF-Eingangssignals zu verringern, wird ein Empfänger mit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einer NF-Pegelbegrenzung ausgestattet.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NF-Filtern ausgestattet.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einer automatischen Verstärkungsregelung ausgestattet.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einer</a:t>
                      </a:r>
                      <a:r>
                        <a:rPr lang="en-US" sz="1800" b="0" i="0" u="none" strike="noStrike" dirty="0">
                          <a:solidFill>
                            <a:srgbClr val="000000"/>
                          </a:solidFill>
                          <a:effectLst/>
                          <a:latin typeface="Arial"/>
                        </a:rPr>
                        <a:t> NF-</a:t>
                      </a:r>
                      <a:r>
                        <a:rPr lang="en-US" sz="1800" b="0" i="0" u="none" strike="noStrike" dirty="0" err="1">
                          <a:solidFill>
                            <a:srgbClr val="000000"/>
                          </a:solidFill>
                          <a:effectLst/>
                          <a:latin typeface="Arial"/>
                        </a:rPr>
                        <a:t>Vorspannungsregelung</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ausgestattet</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219021" y="23622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74465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103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4779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72186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3486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3085238"/>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34504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135121484"/>
              </p:ext>
            </p:extLst>
          </p:nvPr>
        </p:nvGraphicFramePr>
        <p:xfrm>
          <a:off x="899592" y="4123779"/>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TF202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Bei </a:t>
                      </a:r>
                      <a:r>
                        <a:rPr lang="de-DE" sz="1800" b="1" i="0" u="none" strike="noStrike" dirty="0">
                          <a:solidFill>
                            <a:srgbClr val="FFFFFF"/>
                          </a:solidFill>
                          <a:effectLst/>
                          <a:latin typeface="Arial"/>
                        </a:rPr>
                        <a:t>Empfang eines sehr starken Signals verringert die AGC (</a:t>
                      </a:r>
                      <a:r>
                        <a:rPr lang="de-DE" sz="1800" b="1" i="0" u="none" strike="noStrike" dirty="0" err="1">
                          <a:solidFill>
                            <a:srgbClr val="FFFFFF"/>
                          </a:solidFill>
                          <a:effectLst/>
                          <a:latin typeface="Arial"/>
                        </a:rPr>
                        <a:t>automatic</a:t>
                      </a:r>
                      <a:r>
                        <a:rPr lang="de-DE" sz="1800" b="1" i="0" u="none" strike="noStrike" dirty="0">
                          <a:solidFill>
                            <a:srgbClr val="FFFFFF"/>
                          </a:solidFill>
                          <a:effectLst/>
                          <a:latin typeface="Arial"/>
                        </a:rPr>
                        <a:t> </a:t>
                      </a:r>
                      <a:r>
                        <a:rPr lang="de-DE" sz="1800" b="1" i="0" u="none" strike="noStrike" dirty="0" err="1">
                          <a:solidFill>
                            <a:srgbClr val="FFFFFF"/>
                          </a:solidFill>
                          <a:effectLst/>
                          <a:latin typeface="Arial"/>
                        </a:rPr>
                        <a:t>gain</a:t>
                      </a:r>
                      <a:r>
                        <a:rPr lang="de-DE" sz="1800" b="1" i="0" u="none" strike="noStrike" dirty="0">
                          <a:solidFill>
                            <a:srgbClr val="FFFFFF"/>
                          </a:solidFill>
                          <a:effectLst/>
                          <a:latin typeface="Arial"/>
                        </a:rPr>
                        <a:t> </a:t>
                      </a:r>
                      <a:r>
                        <a:rPr lang="de-DE" sz="1800" b="1" i="0" u="none" strike="noStrike" dirty="0" err="1">
                          <a:solidFill>
                            <a:srgbClr val="FFFFFF"/>
                          </a:solidFill>
                          <a:effectLst/>
                          <a:latin typeface="Arial"/>
                        </a:rPr>
                        <a:t>control</a:t>
                      </a:r>
                      <a:r>
                        <a:rPr lang="de-DE" sz="1800" b="1" i="0" u="none" strike="noStrike" dirty="0">
                          <a:solidFill>
                            <a:srgbClr val="FFFFFF"/>
                          </a:solidFill>
                          <a:effectLst/>
                          <a:latin typeface="Arial"/>
                        </a:rPr>
                        <a: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die Versorgungsspannung des VFO.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eine Verstärkung der NF-Stufen.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dirty="0" err="1">
                          <a:solidFill>
                            <a:srgbClr val="000000"/>
                          </a:solidFill>
                          <a:effectLst/>
                          <a:latin typeface="Arial"/>
                        </a:rPr>
                        <a:t>eine</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Filterreaktion</a:t>
                      </a:r>
                      <a:r>
                        <a:rPr lang="en-US" sz="1800" b="0" i="0" u="none" strike="noStrike" dirty="0">
                          <a:solidFill>
                            <a:srgbClr val="000000"/>
                          </a:solidFill>
                          <a:effectLst/>
                          <a:latin typeface="Arial"/>
                        </a:rPr>
                        <a: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Verstärkung der HF- und ZF-Stufen.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7279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963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26495" y="54754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292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723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7067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2472" y="54439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0403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05903321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err="1" smtClean="0"/>
              <a:t>Squelch</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37</a:t>
            </a:fld>
            <a:endParaRPr lang="de-DE" altLang="en-US"/>
          </a:p>
        </p:txBody>
      </p:sp>
      <p:sp>
        <p:nvSpPr>
          <p:cNvPr id="9" name="Textfeld 8"/>
          <p:cNvSpPr txBox="1"/>
          <p:nvPr/>
        </p:nvSpPr>
        <p:spPr>
          <a:xfrm>
            <a:off x="683567" y="1427292"/>
            <a:ext cx="7890893" cy="156966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Eine etwas andere Wirkung hat die Rauschsperre (</a:t>
            </a:r>
            <a:r>
              <a:rPr lang="de-DE" sz="1600" dirty="0" err="1">
                <a:latin typeface="Verdana" panose="020B0604030504040204" pitchFamily="34" charset="0"/>
                <a:ea typeface="Verdana" panose="020B0604030504040204" pitchFamily="34" charset="0"/>
                <a:cs typeface="Verdana" panose="020B0604030504040204" pitchFamily="34" charset="0"/>
              </a:rPr>
              <a:t>Squelch</a:t>
            </a:r>
            <a:r>
              <a:rPr lang="de-DE" sz="1600" dirty="0">
                <a:latin typeface="Verdana" panose="020B0604030504040204" pitchFamily="34" charset="0"/>
                <a:ea typeface="Verdana" panose="020B0604030504040204" pitchFamily="34" charset="0"/>
                <a:cs typeface="Verdana" panose="020B0604030504040204" pitchFamily="34" charset="0"/>
              </a:rPr>
              <a:t>). Wenn kein lesbares Signal am Empfänger ansteht und man das lästige Rauschen nicht hören möchte, dreht man in der Praxis am </a:t>
            </a:r>
            <a:r>
              <a:rPr lang="de-DE" sz="1600" dirty="0" err="1">
                <a:latin typeface="Verdana" panose="020B0604030504040204" pitchFamily="34" charset="0"/>
                <a:ea typeface="Verdana" panose="020B0604030504040204" pitchFamily="34" charset="0"/>
                <a:cs typeface="Verdana" panose="020B0604030504040204" pitchFamily="34" charset="0"/>
              </a:rPr>
              <a:t>Squelch</a:t>
            </a:r>
            <a:r>
              <a:rPr lang="de-DE" sz="1600" dirty="0">
                <a:latin typeface="Verdana" panose="020B0604030504040204" pitchFamily="34" charset="0"/>
                <a:ea typeface="Verdana" panose="020B0604030504040204" pitchFamily="34" charset="0"/>
                <a:cs typeface="Verdana" panose="020B0604030504040204" pitchFamily="34" charset="0"/>
              </a:rPr>
              <a:t> solange, bis das Rauschen plötzlich verschwindet. Erst wenn ein lesbareres Signal die eingestellte Schwelle überschreitet, kann man das Signal hören. Der </a:t>
            </a:r>
            <a:r>
              <a:rPr lang="de-DE" sz="1600" dirty="0" err="1">
                <a:latin typeface="Verdana" panose="020B0604030504040204" pitchFamily="34" charset="0"/>
                <a:ea typeface="Verdana" panose="020B0604030504040204" pitchFamily="34" charset="0"/>
                <a:cs typeface="Verdana" panose="020B0604030504040204" pitchFamily="34" charset="0"/>
              </a:rPr>
              <a:t>Squelch</a:t>
            </a:r>
            <a:r>
              <a:rPr lang="de-DE" sz="1600" dirty="0">
                <a:latin typeface="Verdana" panose="020B0604030504040204" pitchFamily="34" charset="0"/>
                <a:ea typeface="Verdana" panose="020B0604030504040204" pitchFamily="34" charset="0"/>
                <a:cs typeface="Verdana" panose="020B0604030504040204" pitchFamily="34" charset="0"/>
              </a:rPr>
              <a:t> wird überwiegend in der Betriebsart FM eingesetzt.</a:t>
            </a:r>
          </a:p>
        </p:txBody>
      </p:sp>
    </p:spTree>
    <p:extLst>
      <p:ext uri="{BB962C8B-B14F-4D97-AF65-F5344CB8AC3E}">
        <p14:creationId xmlns:p14="http://schemas.microsoft.com/office/powerpoint/2010/main" val="4238216633"/>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Passband-Tuning</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38</a:t>
            </a:fld>
            <a:endParaRPr lang="de-DE" altLang="en-US"/>
          </a:p>
        </p:txBody>
      </p:sp>
      <p:sp>
        <p:nvSpPr>
          <p:cNvPr id="9" name="Textfeld 8"/>
          <p:cNvSpPr txBox="1"/>
          <p:nvPr/>
        </p:nvSpPr>
        <p:spPr>
          <a:xfrm>
            <a:off x="683567" y="1340768"/>
            <a:ext cx="7890893" cy="4914166"/>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Um Störsignale zu dämpfen, verwenden einige Transceiver eine so genannte Passband-Tuning (auch IF-</a:t>
            </a:r>
            <a:r>
              <a:rPr lang="de-DE" sz="1500" dirty="0" err="1">
                <a:latin typeface="Verdana" panose="020B0604030504040204" pitchFamily="34" charset="0"/>
                <a:ea typeface="Verdana" panose="020B0604030504040204" pitchFamily="34" charset="0"/>
                <a:cs typeface="Verdana" panose="020B0604030504040204" pitchFamily="34" charset="0"/>
              </a:rPr>
              <a:t>Shift</a:t>
            </a:r>
            <a:r>
              <a:rPr lang="de-DE" sz="1500" dirty="0">
                <a:latin typeface="Verdana" panose="020B0604030504040204" pitchFamily="34" charset="0"/>
                <a:ea typeface="Verdana" panose="020B0604030504040204" pitchFamily="34" charset="0"/>
                <a:cs typeface="Verdana" panose="020B0604030504040204" pitchFamily="34" charset="0"/>
              </a:rPr>
              <a:t> oder ZF-</a:t>
            </a:r>
            <a:r>
              <a:rPr lang="de-DE" sz="1500" dirty="0" err="1">
                <a:latin typeface="Verdana" panose="020B0604030504040204" pitchFamily="34" charset="0"/>
                <a:ea typeface="Verdana" panose="020B0604030504040204" pitchFamily="34" charset="0"/>
                <a:cs typeface="Verdana" panose="020B0604030504040204" pitchFamily="34" charset="0"/>
              </a:rPr>
              <a:t>Shift</a:t>
            </a:r>
            <a:r>
              <a:rPr lang="de-DE" sz="1500" dirty="0">
                <a:latin typeface="Verdana" panose="020B0604030504040204" pitchFamily="34" charset="0"/>
                <a:ea typeface="Verdana" panose="020B0604030504040204" pitchFamily="34" charset="0"/>
                <a:cs typeface="Verdana" panose="020B0604030504040204" pitchFamily="34" charset="0"/>
              </a:rPr>
              <a:t> genannt). Diese ZF-Verschiebung erlaubt es, die Mittenfrequenz des Empfangsfrequenzbandes so zu verschieben, dass ein Störträger durch die steile Flanke des ZF-Filters gedämpft werden kann.</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Im </a:t>
            </a:r>
            <a:r>
              <a:rPr lang="de-DE" sz="1500" dirty="0">
                <a:latin typeface="Verdana" panose="020B0604030504040204" pitchFamily="34" charset="0"/>
                <a:ea typeface="Verdana" panose="020B0604030504040204" pitchFamily="34" charset="0"/>
                <a:cs typeface="Verdana" panose="020B0604030504040204" pitchFamily="34" charset="0"/>
              </a:rPr>
              <a:t>Bild </a:t>
            </a:r>
            <a:r>
              <a:rPr lang="de-DE" sz="1500" dirty="0" smtClean="0">
                <a:latin typeface="Verdana" panose="020B0604030504040204" pitchFamily="34" charset="0"/>
                <a:ea typeface="Verdana" panose="020B0604030504040204" pitchFamily="34" charset="0"/>
                <a:cs typeface="Verdana" panose="020B0604030504040204" pitchFamily="34" charset="0"/>
              </a:rPr>
              <a:t>A </a:t>
            </a:r>
            <a:r>
              <a:rPr lang="de-DE" sz="1500" dirty="0">
                <a:latin typeface="Verdana" panose="020B0604030504040204" pitchFamily="34" charset="0"/>
                <a:ea typeface="Verdana" panose="020B0604030504040204" pitchFamily="34" charset="0"/>
                <a:cs typeface="Verdana" panose="020B0604030504040204" pitchFamily="34" charset="0"/>
              </a:rPr>
              <a:t>sind gewünschtes </a:t>
            </a:r>
            <a:r>
              <a:rPr lang="de-DE" sz="1500" dirty="0" smtClean="0">
                <a:latin typeface="Verdana" panose="020B0604030504040204" pitchFamily="34" charset="0"/>
                <a:ea typeface="Verdana" panose="020B0604030504040204" pitchFamily="34" charset="0"/>
                <a:cs typeface="Verdana" panose="020B0604030504040204" pitchFamily="34" charset="0"/>
              </a:rPr>
              <a:t>Empfangs-</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err="1" smtClean="0">
                <a:latin typeface="Verdana" panose="020B0604030504040204" pitchFamily="34" charset="0"/>
                <a:ea typeface="Verdana" panose="020B0604030504040204" pitchFamily="34" charset="0"/>
                <a:cs typeface="Verdana" panose="020B0604030504040204" pitchFamily="34" charset="0"/>
              </a:rPr>
              <a:t>signal</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und Störsignal in der </a:t>
            </a:r>
            <a:r>
              <a:rPr lang="de-DE" sz="1500" dirty="0" smtClean="0">
                <a:latin typeface="Verdana" panose="020B0604030504040204" pitchFamily="34" charset="0"/>
                <a:ea typeface="Verdana" panose="020B0604030504040204" pitchFamily="34" charset="0"/>
                <a:cs typeface="Verdana" panose="020B0604030504040204" pitchFamily="34" charset="0"/>
              </a:rPr>
              <a:t>Durchlass-</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err="1" smtClean="0">
                <a:latin typeface="Verdana" panose="020B0604030504040204" pitchFamily="34" charset="0"/>
                <a:ea typeface="Verdana" panose="020B0604030504040204" pitchFamily="34" charset="0"/>
                <a:cs typeface="Verdana" panose="020B0604030504040204" pitchFamily="34" charset="0"/>
              </a:rPr>
              <a:t>bandbreite</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des ZF-Filters. Wird die </a:t>
            </a:r>
            <a:r>
              <a:rPr lang="de-DE" sz="1500" dirty="0" smtClean="0">
                <a:latin typeface="Verdana" panose="020B0604030504040204" pitchFamily="34" charset="0"/>
                <a:ea typeface="Verdana" panose="020B0604030504040204" pitchFamily="34" charset="0"/>
                <a:cs typeface="Verdana" panose="020B0604030504040204" pitchFamily="34" charset="0"/>
              </a:rPr>
              <a:t>Filter-</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kurve wie in B verschoben, </a:t>
            </a:r>
            <a:r>
              <a:rPr lang="de-DE" sz="1500" dirty="0">
                <a:latin typeface="Verdana" panose="020B0604030504040204" pitchFamily="34" charset="0"/>
                <a:ea typeface="Verdana" panose="020B0604030504040204" pitchFamily="34" charset="0"/>
                <a:cs typeface="Verdana" panose="020B0604030504040204" pitchFamily="34" charset="0"/>
              </a:rPr>
              <a:t>kann </a:t>
            </a:r>
            <a:r>
              <a:rPr lang="de-DE" sz="1500" dirty="0" smtClean="0">
                <a:latin typeface="Verdana" panose="020B0604030504040204" pitchFamily="34" charset="0"/>
                <a:ea typeface="Verdana" panose="020B0604030504040204" pitchFamily="34" charset="0"/>
                <a:cs typeface="Verdana" panose="020B0604030504040204" pitchFamily="34" charset="0"/>
              </a:rPr>
              <a:t>das Stör-</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err="1" smtClean="0">
                <a:latin typeface="Verdana" panose="020B0604030504040204" pitchFamily="34" charset="0"/>
                <a:ea typeface="Verdana" panose="020B0604030504040204" pitchFamily="34" charset="0"/>
                <a:cs typeface="Verdana" panose="020B0604030504040204" pitchFamily="34" charset="0"/>
              </a:rPr>
              <a:t>signal</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aus der Filterkurve </a:t>
            </a:r>
            <a:r>
              <a:rPr lang="de-DE" sz="1500" dirty="0" smtClean="0">
                <a:latin typeface="Verdana" panose="020B0604030504040204" pitchFamily="34" charset="0"/>
                <a:ea typeface="Verdana" panose="020B0604030504040204" pitchFamily="34" charset="0"/>
                <a:cs typeface="Verdana" panose="020B0604030504040204" pitchFamily="34" charset="0"/>
              </a:rPr>
              <a:t>gelangen</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Dies funktioniert </a:t>
            </a:r>
            <a:r>
              <a:rPr lang="de-DE" sz="1500" dirty="0">
                <a:latin typeface="Verdana" panose="020B0604030504040204" pitchFamily="34" charset="0"/>
                <a:ea typeface="Verdana" panose="020B0604030504040204" pitchFamily="34" charset="0"/>
                <a:cs typeface="Verdana" panose="020B0604030504040204" pitchFamily="34" charset="0"/>
              </a:rPr>
              <a:t>nur korrekt, </a:t>
            </a:r>
            <a:r>
              <a:rPr lang="de-DE" sz="1500" dirty="0" smtClean="0">
                <a:latin typeface="Verdana" panose="020B0604030504040204" pitchFamily="34" charset="0"/>
                <a:ea typeface="Verdana" panose="020B0604030504040204" pitchFamily="34" charset="0"/>
                <a:cs typeface="Verdana" panose="020B0604030504040204" pitchFamily="34" charset="0"/>
              </a:rPr>
              <a:t>wenn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gleichzeitig </a:t>
            </a:r>
            <a:r>
              <a:rPr lang="de-DE" sz="1500" dirty="0">
                <a:latin typeface="Verdana" panose="020B0604030504040204" pitchFamily="34" charset="0"/>
                <a:ea typeface="Verdana" panose="020B0604030504040204" pitchFamily="34" charset="0"/>
                <a:cs typeface="Verdana" panose="020B0604030504040204" pitchFamily="34" charset="0"/>
              </a:rPr>
              <a:t>die Überlagerungsfrequenz (BFO) in der richtigen Weise mit verschoben wird, damit die Frequenzlage der Modulation erhalten bleibt</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marL="3587750">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Schaltungstechnisch wird dafür das ZF-Signal mit einer ersten Mischstufe in einen anderen Frequenzbereich verschoben und dann mit der gleichen veränderbaren Oszillatorfrequenz wieder in den ursprünglichen ZF-Bereich zurück gemischt.</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2492896"/>
            <a:ext cx="3407855" cy="1467803"/>
          </a:xfrm>
          <a:prstGeom prst="rect">
            <a:avLst/>
          </a:prstGeom>
        </p:spPr>
      </p:pic>
      <p:pic>
        <p:nvPicPr>
          <p:cNvPr id="5" name="Grafi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568" y="4581128"/>
            <a:ext cx="3541871" cy="1665637"/>
          </a:xfrm>
          <a:prstGeom prst="rect">
            <a:avLst/>
          </a:prstGeom>
        </p:spPr>
      </p:pic>
    </p:spTree>
    <p:extLst>
      <p:ext uri="{BB962C8B-B14F-4D97-AF65-F5344CB8AC3E}">
        <p14:creationId xmlns:p14="http://schemas.microsoft.com/office/powerpoint/2010/main" val="1795716523"/>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Bandbreiteneinstellung</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39</a:t>
            </a:fld>
            <a:endParaRPr lang="de-DE" altLang="en-US"/>
          </a:p>
        </p:txBody>
      </p:sp>
      <p:sp>
        <p:nvSpPr>
          <p:cNvPr id="9" name="Textfeld 8"/>
          <p:cNvSpPr txBox="1"/>
          <p:nvPr/>
        </p:nvSpPr>
        <p:spPr>
          <a:xfrm>
            <a:off x="683567" y="1340768"/>
            <a:ext cx="7890893" cy="1477328"/>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Eine einstellbare Bandbreite erreicht man mit der Variable </a:t>
            </a:r>
            <a:r>
              <a:rPr lang="de-DE" sz="1500" dirty="0" err="1">
                <a:latin typeface="Verdana" panose="020B0604030504040204" pitchFamily="34" charset="0"/>
                <a:ea typeface="Verdana" panose="020B0604030504040204" pitchFamily="34" charset="0"/>
                <a:cs typeface="Verdana" panose="020B0604030504040204" pitchFamily="34" charset="0"/>
              </a:rPr>
              <a:t>Bandwidth</a:t>
            </a:r>
            <a:r>
              <a:rPr lang="de-DE" sz="1500" dirty="0">
                <a:latin typeface="Verdana" panose="020B0604030504040204" pitchFamily="34" charset="0"/>
                <a:ea typeface="Verdana" panose="020B0604030504040204" pitchFamily="34" charset="0"/>
                <a:cs typeface="Verdana" panose="020B0604030504040204" pitchFamily="34" charset="0"/>
              </a:rPr>
              <a:t> Tuning VBT, auf Deutsch: Bandbreiteneinstellung. Diese erlaubt die stufenlose Einstellung ohne eine große Anzahl verschiedener teurer Filter. Durch eine der ZF-</a:t>
            </a:r>
            <a:r>
              <a:rPr lang="de-DE" sz="1500" dirty="0" err="1">
                <a:latin typeface="Verdana" panose="020B0604030504040204" pitchFamily="34" charset="0"/>
                <a:ea typeface="Verdana" panose="020B0604030504040204" pitchFamily="34" charset="0"/>
                <a:cs typeface="Verdana" panose="020B0604030504040204" pitchFamily="34" charset="0"/>
              </a:rPr>
              <a:t>Shift</a:t>
            </a:r>
            <a:r>
              <a:rPr lang="de-DE" sz="1500" dirty="0">
                <a:latin typeface="Verdana" panose="020B0604030504040204" pitchFamily="34" charset="0"/>
                <a:ea typeface="Verdana" panose="020B0604030504040204" pitchFamily="34" charset="0"/>
                <a:cs typeface="Verdana" panose="020B0604030504040204" pitchFamily="34" charset="0"/>
              </a:rPr>
              <a:t> ähnliche Schaltung werden die Durchlasskurven von zwei </a:t>
            </a:r>
            <a:r>
              <a:rPr lang="de-DE" sz="1500" dirty="0" err="1">
                <a:latin typeface="Verdana" panose="020B0604030504040204" pitchFamily="34" charset="0"/>
                <a:ea typeface="Verdana" panose="020B0604030504040204" pitchFamily="34" charset="0"/>
                <a:cs typeface="Verdana" panose="020B0604030504040204" pitchFamily="34" charset="0"/>
              </a:rPr>
              <a:t>steilflankigen</a:t>
            </a:r>
            <a:r>
              <a:rPr lang="de-DE" sz="1500" dirty="0">
                <a:latin typeface="Verdana" panose="020B0604030504040204" pitchFamily="34" charset="0"/>
                <a:ea typeface="Verdana" panose="020B0604030504040204" pitchFamily="34" charset="0"/>
                <a:cs typeface="Verdana" panose="020B0604030504040204" pitchFamily="34" charset="0"/>
              </a:rPr>
              <a:t> Filtern so gegeneinander verschoben, dass die effektive Durchlasskurve nur aus der Überdeckungszone der beiden Filter besteht.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9163" y="3284984"/>
            <a:ext cx="5219700" cy="2257425"/>
          </a:xfrm>
          <a:prstGeom prst="rect">
            <a:avLst/>
          </a:prstGeom>
        </p:spPr>
      </p:pic>
    </p:spTree>
    <p:extLst>
      <p:ext uri="{BB962C8B-B14F-4D97-AF65-F5344CB8AC3E}">
        <p14:creationId xmlns:p14="http://schemas.microsoft.com/office/powerpoint/2010/main" val="53855375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83459839"/>
              </p:ext>
            </p:extLst>
          </p:nvPr>
        </p:nvGraphicFramePr>
        <p:xfrm>
          <a:off x="899592" y="1268760"/>
          <a:ext cx="7488832" cy="237617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TG101</a:t>
                      </a:r>
                      <a:endParaRPr lang="en-US" dirty="0">
                        <a:solidFill>
                          <a:schemeClr val="tx1"/>
                        </a:solidFill>
                      </a:endParaRPr>
                    </a:p>
                  </a:txBody>
                  <a:tcPr>
                    <a:solidFill>
                      <a:schemeClr val="bg1">
                        <a:lumMod val="65000"/>
                      </a:schemeClr>
                    </a:solidFill>
                  </a:tcPr>
                </a:tc>
                <a:tc>
                  <a:txBody>
                    <a:bodyPr/>
                    <a:lstStyle/>
                    <a:p>
                      <a:r>
                        <a:rPr lang="de-DE" sz="1600" dirty="0" smtClean="0"/>
                        <a:t>Wie kann die hochfrequente Ausgangsleistung eines SSB-Senders vermindert werden?</a:t>
                      </a:r>
                      <a:endParaRPr lang="en-US" sz="1600" dirty="0"/>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Durch die Veränderung des Arbeitspunktes der Endstufe. </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Durch die Verringerung des Hubes und/oder durch Einfügung eines Dämpfungsgliedes zwischen Steuersender und Endstufe. </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Nur durch Verringerung des Hubes allein. </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Durch die Verringerung der NF-Ansteuerung und/oder durch Einfügung eines Dämpfungsgliedes zwischen Steuersender und Endstufe. </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194957" y="18531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3141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7751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2451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2913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83951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75688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21777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885789138"/>
              </p:ext>
            </p:extLst>
          </p:nvPr>
        </p:nvGraphicFramePr>
        <p:xfrm>
          <a:off x="899592" y="3905680"/>
          <a:ext cx="7488832" cy="210693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TG104</a:t>
                      </a:r>
                      <a:endParaRPr lang="en-US" dirty="0">
                        <a:solidFill>
                          <a:schemeClr val="tx1"/>
                        </a:solidFill>
                      </a:endParaRPr>
                    </a:p>
                  </a:txBody>
                  <a:tcPr>
                    <a:solidFill>
                      <a:schemeClr val="bg1">
                        <a:lumMod val="65000"/>
                      </a:schemeClr>
                    </a:solidFill>
                  </a:tcPr>
                </a:tc>
                <a:tc>
                  <a:txBody>
                    <a:bodyPr/>
                    <a:lstStyle/>
                    <a:p>
                      <a:pPr algn="l" fontAlgn="b"/>
                      <a:r>
                        <a:rPr lang="de-DE" sz="1600" b="1" i="0" u="none" strike="noStrike" dirty="0">
                          <a:solidFill>
                            <a:schemeClr val="bg1"/>
                          </a:solidFill>
                          <a:effectLst/>
                          <a:latin typeface="+mn-lt"/>
                        </a:rPr>
                        <a:t>Was bewirkt in der Regel eine zu hohe Mikrofonverstärkung bei einem SSB-Transceiver?</a:t>
                      </a:r>
                    </a:p>
                  </a:txBody>
                  <a:tcPr marL="9525" marR="9525" marT="9525" marB="0" anchor="b">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b"/>
                      <a:r>
                        <a:rPr lang="de-DE" sz="1600" b="0" i="0" u="none" strike="noStrike" dirty="0" smtClean="0">
                          <a:solidFill>
                            <a:srgbClr val="000000"/>
                          </a:solidFill>
                          <a:effectLst/>
                          <a:latin typeface="+mn-lt"/>
                        </a:rPr>
                        <a:t>Störungen </a:t>
                      </a:r>
                      <a:r>
                        <a:rPr lang="de-DE" sz="1600" b="0" i="0" u="none" strike="noStrike" dirty="0">
                          <a:solidFill>
                            <a:srgbClr val="000000"/>
                          </a:solidFill>
                          <a:effectLst/>
                          <a:latin typeface="+mn-lt"/>
                        </a:rPr>
                        <a:t>von Stationen, die auf einem anderen Frequenzband arbeiten. </a:t>
                      </a:r>
                    </a:p>
                  </a:txBody>
                  <a:tcPr marL="9525" marR="9525" marT="9525" marB="0" anchor="ctr"/>
                </a:tc>
              </a:tr>
              <a:tr h="370840">
                <a:tc>
                  <a:txBody>
                    <a:bodyPr/>
                    <a:lstStyle/>
                    <a:p>
                      <a:r>
                        <a:rPr lang="en-US" dirty="0" smtClean="0"/>
                        <a:t>B</a:t>
                      </a:r>
                      <a:endParaRPr lang="en-US" dirty="0"/>
                    </a:p>
                  </a:txBody>
                  <a:tcPr anchor="ctr"/>
                </a:tc>
                <a:tc>
                  <a:txBody>
                    <a:bodyPr/>
                    <a:lstStyle/>
                    <a:p>
                      <a:pPr algn="l" fontAlgn="b"/>
                      <a:r>
                        <a:rPr lang="de-DE" sz="1600" b="0" i="0" u="none" strike="noStrike" dirty="0" smtClean="0">
                          <a:solidFill>
                            <a:srgbClr val="000000"/>
                          </a:solidFill>
                          <a:effectLst/>
                          <a:latin typeface="+mn-lt"/>
                        </a:rPr>
                        <a:t>Störungen </a:t>
                      </a:r>
                      <a:r>
                        <a:rPr lang="de-DE" sz="1600" b="0" i="0" u="none" strike="noStrike" dirty="0">
                          <a:solidFill>
                            <a:srgbClr val="000000"/>
                          </a:solidFill>
                          <a:effectLst/>
                          <a:latin typeface="+mn-lt"/>
                        </a:rPr>
                        <a:t>der Stromversorgung des Transceivers. </a:t>
                      </a:r>
                    </a:p>
                  </a:txBody>
                  <a:tcPr marL="9525" marR="9525" marT="9525" marB="0" anchor="ctr"/>
                </a:tc>
              </a:tr>
              <a:tr h="370840">
                <a:tc>
                  <a:txBody>
                    <a:bodyPr/>
                    <a:lstStyle/>
                    <a:p>
                      <a:r>
                        <a:rPr lang="en-US" dirty="0" smtClean="0"/>
                        <a:t>C</a:t>
                      </a:r>
                      <a:endParaRPr lang="en-US" dirty="0"/>
                    </a:p>
                  </a:txBody>
                  <a:tcPr anchor="ctr"/>
                </a:tc>
                <a:tc>
                  <a:txBody>
                    <a:bodyPr/>
                    <a:lstStyle/>
                    <a:p>
                      <a:pPr algn="l" fontAlgn="b"/>
                      <a:r>
                        <a:rPr lang="en-US" sz="1600" b="0" i="0" u="none" strike="noStrike" dirty="0" err="1" smtClean="0">
                          <a:solidFill>
                            <a:srgbClr val="000000"/>
                          </a:solidFill>
                          <a:effectLst/>
                          <a:latin typeface="+mn-lt"/>
                        </a:rPr>
                        <a:t>Störungen</a:t>
                      </a:r>
                      <a:r>
                        <a:rPr lang="en-US" sz="1600" b="0" i="0" u="none" strike="noStrike" dirty="0" smtClean="0">
                          <a:solidFill>
                            <a:srgbClr val="000000"/>
                          </a:solidFill>
                          <a:effectLst/>
                          <a:latin typeface="+mn-lt"/>
                        </a:rPr>
                        <a:t> </a:t>
                      </a:r>
                      <a:r>
                        <a:rPr lang="en-US" sz="1600" b="0" i="0" u="none" strike="noStrike" dirty="0">
                          <a:solidFill>
                            <a:srgbClr val="000000"/>
                          </a:solidFill>
                          <a:effectLst/>
                          <a:latin typeface="+mn-lt"/>
                        </a:rPr>
                        <a:t>von </a:t>
                      </a:r>
                      <a:r>
                        <a:rPr lang="en-US" sz="1600" b="0" i="0" u="none" strike="noStrike" dirty="0" err="1">
                          <a:solidFill>
                            <a:srgbClr val="000000"/>
                          </a:solidFill>
                          <a:effectLst/>
                          <a:latin typeface="+mn-lt"/>
                        </a:rPr>
                        <a:t>Computern</a:t>
                      </a:r>
                      <a:r>
                        <a:rPr lang="en-US" sz="1600" b="0" i="0" u="none" strike="noStrike" dirty="0">
                          <a:solidFill>
                            <a:srgbClr val="000000"/>
                          </a:solidFill>
                          <a:effectLst/>
                          <a:latin typeface="+mn-lt"/>
                        </a:rPr>
                        <a:t>. </a:t>
                      </a:r>
                    </a:p>
                  </a:txBody>
                  <a:tcPr marL="9525" marR="9525" marT="9525" marB="0" anchor="ctr"/>
                </a:tc>
              </a:tr>
              <a:tr h="370840">
                <a:tc>
                  <a:txBody>
                    <a:bodyPr/>
                    <a:lstStyle/>
                    <a:p>
                      <a:r>
                        <a:rPr lang="en-US" dirty="0" smtClean="0"/>
                        <a:t>D</a:t>
                      </a:r>
                      <a:endParaRPr lang="en-US" dirty="0"/>
                    </a:p>
                  </a:txBody>
                  <a:tcPr anchor="ctr"/>
                </a:tc>
                <a:tc>
                  <a:txBody>
                    <a:bodyPr/>
                    <a:lstStyle/>
                    <a:p>
                      <a:pPr algn="l" fontAlgn="b"/>
                      <a:r>
                        <a:rPr lang="de-DE" sz="1600" b="0" i="0" u="none" strike="noStrike" dirty="0" err="1" smtClean="0">
                          <a:solidFill>
                            <a:srgbClr val="000000"/>
                          </a:solidFill>
                          <a:effectLst/>
                          <a:latin typeface="+mn-lt"/>
                        </a:rPr>
                        <a:t>Splatter</a:t>
                      </a:r>
                      <a:r>
                        <a:rPr lang="de-DE" sz="1600" b="0" i="0" u="none" strike="noStrike" dirty="0" smtClean="0">
                          <a:solidFill>
                            <a:srgbClr val="000000"/>
                          </a:solidFill>
                          <a:effectLst/>
                          <a:latin typeface="+mn-lt"/>
                        </a:rPr>
                        <a:t> </a:t>
                      </a:r>
                      <a:r>
                        <a:rPr lang="de-DE" sz="1600" b="0" i="0" u="none" strike="noStrike" dirty="0">
                          <a:solidFill>
                            <a:srgbClr val="000000"/>
                          </a:solidFill>
                          <a:effectLst/>
                          <a:latin typeface="+mn-lt"/>
                        </a:rPr>
                        <a:t>bei Stationen, die auf dem Nachbarkanal arbeiten.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5082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435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130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848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9195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48703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816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5958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61977663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err="1"/>
              <a:t>Notchfilter</a:t>
            </a:r>
            <a:endParaRPr lang="de-DE" altLang="en-US" baseline="30000"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40</a:t>
            </a:fld>
            <a:endParaRPr lang="de-DE" altLang="en-US"/>
          </a:p>
        </p:txBody>
      </p:sp>
      <p:sp>
        <p:nvSpPr>
          <p:cNvPr id="9" name="Textfeld 8"/>
          <p:cNvSpPr txBox="1"/>
          <p:nvPr/>
        </p:nvSpPr>
        <p:spPr>
          <a:xfrm>
            <a:off x="683567" y="1340768"/>
            <a:ext cx="7890893" cy="1246495"/>
          </a:xfrm>
          <a:prstGeom prst="rect">
            <a:avLst/>
          </a:prstGeom>
          <a:noFill/>
        </p:spPr>
        <p:txBody>
          <a:bodyPr wrap="square" rtlCol="0">
            <a:spAutoFit/>
          </a:bodyPr>
          <a:lstStyle/>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Häufig </a:t>
            </a:r>
            <a:r>
              <a:rPr lang="de-DE" sz="1500" dirty="0">
                <a:latin typeface="Verdana" panose="020B0604030504040204" pitchFamily="34" charset="0"/>
                <a:ea typeface="Verdana" panose="020B0604030504040204" pitchFamily="34" charset="0"/>
                <a:cs typeface="Verdana" panose="020B0604030504040204" pitchFamily="34" charset="0"/>
              </a:rPr>
              <a:t>tauchen bei einer Funkverbindung irgendwelche Störträger mit konstanter Frequenz auf, die beispielsweise durch Intermodulation entstehen. Solche einzelnen Störsignale können mit einem </a:t>
            </a:r>
            <a:r>
              <a:rPr lang="de-DE" sz="1500" dirty="0" err="1">
                <a:latin typeface="Verdana" panose="020B0604030504040204" pitchFamily="34" charset="0"/>
                <a:ea typeface="Verdana" panose="020B0604030504040204" pitchFamily="34" charset="0"/>
                <a:cs typeface="Verdana" panose="020B0604030504040204" pitchFamily="34" charset="0"/>
              </a:rPr>
              <a:t>Notchfilter</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err="1">
                <a:latin typeface="Verdana" panose="020B0604030504040204" pitchFamily="34" charset="0"/>
                <a:ea typeface="Verdana" panose="020B0604030504040204" pitchFamily="34" charset="0"/>
                <a:cs typeface="Verdana" panose="020B0604030504040204" pitchFamily="34" charset="0"/>
              </a:rPr>
              <a:t>notch</a:t>
            </a:r>
            <a:r>
              <a:rPr lang="de-DE" sz="1500" dirty="0">
                <a:latin typeface="Verdana" panose="020B0604030504040204" pitchFamily="34" charset="0"/>
                <a:ea typeface="Verdana" panose="020B0604030504040204" pitchFamily="34" charset="0"/>
                <a:cs typeface="Verdana" panose="020B0604030504040204" pitchFamily="34" charset="0"/>
              </a:rPr>
              <a:t> = Kerbe) ausgelöscht werden. Dieses Kerbfilter erzeugt gewissermaßen ein Loch im Durchlassband der ZF. </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57386" y="3212976"/>
            <a:ext cx="5229225" cy="2105025"/>
          </a:xfrm>
          <a:prstGeom prst="rect">
            <a:avLst/>
          </a:prstGeom>
        </p:spPr>
      </p:pic>
    </p:spTree>
    <p:extLst>
      <p:ext uri="{BB962C8B-B14F-4D97-AF65-F5344CB8AC3E}">
        <p14:creationId xmlns:p14="http://schemas.microsoft.com/office/powerpoint/2010/main" val="1545114381"/>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Störbegrenzer</a:t>
            </a:r>
            <a:r>
              <a:rPr lang="de-DE" altLang="en-US" dirty="0"/>
              <a:t>, -</a:t>
            </a:r>
            <a:r>
              <a:rPr lang="de-DE" altLang="en-US" dirty="0" err="1"/>
              <a:t>austaster</a:t>
            </a:r>
            <a:endParaRPr lang="de-DE" altLang="en-US" baseline="30000"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41</a:t>
            </a:fld>
            <a:endParaRPr lang="de-DE" altLang="en-US"/>
          </a:p>
        </p:txBody>
      </p:sp>
      <p:sp>
        <p:nvSpPr>
          <p:cNvPr id="9" name="Textfeld 8"/>
          <p:cNvSpPr txBox="1"/>
          <p:nvPr/>
        </p:nvSpPr>
        <p:spPr>
          <a:xfrm>
            <a:off x="683567" y="1340768"/>
            <a:ext cx="7890893" cy="4452501"/>
          </a:xfrm>
          <a:prstGeom prst="rect">
            <a:avLst/>
          </a:prstGeom>
          <a:noFill/>
        </p:spPr>
        <p:txBody>
          <a:bodyPr wrap="square" rtlCol="0">
            <a:spAutoFit/>
          </a:bodyPr>
          <a:lstStyle/>
          <a:p>
            <a:pPr marL="3322638">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Amplitudenstörungen, die beispielsweise durch Zündfunken von Motoren, statische Entladungen bei Gewittern, Elektrozäune und so weiter entstehen, können durch einen Audio Noise </a:t>
            </a:r>
            <a:r>
              <a:rPr lang="de-DE" sz="1500" dirty="0" err="1">
                <a:latin typeface="Verdana" panose="020B0604030504040204" pitchFamily="34" charset="0"/>
                <a:ea typeface="Verdana" panose="020B0604030504040204" pitchFamily="34" charset="0"/>
                <a:cs typeface="Verdana" panose="020B0604030504040204" pitchFamily="34" charset="0"/>
              </a:rPr>
              <a:t>Limiter</a:t>
            </a:r>
            <a:r>
              <a:rPr lang="de-DE" sz="1500" dirty="0">
                <a:latin typeface="Verdana" panose="020B0604030504040204" pitchFamily="34" charset="0"/>
                <a:ea typeface="Verdana" panose="020B0604030504040204" pitchFamily="34" charset="0"/>
                <a:cs typeface="Verdana" panose="020B0604030504040204" pitchFamily="34" charset="0"/>
              </a:rPr>
              <a:t> ANL (Störbegrenzer). vermindert werden. Er begrenzt die Spitzenspannung auf den jeweiligen maximalen NF-Pegel</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Während </a:t>
            </a:r>
            <a:r>
              <a:rPr lang="de-DE" sz="1500" dirty="0">
                <a:latin typeface="Verdana" panose="020B0604030504040204" pitchFamily="34" charset="0"/>
                <a:ea typeface="Verdana" panose="020B0604030504040204" pitchFamily="34" charset="0"/>
                <a:cs typeface="Verdana" panose="020B0604030504040204" pitchFamily="34" charset="0"/>
              </a:rPr>
              <a:t>der Störbegrenzer den Pegel der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Störungen </a:t>
            </a:r>
            <a:r>
              <a:rPr lang="de-DE" sz="1500" dirty="0">
                <a:latin typeface="Verdana" panose="020B0604030504040204" pitchFamily="34" charset="0"/>
                <a:ea typeface="Verdana" panose="020B0604030504040204" pitchFamily="34" charset="0"/>
                <a:cs typeface="Verdana" panose="020B0604030504040204" pitchFamily="34" charset="0"/>
              </a:rPr>
              <a:t>nur auf die maximale Lautstärke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des </a:t>
            </a:r>
            <a:r>
              <a:rPr lang="de-DE" sz="1500" dirty="0">
                <a:latin typeface="Verdana" panose="020B0604030504040204" pitchFamily="34" charset="0"/>
                <a:ea typeface="Verdana" panose="020B0604030504040204" pitchFamily="34" charset="0"/>
                <a:cs typeface="Verdana" panose="020B0604030504040204" pitchFamily="34" charset="0"/>
              </a:rPr>
              <a:t>NF-Signals begrenzt, ist der </a:t>
            </a:r>
            <a:r>
              <a:rPr lang="de-DE" sz="1500" dirty="0" smtClean="0">
                <a:latin typeface="Verdana" panose="020B0604030504040204" pitchFamily="34" charset="0"/>
                <a:ea typeface="Verdana" panose="020B0604030504040204" pitchFamily="34" charset="0"/>
                <a:cs typeface="Verdana" panose="020B0604030504040204" pitchFamily="34" charset="0"/>
              </a:rPr>
              <a:t>Störaus-</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err="1" smtClean="0">
                <a:latin typeface="Verdana" panose="020B0604030504040204" pitchFamily="34" charset="0"/>
                <a:ea typeface="Verdana" panose="020B0604030504040204" pitchFamily="34" charset="0"/>
                <a:cs typeface="Verdana" panose="020B0604030504040204" pitchFamily="34" charset="0"/>
              </a:rPr>
              <a:t>taster</a:t>
            </a:r>
            <a:r>
              <a:rPr lang="de-DE" sz="1500" dirty="0" smtClean="0">
                <a:latin typeface="Verdana" panose="020B0604030504040204" pitchFamily="34" charset="0"/>
                <a:ea typeface="Verdana" panose="020B0604030504040204" pitchFamily="34" charset="0"/>
                <a:cs typeface="Verdana" panose="020B0604030504040204" pitchFamily="34" charset="0"/>
              </a:rPr>
              <a:t> </a:t>
            </a:r>
            <a:r>
              <a:rPr lang="de-DE" sz="1500" dirty="0">
                <a:latin typeface="Verdana" panose="020B0604030504040204" pitchFamily="34" charset="0"/>
                <a:ea typeface="Verdana" panose="020B0604030504040204" pitchFamily="34" charset="0"/>
                <a:cs typeface="Verdana" panose="020B0604030504040204" pitchFamily="34" charset="0"/>
              </a:rPr>
              <a:t>(</a:t>
            </a:r>
            <a:r>
              <a:rPr lang="de-DE" sz="1500" dirty="0" err="1">
                <a:latin typeface="Verdana" panose="020B0604030504040204" pitchFamily="34" charset="0"/>
                <a:ea typeface="Verdana" panose="020B0604030504040204" pitchFamily="34" charset="0"/>
                <a:cs typeface="Verdana" panose="020B0604030504040204" pitchFamily="34" charset="0"/>
              </a:rPr>
              <a:t>noise</a:t>
            </a:r>
            <a:r>
              <a:rPr lang="de-DE" sz="1500" dirty="0">
                <a:latin typeface="Verdana" panose="020B0604030504040204" pitchFamily="34" charset="0"/>
                <a:ea typeface="Verdana" panose="020B0604030504040204" pitchFamily="34" charset="0"/>
                <a:cs typeface="Verdana" panose="020B0604030504040204" pitchFamily="34" charset="0"/>
              </a:rPr>
              <a:t> </a:t>
            </a:r>
            <a:r>
              <a:rPr lang="de-DE" sz="1500" dirty="0" smtClean="0">
                <a:latin typeface="Verdana" panose="020B0604030504040204" pitchFamily="34" charset="0"/>
                <a:ea typeface="Verdana" panose="020B0604030504040204" pitchFamily="34" charset="0"/>
                <a:cs typeface="Verdana" panose="020B0604030504040204" pitchFamily="34" charset="0"/>
              </a:rPr>
              <a:t>blanker, </a:t>
            </a:r>
            <a:r>
              <a:rPr lang="de-DE" sz="1500" dirty="0">
                <a:latin typeface="Verdana" panose="020B0604030504040204" pitchFamily="34" charset="0"/>
                <a:ea typeface="Verdana" panose="020B0604030504040204" pitchFamily="34" charset="0"/>
                <a:cs typeface="Verdana" panose="020B0604030504040204" pitchFamily="34" charset="0"/>
              </a:rPr>
              <a:t>NB) viel wirksamer,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da </a:t>
            </a:r>
            <a:r>
              <a:rPr lang="de-DE" sz="1500" dirty="0">
                <a:latin typeface="Verdana" panose="020B0604030504040204" pitchFamily="34" charset="0"/>
                <a:ea typeface="Verdana" panose="020B0604030504040204" pitchFamily="34" charset="0"/>
                <a:cs typeface="Verdana" panose="020B0604030504040204" pitchFamily="34" charset="0"/>
              </a:rPr>
              <a:t>er für die Zeit der Störungen die </a:t>
            </a:r>
            <a:r>
              <a:rPr lang="de-DE" sz="1500" dirty="0" smtClean="0">
                <a:latin typeface="Verdana" panose="020B0604030504040204" pitchFamily="34" charset="0"/>
                <a:ea typeface="Verdana" panose="020B0604030504040204" pitchFamily="34" charset="0"/>
                <a:cs typeface="Verdana" panose="020B0604030504040204" pitchFamily="34" charset="0"/>
              </a:rPr>
              <a:t>Laut-</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stärke </a:t>
            </a:r>
            <a:r>
              <a:rPr lang="de-DE" sz="1500" dirty="0">
                <a:latin typeface="Verdana" panose="020B0604030504040204" pitchFamily="34" charset="0"/>
                <a:ea typeface="Verdana" panose="020B0604030504040204" pitchFamily="34" charset="0"/>
                <a:cs typeface="Verdana" panose="020B0604030504040204" pitchFamily="34" charset="0"/>
              </a:rPr>
              <a:t>vollkommen auf Null reduziert. Er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sperrt </a:t>
            </a:r>
            <a:r>
              <a:rPr lang="de-DE" sz="1500" dirty="0">
                <a:latin typeface="Verdana" panose="020B0604030504040204" pitchFamily="34" charset="0"/>
                <a:ea typeface="Verdana" panose="020B0604030504040204" pitchFamily="34" charset="0"/>
                <a:cs typeface="Verdana" panose="020B0604030504040204" pitchFamily="34" charset="0"/>
              </a:rPr>
              <a:t>für die Zeit der Störungen die ZF oder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die </a:t>
            </a:r>
            <a:r>
              <a:rPr lang="de-DE" sz="1500" dirty="0">
                <a:latin typeface="Verdana" panose="020B0604030504040204" pitchFamily="34" charset="0"/>
                <a:ea typeface="Verdana" panose="020B0604030504040204" pitchFamily="34" charset="0"/>
                <a:cs typeface="Verdana" panose="020B0604030504040204" pitchFamily="34" charset="0"/>
              </a:rPr>
              <a:t>NF des Empfängers komplett</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Der </a:t>
            </a:r>
            <a:r>
              <a:rPr lang="de-DE" sz="1500" dirty="0">
                <a:latin typeface="Verdana" panose="020B0604030504040204" pitchFamily="34" charset="0"/>
                <a:ea typeface="Verdana" panose="020B0604030504040204" pitchFamily="34" charset="0"/>
                <a:cs typeface="Verdana" panose="020B0604030504040204" pitchFamily="34" charset="0"/>
              </a:rPr>
              <a:t>Störaustaster ist zwar wesentlich wirksamer als der Störbegrenzer, jedoch ist der Schaltungsaufwand viel höher und damit teurer.</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7" y="1464376"/>
            <a:ext cx="3057525" cy="1565910"/>
          </a:xfrm>
          <a:prstGeom prst="rect">
            <a:avLst/>
          </a:prstGeom>
        </p:spPr>
      </p:pic>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8064" y="3489558"/>
            <a:ext cx="3268980" cy="1451610"/>
          </a:xfrm>
          <a:prstGeom prst="rect">
            <a:avLst/>
          </a:prstGeom>
        </p:spPr>
      </p:pic>
    </p:spTree>
    <p:extLst>
      <p:ext uri="{BB962C8B-B14F-4D97-AF65-F5344CB8AC3E}">
        <p14:creationId xmlns:p14="http://schemas.microsoft.com/office/powerpoint/2010/main" val="698451071"/>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010378884"/>
              </p:ext>
            </p:extLst>
          </p:nvPr>
        </p:nvGraphicFramePr>
        <p:xfrm>
          <a:off x="899592" y="1483866"/>
          <a:ext cx="7488832" cy="222440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TF407</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Welche </a:t>
                      </a:r>
                      <a:r>
                        <a:rPr lang="de-DE" sz="1600" b="1" i="0" u="none" strike="noStrike" dirty="0">
                          <a:solidFill>
                            <a:srgbClr val="FFFFFF"/>
                          </a:solidFill>
                          <a:effectLst/>
                          <a:latin typeface="Arial"/>
                        </a:rPr>
                        <a:t>Baugruppe könnte in einem Empfänger gegebenenfalls dazu verwendet werden, um einen schmalen Frequenzbereich zu unterdrücken, in dem Störungen empfangen werden?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Die AGC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Noise Filter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Störaustaster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Notchfilter</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219021" y="22670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6494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0083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3827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6267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25344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99008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3553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417675197"/>
              </p:ext>
            </p:extLst>
          </p:nvPr>
        </p:nvGraphicFramePr>
        <p:xfrm>
          <a:off x="899592" y="3932138"/>
          <a:ext cx="7488832" cy="198056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TF409</a:t>
                      </a:r>
                      <a:endParaRPr lang="en-US" dirty="0">
                        <a:solidFill>
                          <a:schemeClr val="tx1"/>
                        </a:solidFill>
                      </a:endParaRPr>
                    </a:p>
                  </a:txBody>
                  <a:tcPr anchor="ct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Welche </a:t>
                      </a:r>
                      <a:r>
                        <a:rPr lang="de-DE" sz="1600" b="1" i="0" u="none" strike="noStrike" dirty="0">
                          <a:solidFill>
                            <a:srgbClr val="FFFFFF"/>
                          </a:solidFill>
                          <a:effectLst/>
                          <a:latin typeface="Arial"/>
                        </a:rPr>
                        <a:t>Baugruppe könnte in einem Empfänger gegebenenfalls dazu verwendet werden, impulsförmige Störungen auszublenden?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dirty="0" err="1">
                          <a:solidFill>
                            <a:srgbClr val="000000"/>
                          </a:solidFill>
                          <a:effectLst/>
                          <a:latin typeface="Arial"/>
                        </a:rPr>
                        <a:t>Notchfilter</a:t>
                      </a:r>
                      <a:r>
                        <a:rPr lang="en-US" sz="1800" b="0" i="0" u="none" strike="noStrike" dirty="0">
                          <a:solidFill>
                            <a:srgbClr val="000000"/>
                          </a:solidFill>
                          <a:effectLst/>
                          <a:latin typeface="Arial"/>
                        </a:rPr>
                        <a: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Noise Blanker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Passband-Tuning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Die AGC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4698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8467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180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5810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82277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44868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18662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smtClean="0">
              <a:latin typeface="+mn-lt"/>
            </a:endParaRPr>
          </a:p>
        </p:txBody>
      </p:sp>
      <p:sp>
        <p:nvSpPr>
          <p:cNvPr id="26" name="Textfeld 25"/>
          <p:cNvSpPr txBox="1"/>
          <p:nvPr/>
        </p:nvSpPr>
        <p:spPr>
          <a:xfrm>
            <a:off x="972118" y="55557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54505498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Die Ausgangsleistung</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43</a:t>
            </a:fld>
            <a:endParaRPr lang="de-DE" altLang="en-US"/>
          </a:p>
        </p:txBody>
      </p:sp>
      <p:sp>
        <p:nvSpPr>
          <p:cNvPr id="9" name="Textfeld 8"/>
          <p:cNvSpPr txBox="1"/>
          <p:nvPr/>
        </p:nvSpPr>
        <p:spPr>
          <a:xfrm>
            <a:off x="683567" y="1340768"/>
            <a:ext cx="7890893" cy="241091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Moderne Kurzwellen-Transceiver haben eingebaute Sender mit Ausgangsleistungen von 100 bis 200 Watt. QRP-Transceiver für Kurzwelle haben Leistungen von 5</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bis 20 Watt. UKW-Transceiver haben meistens Leistungen zwischen 10 und 50 Watt.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Von der maximalen Ausgangsleistung sollte man seine Kaufentscheidung aber nicht abhängig machen. Häufig wird man sich später eine Linearendstufe kaufen oder bauen, die mit einer Eingangsleistung von 50 bis 100 Watt bei Kurzwellen-Endstufen bzw. 10 Watt bei UKW-Endstufen schon die volle Ausgangsleistung liefert.</a:t>
            </a:r>
          </a:p>
        </p:txBody>
      </p:sp>
    </p:spTree>
    <p:extLst>
      <p:ext uri="{BB962C8B-B14F-4D97-AF65-F5344CB8AC3E}">
        <p14:creationId xmlns:p14="http://schemas.microsoft.com/office/powerpoint/2010/main" val="603530173"/>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Sendearten/Betriebsarten</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44</a:t>
            </a:fld>
            <a:endParaRPr lang="de-DE" altLang="en-US"/>
          </a:p>
        </p:txBody>
      </p:sp>
      <p:sp>
        <p:nvSpPr>
          <p:cNvPr id="9" name="Textfeld 8"/>
          <p:cNvSpPr txBox="1"/>
          <p:nvPr/>
        </p:nvSpPr>
        <p:spPr>
          <a:xfrm>
            <a:off x="683567" y="1340768"/>
            <a:ext cx="7890893" cy="251350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Übliche Sendearten eines Kurzwellen-Transceivers sind SSB (LSB, USB), CW und FM. UKW-Transceiver gibt es in zwei Ausführungen: FM und </a:t>
            </a:r>
            <a:r>
              <a:rPr lang="de-DE" sz="1600" dirty="0" err="1">
                <a:latin typeface="Verdana" panose="020B0604030504040204" pitchFamily="34" charset="0"/>
                <a:ea typeface="Verdana" panose="020B0604030504040204" pitchFamily="34" charset="0"/>
                <a:cs typeface="Verdana" panose="020B0604030504040204" pitchFamily="34" charset="0"/>
              </a:rPr>
              <a:t>Allmode</a:t>
            </a:r>
            <a:r>
              <a:rPr lang="de-DE" sz="1600" dirty="0">
                <a:latin typeface="Verdana" panose="020B0604030504040204" pitchFamily="34" charset="0"/>
                <a:ea typeface="Verdana" panose="020B0604030504040204" pitchFamily="34" charset="0"/>
                <a:cs typeface="Verdana" panose="020B0604030504040204" pitchFamily="34" charset="0"/>
              </a:rPr>
              <a: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Der </a:t>
            </a:r>
            <a:r>
              <a:rPr lang="de-DE" sz="1600" dirty="0">
                <a:latin typeface="Verdana" panose="020B0604030504040204" pitchFamily="34" charset="0"/>
                <a:ea typeface="Verdana" panose="020B0604030504040204" pitchFamily="34" charset="0"/>
                <a:cs typeface="Verdana" panose="020B0604030504040204" pitchFamily="34" charset="0"/>
              </a:rPr>
              <a:t>Allmode-UKW-Transceiver bietet außer FM noch die Sendearten SSB und CW. </a:t>
            </a:r>
            <a:r>
              <a:rPr lang="de-DE" sz="1600" dirty="0" smtClean="0">
                <a:latin typeface="Verdana" panose="020B0604030504040204" pitchFamily="34" charset="0"/>
                <a:ea typeface="Verdana" panose="020B0604030504040204" pitchFamily="34" charset="0"/>
                <a:cs typeface="Verdana" panose="020B0604030504040204" pitchFamily="34" charset="0"/>
              </a:rPr>
              <a:t>Letztere sind besonders für UKW Conteste relevant.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Moderne </a:t>
            </a:r>
            <a:r>
              <a:rPr lang="de-DE" sz="1600" dirty="0">
                <a:latin typeface="Verdana" panose="020B0604030504040204" pitchFamily="34" charset="0"/>
                <a:ea typeface="Verdana" panose="020B0604030504040204" pitchFamily="34" charset="0"/>
                <a:cs typeface="Verdana" panose="020B0604030504040204" pitchFamily="34" charset="0"/>
              </a:rPr>
              <a:t>Transceiver sind für digitale Betriebsarten eingerichtet. Sie besitzen einen AFSK-Eingang für PSK31, RTTY, SSTV, </a:t>
            </a:r>
            <a:r>
              <a:rPr lang="de-DE" sz="1600" dirty="0" err="1">
                <a:latin typeface="Verdana" panose="020B0604030504040204" pitchFamily="34" charset="0"/>
                <a:ea typeface="Verdana" panose="020B0604030504040204" pitchFamily="34" charset="0"/>
                <a:cs typeface="Verdana" panose="020B0604030504040204" pitchFamily="34" charset="0"/>
              </a:rPr>
              <a:t>Pactor</a:t>
            </a:r>
            <a:r>
              <a:rPr lang="de-DE" sz="1600" dirty="0">
                <a:latin typeface="Verdana" panose="020B0604030504040204" pitchFamily="34" charset="0"/>
                <a:ea typeface="Verdana" panose="020B0604030504040204" pitchFamily="34" charset="0"/>
                <a:cs typeface="Verdana" panose="020B0604030504040204" pitchFamily="34" charset="0"/>
              </a:rPr>
              <a:t> oder Packet Radio. UKW-Transceiver, die einen Dateneingang für digitale Betriebsarten (FAX, SSTV, Packet Radio) haben, werden Datentransceiver genannt.</a:t>
            </a:r>
          </a:p>
        </p:txBody>
      </p:sp>
    </p:spTree>
    <p:extLst>
      <p:ext uri="{BB962C8B-B14F-4D97-AF65-F5344CB8AC3E}">
        <p14:creationId xmlns:p14="http://schemas.microsoft.com/office/powerpoint/2010/main" val="2679358229"/>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Frequenzbereiche</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45</a:t>
            </a:fld>
            <a:endParaRPr lang="de-DE" altLang="en-US"/>
          </a:p>
        </p:txBody>
      </p:sp>
      <p:sp>
        <p:nvSpPr>
          <p:cNvPr id="9" name="Textfeld 8"/>
          <p:cNvSpPr txBox="1"/>
          <p:nvPr/>
        </p:nvSpPr>
        <p:spPr>
          <a:xfrm>
            <a:off x="683567" y="1340768"/>
            <a:ext cx="7890893" cy="4093428"/>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Natürlich </a:t>
            </a:r>
            <a:r>
              <a:rPr lang="de-DE" sz="1600" dirty="0">
                <a:latin typeface="Verdana" panose="020B0604030504040204" pitchFamily="34" charset="0"/>
                <a:ea typeface="Verdana" panose="020B0604030504040204" pitchFamily="34" charset="0"/>
                <a:cs typeface="Verdana" panose="020B0604030504040204" pitchFamily="34" charset="0"/>
              </a:rPr>
              <a:t>soll ein Kurzwellen-Transceiver den gesamten Frequenzbereich von 160 m bis 10 m umfassen. Ältere Geräte enthalten das 160-m-Band nicht oder es fehlen die so genannten WARC-Bänder 30 m, 17 m, 12 m, die erst später für den Amateurfunk freigegeben wurden.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UKW-Transceivern hat sich die Kombination von 2-m- und 70-cm-Transceiver durchgesetzt. Modernste Transceiver vereinigen bereits Kurzwelle und Ultrakurzwelle in einem Gerät. Im Kurzwellenbereich haben die Empfänger häufig einen durchgehenden Frequenzbereich von 100 kHz (Langwelle) bis 30 MHz. Dieses Breitbandkonzept hat den Nachteil, wegen der breiten Bandpassfilter einen schlechten IP3 zu besitzen.</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Üblich </a:t>
            </a:r>
            <a:r>
              <a:rPr lang="de-DE" sz="1600" dirty="0">
                <a:latin typeface="Verdana" panose="020B0604030504040204" pitchFamily="34" charset="0"/>
                <a:ea typeface="Verdana" panose="020B0604030504040204" pitchFamily="34" charset="0"/>
                <a:cs typeface="Verdana" panose="020B0604030504040204" pitchFamily="34" charset="0"/>
              </a:rPr>
              <a:t>ist heute die so genannte Menütechnik. Man hat nicht mehr für jede Einstellung einen Knopf oder eine Taste, sondern Multifunktionstasten, die ihre Funktion je nach Einstellung verändern. Damit ist die immer kleiner werdende Frontplatte nicht mehr mit Knöpfen und Schaltern überladen.</a:t>
            </a:r>
          </a:p>
        </p:txBody>
      </p:sp>
    </p:spTree>
    <p:extLst>
      <p:ext uri="{BB962C8B-B14F-4D97-AF65-F5344CB8AC3E}">
        <p14:creationId xmlns:p14="http://schemas.microsoft.com/office/powerpoint/2010/main" val="1487323318"/>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Frequenzanzeige</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46</a:t>
            </a:fld>
            <a:endParaRPr lang="de-DE" altLang="en-US"/>
          </a:p>
        </p:txBody>
      </p:sp>
      <p:sp>
        <p:nvSpPr>
          <p:cNvPr id="9" name="Textfeld 8"/>
          <p:cNvSpPr txBox="1"/>
          <p:nvPr/>
        </p:nvSpPr>
        <p:spPr>
          <a:xfrm>
            <a:off x="683567" y="1340768"/>
            <a:ext cx="7890893" cy="226728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den älteren, analog anzeigenden Transceivern konnte man die Frequenz nicht viel genauer als ±100 Hz einstellen. Die Linearität dieser analogen Anzeige ist nicht hundertprozentig. Heutzutage hat man nur noch Digitalanzeigen. Manche Geräte können bis auf 1 Hertz genau die Frequenz anzeigen, andere nur bis 10 Hz. Allerdings sagt eine 1-Hz-Anzeige nicht, dass die Frequenz auch auf 1 Hz genau ist. </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Beachten Sie die Angaben des Herstellers über die Frequenzgenauigkeit!</a:t>
            </a:r>
          </a:p>
        </p:txBody>
      </p:sp>
    </p:spTree>
    <p:extLst>
      <p:ext uri="{BB962C8B-B14F-4D97-AF65-F5344CB8AC3E}">
        <p14:creationId xmlns:p14="http://schemas.microsoft.com/office/powerpoint/2010/main" val="1777643095"/>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       RIT</a:t>
            </a:r>
            <a:endParaRPr lang="de-DE" altLang="en-US" baseline="30000"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47</a:t>
            </a:fld>
            <a:endParaRPr lang="de-DE" altLang="en-US"/>
          </a:p>
        </p:txBody>
      </p:sp>
      <p:sp>
        <p:nvSpPr>
          <p:cNvPr id="9" name="Textfeld 8"/>
          <p:cNvSpPr txBox="1"/>
          <p:nvPr/>
        </p:nvSpPr>
        <p:spPr>
          <a:xfrm>
            <a:off x="683567" y="1340768"/>
            <a:ext cx="7890893" cy="4237057"/>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Manchmal </a:t>
            </a:r>
            <a:r>
              <a:rPr lang="de-DE" sz="1600" dirty="0">
                <a:latin typeface="Verdana" panose="020B0604030504040204" pitchFamily="34" charset="0"/>
                <a:ea typeface="Verdana" panose="020B0604030504040204" pitchFamily="34" charset="0"/>
                <a:cs typeface="Verdana" panose="020B0604030504040204" pitchFamily="34" charset="0"/>
              </a:rPr>
              <a:t>benötigt man in Gesprächsrunden eine </a:t>
            </a:r>
            <a:r>
              <a:rPr lang="de-DE" sz="1600" dirty="0" smtClean="0">
                <a:latin typeface="Verdana" panose="020B0604030504040204" pitchFamily="34" charset="0"/>
                <a:ea typeface="Verdana" panose="020B0604030504040204" pitchFamily="34" charset="0"/>
                <a:cs typeface="Verdana" panose="020B0604030504040204" pitchFamily="34" charset="0"/>
              </a:rPr>
              <a:t>Empfängerfein-verstimmung</a:t>
            </a:r>
            <a:r>
              <a:rPr lang="de-DE" sz="1600" dirty="0">
                <a:latin typeface="Verdana" panose="020B0604030504040204" pitchFamily="34" charset="0"/>
                <a:ea typeface="Verdana" panose="020B0604030504040204" pitchFamily="34" charset="0"/>
                <a:cs typeface="Verdana" panose="020B0604030504040204" pitchFamily="34" charset="0"/>
              </a:rPr>
              <a:t>, ohne dass sich die Sendefrequenz dabei ändert, denn nicht immer sind alle Stationen exakt auf der gleichen Frequenz. Diese Frequenzveränderung von zirka maximal ±10 kHz am Empfänger nennt man Receiver </a:t>
            </a:r>
            <a:r>
              <a:rPr lang="de-DE" sz="1600" dirty="0" err="1">
                <a:latin typeface="Verdana" panose="020B0604030504040204" pitchFamily="34" charset="0"/>
                <a:ea typeface="Verdana" panose="020B0604030504040204" pitchFamily="34" charset="0"/>
                <a:cs typeface="Verdana" panose="020B0604030504040204" pitchFamily="34" charset="0"/>
              </a:rPr>
              <a:t>Incremental</a:t>
            </a:r>
            <a:r>
              <a:rPr lang="de-DE" sz="1600" dirty="0">
                <a:latin typeface="Verdana" panose="020B0604030504040204" pitchFamily="34" charset="0"/>
                <a:ea typeface="Verdana" panose="020B0604030504040204" pitchFamily="34" charset="0"/>
                <a:cs typeface="Verdana" panose="020B0604030504040204" pitchFamily="34" charset="0"/>
              </a:rPr>
              <a:t> Tuning (RIT) oder auch </a:t>
            </a:r>
            <a:r>
              <a:rPr lang="de-DE" sz="1600" dirty="0" err="1">
                <a:latin typeface="Verdana" panose="020B0604030504040204" pitchFamily="34" charset="0"/>
                <a:ea typeface="Verdana" panose="020B0604030504040204" pitchFamily="34" charset="0"/>
                <a:cs typeface="Verdana" panose="020B0604030504040204" pitchFamily="34" charset="0"/>
              </a:rPr>
              <a:t>Clarifier</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a:t>
            </a:r>
            <a:r>
              <a:rPr lang="de-DE" sz="1600" dirty="0" smtClean="0">
                <a:latin typeface="Verdana" panose="020B0604030504040204" pitchFamily="34" charset="0"/>
                <a:ea typeface="Verdana" panose="020B0604030504040204" pitchFamily="34" charset="0"/>
                <a:cs typeface="Verdana" panose="020B0604030504040204" pitchFamily="34" charset="0"/>
              </a:rPr>
              <a:t>eim </a:t>
            </a:r>
            <a:r>
              <a:rPr lang="de-DE" sz="1600" dirty="0">
                <a:latin typeface="Verdana" panose="020B0604030504040204" pitchFamily="34" charset="0"/>
                <a:ea typeface="Verdana" panose="020B0604030504040204" pitchFamily="34" charset="0"/>
                <a:cs typeface="Verdana" panose="020B0604030504040204" pitchFamily="34" charset="0"/>
              </a:rPr>
              <a:t>normalen Funkbetrieb sollte man darauf achten, dass die RIT beim Beginn der Funkverbindung ausgeschaltet ist, damit man nicht auf der falschen Frequenz anruft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lgn="ctr">
              <a:spcBef>
                <a:spcPts val="800"/>
              </a:spcBef>
            </a:pPr>
            <a:r>
              <a:rPr lang="de-DE" sz="2800" dirty="0" smtClean="0">
                <a:latin typeface="+mj-lt"/>
                <a:ea typeface="Verdana" panose="020B0604030504040204" pitchFamily="34" charset="0"/>
                <a:cs typeface="Verdana" panose="020B0604030504040204" pitchFamily="34" charset="0"/>
              </a:rPr>
              <a:t>Split-Betrieb</a:t>
            </a:r>
            <a:r>
              <a:rPr lang="de-DE" sz="2800" baseline="30000" dirty="0" smtClean="0">
                <a:latin typeface="+mj-lt"/>
                <a:ea typeface="Verdana" panose="020B0604030504040204" pitchFamily="34" charset="0"/>
                <a:cs typeface="Verdana" panose="020B0604030504040204" pitchFamily="34" charset="0"/>
              </a:rPr>
              <a:t>*</a:t>
            </a:r>
            <a:endParaRPr lang="de-DE" sz="2800" baseline="30000" dirty="0">
              <a:latin typeface="+mj-lt"/>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Moderne </a:t>
            </a:r>
            <a:r>
              <a:rPr lang="de-DE" sz="1600" dirty="0">
                <a:latin typeface="Verdana" panose="020B0604030504040204" pitchFamily="34" charset="0"/>
                <a:ea typeface="Verdana" panose="020B0604030504040204" pitchFamily="34" charset="0"/>
                <a:cs typeface="Verdana" panose="020B0604030504040204" pitchFamily="34" charset="0"/>
              </a:rPr>
              <a:t>Transceiver haben zwei VFOs. Damit ist Split-Funkbetrieb möglich. Besonders bei so genannten </a:t>
            </a:r>
            <a:r>
              <a:rPr lang="de-DE" sz="1600" dirty="0" err="1">
                <a:latin typeface="Verdana" panose="020B0604030504040204" pitchFamily="34" charset="0"/>
                <a:ea typeface="Verdana" panose="020B0604030504040204" pitchFamily="34" charset="0"/>
                <a:cs typeface="Verdana" panose="020B0604030504040204" pitchFamily="34" charset="0"/>
              </a:rPr>
              <a:t>DXpeditionen</a:t>
            </a:r>
            <a:r>
              <a:rPr lang="de-DE" sz="1600" dirty="0">
                <a:latin typeface="Verdana" panose="020B0604030504040204" pitchFamily="34" charset="0"/>
                <a:ea typeface="Verdana" panose="020B0604030504040204" pitchFamily="34" charset="0"/>
                <a:cs typeface="Verdana" panose="020B0604030504040204" pitchFamily="34" charset="0"/>
              </a:rPr>
              <a:t> sendet die DX-Station auf einer anderen Frequenz als die anrufenden Stationen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47902617"/>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smtClean="0"/>
              <a:t>Kompressor</a:t>
            </a:r>
            <a:r>
              <a:rPr lang="de-DE" altLang="en-US" baseline="30000" dirty="0" smtClean="0"/>
              <a: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48</a:t>
            </a:fld>
            <a:endParaRPr lang="de-DE" altLang="en-US"/>
          </a:p>
        </p:txBody>
      </p:sp>
      <p:sp>
        <p:nvSpPr>
          <p:cNvPr id="9" name="Textfeld 8"/>
          <p:cNvSpPr txBox="1"/>
          <p:nvPr/>
        </p:nvSpPr>
        <p:spPr>
          <a:xfrm>
            <a:off x="683567" y="1340768"/>
            <a:ext cx="7890893" cy="314958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Beim Sendebetrieb möchte man auch bei leiseren Sprachsignalen eine immer volle Aussteuerung des Senders erreichen. Dazu haben manche Transceiver einen Speech </a:t>
            </a:r>
            <a:r>
              <a:rPr lang="de-DE" sz="1600" dirty="0" err="1">
                <a:latin typeface="Verdana" panose="020B0604030504040204" pitchFamily="34" charset="0"/>
                <a:ea typeface="Verdana" panose="020B0604030504040204" pitchFamily="34" charset="0"/>
                <a:cs typeface="Verdana" panose="020B0604030504040204" pitchFamily="34" charset="0"/>
              </a:rPr>
              <a:t>Processor</a:t>
            </a:r>
            <a:r>
              <a:rPr lang="de-DE" sz="1600" dirty="0">
                <a:latin typeface="Verdana" panose="020B0604030504040204" pitchFamily="34" charset="0"/>
                <a:ea typeface="Verdana" panose="020B0604030504040204" pitchFamily="34" charset="0"/>
                <a:cs typeface="Verdana" panose="020B0604030504040204" pitchFamily="34" charset="0"/>
              </a:rPr>
              <a:t>. Dieser hebt automatisch bei leiseren Signalen die Verstärkung des Modulationsverstärkers an und reduziert diese wieder bei lauteren Passagen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Geschwindigkeit, mit der dieser Prozessor die Verstärkung regelt, kann am Transceiver eingestellt werden. Bei einer geringen Zeitkonstante wird beim normalen Sprechen zwischen den Lauten bereits geregelt, wodurch die Modulation verfälscht wird. Bei schlechten Ausbreitungsverhältnissen ist diese Einstellung empfehlenswert, nicht aber beim normalen QSO mit Signalen über S9. Ein Kompressor verhindert eine Übersteuerung des Senders nicht. Es wird nur der mittlere Lautstärkepegel angehoben.</a:t>
            </a:r>
          </a:p>
        </p:txBody>
      </p:sp>
    </p:spTree>
    <p:extLst>
      <p:ext uri="{BB962C8B-B14F-4D97-AF65-F5344CB8AC3E}">
        <p14:creationId xmlns:p14="http://schemas.microsoft.com/office/powerpoint/2010/main" val="1756051515"/>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9760" y="404664"/>
            <a:ext cx="6768752" cy="609600"/>
          </a:xfrm>
        </p:spPr>
        <p:txBody>
          <a:bodyPr/>
          <a:lstStyle/>
          <a:p>
            <a:r>
              <a:rPr lang="de-DE" altLang="en-US" dirty="0"/>
              <a:t>VOX </a:t>
            </a:r>
            <a:r>
              <a:rPr lang="de-DE" altLang="en-US" dirty="0" smtClean="0"/>
              <a:t>und </a:t>
            </a:r>
            <a:r>
              <a:rPr lang="de-DE" altLang="en-US" dirty="0"/>
              <a:t>PTT</a:t>
            </a:r>
            <a:endParaRPr lang="de-DE" altLang="en-US" baseline="30000"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49</a:t>
            </a:fld>
            <a:endParaRPr lang="de-DE" altLang="en-US"/>
          </a:p>
        </p:txBody>
      </p:sp>
      <p:sp>
        <p:nvSpPr>
          <p:cNvPr id="9" name="Textfeld 8"/>
          <p:cNvSpPr txBox="1"/>
          <p:nvPr/>
        </p:nvSpPr>
        <p:spPr>
          <a:xfrm>
            <a:off x="683567" y="1306043"/>
            <a:ext cx="7890893" cy="532453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VOX ist eine Abkürzung für Voice Control und bedeutet Sprachsteuerung. Damit ist gemeint, dass man den Transceiver von Empfang auf Senden einfach dadurch umschalten kann, dass man in das Mikrofon spricht. Aus der verstärkten Mikrofonspannung wird ein Steuersignal gewonnen, mit dem der Transceiver umgeschaltet wird</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PTT bedeutet Push </a:t>
            </a:r>
            <a:r>
              <a:rPr lang="de-DE" sz="1600" dirty="0" err="1">
                <a:latin typeface="Verdana" panose="020B0604030504040204" pitchFamily="34" charset="0"/>
                <a:ea typeface="Verdana" panose="020B0604030504040204" pitchFamily="34" charset="0"/>
                <a:cs typeface="Verdana" panose="020B0604030504040204" pitchFamily="34" charset="0"/>
              </a:rPr>
              <a:t>To</a:t>
            </a:r>
            <a:r>
              <a:rPr lang="de-DE" sz="1600" dirty="0">
                <a:latin typeface="Verdana" panose="020B0604030504040204" pitchFamily="34" charset="0"/>
                <a:ea typeface="Verdana" panose="020B0604030504040204" pitchFamily="34" charset="0"/>
                <a:cs typeface="Verdana" panose="020B0604030504040204" pitchFamily="34" charset="0"/>
              </a:rPr>
              <a:t> Talk, was übersetzt etwa heißt: „Drücke, um zu sprechen“. In ein Mikrofon für Amateurfunkgeräte ist häufig ein Umschalter eingebaut, auf den man drücken muss, um den Transceiver von Empfang auf Sendung umzuschalten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ein flüssiges Gespräch, bei dem abwechselnd immer nur ein Satz gesprochen wird, eignet sich die VOX recht gut. Bei längeren Durchgängen sollte man besser die PTT benutzen, um das häufig nicht zu überhörende Umschalten des Transceivers zu vermeiden. Die Abfallzeitkonstante der VOX lässt sich üblicherweise einstellen. Man sollte diese an seine Sprechgewohnheiten anpassen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Telegrafie schaltet die VOX beim Tasten auf Senden und gibt in den Tastpausen nach einer einstellbaren Verzögerungszeit den Empfänger frei. Man nennt dies auch Semi-Break-In (Semi-BK). Wird der Transceiver bei Telegrafie nicht auf VOX-Betrieb gestellt, muss zum Umschalten die PTT verwendet werden.</a:t>
            </a:r>
          </a:p>
        </p:txBody>
      </p:sp>
    </p:spTree>
    <p:extLst>
      <p:ext uri="{BB962C8B-B14F-4D97-AF65-F5344CB8AC3E}">
        <p14:creationId xmlns:p14="http://schemas.microsoft.com/office/powerpoint/2010/main" val="419912299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66591088"/>
              </p:ext>
            </p:extLst>
          </p:nvPr>
        </p:nvGraphicFramePr>
        <p:xfrm>
          <a:off x="899592" y="2568302"/>
          <a:ext cx="7488832" cy="22288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TG105</a:t>
                      </a:r>
                      <a:endParaRPr lang="en-US" dirty="0">
                        <a:solidFill>
                          <a:schemeClr val="tx1"/>
                        </a:solidFill>
                      </a:endParaRPr>
                    </a:p>
                  </a:txBody>
                  <a:tcPr>
                    <a:solidFill>
                      <a:schemeClr val="bg1">
                        <a:lumMod val="65000"/>
                      </a:schemeClr>
                    </a:solidFill>
                  </a:tcPr>
                </a:tc>
                <a:tc>
                  <a:txBody>
                    <a:bodyPr/>
                    <a:lstStyle/>
                    <a:p>
                      <a:pPr algn="l" fontAlgn="b"/>
                      <a:r>
                        <a:rPr lang="de-DE" sz="1800" b="1" i="0" u="none" strike="noStrike" dirty="0">
                          <a:solidFill>
                            <a:schemeClr val="bg1"/>
                          </a:solidFill>
                          <a:effectLst/>
                          <a:latin typeface="+mn-lt"/>
                        </a:rPr>
                        <a:t>Was bewirkt eine zu geringe Mikrofonverstärkung bei einem SSB-Transceiver?</a:t>
                      </a:r>
                    </a:p>
                  </a:txBody>
                  <a:tcPr marL="9525" marR="9525" marT="9525" marB="0" anchor="b">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b"/>
                      <a:r>
                        <a:rPr lang="en-US" sz="1800" b="0" i="0" u="none" strike="noStrike" dirty="0" err="1" smtClean="0">
                          <a:solidFill>
                            <a:srgbClr val="000000"/>
                          </a:solidFill>
                          <a:effectLst/>
                          <a:latin typeface="+mn-lt"/>
                        </a:rPr>
                        <a:t>Verringerung</a:t>
                      </a:r>
                      <a:r>
                        <a:rPr lang="en-US" sz="1800" b="0" i="0" u="none" strike="noStrike" dirty="0" smtClean="0">
                          <a:solidFill>
                            <a:srgbClr val="000000"/>
                          </a:solidFill>
                          <a:effectLst/>
                          <a:latin typeface="+mn-lt"/>
                        </a:rPr>
                        <a:t> </a:t>
                      </a:r>
                      <a:r>
                        <a:rPr lang="en-US" sz="1800" b="0" i="0" u="none" strike="noStrike" dirty="0">
                          <a:solidFill>
                            <a:srgbClr val="000000"/>
                          </a:solidFill>
                          <a:effectLst/>
                          <a:latin typeface="+mn-lt"/>
                        </a:rPr>
                        <a:t>der </a:t>
                      </a:r>
                      <a:r>
                        <a:rPr lang="en-US" sz="1800" b="0" i="0" u="none" strike="noStrike" dirty="0" err="1">
                          <a:solidFill>
                            <a:srgbClr val="000000"/>
                          </a:solidFill>
                          <a:effectLst/>
                          <a:latin typeface="+mn-lt"/>
                        </a:rPr>
                        <a:t>Modulationsqualität</a:t>
                      </a:r>
                      <a:r>
                        <a:rPr lang="en-US" sz="1800" b="0" i="0" u="none" strike="noStrike" dirty="0">
                          <a:solidFill>
                            <a:srgbClr val="000000"/>
                          </a:solidFill>
                          <a:effectLst/>
                          <a:latin typeface="+mn-lt"/>
                        </a:rPr>
                        <a:t> </a:t>
                      </a:r>
                    </a:p>
                  </a:txBody>
                  <a:tcPr marL="9525" marR="9525" marT="9525" marB="0" anchor="ctr"/>
                </a:tc>
              </a:tr>
              <a:tr h="370840">
                <a:tc>
                  <a:txBody>
                    <a:bodyPr/>
                    <a:lstStyle/>
                    <a:p>
                      <a:r>
                        <a:rPr lang="en-US" dirty="0" smtClean="0"/>
                        <a:t>B</a:t>
                      </a:r>
                      <a:endParaRPr lang="en-US" dirty="0"/>
                    </a:p>
                  </a:txBody>
                  <a:tcPr anchor="ctr"/>
                </a:tc>
                <a:tc>
                  <a:txBody>
                    <a:bodyPr/>
                    <a:lstStyle/>
                    <a:p>
                      <a:pPr algn="l" fontAlgn="b"/>
                      <a:r>
                        <a:rPr lang="en-US" sz="1800" b="0" i="0" u="none" strike="noStrike" dirty="0" err="1" smtClean="0">
                          <a:solidFill>
                            <a:srgbClr val="000000"/>
                          </a:solidFill>
                          <a:effectLst/>
                          <a:latin typeface="+mn-lt"/>
                        </a:rPr>
                        <a:t>geringe</a:t>
                      </a:r>
                      <a:r>
                        <a:rPr lang="en-US" sz="1800" b="0" i="0" u="none" strike="noStrike" dirty="0" smtClean="0">
                          <a:solidFill>
                            <a:srgbClr val="000000"/>
                          </a:solidFill>
                          <a:effectLst/>
                          <a:latin typeface="+mn-lt"/>
                        </a:rPr>
                        <a:t> </a:t>
                      </a:r>
                      <a:r>
                        <a:rPr lang="en-US" sz="1800" b="0" i="0" u="none" strike="noStrike" dirty="0" err="1">
                          <a:solidFill>
                            <a:srgbClr val="000000"/>
                          </a:solidFill>
                          <a:effectLst/>
                          <a:latin typeface="+mn-lt"/>
                        </a:rPr>
                        <a:t>Ausgangsleistung</a:t>
                      </a:r>
                      <a:r>
                        <a:rPr lang="en-US" sz="1800" b="0" i="0" u="none" strike="noStrike" dirty="0">
                          <a:solidFill>
                            <a:srgbClr val="000000"/>
                          </a:solidFill>
                          <a:effectLst/>
                          <a:latin typeface="+mn-lt"/>
                        </a:rPr>
                        <a:t> </a:t>
                      </a:r>
                    </a:p>
                  </a:txBody>
                  <a:tcPr marL="9525" marR="9525" marT="9525" marB="0" anchor="ctr"/>
                </a:tc>
              </a:tr>
              <a:tr h="370840">
                <a:tc>
                  <a:txBody>
                    <a:bodyPr/>
                    <a:lstStyle/>
                    <a:p>
                      <a:r>
                        <a:rPr lang="en-US" dirty="0" smtClean="0"/>
                        <a:t>C</a:t>
                      </a:r>
                      <a:endParaRPr lang="en-US" dirty="0"/>
                    </a:p>
                  </a:txBody>
                  <a:tcPr anchor="ctr"/>
                </a:tc>
                <a:tc>
                  <a:txBody>
                    <a:bodyPr/>
                    <a:lstStyle/>
                    <a:p>
                      <a:pPr algn="l" fontAlgn="b"/>
                      <a:r>
                        <a:rPr lang="de-DE" sz="1800" b="0" i="0" u="none" strike="noStrike" dirty="0" smtClean="0">
                          <a:solidFill>
                            <a:srgbClr val="000000"/>
                          </a:solidFill>
                          <a:effectLst/>
                          <a:latin typeface="+mn-lt"/>
                        </a:rPr>
                        <a:t>Störungen </a:t>
                      </a:r>
                      <a:r>
                        <a:rPr lang="de-DE" sz="1800" b="0" i="0" u="none" strike="noStrike" dirty="0">
                          <a:solidFill>
                            <a:srgbClr val="000000"/>
                          </a:solidFill>
                          <a:effectLst/>
                          <a:latin typeface="+mn-lt"/>
                        </a:rPr>
                        <a:t>von Stationen, die auf einem anderen Frequenzband arbeiten </a:t>
                      </a:r>
                    </a:p>
                  </a:txBody>
                  <a:tcPr marL="9525" marR="9525" marT="9525" marB="0" anchor="ctr"/>
                </a:tc>
              </a:tr>
              <a:tr h="370840">
                <a:tc>
                  <a:txBody>
                    <a:bodyPr/>
                    <a:lstStyle/>
                    <a:p>
                      <a:r>
                        <a:rPr lang="en-US" dirty="0" smtClean="0"/>
                        <a:t>D</a:t>
                      </a:r>
                      <a:endParaRPr lang="en-US" dirty="0"/>
                    </a:p>
                  </a:txBody>
                  <a:tcPr anchor="ctr"/>
                </a:tc>
                <a:tc>
                  <a:txBody>
                    <a:bodyPr/>
                    <a:lstStyle/>
                    <a:p>
                      <a:pPr algn="l" fontAlgn="b"/>
                      <a:r>
                        <a:rPr lang="de-DE" sz="1800" b="0" i="0" u="none" strike="noStrike" dirty="0" err="1" smtClean="0">
                          <a:solidFill>
                            <a:srgbClr val="000000"/>
                          </a:solidFill>
                          <a:effectLst/>
                          <a:latin typeface="+mn-lt"/>
                        </a:rPr>
                        <a:t>Splatter</a:t>
                      </a:r>
                      <a:r>
                        <a:rPr lang="de-DE" sz="1800" b="0" i="0" u="none" strike="noStrike" dirty="0" smtClean="0">
                          <a:solidFill>
                            <a:srgbClr val="000000"/>
                          </a:solidFill>
                          <a:effectLst/>
                          <a:latin typeface="+mn-lt"/>
                        </a:rPr>
                        <a:t> </a:t>
                      </a:r>
                      <a:r>
                        <a:rPr lang="de-DE" sz="1800" b="0" i="0" u="none" strike="noStrike" dirty="0">
                          <a:solidFill>
                            <a:srgbClr val="000000"/>
                          </a:solidFill>
                          <a:effectLst/>
                          <a:latin typeface="+mn-lt"/>
                        </a:rPr>
                        <a:t>bei Stationen, die auf dem Nachbarkanal arbeiten.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1642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5558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0168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4637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53304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315062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99855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4362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7644187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274111057"/>
              </p:ext>
            </p:extLst>
          </p:nvPr>
        </p:nvGraphicFramePr>
        <p:xfrm>
          <a:off x="899592" y="1483866"/>
          <a:ext cx="7488832" cy="222440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TG403</a:t>
                      </a:r>
                      <a:endParaRPr lang="en-US" dirty="0">
                        <a:solidFill>
                          <a:schemeClr val="tx1"/>
                        </a:solidFill>
                      </a:endParaRPr>
                    </a:p>
                  </a:txBody>
                  <a:tcP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Wenn </a:t>
                      </a:r>
                      <a:r>
                        <a:rPr lang="de-DE" sz="1600" b="1" i="0" u="none" strike="noStrike" dirty="0">
                          <a:solidFill>
                            <a:srgbClr val="FFFFFF"/>
                          </a:solidFill>
                          <a:effectLst/>
                          <a:latin typeface="Arial"/>
                        </a:rPr>
                        <a:t>man beim Funkbetrieb mit einem Transceiver die Empfangsfrequenz gegenüber der Senderfrequenz </a:t>
                      </a:r>
                      <a:r>
                        <a:rPr lang="de-DE" sz="1600" b="1" i="0" u="none" strike="noStrike" dirty="0" smtClean="0">
                          <a:solidFill>
                            <a:srgbClr val="FFFFFF"/>
                          </a:solidFill>
                          <a:effectLst/>
                          <a:latin typeface="Arial"/>
                        </a:rPr>
                        <a:t/>
                      </a:r>
                      <a:br>
                        <a:rPr lang="de-DE" sz="1600" b="1" i="0" u="none" strike="noStrike" dirty="0" smtClean="0">
                          <a:solidFill>
                            <a:srgbClr val="FFFFFF"/>
                          </a:solidFill>
                          <a:effectLst/>
                          <a:latin typeface="Arial"/>
                        </a:rPr>
                      </a:br>
                      <a:r>
                        <a:rPr lang="de-DE" sz="1600" b="1" i="0" u="none" strike="noStrike" dirty="0" smtClean="0">
                          <a:solidFill>
                            <a:srgbClr val="FFFFFF"/>
                          </a:solidFill>
                          <a:effectLst/>
                          <a:latin typeface="Arial"/>
                        </a:rPr>
                        <a:t>geringfügig </a:t>
                      </a:r>
                      <a:r>
                        <a:rPr lang="de-DE" sz="1600" b="1" i="0" u="none" strike="noStrike" dirty="0">
                          <a:solidFill>
                            <a:srgbClr val="FFFFFF"/>
                          </a:solidFill>
                          <a:effectLst/>
                          <a:latin typeface="Arial"/>
                        </a:rPr>
                        <a:t>verstellen möchte, muss man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dirty="0">
                          <a:solidFill>
                            <a:srgbClr val="000000"/>
                          </a:solidFill>
                          <a:effectLst/>
                          <a:latin typeface="Arial"/>
                        </a:rPr>
                        <a:t>das </a:t>
                      </a:r>
                      <a:r>
                        <a:rPr lang="en-US" sz="1800" b="0" i="0" u="none" strike="noStrike" dirty="0" err="1">
                          <a:solidFill>
                            <a:srgbClr val="000000"/>
                          </a:solidFill>
                          <a:effectLst/>
                          <a:latin typeface="Arial"/>
                        </a:rPr>
                        <a:t>Notchfilter</a:t>
                      </a:r>
                      <a:r>
                        <a:rPr lang="en-US" sz="1800" b="0" i="0" u="none" strike="noStrike" dirty="0">
                          <a:solidFill>
                            <a:srgbClr val="000000"/>
                          </a:solidFill>
                          <a:effectLst/>
                          <a:latin typeface="Arial"/>
                        </a:rPr>
                        <a:t> </a:t>
                      </a:r>
                      <a:r>
                        <a:rPr lang="en-US" sz="1800" b="0" i="0" u="none" strike="noStrike" dirty="0" err="1">
                          <a:solidFill>
                            <a:srgbClr val="000000"/>
                          </a:solidFill>
                          <a:effectLst/>
                          <a:latin typeface="Arial"/>
                        </a:rPr>
                        <a:t>einschalten</a:t>
                      </a:r>
                      <a:r>
                        <a:rPr lang="en-US" sz="1800" b="0" i="0" u="none" strike="noStrike" dirty="0">
                          <a:solidFill>
                            <a:srgbClr val="000000"/>
                          </a:solidFill>
                          <a:effectLst/>
                          <a:latin typeface="Arial"/>
                        </a:rPr>
                        <a: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die Passband-Tuning verstellen.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die PTT einschalten.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die RIT </a:t>
                      </a:r>
                      <a:r>
                        <a:rPr lang="en-US" sz="1800" b="0" i="0" u="none" strike="noStrike" dirty="0" err="1">
                          <a:solidFill>
                            <a:srgbClr val="000000"/>
                          </a:solidFill>
                          <a:effectLst/>
                          <a:latin typeface="Arial"/>
                        </a:rPr>
                        <a:t>bedienen</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219021" y="22670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6494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0083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3827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6267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25344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99008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3553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041329408"/>
              </p:ext>
            </p:extLst>
          </p:nvPr>
        </p:nvGraphicFramePr>
        <p:xfrm>
          <a:off x="899592" y="3932138"/>
          <a:ext cx="7488832" cy="198056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TG202</a:t>
                      </a:r>
                      <a:endParaRPr lang="en-US" dirty="0">
                        <a:solidFill>
                          <a:schemeClr val="tx1"/>
                        </a:solidFill>
                      </a:endParaRPr>
                    </a:p>
                  </a:txBody>
                  <a:tcPr anchor="ctr">
                    <a:solidFill>
                      <a:schemeClr val="bg1">
                        <a:lumMod val="65000"/>
                      </a:schemeClr>
                    </a:solidFill>
                  </a:tcPr>
                </a:tc>
                <a:tc>
                  <a:txBody>
                    <a:bodyPr/>
                    <a:lstStyle/>
                    <a:p>
                      <a:pPr algn="l" fontAlgn="ctr"/>
                      <a:r>
                        <a:rPr lang="de-DE" sz="1600" b="1" i="0" u="none" strike="noStrike" dirty="0" smtClean="0">
                          <a:solidFill>
                            <a:srgbClr val="FFFFFF"/>
                          </a:solidFill>
                          <a:effectLst/>
                          <a:latin typeface="Arial"/>
                        </a:rPr>
                        <a:t>Welche </a:t>
                      </a:r>
                      <a:r>
                        <a:rPr lang="de-DE" sz="1600" b="1" i="0" u="none" strike="noStrike" dirty="0">
                          <a:solidFill>
                            <a:srgbClr val="FFFFFF"/>
                          </a:solidFill>
                          <a:effectLst/>
                          <a:latin typeface="Arial"/>
                        </a:rPr>
                        <a:t>Schaltung in einem Sender bewirkt, dass der Transceiver allein durch die Stimme auf Sendung geschaltet werden kann?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dirty="0">
                          <a:solidFill>
                            <a:srgbClr val="000000"/>
                          </a:solidFill>
                          <a:effectLst/>
                          <a:latin typeface="Arial"/>
                        </a:rPr>
                        <a:t>PTT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VOX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RIT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PSK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4698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8467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180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5810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82277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44868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18662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smtClean="0">
              <a:latin typeface="+mn-lt"/>
            </a:endParaRPr>
          </a:p>
        </p:txBody>
      </p:sp>
      <p:sp>
        <p:nvSpPr>
          <p:cNvPr id="26" name="Textfeld 25"/>
          <p:cNvSpPr txBox="1"/>
          <p:nvPr/>
        </p:nvSpPr>
        <p:spPr>
          <a:xfrm>
            <a:off x="972118" y="55557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40022315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827584" y="1196752"/>
            <a:ext cx="7992888" cy="609600"/>
          </a:xfrm>
        </p:spPr>
        <p:txBody>
          <a:bodyPr/>
          <a:lstStyle/>
          <a:p>
            <a:pPr algn="l"/>
            <a:r>
              <a:rPr lang="de-DE" altLang="en-US" dirty="0"/>
              <a:t>Nächste Woche: </a:t>
            </a:r>
            <a:r>
              <a:rPr lang="de-DE" altLang="en-US" dirty="0" smtClean="0"/>
              <a:t> Fr, 27. </a:t>
            </a:r>
            <a:r>
              <a:rPr lang="de-DE" altLang="en-US" dirty="0"/>
              <a:t>Februar, 19 Uhr </a:t>
            </a:r>
            <a:r>
              <a:rPr lang="de-DE" altLang="en-US" dirty="0" smtClean="0"/>
              <a:t>lokal</a:t>
            </a:r>
            <a:br>
              <a:rPr lang="de-DE" altLang="en-US" dirty="0" smtClean="0"/>
            </a:br>
            <a:r>
              <a:rPr lang="de-DE" altLang="en-US" dirty="0" smtClean="0"/>
              <a:t>**** und jetzt Funkpraxis ****</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51</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FM-Sendertechnik</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dirty="0"/>
          </a:p>
        </p:txBody>
      </p:sp>
      <p:sp>
        <p:nvSpPr>
          <p:cNvPr id="9" name="Textfeld 8"/>
          <p:cNvSpPr txBox="1"/>
          <p:nvPr/>
        </p:nvSpPr>
        <p:spPr>
          <a:xfrm>
            <a:off x="655900" y="1196752"/>
            <a:ext cx="7890893" cy="5242461"/>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einem FM-Sender beeinflusst das verstärkte NF-Signal im einfachsten Fall direkt die Frequenz des ersten Oszillators, wie das Blockschaltbild </a:t>
            </a:r>
            <a:r>
              <a:rPr lang="de-DE" sz="1600" dirty="0" smtClean="0">
                <a:latin typeface="Verdana" panose="020B0604030504040204" pitchFamily="34" charset="0"/>
                <a:ea typeface="Verdana" panose="020B0604030504040204" pitchFamily="34" charset="0"/>
                <a:cs typeface="Verdana" panose="020B0604030504040204" pitchFamily="34" charset="0"/>
              </a:rPr>
              <a:t>hier zeigt</a:t>
            </a:r>
            <a:r>
              <a:rPr lang="de-DE" sz="1600" dirty="0">
                <a:latin typeface="Verdana" panose="020B0604030504040204" pitchFamily="34" charset="0"/>
                <a:ea typeface="Verdana" panose="020B0604030504040204" pitchFamily="34" charset="0"/>
                <a:cs typeface="Verdana" panose="020B0604030504040204" pitchFamily="34" charset="0"/>
              </a:rPr>
              <a:t>. Dieses </a:t>
            </a:r>
            <a:r>
              <a:rPr lang="de-DE" sz="1600" dirty="0" smtClean="0">
                <a:latin typeface="Verdana" panose="020B0604030504040204" pitchFamily="34" charset="0"/>
                <a:ea typeface="Verdana" panose="020B0604030504040204" pitchFamily="34" charset="0"/>
                <a:cs typeface="Verdana" panose="020B0604030504040204" pitchFamily="34" charset="0"/>
              </a:rPr>
              <a:t>FM-Signal </a:t>
            </a:r>
            <a:r>
              <a:rPr lang="de-DE" sz="1600" dirty="0">
                <a:latin typeface="Verdana" panose="020B0604030504040204" pitchFamily="34" charset="0"/>
                <a:ea typeface="Verdana" panose="020B0604030504040204" pitchFamily="34" charset="0"/>
                <a:cs typeface="Verdana" panose="020B0604030504040204" pitchFamily="34" charset="0"/>
              </a:rPr>
              <a:t>wird dann entweder durch Frequenzvervielfachung - so machte man es früher - oder durch Mischung auf die gewünschte Frequenz gebracht und dann einem </a:t>
            </a:r>
            <a:r>
              <a:rPr lang="de-DE" sz="1600" dirty="0" smtClean="0">
                <a:latin typeface="Verdana" panose="020B0604030504040204" pitchFamily="34" charset="0"/>
                <a:ea typeface="Verdana" panose="020B0604030504040204" pitchFamily="34" charset="0"/>
                <a:cs typeface="Verdana" panose="020B0604030504040204" pitchFamily="34" charset="0"/>
              </a:rPr>
              <a:t>HF-Leistungsverstärker </a:t>
            </a:r>
            <a:r>
              <a:rPr lang="de-DE" sz="1600" dirty="0">
                <a:latin typeface="Verdana" panose="020B0604030504040204" pitchFamily="34" charset="0"/>
                <a:ea typeface="Verdana" panose="020B0604030504040204" pitchFamily="34" charset="0"/>
                <a:cs typeface="Verdana" panose="020B0604030504040204" pitchFamily="34" charset="0"/>
              </a:rPr>
              <a:t>zugeführt.</a:t>
            </a: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Weil der Hub der NF-Lautstärke </a:t>
            </a:r>
            <a:r>
              <a:rPr lang="de-DE" sz="1600" dirty="0" smtClean="0">
                <a:latin typeface="Verdana" panose="020B0604030504040204" pitchFamily="34" charset="0"/>
                <a:ea typeface="Verdana" panose="020B0604030504040204" pitchFamily="34" charset="0"/>
                <a:cs typeface="Verdana" panose="020B0604030504040204" pitchFamily="34" charset="0"/>
              </a:rPr>
              <a:t>entspricht, </a:t>
            </a:r>
            <a:r>
              <a:rPr lang="de-DE" sz="1600" dirty="0">
                <a:latin typeface="Verdana" panose="020B0604030504040204" pitchFamily="34" charset="0"/>
                <a:ea typeface="Verdana" panose="020B0604030504040204" pitchFamily="34" charset="0"/>
                <a:cs typeface="Verdana" panose="020B0604030504040204" pitchFamily="34" charset="0"/>
              </a:rPr>
              <a:t>kann mit P1 der Hub eingestellt werden. Die Bandbreite wird umso größer, je lauter moduliert wird. Wenn die Lautstärke </a:t>
            </a: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übliche Kanalbreite überschreitet, entstehen starke Verzerrungen, die außerdem die Nachbarkanäle stören. Abhilfe: Leiser sprechen oder die NF-Aussteuerung verringern.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P2 beeinflusst man die HF-Ausgangsleistung des Senders. Die Leistung kann bei FM nicht wie bei SSB durch NF-Aussteuerung verändert werden sondern nur durch die </a:t>
            </a:r>
            <a:r>
              <a:rPr lang="de-DE" sz="1600" dirty="0" smtClean="0">
                <a:latin typeface="Verdana" panose="020B0604030504040204" pitchFamily="34" charset="0"/>
                <a:ea typeface="Verdana" panose="020B0604030504040204" pitchFamily="34" charset="0"/>
                <a:cs typeface="Verdana" panose="020B0604030504040204" pitchFamily="34" charset="0"/>
              </a:rPr>
              <a:t>Verstärkung </a:t>
            </a:r>
            <a:r>
              <a:rPr lang="de-DE" sz="1600" dirty="0">
                <a:latin typeface="Verdana" panose="020B0604030504040204" pitchFamily="34" charset="0"/>
                <a:ea typeface="Verdana" panose="020B0604030504040204" pitchFamily="34" charset="0"/>
                <a:cs typeface="Verdana" panose="020B0604030504040204" pitchFamily="34" charset="0"/>
              </a:rPr>
              <a:t>(oder Dämpfung) des HF-Signals</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3728" y="2467188"/>
            <a:ext cx="3797141" cy="1825181"/>
          </a:xfrm>
          <a:prstGeom prst="rect">
            <a:avLst/>
          </a:prstGeom>
        </p:spPr>
      </p:pic>
    </p:spTree>
    <p:extLst>
      <p:ext uri="{BB962C8B-B14F-4D97-AF65-F5344CB8AC3E}">
        <p14:creationId xmlns:p14="http://schemas.microsoft.com/office/powerpoint/2010/main" val="151827384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526932902"/>
              </p:ext>
            </p:extLst>
          </p:nvPr>
        </p:nvGraphicFramePr>
        <p:xfrm>
          <a:off x="899592" y="2568302"/>
          <a:ext cx="7488832" cy="198056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TG103</a:t>
                      </a:r>
                      <a:endParaRPr lang="en-US" dirty="0">
                        <a:solidFill>
                          <a:schemeClr val="tx1"/>
                        </a:solidFill>
                      </a:endParaRPr>
                    </a:p>
                  </a:txBody>
                  <a:tcPr>
                    <a:solidFill>
                      <a:schemeClr val="bg1">
                        <a:lumMod val="65000"/>
                      </a:schemeClr>
                    </a:solidFill>
                  </a:tcPr>
                </a:tc>
                <a:tc>
                  <a:txBody>
                    <a:bodyPr/>
                    <a:lstStyle/>
                    <a:p>
                      <a:pPr algn="l" fontAlgn="b"/>
                      <a:r>
                        <a:rPr lang="de-DE" sz="1600" b="1" i="0" u="none" strike="noStrike" dirty="0">
                          <a:solidFill>
                            <a:schemeClr val="bg1"/>
                          </a:solidFill>
                          <a:effectLst/>
                          <a:latin typeface="+mn-lt"/>
                        </a:rPr>
                        <a:t>Was kann man tun, wenn der Hub bei einem Handfunkgerät oder Mobil-Transceiver zu groß ist?</a:t>
                      </a:r>
                    </a:p>
                  </a:txBody>
                  <a:tcPr marL="9525" marR="9525" marT="9525" marB="0" anchor="b">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b"/>
                      <a:r>
                        <a:rPr lang="en-US" sz="1600" b="0" i="0" u="none" strike="noStrike">
                          <a:solidFill>
                            <a:srgbClr val="000000"/>
                          </a:solidFill>
                          <a:effectLst/>
                          <a:latin typeface="+mn-lt"/>
                        </a:rPr>
                        <a:t>Weniger Leistung verwenden. </a:t>
                      </a:r>
                    </a:p>
                  </a:txBody>
                  <a:tcPr marL="9525" marR="9525" marT="9525" marB="0" anchor="b"/>
                </a:tc>
              </a:tr>
              <a:tr h="370840">
                <a:tc>
                  <a:txBody>
                    <a:bodyPr/>
                    <a:lstStyle/>
                    <a:p>
                      <a:r>
                        <a:rPr lang="en-US" dirty="0" smtClean="0"/>
                        <a:t>B</a:t>
                      </a:r>
                      <a:endParaRPr lang="en-US" dirty="0"/>
                    </a:p>
                  </a:txBody>
                  <a:tcPr anchor="ctr"/>
                </a:tc>
                <a:tc>
                  <a:txBody>
                    <a:bodyPr/>
                    <a:lstStyle/>
                    <a:p>
                      <a:pPr algn="l" fontAlgn="b"/>
                      <a:r>
                        <a:rPr lang="en-US" sz="1600" b="0" i="0" u="none" strike="noStrike">
                          <a:solidFill>
                            <a:srgbClr val="000000"/>
                          </a:solidFill>
                          <a:effectLst/>
                          <a:latin typeface="+mn-lt"/>
                        </a:rPr>
                        <a:t>Leiser ins Mikrofon sprechen. </a:t>
                      </a:r>
                    </a:p>
                  </a:txBody>
                  <a:tcPr marL="9525" marR="9525" marT="9525" marB="0" anchor="b"/>
                </a:tc>
              </a:tr>
              <a:tr h="370840">
                <a:tc>
                  <a:txBody>
                    <a:bodyPr/>
                    <a:lstStyle/>
                    <a:p>
                      <a:r>
                        <a:rPr lang="en-US" dirty="0" smtClean="0"/>
                        <a:t>C</a:t>
                      </a:r>
                      <a:endParaRPr lang="en-US" dirty="0"/>
                    </a:p>
                  </a:txBody>
                  <a:tcPr anchor="ctr"/>
                </a:tc>
                <a:tc>
                  <a:txBody>
                    <a:bodyPr/>
                    <a:lstStyle/>
                    <a:p>
                      <a:pPr algn="l" fontAlgn="b"/>
                      <a:r>
                        <a:rPr lang="en-US" sz="1600" b="0" i="0" u="none" strike="noStrike">
                          <a:solidFill>
                            <a:srgbClr val="000000"/>
                          </a:solidFill>
                          <a:effectLst/>
                          <a:latin typeface="+mn-lt"/>
                        </a:rPr>
                        <a:t>Lauter ins Mikrofon sprechen. </a:t>
                      </a:r>
                    </a:p>
                  </a:txBody>
                  <a:tcPr marL="9525" marR="9525" marT="9525" marB="0" anchor="b"/>
                </a:tc>
              </a:tr>
              <a:tr h="370840">
                <a:tc>
                  <a:txBody>
                    <a:bodyPr/>
                    <a:lstStyle/>
                    <a:p>
                      <a:r>
                        <a:rPr lang="en-US" dirty="0" smtClean="0"/>
                        <a:t>D</a:t>
                      </a:r>
                      <a:endParaRPr lang="en-US" dirty="0"/>
                    </a:p>
                  </a:txBody>
                  <a:tcPr anchor="ctr"/>
                </a:tc>
                <a:tc>
                  <a:txBody>
                    <a:bodyPr/>
                    <a:lstStyle/>
                    <a:p>
                      <a:pPr algn="l" fontAlgn="b"/>
                      <a:r>
                        <a:rPr lang="en-US" sz="1600" b="0" i="0" u="none" strike="noStrike" dirty="0" err="1">
                          <a:solidFill>
                            <a:srgbClr val="000000"/>
                          </a:solidFill>
                          <a:effectLst/>
                          <a:latin typeface="+mn-lt"/>
                        </a:rPr>
                        <a:t>Mehr</a:t>
                      </a:r>
                      <a:r>
                        <a:rPr lang="en-US" sz="1600" b="0" i="0" u="none" strike="noStrike" dirty="0">
                          <a:solidFill>
                            <a:srgbClr val="000000"/>
                          </a:solidFill>
                          <a:effectLst/>
                          <a:latin typeface="+mn-lt"/>
                        </a:rPr>
                        <a:t> </a:t>
                      </a:r>
                      <a:r>
                        <a:rPr lang="en-US" sz="1600" b="0" i="0" u="none" strike="noStrike" dirty="0" err="1">
                          <a:solidFill>
                            <a:srgbClr val="000000"/>
                          </a:solidFill>
                          <a:effectLst/>
                          <a:latin typeface="+mn-lt"/>
                        </a:rPr>
                        <a:t>Leistung</a:t>
                      </a:r>
                      <a:r>
                        <a:rPr lang="en-US" sz="1600" b="0" i="0" u="none" strike="noStrike" dirty="0">
                          <a:solidFill>
                            <a:srgbClr val="000000"/>
                          </a:solidFill>
                          <a:effectLst/>
                          <a:latin typeface="+mn-lt"/>
                        </a:rPr>
                        <a:t> </a:t>
                      </a:r>
                      <a:r>
                        <a:rPr lang="en-US" sz="1600" b="0" i="0" u="none" strike="noStrike" dirty="0" err="1">
                          <a:solidFill>
                            <a:srgbClr val="000000"/>
                          </a:solidFill>
                          <a:effectLst/>
                          <a:latin typeface="+mn-lt"/>
                        </a:rPr>
                        <a:t>verwenden</a:t>
                      </a:r>
                      <a:r>
                        <a:rPr lang="en-US" sz="1600" b="0" i="0" u="none" strike="noStrike" dirty="0">
                          <a:solidFill>
                            <a:srgbClr val="000000"/>
                          </a:solidFill>
                          <a:effectLst/>
                          <a:latin typeface="+mn-lt"/>
                        </a:rPr>
                        <a:t>. </a:t>
                      </a:r>
                    </a:p>
                  </a:txBody>
                  <a:tcPr marL="9525" marR="9525" marT="9525" marB="0" anchor="b"/>
                </a:tc>
              </a:tr>
            </a:tbl>
          </a:graphicData>
        </a:graphic>
      </p:graphicFrame>
      <p:sp>
        <p:nvSpPr>
          <p:cNvPr id="5" name="Interaktive Schaltfläche: Hilfe 4">
            <a:hlinkClick r:id="" action="ppaction://noaction" highlightClick="1"/>
          </p:cNvPr>
          <p:cNvSpPr/>
          <p:nvPr/>
        </p:nvSpPr>
        <p:spPr>
          <a:xfrm>
            <a:off x="1194957" y="30941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4857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38445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2335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46295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308053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82632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20618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1891178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Oszillator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a:p>
        </p:txBody>
      </p:sp>
      <p:sp>
        <p:nvSpPr>
          <p:cNvPr id="9" name="Textfeld 8"/>
          <p:cNvSpPr txBox="1"/>
          <p:nvPr/>
        </p:nvSpPr>
        <p:spPr>
          <a:xfrm>
            <a:off x="692763" y="1124743"/>
            <a:ext cx="7767670" cy="4914166"/>
          </a:xfrm>
          <a:prstGeom prst="rect">
            <a:avLst/>
          </a:prstGeom>
          <a:noFill/>
        </p:spPr>
        <p:txBody>
          <a:bodyPr wrap="square" rtlCol="0">
            <a:spAutoFit/>
          </a:bodyPr>
          <a:lstStyle/>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Elektrische Schwingungen erzeugt man auf elektronischem Wege durch Rückkopplung eines Verstärkers</a:t>
            </a:r>
            <a:r>
              <a:rPr lang="de-DE" sz="15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Das Bild </a:t>
            </a:r>
            <a:r>
              <a:rPr lang="de-DE" sz="1500" dirty="0">
                <a:latin typeface="Verdana" panose="020B0604030504040204" pitchFamily="34" charset="0"/>
                <a:ea typeface="Verdana" panose="020B0604030504040204" pitchFamily="34" charset="0"/>
                <a:cs typeface="Verdana" panose="020B0604030504040204" pitchFamily="34" charset="0"/>
              </a:rPr>
              <a:t>verdeutlicht das Prinzip der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Rückkopplung. Ein </a:t>
            </a:r>
            <a:r>
              <a:rPr lang="de-DE" sz="1500" dirty="0">
                <a:latin typeface="Verdana" panose="020B0604030504040204" pitchFamily="34" charset="0"/>
                <a:ea typeface="Verdana" panose="020B0604030504040204" pitchFamily="34" charset="0"/>
                <a:cs typeface="Verdana" panose="020B0604030504040204" pitchFamily="34" charset="0"/>
              </a:rPr>
              <a:t>Teil der </a:t>
            </a:r>
            <a:r>
              <a:rPr lang="de-DE" sz="1500" dirty="0" smtClean="0">
                <a:latin typeface="Verdana" panose="020B0604030504040204" pitchFamily="34" charset="0"/>
                <a:ea typeface="Verdana" panose="020B0604030504040204" pitchFamily="34" charset="0"/>
                <a:cs typeface="Verdana" panose="020B0604030504040204" pitchFamily="34" charset="0"/>
              </a:rPr>
              <a:t>Ausgangsspannung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eines </a:t>
            </a:r>
            <a:r>
              <a:rPr lang="de-DE" sz="1500" dirty="0">
                <a:latin typeface="Verdana" panose="020B0604030504040204" pitchFamily="34" charset="0"/>
                <a:ea typeface="Verdana" panose="020B0604030504040204" pitchFamily="34" charset="0"/>
                <a:cs typeface="Verdana" panose="020B0604030504040204" pitchFamily="34" charset="0"/>
              </a:rPr>
              <a:t>Verstärkers </a:t>
            </a:r>
            <a:r>
              <a:rPr lang="de-DE" sz="1500" dirty="0" smtClean="0">
                <a:latin typeface="Verdana" panose="020B0604030504040204" pitchFamily="34" charset="0"/>
                <a:ea typeface="Verdana" panose="020B0604030504040204" pitchFamily="34" charset="0"/>
                <a:cs typeface="Verdana" panose="020B0604030504040204" pitchFamily="34" charset="0"/>
              </a:rPr>
              <a:t>gelangt </a:t>
            </a:r>
            <a:r>
              <a:rPr lang="de-DE" sz="1500" dirty="0">
                <a:latin typeface="Verdana" panose="020B0604030504040204" pitchFamily="34" charset="0"/>
                <a:ea typeface="Verdana" panose="020B0604030504040204" pitchFamily="34" charset="0"/>
                <a:cs typeface="Verdana" panose="020B0604030504040204" pitchFamily="34" charset="0"/>
              </a:rPr>
              <a:t>wieder auf den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Eingang </a:t>
            </a:r>
            <a:r>
              <a:rPr lang="de-DE" sz="1500" dirty="0">
                <a:latin typeface="Verdana" panose="020B0604030504040204" pitchFamily="34" charset="0"/>
                <a:ea typeface="Verdana" panose="020B0604030504040204" pitchFamily="34" charset="0"/>
                <a:cs typeface="Verdana" panose="020B0604030504040204" pitchFamily="34" charset="0"/>
              </a:rPr>
              <a:t>zurück. Hat die </a:t>
            </a:r>
            <a:r>
              <a:rPr lang="de-DE" sz="1500" dirty="0" smtClean="0">
                <a:latin typeface="Verdana" panose="020B0604030504040204" pitchFamily="34" charset="0"/>
                <a:ea typeface="Verdana" panose="020B0604030504040204" pitchFamily="34" charset="0"/>
                <a:cs typeface="Verdana" panose="020B0604030504040204" pitchFamily="34" charset="0"/>
              </a:rPr>
              <a:t>zurückgeführte </a:t>
            </a:r>
            <a:r>
              <a:rPr lang="de-DE" sz="1500" dirty="0">
                <a:latin typeface="Verdana" panose="020B0604030504040204" pitchFamily="34" charset="0"/>
                <a:ea typeface="Verdana" panose="020B0604030504040204" pitchFamily="34" charset="0"/>
                <a:cs typeface="Verdana" panose="020B0604030504040204" pitchFamily="34" charset="0"/>
              </a:rPr>
              <a:t>Spannung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die </a:t>
            </a:r>
            <a:r>
              <a:rPr lang="de-DE" sz="1500" dirty="0">
                <a:latin typeface="Verdana" panose="020B0604030504040204" pitchFamily="34" charset="0"/>
                <a:ea typeface="Verdana" panose="020B0604030504040204" pitchFamily="34" charset="0"/>
                <a:cs typeface="Verdana" panose="020B0604030504040204" pitchFamily="34" charset="0"/>
              </a:rPr>
              <a:t>gleiche Phase wie am </a:t>
            </a:r>
            <a:r>
              <a:rPr lang="de-DE" sz="1500" dirty="0" smtClean="0">
                <a:latin typeface="Verdana" panose="020B0604030504040204" pitchFamily="34" charset="0"/>
                <a:ea typeface="Verdana" panose="020B0604030504040204" pitchFamily="34" charset="0"/>
                <a:cs typeface="Verdana" panose="020B0604030504040204" pitchFamily="34" charset="0"/>
              </a:rPr>
              <a:t>Eingang</a:t>
            </a:r>
            <a:r>
              <a:rPr lang="de-DE" sz="1500" dirty="0">
                <a:latin typeface="Verdana" panose="020B0604030504040204" pitchFamily="34" charset="0"/>
                <a:ea typeface="Verdana" panose="020B0604030504040204" pitchFamily="34" charset="0"/>
                <a:cs typeface="Verdana" panose="020B0604030504040204" pitchFamily="34" charset="0"/>
              </a:rPr>
              <a:t>, addieren sich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diese</a:t>
            </a:r>
            <a:r>
              <a:rPr lang="de-DE" sz="1500" dirty="0">
                <a:latin typeface="Verdana" panose="020B0604030504040204" pitchFamily="34" charset="0"/>
                <a:ea typeface="Verdana" panose="020B0604030504040204" pitchFamily="34" charset="0"/>
                <a:cs typeface="Verdana" panose="020B0604030504040204" pitchFamily="34" charset="0"/>
              </a:rPr>
              <a:t>. Die </a:t>
            </a:r>
            <a:r>
              <a:rPr lang="de-DE" sz="1500" dirty="0" smtClean="0">
                <a:latin typeface="Verdana" panose="020B0604030504040204" pitchFamily="34" charset="0"/>
                <a:ea typeface="Verdana" panose="020B0604030504040204" pitchFamily="34" charset="0"/>
                <a:cs typeface="Verdana" panose="020B0604030504040204" pitchFamily="34" charset="0"/>
              </a:rPr>
              <a:t>Ausgangsspannung </a:t>
            </a:r>
            <a:r>
              <a:rPr lang="de-DE" sz="1500" dirty="0">
                <a:latin typeface="Verdana" panose="020B0604030504040204" pitchFamily="34" charset="0"/>
                <a:ea typeface="Verdana" panose="020B0604030504040204" pitchFamily="34" charset="0"/>
                <a:cs typeface="Verdana" panose="020B0604030504040204" pitchFamily="34" charset="0"/>
              </a:rPr>
              <a:t>wächst, die </a:t>
            </a:r>
            <a:r>
              <a:rPr lang="de-DE" sz="1500" dirty="0" smtClean="0">
                <a:latin typeface="Verdana" panose="020B0604030504040204" pitchFamily="34" charset="0"/>
                <a:ea typeface="Verdana" panose="020B0604030504040204" pitchFamily="34" charset="0"/>
                <a:cs typeface="Verdana" panose="020B0604030504040204" pitchFamily="34" charset="0"/>
              </a:rPr>
              <a:t/>
            </a:r>
            <a:br>
              <a:rPr lang="de-DE" sz="1500" dirty="0" smtClean="0">
                <a:latin typeface="Verdana" panose="020B0604030504040204" pitchFamily="34" charset="0"/>
                <a:ea typeface="Verdana" panose="020B0604030504040204" pitchFamily="34" charset="0"/>
                <a:cs typeface="Verdana" panose="020B0604030504040204" pitchFamily="34" charset="0"/>
              </a:rPr>
            </a:br>
            <a:r>
              <a:rPr lang="de-DE" sz="1500" dirty="0" smtClean="0">
                <a:latin typeface="Verdana" panose="020B0604030504040204" pitchFamily="34" charset="0"/>
                <a:ea typeface="Verdana" panose="020B0604030504040204" pitchFamily="34" charset="0"/>
                <a:cs typeface="Verdana" panose="020B0604030504040204" pitchFamily="34" charset="0"/>
              </a:rPr>
              <a:t>zurückgeführte </a:t>
            </a:r>
            <a:r>
              <a:rPr lang="de-DE" sz="1500" dirty="0">
                <a:latin typeface="Verdana" panose="020B0604030504040204" pitchFamily="34" charset="0"/>
                <a:ea typeface="Verdana" panose="020B0604030504040204" pitchFamily="34" charset="0"/>
                <a:cs typeface="Verdana" panose="020B0604030504040204" pitchFamily="34" charset="0"/>
              </a:rPr>
              <a:t>Spannung </a:t>
            </a:r>
            <a:r>
              <a:rPr lang="de-DE" sz="1500" dirty="0" smtClean="0">
                <a:latin typeface="Verdana" panose="020B0604030504040204" pitchFamily="34" charset="0"/>
                <a:ea typeface="Verdana" panose="020B0604030504040204" pitchFamily="34" charset="0"/>
                <a:cs typeface="Verdana" panose="020B0604030504040204" pitchFamily="34" charset="0"/>
              </a:rPr>
              <a:t>steigt </a:t>
            </a:r>
            <a:r>
              <a:rPr lang="de-DE" sz="1500" dirty="0">
                <a:latin typeface="Verdana" panose="020B0604030504040204" pitchFamily="34" charset="0"/>
                <a:ea typeface="Verdana" panose="020B0604030504040204" pitchFamily="34" charset="0"/>
                <a:cs typeface="Verdana" panose="020B0604030504040204" pitchFamily="34" charset="0"/>
              </a:rPr>
              <a:t>ebenfalls und so schaukelt sich der Vorgang auf, bis </a:t>
            </a:r>
            <a:r>
              <a:rPr lang="de-DE" sz="1500" dirty="0" smtClean="0">
                <a:latin typeface="Verdana" panose="020B0604030504040204" pitchFamily="34" charset="0"/>
                <a:ea typeface="Verdana" panose="020B0604030504040204" pitchFamily="34" charset="0"/>
                <a:cs typeface="Verdana" panose="020B0604030504040204" pitchFamily="34" charset="0"/>
              </a:rPr>
              <a:t>die Ausgangs-spannung </a:t>
            </a:r>
            <a:r>
              <a:rPr lang="de-DE" sz="1500" dirty="0">
                <a:latin typeface="Verdana" panose="020B0604030504040204" pitchFamily="34" charset="0"/>
                <a:ea typeface="Verdana" panose="020B0604030504040204" pitchFamily="34" charset="0"/>
                <a:cs typeface="Verdana" panose="020B0604030504040204" pitchFamily="34" charset="0"/>
              </a:rPr>
              <a:t>ihren Endwert erreicht hat, der von der </a:t>
            </a:r>
            <a:r>
              <a:rPr lang="de-DE" sz="1500" dirty="0" smtClean="0">
                <a:latin typeface="Verdana" panose="020B0604030504040204" pitchFamily="34" charset="0"/>
                <a:ea typeface="Verdana" panose="020B0604030504040204" pitchFamily="34" charset="0"/>
                <a:cs typeface="Verdana" panose="020B0604030504040204" pitchFamily="34" charset="0"/>
              </a:rPr>
              <a:t>Versorgungsspannung </a:t>
            </a:r>
            <a:r>
              <a:rPr lang="de-DE" sz="1500" dirty="0">
                <a:latin typeface="Verdana" panose="020B0604030504040204" pitchFamily="34" charset="0"/>
                <a:ea typeface="Verdana" panose="020B0604030504040204" pitchFamily="34" charset="0"/>
                <a:cs typeface="Verdana" panose="020B0604030504040204" pitchFamily="34" charset="0"/>
              </a:rPr>
              <a:t>abhängt. Oszillatoren mit einstellbarer Frequenz werden mit VFO (Variable </a:t>
            </a:r>
            <a:r>
              <a:rPr lang="de-DE" sz="1500" dirty="0" err="1">
                <a:latin typeface="Verdana" panose="020B0604030504040204" pitchFamily="34" charset="0"/>
                <a:ea typeface="Verdana" panose="020B0604030504040204" pitchFamily="34" charset="0"/>
                <a:cs typeface="Verdana" panose="020B0604030504040204" pitchFamily="34" charset="0"/>
              </a:rPr>
              <a:t>Frequency</a:t>
            </a:r>
            <a:r>
              <a:rPr lang="de-DE" sz="1500" dirty="0">
                <a:latin typeface="Verdana" panose="020B0604030504040204" pitchFamily="34" charset="0"/>
                <a:ea typeface="Verdana" panose="020B0604030504040204" pitchFamily="34" charset="0"/>
                <a:cs typeface="Verdana" panose="020B0604030504040204" pitchFamily="34" charset="0"/>
              </a:rPr>
              <a:t> Oszillator) bezeichnet.</a:t>
            </a:r>
          </a:p>
          <a:p>
            <a:pPr>
              <a:spcBef>
                <a:spcPts val="800"/>
              </a:spcBef>
            </a:pPr>
            <a:r>
              <a:rPr lang="de-DE" sz="1500" dirty="0" smtClean="0">
                <a:latin typeface="Verdana" panose="020B0604030504040204" pitchFamily="34" charset="0"/>
                <a:ea typeface="Verdana" panose="020B0604030504040204" pitchFamily="34" charset="0"/>
                <a:cs typeface="Verdana" panose="020B0604030504040204" pitchFamily="34" charset="0"/>
              </a:rPr>
              <a:t>Damit </a:t>
            </a:r>
            <a:r>
              <a:rPr lang="de-DE" sz="1500" dirty="0">
                <a:latin typeface="Verdana" panose="020B0604030504040204" pitchFamily="34" charset="0"/>
                <a:ea typeface="Verdana" panose="020B0604030504040204" pitchFamily="34" charset="0"/>
                <a:cs typeface="Verdana" panose="020B0604030504040204" pitchFamily="34" charset="0"/>
              </a:rPr>
              <a:t>bei diesem Rückkopplungsvorgang immer eine bestimmte gewünschte Frequenz entsteht, bedarf es Frequenz bestimmender Schaltungsglieder. Beim LC-Oszillator lässt sich die </a:t>
            </a:r>
            <a:r>
              <a:rPr lang="de-DE" sz="1500" dirty="0" smtClean="0">
                <a:latin typeface="Verdana" panose="020B0604030504040204" pitchFamily="34" charset="0"/>
                <a:ea typeface="Verdana" panose="020B0604030504040204" pitchFamily="34" charset="0"/>
                <a:cs typeface="Verdana" panose="020B0604030504040204" pitchFamily="34" charset="0"/>
              </a:rPr>
              <a:t>Frequenz </a:t>
            </a:r>
            <a:r>
              <a:rPr lang="de-DE" sz="1500" dirty="0">
                <a:latin typeface="Verdana" panose="020B0604030504040204" pitchFamily="34" charset="0"/>
                <a:ea typeface="Verdana" panose="020B0604030504040204" pitchFamily="34" charset="0"/>
                <a:cs typeface="Verdana" panose="020B0604030504040204" pitchFamily="34" charset="0"/>
              </a:rPr>
              <a:t>durch Ändern der Induktivität L oder der Kapazität C variieren. Allerdings unterliegen die Induktivitäten und die Kapazitäten gewissen Schwankungen durch </a:t>
            </a:r>
            <a:r>
              <a:rPr lang="de-DE" sz="1500" dirty="0" smtClean="0">
                <a:latin typeface="Verdana" panose="020B0604030504040204" pitchFamily="34" charset="0"/>
                <a:ea typeface="Verdana" panose="020B0604030504040204" pitchFamily="34" charset="0"/>
                <a:cs typeface="Verdana" panose="020B0604030504040204" pitchFamily="34" charset="0"/>
              </a:rPr>
              <a:t>Temperatureinflüsse</a:t>
            </a:r>
            <a:r>
              <a:rPr lang="de-DE" sz="1500" dirty="0">
                <a:latin typeface="Verdana" panose="020B0604030504040204" pitchFamily="34" charset="0"/>
                <a:ea typeface="Verdana" panose="020B0604030504040204" pitchFamily="34" charset="0"/>
                <a:cs typeface="Verdana" panose="020B0604030504040204" pitchFamily="34" charset="0"/>
              </a:rPr>
              <a:t>. Deshalb leiten die eingangs erwähnten modernen PLL- oder DDS-Oszillatoren ihre Frequenz von der eines Schwingquarzes ab – seine Frequenz ist viel weniger </a:t>
            </a:r>
            <a:r>
              <a:rPr lang="de-DE" sz="1500" dirty="0" smtClean="0">
                <a:latin typeface="Verdana" panose="020B0604030504040204" pitchFamily="34" charset="0"/>
                <a:ea typeface="Verdana" panose="020B0604030504040204" pitchFamily="34" charset="0"/>
                <a:cs typeface="Verdana" panose="020B0604030504040204" pitchFamily="34" charset="0"/>
              </a:rPr>
              <a:t>temperaturabhängig.</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2120" y="1484784"/>
            <a:ext cx="2376488" cy="1538288"/>
          </a:xfrm>
          <a:prstGeom prst="rect">
            <a:avLst/>
          </a:prstGeom>
        </p:spPr>
      </p:pic>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070946915"/>
              </p:ext>
            </p:extLst>
          </p:nvPr>
        </p:nvGraphicFramePr>
        <p:xfrm>
          <a:off x="899592" y="135877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TD601</a:t>
                      </a:r>
                      <a:endParaRPr lang="en-US" dirty="0">
                        <a:solidFill>
                          <a:schemeClr val="tx1"/>
                        </a:solidFill>
                      </a:endParaRPr>
                    </a:p>
                  </a:txBody>
                  <a:tcPr>
                    <a:solidFill>
                      <a:schemeClr val="bg1">
                        <a:lumMod val="65000"/>
                      </a:schemeClr>
                    </a:solidFill>
                  </a:tcPr>
                </a:tc>
                <a:tc>
                  <a:txBody>
                    <a:bodyPr/>
                    <a:lstStyle/>
                    <a:p>
                      <a:pPr algn="l" fontAlgn="b"/>
                      <a:r>
                        <a:rPr lang="de-DE" sz="1800" b="1" i="0" u="none" strike="noStrike" dirty="0">
                          <a:solidFill>
                            <a:schemeClr val="bg1"/>
                          </a:solidFill>
                          <a:effectLst/>
                          <a:latin typeface="+mn-lt"/>
                        </a:rPr>
                        <a:t>Was verstehen Sie unter einem „Oszillator“?</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b"/>
                      <a:r>
                        <a:rPr lang="de-DE" sz="1800" b="0" i="0" u="none" strike="noStrike">
                          <a:solidFill>
                            <a:srgbClr val="000000"/>
                          </a:solidFill>
                          <a:effectLst/>
                          <a:latin typeface="+mn-lt"/>
                        </a:rPr>
                        <a:t>Es ist ein sehr schmales Filter. </a:t>
                      </a:r>
                    </a:p>
                  </a:txBody>
                  <a:tcPr marL="9525" marR="9525" marT="9525" marB="0" anchor="ctr"/>
                </a:tc>
              </a:tr>
              <a:tr h="370840">
                <a:tc>
                  <a:txBody>
                    <a:bodyPr/>
                    <a:lstStyle/>
                    <a:p>
                      <a:r>
                        <a:rPr lang="en-US" dirty="0" smtClean="0"/>
                        <a:t>B</a:t>
                      </a:r>
                      <a:endParaRPr lang="en-US" dirty="0"/>
                    </a:p>
                  </a:txBody>
                  <a:tcPr anchor="ctr"/>
                </a:tc>
                <a:tc>
                  <a:txBody>
                    <a:bodyPr/>
                    <a:lstStyle/>
                    <a:p>
                      <a:pPr algn="l" fontAlgn="b"/>
                      <a:r>
                        <a:rPr lang="de-DE" sz="1800" b="0" i="0" u="none" strike="noStrike">
                          <a:solidFill>
                            <a:srgbClr val="000000"/>
                          </a:solidFill>
                          <a:effectLst/>
                          <a:latin typeface="+mn-lt"/>
                        </a:rPr>
                        <a:t>Es ist ein Messgerät zur Anzeige von Schwingungen. </a:t>
                      </a:r>
                    </a:p>
                  </a:txBody>
                  <a:tcPr marL="9525" marR="9525" marT="9525" marB="0" anchor="ctr"/>
                </a:tc>
              </a:tr>
              <a:tr h="370840">
                <a:tc>
                  <a:txBody>
                    <a:bodyPr/>
                    <a:lstStyle/>
                    <a:p>
                      <a:r>
                        <a:rPr lang="en-US" dirty="0" smtClean="0"/>
                        <a:t>C</a:t>
                      </a:r>
                      <a:endParaRPr lang="en-US" dirty="0"/>
                    </a:p>
                  </a:txBody>
                  <a:tcPr anchor="ctr"/>
                </a:tc>
                <a:tc>
                  <a:txBody>
                    <a:bodyPr/>
                    <a:lstStyle/>
                    <a:p>
                      <a:pPr algn="l" fontAlgn="b"/>
                      <a:r>
                        <a:rPr lang="en-US" sz="1800" b="0" i="0" u="none" strike="noStrike" dirty="0" err="1">
                          <a:solidFill>
                            <a:srgbClr val="000000"/>
                          </a:solidFill>
                          <a:effectLst/>
                          <a:latin typeface="+mn-lt"/>
                        </a:rPr>
                        <a:t>Es</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ist</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ein</a:t>
                      </a:r>
                      <a:r>
                        <a:rPr lang="en-US" sz="1800" b="0" i="0" u="none" strike="noStrike" dirty="0">
                          <a:solidFill>
                            <a:srgbClr val="000000"/>
                          </a:solidFill>
                          <a:effectLst/>
                          <a:latin typeface="+mn-lt"/>
                        </a:rPr>
                        <a:t> FM-Modulator. </a:t>
                      </a:r>
                    </a:p>
                  </a:txBody>
                  <a:tcPr marL="9525" marR="9525" marT="9525" marB="0" anchor="ctr"/>
                </a:tc>
              </a:tr>
              <a:tr h="370840">
                <a:tc>
                  <a:txBody>
                    <a:bodyPr/>
                    <a:lstStyle/>
                    <a:p>
                      <a:r>
                        <a:rPr lang="en-US" dirty="0" smtClean="0"/>
                        <a:t>D</a:t>
                      </a:r>
                      <a:endParaRPr lang="en-US" dirty="0"/>
                    </a:p>
                  </a:txBody>
                  <a:tcPr anchor="ctr"/>
                </a:tc>
                <a:tc>
                  <a:txBody>
                    <a:bodyPr/>
                    <a:lstStyle/>
                    <a:p>
                      <a:pPr algn="l" fontAlgn="b"/>
                      <a:r>
                        <a:rPr lang="en-US" sz="1800" b="0" i="0" u="none" strike="noStrike" dirty="0" err="1">
                          <a:solidFill>
                            <a:srgbClr val="000000"/>
                          </a:solidFill>
                          <a:effectLst/>
                          <a:latin typeface="+mn-lt"/>
                        </a:rPr>
                        <a:t>Es</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ist</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ein</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Schwingungserzeuger</a:t>
                      </a:r>
                      <a:r>
                        <a:rPr lang="en-US" sz="1800" b="0" i="0" u="none" strike="noStrike" dirty="0">
                          <a:solidFill>
                            <a:srgbClr val="000000"/>
                          </a:solidFill>
                          <a:effectLst/>
                          <a:latin typeface="+mn-lt"/>
                        </a:rPr>
                        <a:t>.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7581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1497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5181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28955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12693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74452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49985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286813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92629849"/>
              </p:ext>
            </p:extLst>
          </p:nvPr>
        </p:nvGraphicFramePr>
        <p:xfrm>
          <a:off x="899592" y="3717032"/>
          <a:ext cx="7488832" cy="22288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TD602</a:t>
                      </a:r>
                      <a:endParaRPr lang="en-US" dirty="0">
                        <a:solidFill>
                          <a:schemeClr val="tx1"/>
                        </a:solidFill>
                      </a:endParaRPr>
                    </a:p>
                  </a:txBody>
                  <a:tcPr>
                    <a:solidFill>
                      <a:schemeClr val="bg1">
                        <a:lumMod val="65000"/>
                      </a:schemeClr>
                    </a:solidFill>
                  </a:tcPr>
                </a:tc>
                <a:tc>
                  <a:txBody>
                    <a:bodyPr/>
                    <a:lstStyle/>
                    <a:p>
                      <a:pPr algn="l" fontAlgn="b"/>
                      <a:r>
                        <a:rPr lang="de-DE" sz="1800" b="1" i="0" u="none" strike="noStrike" dirty="0">
                          <a:solidFill>
                            <a:schemeClr val="bg1"/>
                          </a:solidFill>
                          <a:effectLst/>
                          <a:latin typeface="+mn-lt"/>
                        </a:rPr>
                        <a:t>Was ist ein LC-Oszillator? Es ist ein Schwingungs-erzeuger, wobei die Frequenz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b"/>
                      <a:r>
                        <a:rPr lang="de-DE" sz="1800" b="0" i="0" u="none" strike="noStrike" dirty="0">
                          <a:solidFill>
                            <a:srgbClr val="000000"/>
                          </a:solidFill>
                          <a:effectLst/>
                          <a:latin typeface="+mn-lt"/>
                        </a:rPr>
                        <a:t>durch einen hochstabilen Quarz bestimmt wird. </a:t>
                      </a:r>
                    </a:p>
                  </a:txBody>
                  <a:tcPr marL="9525" marR="9525" marT="9525" marB="0" anchor="ctr"/>
                </a:tc>
              </a:tr>
              <a:tr h="370840">
                <a:tc>
                  <a:txBody>
                    <a:bodyPr/>
                    <a:lstStyle/>
                    <a:p>
                      <a:r>
                        <a:rPr lang="en-US" dirty="0" smtClean="0"/>
                        <a:t>B</a:t>
                      </a:r>
                      <a:endParaRPr lang="en-US" dirty="0"/>
                    </a:p>
                  </a:txBody>
                  <a:tcPr anchor="ctr"/>
                </a:tc>
                <a:tc>
                  <a:txBody>
                    <a:bodyPr/>
                    <a:lstStyle/>
                    <a:p>
                      <a:pPr algn="l" fontAlgn="b"/>
                      <a:r>
                        <a:rPr lang="en-US" sz="1800" b="0" i="0" u="none" strike="noStrike" dirty="0" err="1">
                          <a:solidFill>
                            <a:srgbClr val="000000"/>
                          </a:solidFill>
                          <a:effectLst/>
                          <a:latin typeface="+mn-lt"/>
                        </a:rPr>
                        <a:t>mittels</a:t>
                      </a:r>
                      <a:r>
                        <a:rPr lang="en-US" sz="1800" b="0" i="0" u="none" strike="noStrike" dirty="0">
                          <a:solidFill>
                            <a:srgbClr val="000000"/>
                          </a:solidFill>
                          <a:effectLst/>
                          <a:latin typeface="+mn-lt"/>
                        </a:rPr>
                        <a:t> LC-</a:t>
                      </a:r>
                      <a:r>
                        <a:rPr lang="en-US" sz="1800" b="0" i="0" u="none" strike="noStrike" dirty="0" err="1">
                          <a:solidFill>
                            <a:srgbClr val="000000"/>
                          </a:solidFill>
                          <a:effectLst/>
                          <a:latin typeface="+mn-lt"/>
                        </a:rPr>
                        <a:t>Tiefpass</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gefiltert</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wird</a:t>
                      </a:r>
                      <a:r>
                        <a:rPr lang="en-US" sz="1800" b="0" i="0" u="none" strike="noStrike" dirty="0">
                          <a:solidFill>
                            <a:srgbClr val="000000"/>
                          </a:solidFill>
                          <a:effectLst/>
                          <a:latin typeface="+mn-lt"/>
                        </a:rPr>
                        <a:t>. </a:t>
                      </a:r>
                    </a:p>
                  </a:txBody>
                  <a:tcPr marL="9525" marR="9525" marT="9525" marB="0" anchor="ctr"/>
                </a:tc>
              </a:tr>
              <a:tr h="370840">
                <a:tc>
                  <a:txBody>
                    <a:bodyPr/>
                    <a:lstStyle/>
                    <a:p>
                      <a:r>
                        <a:rPr lang="en-US" dirty="0" smtClean="0"/>
                        <a:t>C</a:t>
                      </a:r>
                      <a:endParaRPr lang="en-US" dirty="0"/>
                    </a:p>
                  </a:txBody>
                  <a:tcPr anchor="ctr"/>
                </a:tc>
                <a:tc>
                  <a:txBody>
                    <a:bodyPr/>
                    <a:lstStyle/>
                    <a:p>
                      <a:pPr algn="l" fontAlgn="b"/>
                      <a:r>
                        <a:rPr lang="de-DE" sz="1800" b="0" i="0" u="none" strike="noStrike" dirty="0">
                          <a:solidFill>
                            <a:srgbClr val="000000"/>
                          </a:solidFill>
                          <a:effectLst/>
                          <a:latin typeface="+mn-lt"/>
                        </a:rPr>
                        <a:t>von einer Spule und einem Kondensator (LC-Schwingkreis) bestimmt wird. </a:t>
                      </a:r>
                    </a:p>
                  </a:txBody>
                  <a:tcPr marL="9525" marR="9525" marT="9525" marB="0" anchor="ctr"/>
                </a:tc>
              </a:tr>
              <a:tr h="370840">
                <a:tc>
                  <a:txBody>
                    <a:bodyPr/>
                    <a:lstStyle/>
                    <a:p>
                      <a:r>
                        <a:rPr lang="en-US" dirty="0" smtClean="0"/>
                        <a:t>D</a:t>
                      </a:r>
                      <a:endParaRPr lang="en-US" dirty="0"/>
                    </a:p>
                  </a:txBody>
                  <a:tcPr anchor="ctr"/>
                </a:tc>
                <a:tc>
                  <a:txBody>
                    <a:bodyPr/>
                    <a:lstStyle/>
                    <a:p>
                      <a:pPr algn="l" fontAlgn="b"/>
                      <a:r>
                        <a:rPr lang="en-US" sz="1800" b="0" i="0" u="none" strike="noStrike" dirty="0" err="1">
                          <a:solidFill>
                            <a:srgbClr val="000000"/>
                          </a:solidFill>
                          <a:effectLst/>
                          <a:latin typeface="+mn-lt"/>
                        </a:rPr>
                        <a:t>mittels</a:t>
                      </a:r>
                      <a:r>
                        <a:rPr lang="en-US" sz="1800" b="0" i="0" u="none" strike="noStrike" dirty="0">
                          <a:solidFill>
                            <a:srgbClr val="000000"/>
                          </a:solidFill>
                          <a:effectLst/>
                          <a:latin typeface="+mn-lt"/>
                        </a:rPr>
                        <a:t> LC-</a:t>
                      </a:r>
                      <a:r>
                        <a:rPr lang="en-US" sz="1800" b="0" i="0" u="none" strike="noStrike" dirty="0" err="1">
                          <a:solidFill>
                            <a:srgbClr val="000000"/>
                          </a:solidFill>
                          <a:effectLst/>
                          <a:latin typeface="+mn-lt"/>
                        </a:rPr>
                        <a:t>Hochpass</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gefiltert</a:t>
                      </a:r>
                      <a:r>
                        <a:rPr lang="en-US" sz="1800" b="0" i="0" u="none" strike="noStrike" dirty="0">
                          <a:solidFill>
                            <a:srgbClr val="000000"/>
                          </a:solidFill>
                          <a:effectLst/>
                          <a:latin typeface="+mn-lt"/>
                        </a:rPr>
                        <a:t> </a:t>
                      </a:r>
                      <a:r>
                        <a:rPr lang="en-US" sz="1800" b="0" i="0" u="none" strike="noStrike" dirty="0" err="1">
                          <a:solidFill>
                            <a:srgbClr val="000000"/>
                          </a:solidFill>
                          <a:effectLst/>
                          <a:latin typeface="+mn-lt"/>
                        </a:rPr>
                        <a:t>wird</a:t>
                      </a:r>
                      <a:r>
                        <a:rPr lang="en-US" sz="1800" b="0" i="0" u="none" strike="noStrike" dirty="0">
                          <a:solidFill>
                            <a:srgbClr val="000000"/>
                          </a:solidFill>
                          <a:effectLst/>
                          <a:latin typeface="+mn-lt"/>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30799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6886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1475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119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66471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2868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11610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5866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6682509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4837</Words>
  <Application>Microsoft Office PowerPoint</Application>
  <PresentationFormat>Bildschirmpräsentation (4:3)</PresentationFormat>
  <Paragraphs>702</Paragraphs>
  <Slides>51</Slides>
  <Notes>51</Notes>
  <HiddenSlides>0</HiddenSlides>
  <MMClips>0</MMClips>
  <ScaleCrop>false</ScaleCrop>
  <HeadingPairs>
    <vt:vector size="4" baseType="variant">
      <vt:variant>
        <vt:lpstr>Design</vt:lpstr>
      </vt:variant>
      <vt:variant>
        <vt:i4>1</vt:i4>
      </vt:variant>
      <vt:variant>
        <vt:lpstr>Folientitel</vt:lpstr>
      </vt:variant>
      <vt:variant>
        <vt:i4>51</vt:i4>
      </vt:variant>
    </vt:vector>
  </HeadingPairs>
  <TitlesOfParts>
    <vt:vector size="52" baseType="lpstr">
      <vt:lpstr>Standarddesign</vt:lpstr>
      <vt:lpstr>PowerPoint-Präsentation</vt:lpstr>
      <vt:lpstr>Sendertechnik</vt:lpstr>
      <vt:lpstr>SSB-Sendertechnik</vt:lpstr>
      <vt:lpstr>Prüfungsfragen</vt:lpstr>
      <vt:lpstr>Prüfungsfrage</vt:lpstr>
      <vt:lpstr>FM-Sendertechnik</vt:lpstr>
      <vt:lpstr>Prüfungsfrage</vt:lpstr>
      <vt:lpstr>Oszillator</vt:lpstr>
      <vt:lpstr>Prüfungsfragen</vt:lpstr>
      <vt:lpstr>Prüfungsfrage</vt:lpstr>
      <vt:lpstr>Prüfungsfragen</vt:lpstr>
      <vt:lpstr>Transverter</vt:lpstr>
      <vt:lpstr>Prüfungsfrage</vt:lpstr>
      <vt:lpstr>Empfängertechnik</vt:lpstr>
      <vt:lpstr>Geradeausempfänger</vt:lpstr>
      <vt:lpstr>Mehrkreis-Filter</vt:lpstr>
      <vt:lpstr>Überlagerungsprinzip</vt:lpstr>
      <vt:lpstr>Überlagerungsempfänger</vt:lpstr>
      <vt:lpstr>Die Spiegelfrequenz</vt:lpstr>
      <vt:lpstr>Prüfungsfragen</vt:lpstr>
      <vt:lpstr>Spiegelfrequenzunterdrückung</vt:lpstr>
      <vt:lpstr>Filtergüte</vt:lpstr>
      <vt:lpstr>Der Doppelsuper</vt:lpstr>
      <vt:lpstr>Prüfungsfragen</vt:lpstr>
      <vt:lpstr>Prüfungsfragen</vt:lpstr>
      <vt:lpstr>Prüfungsfragen</vt:lpstr>
      <vt:lpstr>Prüfungsfrage</vt:lpstr>
      <vt:lpstr>Konverter</vt:lpstr>
      <vt:lpstr>Prüfungsfrage</vt:lpstr>
      <vt:lpstr>Geräteeigenschaften</vt:lpstr>
      <vt:lpstr>Empfindlichkeit</vt:lpstr>
      <vt:lpstr>Prüfungsfrage</vt:lpstr>
      <vt:lpstr>Trennschärfe*</vt:lpstr>
      <vt:lpstr>Großsignalfestigkeit*</vt:lpstr>
      <vt:lpstr>HF-Regelung (AGC)</vt:lpstr>
      <vt:lpstr>Prüfungsfragen</vt:lpstr>
      <vt:lpstr>Squelch*</vt:lpstr>
      <vt:lpstr>Passband-Tuning*</vt:lpstr>
      <vt:lpstr>Bandbreiteneinstellung*</vt:lpstr>
      <vt:lpstr>Notchfilter</vt:lpstr>
      <vt:lpstr>Störbegrenzer, -austaster</vt:lpstr>
      <vt:lpstr>Prüfungsfragen</vt:lpstr>
      <vt:lpstr>Die Ausgangsleistung*</vt:lpstr>
      <vt:lpstr>Sendearten/Betriebsarten*</vt:lpstr>
      <vt:lpstr>Frequenzbereiche*</vt:lpstr>
      <vt:lpstr>Frequenzanzeige*</vt:lpstr>
      <vt:lpstr>       RIT</vt:lpstr>
      <vt:lpstr>Kompressor*</vt:lpstr>
      <vt:lpstr>VOX und PTT</vt:lpstr>
      <vt:lpstr>Prüfungsfragen</vt:lpstr>
      <vt:lpstr>Nächste Woche:  Fr, 27. Februar, 19 Uhr lokal **** und jetzt Funkpraxis ****</vt:lpstr>
    </vt:vector>
  </TitlesOfParts>
  <Company>Universität Konstanz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477</cp:revision>
  <dcterms:created xsi:type="dcterms:W3CDTF">2007-05-09T13:16:25Z</dcterms:created>
  <dcterms:modified xsi:type="dcterms:W3CDTF">2015-02-19T22:22:01Z</dcterms:modified>
</cp:coreProperties>
</file>