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7"/>
  </p:notesMasterIdLst>
  <p:handoutMasterIdLst>
    <p:handoutMasterId r:id="rId28"/>
  </p:handoutMasterIdLst>
  <p:sldIdLst>
    <p:sldId id="299" r:id="rId2"/>
    <p:sldId id="284" r:id="rId3"/>
    <p:sldId id="321" r:id="rId4"/>
    <p:sldId id="546" r:id="rId5"/>
    <p:sldId id="545" r:id="rId6"/>
    <p:sldId id="547" r:id="rId7"/>
    <p:sldId id="520" r:id="rId8"/>
    <p:sldId id="506" r:id="rId9"/>
    <p:sldId id="548" r:id="rId10"/>
    <p:sldId id="550" r:id="rId11"/>
    <p:sldId id="522" r:id="rId12"/>
    <p:sldId id="521" r:id="rId13"/>
    <p:sldId id="551" r:id="rId14"/>
    <p:sldId id="552" r:id="rId15"/>
    <p:sldId id="456" r:id="rId16"/>
    <p:sldId id="553" r:id="rId17"/>
    <p:sldId id="524" r:id="rId18"/>
    <p:sldId id="507" r:id="rId19"/>
    <p:sldId id="525" r:id="rId20"/>
    <p:sldId id="444" r:id="rId21"/>
    <p:sldId id="508" r:id="rId22"/>
    <p:sldId id="526" r:id="rId23"/>
    <p:sldId id="528" r:id="rId24"/>
    <p:sldId id="529" r:id="rId25"/>
    <p:sldId id="306" r:id="rId26"/>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varScale="1">
        <p:scale>
          <a:sx n="81" d="100"/>
          <a:sy n="81" d="100"/>
        </p:scale>
        <p:origin x="294" y="8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24.02.2016</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24.02.2016</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2560714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811174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697977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334819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597670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591262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4847062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186839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341533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7901034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008988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412573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4617891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361343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3584724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213461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9236104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25</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900695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463165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790551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9431780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389036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486828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4143729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009982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E-16</a:t>
            </a:r>
          </a:p>
          <a:p>
            <a:endParaRPr lang="de-DE" b="1" dirty="0" smtClean="0"/>
          </a:p>
          <a:p>
            <a:r>
              <a:rPr lang="de-DE" b="1" dirty="0" smtClean="0"/>
              <a:t>Betriebsarten</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Packet Radio System</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dirty="0"/>
          </a:p>
        </p:txBody>
      </p:sp>
      <p:sp>
        <p:nvSpPr>
          <p:cNvPr id="9" name="Textfeld 8"/>
          <p:cNvSpPr txBox="1"/>
          <p:nvPr/>
        </p:nvSpPr>
        <p:spPr>
          <a:xfrm>
            <a:off x="655900" y="1231592"/>
            <a:ext cx="7890893" cy="4544834"/>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Ausrüstung zur Durchführung von Packet Radio ist recht preiswert. Außer einer einfachen FM-Funkstation und einer vertikal polarisierten Antenne benötigt man einen Computer und ein Gerät, das die digitalen Zeichen in Töne umsetzt und zu Gruppen (Paketen) zusammenführt und aussendet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Schaltung, die zum Senden die digitalen Zeichen in Töne umwandelt und zum Empfangen umgekehrt aus den Tönen wieder digitale Zeichen (1 oder 0) macht, nennt man MODEM von </a:t>
            </a:r>
            <a:r>
              <a:rPr lang="de-DE" sz="1600" dirty="0" err="1">
                <a:latin typeface="Verdana" panose="020B0604030504040204" pitchFamily="34" charset="0"/>
                <a:ea typeface="Verdana" panose="020B0604030504040204" pitchFamily="34" charset="0"/>
                <a:cs typeface="Verdana" panose="020B0604030504040204" pitchFamily="34" charset="0"/>
              </a:rPr>
              <a:t>MODulator</a:t>
            </a:r>
            <a:r>
              <a:rPr lang="de-DE" sz="1600" dirty="0">
                <a:latin typeface="Verdana" panose="020B0604030504040204" pitchFamily="34" charset="0"/>
                <a:ea typeface="Verdana" panose="020B0604030504040204" pitchFamily="34" charset="0"/>
                <a:cs typeface="Verdana" panose="020B0604030504040204" pitchFamily="34" charset="0"/>
              </a:rPr>
              <a:t> – </a:t>
            </a:r>
            <a:r>
              <a:rPr lang="de-DE" sz="1600" dirty="0" err="1">
                <a:latin typeface="Verdana" panose="020B0604030504040204" pitchFamily="34" charset="0"/>
                <a:ea typeface="Verdana" panose="020B0604030504040204" pitchFamily="34" charset="0"/>
                <a:cs typeface="Verdana" panose="020B0604030504040204" pitchFamily="34" charset="0"/>
              </a:rPr>
              <a:t>DEModulator</a:t>
            </a:r>
            <a:r>
              <a:rPr lang="de-DE" sz="1600" dirty="0">
                <a:latin typeface="Verdana" panose="020B0604030504040204" pitchFamily="34" charset="0"/>
                <a:ea typeface="Verdana" panose="020B0604030504040204" pitchFamily="34" charset="0"/>
                <a:cs typeface="Verdana" panose="020B0604030504040204" pitchFamily="34" charset="0"/>
              </a:rPr>
              <a:t>. Ein nachgeschalteter Computer kümmert sich dann um das Protokoll und die Zusammensetzung zu Paketen. Ein so genannter TNC (terminal </a:t>
            </a:r>
            <a:r>
              <a:rPr lang="de-DE" sz="1600" dirty="0" err="1">
                <a:latin typeface="Verdana" panose="020B0604030504040204" pitchFamily="34" charset="0"/>
                <a:ea typeface="Verdana" panose="020B0604030504040204" pitchFamily="34" charset="0"/>
                <a:cs typeface="Verdana" panose="020B0604030504040204" pitchFamily="34" charset="0"/>
              </a:rPr>
              <a:t>net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controller</a:t>
            </a:r>
            <a:r>
              <a:rPr lang="de-DE" sz="1600" dirty="0">
                <a:latin typeface="Verdana" panose="020B0604030504040204" pitchFamily="34" charset="0"/>
                <a:ea typeface="Verdana" panose="020B0604030504040204" pitchFamily="34" charset="0"/>
                <a:cs typeface="Verdana" panose="020B0604030504040204" pitchFamily="34" charset="0"/>
              </a:rPr>
              <a:t>) enthält außer dem Modem noch einen Controller, der dem Computer diese Aufgaben abnehmen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7744" y="2500311"/>
            <a:ext cx="3650361" cy="1244441"/>
          </a:xfrm>
          <a:prstGeom prst="rect">
            <a:avLst/>
          </a:prstGeom>
        </p:spPr>
      </p:pic>
    </p:spTree>
    <p:extLst>
      <p:ext uri="{BB962C8B-B14F-4D97-AF65-F5344CB8AC3E}">
        <p14:creationId xmlns:p14="http://schemas.microsoft.com/office/powerpoint/2010/main" val="134027072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02696623"/>
              </p:ext>
            </p:extLst>
          </p:nvPr>
        </p:nvGraphicFramePr>
        <p:xfrm>
          <a:off x="899592" y="1358776"/>
          <a:ext cx="7488832" cy="241617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TE308</a:t>
                      </a:r>
                      <a:endParaRPr lang="en-US" dirty="0">
                        <a:solidFill>
                          <a:schemeClr val="tx1"/>
                        </a:solidFill>
                      </a:endParaRPr>
                    </a:p>
                  </a:txBody>
                  <a:tcPr>
                    <a:solidFill>
                      <a:schemeClr val="bg1">
                        <a:lumMod val="65000"/>
                      </a:schemeClr>
                    </a:solidFill>
                  </a:tcPr>
                </a:tc>
                <a:tc>
                  <a:txBody>
                    <a:bodyPr/>
                    <a:lstStyle/>
                    <a:p>
                      <a:pPr algn="l" fontAlgn="ctr"/>
                      <a:r>
                        <a:rPr lang="en-US" sz="1800" b="1" i="0" u="none" strike="noStrike" dirty="0" err="1" smtClean="0">
                          <a:solidFill>
                            <a:srgbClr val="FFFFFF"/>
                          </a:solidFill>
                          <a:effectLst/>
                          <a:latin typeface="Arial"/>
                        </a:rPr>
                        <a:t>Eine</a:t>
                      </a:r>
                      <a:r>
                        <a:rPr lang="en-US" sz="1800" b="1" i="0" u="none" strike="noStrike" dirty="0" smtClean="0">
                          <a:solidFill>
                            <a:srgbClr val="FFFFFF"/>
                          </a:solidFill>
                          <a:effectLst/>
                          <a:latin typeface="Arial"/>
                        </a:rPr>
                        <a:t> </a:t>
                      </a:r>
                      <a:r>
                        <a:rPr lang="en-US" sz="1800" b="1" i="0" u="none" strike="noStrike" dirty="0">
                          <a:solidFill>
                            <a:srgbClr val="FFFFFF"/>
                          </a:solidFill>
                          <a:effectLst/>
                          <a:latin typeface="Arial"/>
                        </a:rPr>
                        <a:t>Packet-Radio-Mailbox </a:t>
                      </a:r>
                      <a:r>
                        <a:rPr lang="en-US" sz="1800" b="1" i="0" u="none" strike="noStrike" dirty="0" err="1">
                          <a:solidFill>
                            <a:srgbClr val="FFFFFF"/>
                          </a:solidFill>
                          <a:effectLst/>
                          <a:latin typeface="Arial"/>
                        </a:rPr>
                        <a:t>ist</a:t>
                      </a:r>
                      <a:r>
                        <a:rPr lang="en-US" sz="1800" b="1" i="0" u="none" strike="noStrike" dirty="0">
                          <a:solidFill>
                            <a:srgbClr val="FFFFFF"/>
                          </a:solidFill>
                          <a:effectLst/>
                          <a:latin typeface="Arial"/>
                        </a:rPr>
                        <a: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die Softwaresteuerung einer automatischen Funkstelle.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eine fernbedient oder automatisch arbeitende Funkstelle die Internetnachrichten zwischenspeichert.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eine Zusatzeinrichtung die E-Mails umwandelt und anschließend zwischenspeichert.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ein Rechnersystem bei dem Texte und Daten über Funk eingespeichert und abgerufen werden können.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7581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2485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78575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3505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22579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74452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76747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32309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94008294"/>
              </p:ext>
            </p:extLst>
          </p:nvPr>
        </p:nvGraphicFramePr>
        <p:xfrm>
          <a:off x="899592" y="4095080"/>
          <a:ext cx="7488832" cy="18542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TE305</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Was </a:t>
                      </a:r>
                      <a:r>
                        <a:rPr lang="de-DE" sz="1800" b="1" i="0" u="none" strike="noStrike" dirty="0">
                          <a:solidFill>
                            <a:srgbClr val="FFFFFF"/>
                          </a:solidFill>
                          <a:effectLst/>
                          <a:latin typeface="Arial"/>
                        </a:rPr>
                        <a:t>bedeutet im Prinzip „Packet Radio“?</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Die Daten werden paketweise (stoßweise) gesendet.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Daten werden in der Mailbox in Paketen aufbewahrt.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8-Bit-weise parallel gepackt gesendet.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zu 8 Bit gepackt und dann gesendet.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45202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008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608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264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48769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49901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294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011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6682509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422500570"/>
              </p:ext>
            </p:extLst>
          </p:nvPr>
        </p:nvGraphicFramePr>
        <p:xfrm>
          <a:off x="899592" y="1340768"/>
          <a:ext cx="7488832" cy="216789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TE304</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Was </a:t>
                      </a:r>
                      <a:r>
                        <a:rPr lang="de-DE" sz="1800" b="1" i="0" u="none" strike="noStrike" dirty="0">
                          <a:solidFill>
                            <a:srgbClr val="FFFFFF"/>
                          </a:solidFill>
                          <a:effectLst/>
                          <a:latin typeface="Arial"/>
                        </a:rPr>
                        <a:t>versteht man bei Packet Radio unter einem TNC (Terminal Network Controller)? Ein TNC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600" b="0" i="0" u="none" strike="noStrike">
                          <a:solidFill>
                            <a:srgbClr val="000000"/>
                          </a:solidFill>
                          <a:effectLst/>
                          <a:latin typeface="Arial"/>
                        </a:rPr>
                        <a:t>ist ein Modem (Modulator und Demodulator) für digitale Signale.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600" b="0" i="0" u="none" strike="noStrike">
                          <a:solidFill>
                            <a:srgbClr val="000000"/>
                          </a:solidFill>
                          <a:effectLst/>
                          <a:latin typeface="Arial"/>
                        </a:rPr>
                        <a:t>wandelt nur die Töne in digitale Daten und schickt diese an den PC.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600" b="0" i="0" u="none" strike="noStrike">
                          <a:solidFill>
                            <a:srgbClr val="000000"/>
                          </a:solidFill>
                          <a:effectLst/>
                          <a:latin typeface="Arial"/>
                        </a:rPr>
                        <a:t>wandelt nur die Töne in digitale Daten und schickt diese an den Sender.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600" b="0" i="0" u="none" strike="noStrike" dirty="0">
                          <a:solidFill>
                            <a:srgbClr val="000000"/>
                          </a:solidFill>
                          <a:effectLst/>
                          <a:latin typeface="Arial"/>
                        </a:rPr>
                        <a:t>besteht aus einem Modem und dem Controller für die digitale Aufbereitung der Daten.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9279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194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69071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1152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2967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9142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67244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08786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3042926939"/>
              </p:ext>
            </p:extLst>
          </p:nvPr>
        </p:nvGraphicFramePr>
        <p:xfrm>
          <a:off x="899592" y="4005064"/>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TE301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HF-Bandbreite beansprucht ein 1200-Baud-Packet-Radio-AFSK-Signal?</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25 kHz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12 kHz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ca. 6,6 kHz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ca. 3 kHz </a:t>
                      </a:r>
                    </a:p>
                  </a:txBody>
                  <a:tcPr marL="9525" marR="9525" marT="9525" marB="0" anchor="ctr"/>
                </a:tc>
              </a:tr>
            </a:tbl>
          </a:graphicData>
        </a:graphic>
      </p:graphicFrame>
      <p:sp>
        <p:nvSpPr>
          <p:cNvPr id="18" name="Interaktive Schaltfläche: Hilfe 17">
            <a:hlinkClick r:id="" action="ppaction://noaction" highlightClick="1"/>
          </p:cNvPr>
          <p:cNvSpPr/>
          <p:nvPr/>
        </p:nvSpPr>
        <p:spPr>
          <a:xfrm>
            <a:off x="1214920" y="46017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1214920" y="49824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3424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7079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976293" y="495847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3" name="Textfeld 22"/>
          <p:cNvSpPr txBox="1"/>
          <p:nvPr/>
        </p:nvSpPr>
        <p:spPr>
          <a:xfrm>
            <a:off x="972118" y="45805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60897" y="53110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2118" y="568273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189117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913530143"/>
              </p:ext>
            </p:extLst>
          </p:nvPr>
        </p:nvGraphicFramePr>
        <p:xfrm>
          <a:off x="899592" y="1340768"/>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TE303</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NF-Zwischenträgerfrequenzen werden in der Regel in Packet Radio bei 1200 Baud benutzt?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1200 / 2200 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850 / 1200 kHz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500 / 1750 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300 / 2700 Hz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9279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194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6783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0593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2967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191429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266008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0318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3666804760"/>
              </p:ext>
            </p:extLst>
          </p:nvPr>
        </p:nvGraphicFramePr>
        <p:xfrm>
          <a:off x="899592" y="4005064"/>
          <a:ext cx="7488832" cy="18542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TE306</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Was </a:t>
                      </a:r>
                      <a:r>
                        <a:rPr lang="de-DE" sz="1800" b="1" i="0" u="none" strike="noStrike" dirty="0">
                          <a:solidFill>
                            <a:srgbClr val="FFFFFF"/>
                          </a:solidFill>
                          <a:effectLst/>
                          <a:latin typeface="Arial"/>
                        </a:rPr>
                        <a:t>versteht man unter 1k2-Packet-Radio?</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Man arbeitet mit einem einzelnen Ton von 1200 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Die Frequenz am Packet Radio Eingang beträgt 1200 Hertz.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Die Übertragung erfolgt mit 1200 Baud.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Die Daten werden in Paketen von 1200 Bits übertragen. </a:t>
                      </a:r>
                    </a:p>
                  </a:txBody>
                  <a:tcPr marL="9525" marR="9525" marT="9525" marB="0" anchor="ctr"/>
                </a:tc>
              </a:tr>
            </a:tbl>
          </a:graphicData>
        </a:graphic>
      </p:graphicFrame>
      <p:sp>
        <p:nvSpPr>
          <p:cNvPr id="18" name="Interaktive Schaltfläche: Hilfe 17">
            <a:hlinkClick r:id="" action="ppaction://noaction" highlightClick="1"/>
          </p:cNvPr>
          <p:cNvSpPr/>
          <p:nvPr/>
        </p:nvSpPr>
        <p:spPr>
          <a:xfrm>
            <a:off x="1214920" y="44212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1214920" y="48018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618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5274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976293" y="477794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3" name="Textfeld 22"/>
          <p:cNvSpPr txBox="1"/>
          <p:nvPr/>
        </p:nvSpPr>
        <p:spPr>
          <a:xfrm>
            <a:off x="972118" y="44000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60897" y="51304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72118" y="550220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48698203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998244530"/>
              </p:ext>
            </p:extLst>
          </p:nvPr>
        </p:nvGraphicFramePr>
        <p:xfrm>
          <a:off x="899592" y="1340768"/>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TE302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HF-Bandbreite beansprucht ein 9600-Baud-FM-Packet-Radio-Signal?</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12,5 kHz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20 kHz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ca. 6,6 kHz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ca. 3 kHz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19279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23194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26783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30593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229671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33756" y="191429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266008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30318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4" name="Tabelle 13"/>
          <p:cNvGraphicFramePr>
            <a:graphicFrameLocks noGrp="1"/>
          </p:cNvGraphicFramePr>
          <p:nvPr>
            <p:extLst>
              <p:ext uri="{D42A27DB-BD31-4B8C-83A1-F6EECF244321}">
                <p14:modId xmlns:p14="http://schemas.microsoft.com/office/powerpoint/2010/main" val="2998129595"/>
              </p:ext>
            </p:extLst>
          </p:nvPr>
        </p:nvGraphicFramePr>
        <p:xfrm>
          <a:off x="899592" y="3826111"/>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TE307</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Welches </a:t>
                      </a:r>
                      <a:r>
                        <a:rPr lang="de-DE" sz="1800" b="1" i="0" u="none" strike="noStrike" dirty="0">
                          <a:solidFill>
                            <a:srgbClr val="FFFFFF"/>
                          </a:solidFill>
                          <a:effectLst/>
                          <a:latin typeface="Arial"/>
                        </a:rPr>
                        <a:t>ist eine gängige Übertragungsrate in Packet Radio?</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dirty="0">
                          <a:solidFill>
                            <a:srgbClr val="000000"/>
                          </a:solidFill>
                          <a:effectLst/>
                          <a:latin typeface="Arial"/>
                        </a:rPr>
                        <a:t>6400 Baud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9600 Baud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12000 Baud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2700 Baud </a:t>
                      </a:r>
                    </a:p>
                  </a:txBody>
                  <a:tcPr marL="9525" marR="9525" marT="9525" marB="0" anchor="ctr"/>
                </a:tc>
              </a:tr>
            </a:tbl>
          </a:graphicData>
        </a:graphic>
      </p:graphicFrame>
      <p:sp>
        <p:nvSpPr>
          <p:cNvPr id="18" name="Interaktive Schaltfläche: Hilfe 17">
            <a:hlinkClick r:id="" action="ppaction://noaction" highlightClick="1"/>
          </p:cNvPr>
          <p:cNvSpPr/>
          <p:nvPr/>
        </p:nvSpPr>
        <p:spPr>
          <a:xfrm>
            <a:off x="1214920" y="44212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nteraktive Schaltfläche: Hilfe 18">
            <a:hlinkClick r:id="" action="ppaction://noaction" highlightClick="1"/>
          </p:cNvPr>
          <p:cNvSpPr/>
          <p:nvPr/>
        </p:nvSpPr>
        <p:spPr>
          <a:xfrm>
            <a:off x="1214920" y="48018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618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52746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feld 21"/>
          <p:cNvSpPr txBox="1"/>
          <p:nvPr/>
        </p:nvSpPr>
        <p:spPr>
          <a:xfrm>
            <a:off x="976293" y="477794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3" name="Textfeld 22"/>
          <p:cNvSpPr txBox="1"/>
          <p:nvPr/>
        </p:nvSpPr>
        <p:spPr>
          <a:xfrm>
            <a:off x="972118" y="44000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60897" y="51304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72118" y="550220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9185139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1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27" restart="whenNotActive" fill="hold" evtFilter="cancelBubble" nodeType="interactiveSeq">
                <p:stCondLst>
                  <p:cond evt="onClick" delay="0">
                    <p:tgtEl>
                      <p:spTgt spid="1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18"/>
                  </p:tgtEl>
                </p:cond>
              </p:nextCondLst>
            </p:seq>
            <p:seq concurrent="1" nextAc="seek">
              <p:cTn id="32" restart="whenNotActive" fill="hold" evtFilter="cancelBubble" nodeType="interactiveSeq">
                <p:stCondLst>
                  <p:cond evt="onClick" delay="0">
                    <p:tgtEl>
                      <p:spTgt spid="2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37" restart="whenNotActive" fill="hold" evtFilter="cancelBubble" nodeType="interactiveSeq">
                <p:stCondLst>
                  <p:cond evt="onClick" delay="0">
                    <p:tgtEl>
                      <p:spTgt spid="2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childTnLst>
        </p:cTn>
      </p:par>
    </p:tnLst>
    <p:bldLst>
      <p:bldP spid="6" grpId="0" animBg="1"/>
      <p:bldP spid="15" grpId="0" animBg="1"/>
      <p:bldP spid="16" grpId="0" animBg="1"/>
      <p:bldP spid="17" grpId="0" animBg="1"/>
      <p:bldP spid="22" grpId="0" animBg="1"/>
      <p:bldP spid="23" grpId="0" animBg="1"/>
      <p:bldP spid="2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Verbindungsarten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92763" y="1124743"/>
            <a:ext cx="7767670" cy="5247590"/>
          </a:xfrm>
          <a:prstGeom prst="rect">
            <a:avLst/>
          </a:prstGeom>
          <a:noFill/>
        </p:spPr>
        <p:txBody>
          <a:bodyPr wrap="square" rtlCol="0">
            <a:spAutoFit/>
          </a:bodyPr>
          <a:lstStyle/>
          <a:p>
            <a:pPr marL="2952750">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In der Nachrichtentechnik werden Simplex- und Duplex-Verbindungen unterschieden. Ferner gibt es noch Halbduplex. Simplex (= einfach) bedeutet, dass es nur einen Sender und auf der anderen Seite einen (oder mehrere) Empfänger gibt. Der Rundfunk oder eine Rundspruchstation wären dafür Beispiele. Aber auch bei Packet Radio </a:t>
            </a:r>
            <a:r>
              <a:rPr lang="de-DE" sz="1500" dirty="0" err="1">
                <a:latin typeface="Verdana" panose="020B0604030504040204" pitchFamily="34" charset="0"/>
                <a:ea typeface="Verdana" panose="020B0604030504040204" pitchFamily="34" charset="0"/>
                <a:cs typeface="Verdana" panose="020B0604030504040204" pitchFamily="34" charset="0"/>
              </a:rPr>
              <a:t>Digipeatern</a:t>
            </a:r>
            <a:r>
              <a:rPr lang="de-DE" sz="1500" dirty="0">
                <a:latin typeface="Verdana" panose="020B0604030504040204" pitchFamily="34" charset="0"/>
                <a:ea typeface="Verdana" panose="020B0604030504040204" pitchFamily="34" charset="0"/>
                <a:cs typeface="Verdana" panose="020B0604030504040204" pitchFamily="34" charset="0"/>
              </a:rPr>
              <a:t> wird dieses Prinzip verwendet. Wenn der </a:t>
            </a:r>
            <a:r>
              <a:rPr lang="de-DE" sz="1500" dirty="0" err="1">
                <a:latin typeface="Verdana" panose="020B0604030504040204" pitchFamily="34" charset="0"/>
                <a:ea typeface="Verdana" panose="020B0604030504040204" pitchFamily="34" charset="0"/>
                <a:cs typeface="Verdana" panose="020B0604030504040204" pitchFamily="34" charset="0"/>
              </a:rPr>
              <a:t>Digipeater</a:t>
            </a:r>
            <a:r>
              <a:rPr lang="de-DE" sz="1500" dirty="0">
                <a:latin typeface="Verdana" panose="020B0604030504040204" pitchFamily="34" charset="0"/>
                <a:ea typeface="Verdana" panose="020B0604030504040204" pitchFamily="34" charset="0"/>
                <a:cs typeface="Verdana" panose="020B0604030504040204" pitchFamily="34" charset="0"/>
              </a:rPr>
              <a:t> auf derselben Frequenz sendet und auch hört. </a:t>
            </a:r>
            <a:endParaRPr lang="de-DE" sz="1500" dirty="0" smtClean="0">
              <a:latin typeface="Verdana" panose="020B0604030504040204" pitchFamily="34" charset="0"/>
              <a:ea typeface="Verdana" panose="020B0604030504040204" pitchFamily="34" charset="0"/>
              <a:cs typeface="Verdana" panose="020B0604030504040204" pitchFamily="34" charset="0"/>
            </a:endParaRPr>
          </a:p>
          <a:p>
            <a:pPr marL="2952750" indent="-2952750">
              <a:spcBef>
                <a:spcPts val="0"/>
              </a:spcBef>
            </a:pPr>
            <a:r>
              <a:rPr lang="de-DE" sz="1500" dirty="0" smtClean="0">
                <a:latin typeface="Verdana" panose="020B0604030504040204" pitchFamily="34" charset="0"/>
                <a:ea typeface="Verdana" panose="020B0604030504040204" pitchFamily="34" charset="0"/>
                <a:cs typeface="Verdana" panose="020B0604030504040204" pitchFamily="34" charset="0"/>
              </a:rPr>
              <a:t>Wenn </a:t>
            </a:r>
            <a:r>
              <a:rPr lang="de-DE" sz="1500" dirty="0">
                <a:latin typeface="Verdana" panose="020B0604030504040204" pitchFamily="34" charset="0"/>
                <a:ea typeface="Verdana" panose="020B0604030504040204" pitchFamily="34" charset="0"/>
                <a:cs typeface="Verdana" panose="020B0604030504040204" pitchFamily="34" charset="0"/>
              </a:rPr>
              <a:t>er Daten sendet, müssen alle angeschlossenen Stationen </a:t>
            </a:r>
            <a:r>
              <a:rPr lang="de-DE" sz="1500" dirty="0" smtClean="0">
                <a:latin typeface="Verdana" panose="020B0604030504040204" pitchFamily="34" charset="0"/>
                <a:ea typeface="Verdana" panose="020B0604030504040204" pitchFamily="34" charset="0"/>
                <a:cs typeface="Verdana" panose="020B0604030504040204" pitchFamily="34" charset="0"/>
              </a:rPr>
              <a:t>schweigen.</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Duplex bedeutet zweifach. Bei Duplexbetrieb eines </a:t>
            </a:r>
            <a:r>
              <a:rPr lang="de-DE" sz="1500" dirty="0" err="1">
                <a:latin typeface="Verdana" panose="020B0604030504040204" pitchFamily="34" charset="0"/>
                <a:ea typeface="Verdana" panose="020B0604030504040204" pitchFamily="34" charset="0"/>
                <a:cs typeface="Verdana" panose="020B0604030504040204" pitchFamily="34" charset="0"/>
              </a:rPr>
              <a:t>Digipeaters</a:t>
            </a:r>
            <a:r>
              <a:rPr lang="de-DE" sz="1500" dirty="0">
                <a:latin typeface="Verdana" panose="020B0604030504040204" pitchFamily="34" charset="0"/>
                <a:ea typeface="Verdana" panose="020B0604030504040204" pitchFamily="34" charset="0"/>
                <a:cs typeface="Verdana" panose="020B0604030504040204" pitchFamily="34" charset="0"/>
              </a:rPr>
              <a:t> ist die Sendefrequenz eine andere als die Empfangsfrequenz. Im 70-cm-Band sendet der </a:t>
            </a:r>
            <a:r>
              <a:rPr lang="de-DE" sz="1500" dirty="0" err="1">
                <a:latin typeface="Verdana" panose="020B0604030504040204" pitchFamily="34" charset="0"/>
                <a:ea typeface="Verdana" panose="020B0604030504040204" pitchFamily="34" charset="0"/>
                <a:cs typeface="Verdana" panose="020B0604030504040204" pitchFamily="34" charset="0"/>
              </a:rPr>
              <a:t>Digipeater</a:t>
            </a:r>
            <a:r>
              <a:rPr lang="de-DE" sz="1500" dirty="0">
                <a:latin typeface="Verdana" panose="020B0604030504040204" pitchFamily="34" charset="0"/>
                <a:ea typeface="Verdana" panose="020B0604030504040204" pitchFamily="34" charset="0"/>
                <a:cs typeface="Verdana" panose="020B0604030504040204" pitchFamily="34" charset="0"/>
              </a:rPr>
              <a:t> 7,6 MHz höher als er empfängt, genau wie bei einem FM-Repeater (Relaisfunk</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Beim normalen Amateurfunkbetrieb arbeitet man normalerweise auf der gleichen Frequenz. Dann ist es nicht möglich, gleichzeitig zu empfangen, wenn man sendet, weil man sonst sein eigenes Signal empfangen würde. Man arbeitet abwechselnd. Wenn die eine Station sendet, kann die andere empfangen und dann wird umgeschaltet. Diese Übertragungsart heißt Halbduplex</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2763" y="1124743"/>
            <a:ext cx="2929223" cy="2118741"/>
          </a:xfrm>
          <a:prstGeom prst="rect">
            <a:avLst/>
          </a:prstGeom>
        </p:spPr>
      </p:pic>
    </p:spTree>
    <p:extLst>
      <p:ext uri="{BB962C8B-B14F-4D97-AF65-F5344CB8AC3E}">
        <p14:creationId xmlns:p14="http://schemas.microsoft.com/office/powerpoint/2010/main" val="273493445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APRS</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a:p>
        </p:txBody>
      </p:sp>
      <p:sp>
        <p:nvSpPr>
          <p:cNvPr id="9" name="Textfeld 8"/>
          <p:cNvSpPr txBox="1"/>
          <p:nvPr/>
        </p:nvSpPr>
        <p:spPr>
          <a:xfrm>
            <a:off x="692763" y="1052736"/>
            <a:ext cx="7767670" cy="5606663"/>
          </a:xfrm>
          <a:prstGeom prst="rect">
            <a:avLst/>
          </a:prstGeom>
          <a:noFill/>
        </p:spPr>
        <p:txBody>
          <a:bodyPr wrap="square" rtlCol="0">
            <a:spAutoFit/>
          </a:bodyPr>
          <a:lstStyle/>
          <a:p>
            <a:pPr marL="4843463">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APRS ist die Abkürzung aus dem amerikanischen </a:t>
            </a:r>
            <a:r>
              <a:rPr lang="de-DE" sz="1500" dirty="0" err="1">
                <a:latin typeface="Verdana" panose="020B0604030504040204" pitchFamily="34" charset="0"/>
                <a:ea typeface="Verdana" panose="020B0604030504040204" pitchFamily="34" charset="0"/>
                <a:cs typeface="Verdana" panose="020B0604030504040204" pitchFamily="34" charset="0"/>
              </a:rPr>
              <a:t>Automatic</a:t>
            </a:r>
            <a:r>
              <a:rPr lang="de-DE" sz="1500" dirty="0">
                <a:latin typeface="Verdana" panose="020B0604030504040204" pitchFamily="34" charset="0"/>
                <a:ea typeface="Verdana" panose="020B0604030504040204" pitchFamily="34" charset="0"/>
                <a:cs typeface="Verdana" panose="020B0604030504040204" pitchFamily="34" charset="0"/>
              </a:rPr>
              <a:t> Position Reporting System. Es arbeitet nach dem Prinzip von Packet Radio, nämlich kurze Datenpakete auf einer Frequenz auszusenden. Allerdings werden keine Zweiwegverbindungen aufgebaut, sondern die Datenpakete werden nur </a:t>
            </a:r>
            <a:r>
              <a:rPr lang="de-DE" sz="1500" dirty="0" smtClean="0">
                <a:latin typeface="Verdana" panose="020B0604030504040204" pitchFamily="34" charset="0"/>
                <a:ea typeface="Verdana" panose="020B0604030504040204" pitchFamily="34" charset="0"/>
                <a:cs typeface="Verdana" panose="020B0604030504040204" pitchFamily="34" charset="0"/>
              </a:rPr>
              <a:t>in</a:t>
            </a:r>
          </a:p>
          <a:p>
            <a:pPr>
              <a:spcBef>
                <a:spcPts val="0"/>
              </a:spcBef>
            </a:pPr>
            <a:r>
              <a:rPr lang="de-DE" sz="1500" dirty="0" smtClean="0">
                <a:latin typeface="Verdana" panose="020B0604030504040204" pitchFamily="34" charset="0"/>
                <a:ea typeface="Verdana" panose="020B0604030504040204" pitchFamily="34" charset="0"/>
                <a:cs typeface="Verdana" panose="020B0604030504040204" pitchFamily="34" charset="0"/>
              </a:rPr>
              <a:t>eine </a:t>
            </a:r>
            <a:r>
              <a:rPr lang="de-DE" sz="1500" dirty="0">
                <a:latin typeface="Verdana" panose="020B0604030504040204" pitchFamily="34" charset="0"/>
                <a:ea typeface="Verdana" panose="020B0604030504040204" pitchFamily="34" charset="0"/>
                <a:cs typeface="Verdana" panose="020B0604030504040204" pitchFamily="34" charset="0"/>
              </a:rPr>
              <a:t>Richtung (Simplex) nach einem interessanten Verteilerprinzip verbreitet. Jede teilnehmende Station kann gleichzeitig auch </a:t>
            </a:r>
            <a:r>
              <a:rPr lang="de-DE" sz="1500" dirty="0" err="1">
                <a:latin typeface="Verdana" panose="020B0604030504040204" pitchFamily="34" charset="0"/>
                <a:ea typeface="Verdana" panose="020B0604030504040204" pitchFamily="34" charset="0"/>
                <a:cs typeface="Verdana" panose="020B0604030504040204" pitchFamily="34" charset="0"/>
              </a:rPr>
              <a:t>Digipeater</a:t>
            </a:r>
            <a:r>
              <a:rPr lang="de-DE" sz="1500" dirty="0">
                <a:latin typeface="Verdana" panose="020B0604030504040204" pitchFamily="34" charset="0"/>
                <a:ea typeface="Verdana" panose="020B0604030504040204" pitchFamily="34" charset="0"/>
                <a:cs typeface="Verdana" panose="020B0604030504040204" pitchFamily="34" charset="0"/>
              </a:rPr>
              <a:t> sein. Auf diese Art und Weise können Daten, wie zum Beispiel Wetterdaten, Positionsmeldungen, Messwerte an eine große Gruppe von Empfängerstationen weiter vermittelt werden. Die typische APRS-Frequenz ist 144,800 MHz</a:t>
            </a:r>
            <a:r>
              <a:rPr lang="de-DE" sz="1500" dirty="0" smtClean="0">
                <a:latin typeface="Verdana" panose="020B0604030504040204" pitchFamily="34" charset="0"/>
                <a:ea typeface="Verdana" panose="020B0604030504040204" pitchFamily="34" charset="0"/>
                <a:cs typeface="Verdana" panose="020B0604030504040204" pitchFamily="34" charset="0"/>
              </a:rPr>
              <a:t>.</a:t>
            </a:r>
            <a:endParaRPr lang="de-DE" sz="15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500" dirty="0">
                <a:latin typeface="Verdana" panose="020B0604030504040204" pitchFamily="34" charset="0"/>
                <a:ea typeface="Verdana" panose="020B0604030504040204" pitchFamily="34" charset="0"/>
                <a:cs typeface="Verdana" panose="020B0604030504040204" pitchFamily="34" charset="0"/>
              </a:rPr>
              <a:t>Weil die APRS-Stationen ihre Position ständig melden, können diese auf der Empfängerseite mit Hilfe eines Computers auf einer Karte dargestellt werden. Dadurch kann man die Bewegung eines Fahrzeugs oder Schiffs sichtbar machen. Auf der </a:t>
            </a:r>
            <a:r>
              <a:rPr lang="de-DE" sz="1500" dirty="0" smtClean="0">
                <a:latin typeface="Verdana" panose="020B0604030504040204" pitchFamily="34" charset="0"/>
                <a:ea typeface="Verdana" panose="020B0604030504040204" pitchFamily="34" charset="0"/>
                <a:cs typeface="Verdana" panose="020B0604030504040204" pitchFamily="34" charset="0"/>
              </a:rPr>
              <a:t>Karte </a:t>
            </a:r>
            <a:r>
              <a:rPr lang="de-DE" sz="1500" dirty="0">
                <a:latin typeface="Verdana" panose="020B0604030504040204" pitchFamily="34" charset="0"/>
                <a:ea typeface="Verdana" panose="020B0604030504040204" pitchFamily="34" charset="0"/>
                <a:cs typeface="Verdana" panose="020B0604030504040204" pitchFamily="34" charset="0"/>
              </a:rPr>
              <a:t>sind viele APRS-Stationen durch ihre Rufzeichen zu erkennen.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129" y="1149458"/>
            <a:ext cx="4760786" cy="2648426"/>
          </a:xfrm>
          <a:prstGeom prst="rect">
            <a:avLst/>
          </a:prstGeom>
        </p:spPr>
      </p:pic>
    </p:spTree>
    <p:extLst>
      <p:ext uri="{BB962C8B-B14F-4D97-AF65-F5344CB8AC3E}">
        <p14:creationId xmlns:p14="http://schemas.microsoft.com/office/powerpoint/2010/main" val="249575681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17</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1177464263"/>
              </p:ext>
            </p:extLst>
          </p:nvPr>
        </p:nvGraphicFramePr>
        <p:xfrm>
          <a:off x="899592" y="4005064"/>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BE308</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Was </a:t>
                      </a:r>
                      <a:r>
                        <a:rPr lang="de-DE" sz="1800" b="1" i="0" u="none" strike="noStrike" dirty="0">
                          <a:solidFill>
                            <a:srgbClr val="FFFFFF"/>
                          </a:solidFill>
                          <a:effectLst/>
                          <a:latin typeface="Arial"/>
                        </a:rPr>
                        <a:t>versteht man unter APRS im Amateurfunk?</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Es ist ein automatisches Positionsmeldesystem.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Es bedeutet eine automatische Adressierung bei Packet Radio.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Es dient zur automatischen Verbindung mit dem Zielrufzeichen.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Es dient zur automatischen Streckenführung einer mobilen PR-Station.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4136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8052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1736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6252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7824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40004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15536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5977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25764563"/>
              </p:ext>
            </p:extLst>
          </p:nvPr>
        </p:nvGraphicFramePr>
        <p:xfrm>
          <a:off x="899592" y="1340768"/>
          <a:ext cx="7488832" cy="231584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TE312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heißt die Übertragungsart mit einem Übertragungskanal, bei der durch Umschaltung abwechselnd in beide Richtungen gesendet werden kann?</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Simplex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Duplex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Halbduplex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err="1">
                          <a:solidFill>
                            <a:srgbClr val="000000"/>
                          </a:solidFill>
                          <a:effectLst/>
                          <a:latin typeface="Arial"/>
                        </a:rPr>
                        <a:t>Vollduplex</a:t>
                      </a:r>
                      <a:r>
                        <a:rPr lang="en-US" sz="1800" b="0" i="0" u="none" strike="noStrike" dirty="0">
                          <a:solidFill>
                            <a:srgbClr val="000000"/>
                          </a:solidFill>
                          <a:effectLst/>
                          <a:latin typeface="Arial"/>
                        </a:rPr>
                        <a:t>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2136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5943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9734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3405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57041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1925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9420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33153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30961176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PSK31</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92763" y="1196752"/>
            <a:ext cx="7767670" cy="4975721"/>
          </a:xfrm>
          <a:prstGeom prst="rect">
            <a:avLst/>
          </a:prstGeom>
          <a:noFill/>
        </p:spPr>
        <p:txBody>
          <a:bodyPr wrap="square" rtlCol="0">
            <a:spAutoFit/>
          </a:bodyPr>
          <a:lstStyle/>
          <a:p>
            <a:pPr marL="412750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PSK31 ist ein </a:t>
            </a:r>
            <a:r>
              <a:rPr lang="de-DE" sz="1600" dirty="0" smtClean="0">
                <a:latin typeface="Verdana" panose="020B0604030504040204" pitchFamily="34" charset="0"/>
                <a:ea typeface="Verdana" panose="020B0604030504040204" pitchFamily="34" charset="0"/>
                <a:cs typeface="Verdana" panose="020B0604030504040204" pitchFamily="34" charset="0"/>
              </a:rPr>
              <a:t>Textübertragungs-verfahren </a:t>
            </a:r>
            <a:r>
              <a:rPr lang="de-DE" sz="1600" dirty="0">
                <a:latin typeface="Verdana" panose="020B0604030504040204" pitchFamily="34" charset="0"/>
                <a:ea typeface="Verdana" panose="020B0604030504040204" pitchFamily="34" charset="0"/>
                <a:cs typeface="Verdana" panose="020B0604030504040204" pitchFamily="34" charset="0"/>
              </a:rPr>
              <a:t>in PSK (Phase </a:t>
            </a:r>
            <a:r>
              <a:rPr lang="de-DE" sz="1600" dirty="0" err="1">
                <a:latin typeface="Verdana" panose="020B0604030504040204" pitchFamily="34" charset="0"/>
                <a:ea typeface="Verdana" panose="020B0604030504040204" pitchFamily="34" charset="0"/>
                <a:cs typeface="Verdana" panose="020B0604030504040204" pitchFamily="34" charset="0"/>
              </a:rPr>
              <a:t>Shift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Keying</a:t>
            </a:r>
            <a:r>
              <a:rPr lang="de-DE" sz="1600" dirty="0">
                <a:latin typeface="Verdana" panose="020B0604030504040204" pitchFamily="34" charset="0"/>
                <a:ea typeface="Verdana" panose="020B0604030504040204" pitchFamily="34" charset="0"/>
                <a:cs typeface="Verdana" panose="020B0604030504040204" pitchFamily="34" charset="0"/>
              </a:rPr>
              <a:t>), das 1999 von dem Funkamateur G3LPX vorgestellt wurde. Es arbeitet mit einer Bitrate von 31,25 Bit/s. PSK31 benötigt dadurch nur 31 Hz Bandbreite, das ist nur ein Zehntel der Bandbreite von Telegrafie</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marL="412750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Stellt man die Filter bei Empfang auf diese geringe Bandbreite ein, erhält man einen </a:t>
            </a:r>
            <a:r>
              <a:rPr lang="de-DE" sz="1600" dirty="0" smtClean="0">
                <a:latin typeface="Verdana" panose="020B0604030504040204" pitchFamily="34" charset="0"/>
                <a:ea typeface="Verdana" panose="020B0604030504040204" pitchFamily="34" charset="0"/>
                <a:cs typeface="Verdana" panose="020B0604030504040204" pitchFamily="34" charset="0"/>
              </a:rPr>
              <a:t>Systemgewinn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von </a:t>
            </a:r>
            <a:r>
              <a:rPr lang="de-DE" sz="1600" dirty="0">
                <a:latin typeface="Verdana" panose="020B0604030504040204" pitchFamily="34" charset="0"/>
                <a:ea typeface="Verdana" panose="020B0604030504040204" pitchFamily="34" charset="0"/>
                <a:cs typeface="Verdana" panose="020B0604030504040204" pitchFamily="34" charset="0"/>
              </a:rPr>
              <a:t>10 dB, Leistungsfaktor 10. Dies bedeutet, dass man nur ein Zehntel der Leistung benötigt, um den gleichen Signal-Stör-Abstand wie bei CW zu bekommen. Tatsächlich zeigt es sich auch in der Praxis. Man kann mit Leistungen um 10 Watt weltweiten Funkverkehr in PSK31 machen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Betriebsart PSK31 wird wie RTTY mit Computer und Soundkarte durchgeführt. Man benötigt kein Modem</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333773"/>
            <a:ext cx="4046030" cy="3031331"/>
          </a:xfrm>
          <a:prstGeom prst="rect">
            <a:avLst/>
          </a:prstGeom>
        </p:spPr>
      </p:pic>
    </p:spTree>
    <p:extLst>
      <p:ext uri="{BB962C8B-B14F-4D97-AF65-F5344CB8AC3E}">
        <p14:creationId xmlns:p14="http://schemas.microsoft.com/office/powerpoint/2010/main" val="140176000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162549501"/>
              </p:ext>
            </p:extLst>
          </p:nvPr>
        </p:nvGraphicFramePr>
        <p:xfrm>
          <a:off x="899592" y="2708920"/>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TE311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Welches </a:t>
                      </a:r>
                      <a:r>
                        <a:rPr lang="de-DE" sz="1800" b="1" i="0" u="none" strike="noStrike" dirty="0">
                          <a:solidFill>
                            <a:srgbClr val="FFFFFF"/>
                          </a:solidFill>
                          <a:effectLst/>
                          <a:latin typeface="Arial"/>
                        </a:rPr>
                        <a:t>der folgenden digitalen Übertragungsverfahren hat die geringste Bandbreite?</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RTTY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Pactor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PSK31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Packet Radio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2907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6723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0402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4319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6495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2771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402193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33756" y="44045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2740620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a:t>Sprechfunk</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538609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Bisher werden im Amateurfunk für Sprechfunk (Übertragung von Sprache) nur analoge Modulationsarten verwendet. Dazu gehören auch SSB und FM, die in der Lektion 14 (Modulation) bereits ausführlich besprochen wurden. In dieser Lektion geht es um analoge und digitale Betriebsarten.</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Um </a:t>
            </a:r>
            <a:r>
              <a:rPr lang="de-DE" sz="1600" dirty="0">
                <a:latin typeface="Verdana" panose="020B0604030504040204" pitchFamily="34" charset="0"/>
                <a:ea typeface="Verdana" panose="020B0604030504040204" pitchFamily="34" charset="0"/>
                <a:cs typeface="Verdana" panose="020B0604030504040204" pitchFamily="34" charset="0"/>
              </a:rPr>
              <a:t>eine Vorstellung bezüglich der Unterschiede zwischen analogen und digitalen Signalen zu bekommen, wird für viele der Übertragungsarten das Frequenzspektrum </a:t>
            </a:r>
            <a:r>
              <a:rPr lang="de-DE" sz="1600" dirty="0" smtClean="0">
                <a:latin typeface="Verdana" panose="020B0604030504040204" pitchFamily="34" charset="0"/>
                <a:ea typeface="Verdana" panose="020B0604030504040204" pitchFamily="34" charset="0"/>
                <a:cs typeface="Verdana" panose="020B0604030504040204" pitchFamily="34" charset="0"/>
              </a:rPr>
              <a:t>skizziert. </a:t>
            </a:r>
            <a:r>
              <a:rPr lang="de-DE" sz="1600" dirty="0">
                <a:latin typeface="Verdana" panose="020B0604030504040204" pitchFamily="34" charset="0"/>
                <a:ea typeface="Verdana" panose="020B0604030504040204" pitchFamily="34" charset="0"/>
                <a:cs typeface="Verdana" panose="020B0604030504040204" pitchFamily="34" charset="0"/>
              </a:rPr>
              <a:t>Aus diesem Frequenzspektrum erkennt man, ob analoge oder digitale Informationen vorliegen. Außerdem ergibt sich daraus die Bandbreite.</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analoge Information erkennt man in den gezeichneten Spektren daran, dass der Informationsbereich durchgängig ist und keine Lücken enthält. Beim SSB-Spektrum ist der Frequenzbereich von 300 Hertz bis 3 Kilohertz lückenlos vorhanden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2420888"/>
            <a:ext cx="3248311" cy="1697546"/>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AMTOR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20</a:t>
            </a:fld>
            <a:endParaRPr lang="de-DE" altLang="en-US"/>
          </a:p>
        </p:txBody>
      </p:sp>
      <p:sp>
        <p:nvSpPr>
          <p:cNvPr id="9" name="Textfeld 8"/>
          <p:cNvSpPr txBox="1"/>
          <p:nvPr/>
        </p:nvSpPr>
        <p:spPr>
          <a:xfrm>
            <a:off x="683568" y="1196752"/>
            <a:ext cx="7848871" cy="4873129"/>
          </a:xfrm>
          <a:prstGeom prst="rect">
            <a:avLst/>
          </a:prstGeom>
          <a:noFill/>
        </p:spPr>
        <p:txBody>
          <a:bodyPr wrap="square" rtlCol="0">
            <a:spAutoFit/>
          </a:bodyPr>
          <a:lstStyle/>
          <a:p>
            <a:pPr marL="3768725">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AMTOR kommt von Amateur </a:t>
            </a:r>
            <a:r>
              <a:rPr lang="de-DE" sz="1600" dirty="0" err="1">
                <a:latin typeface="Verdana" panose="020B0604030504040204" pitchFamily="34" charset="0"/>
                <a:ea typeface="Verdana" panose="020B0604030504040204" pitchFamily="34" charset="0"/>
                <a:cs typeface="Verdana" panose="020B0604030504040204" pitchFamily="34" charset="0"/>
              </a:rPr>
              <a:t>Microprocessor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Teleprinting</a:t>
            </a:r>
            <a:r>
              <a:rPr lang="de-DE" sz="1600" dirty="0">
                <a:latin typeface="Verdana" panose="020B0604030504040204" pitchFamily="34" charset="0"/>
                <a:ea typeface="Verdana" panose="020B0604030504040204" pitchFamily="34" charset="0"/>
                <a:cs typeface="Verdana" panose="020B0604030504040204" pitchFamily="34" charset="0"/>
              </a:rPr>
              <a:t> Over Radio und bedeutet Amateurfunk-Fernschreiben mit Hilfe eines Mikroprozessors. Es ist ein Verfahren mit hoher Übertragungssicherheit, da bei einer AMTOR-Verbindung die empfangende Station nach der Aussendung von drei Zeichen </a:t>
            </a:r>
            <a:r>
              <a:rPr lang="de-DE" sz="1600" dirty="0" smtClean="0">
                <a:latin typeface="Verdana" panose="020B0604030504040204" pitchFamily="34" charset="0"/>
                <a:ea typeface="Verdana" panose="020B0604030504040204" pitchFamily="34" charset="0"/>
                <a:cs typeface="Verdana" panose="020B0604030504040204" pitchFamily="34" charset="0"/>
              </a:rPr>
              <a:t>zur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Quittierung </a:t>
            </a:r>
            <a:r>
              <a:rPr lang="de-DE" sz="1600" dirty="0">
                <a:latin typeface="Verdana" panose="020B0604030504040204" pitchFamily="34" charset="0"/>
                <a:ea typeface="Verdana" panose="020B0604030504040204" pitchFamily="34" charset="0"/>
                <a:cs typeface="Verdana" panose="020B0604030504040204" pitchFamily="34" charset="0"/>
              </a:rPr>
              <a:t>des fehlerfreien Empfangs aufgefordert wird (ARQ, </a:t>
            </a:r>
            <a:r>
              <a:rPr lang="de-DE" sz="1600" dirty="0" err="1">
                <a:latin typeface="Verdana" panose="020B0604030504040204" pitchFamily="34" charset="0"/>
                <a:ea typeface="Verdana" panose="020B0604030504040204" pitchFamily="34" charset="0"/>
                <a:cs typeface="Verdana" panose="020B0604030504040204" pitchFamily="34" charset="0"/>
              </a:rPr>
              <a:t>automatic</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repeat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request</a:t>
            </a:r>
            <a:r>
              <a:rPr lang="de-DE" sz="1600" dirty="0">
                <a:latin typeface="Verdana" panose="020B0604030504040204" pitchFamily="34" charset="0"/>
                <a:ea typeface="Verdana" panose="020B0604030504040204" pitchFamily="34" charset="0"/>
                <a:cs typeface="Verdana" panose="020B0604030504040204" pitchFamily="34" charset="0"/>
              </a:rPr>
              <a:t>). Beide Sender sind also immer wechselweise in </a:t>
            </a:r>
            <a:r>
              <a:rPr lang="de-DE" sz="1600" dirty="0" smtClean="0">
                <a:latin typeface="Verdana" panose="020B0604030504040204" pitchFamily="34" charset="0"/>
                <a:ea typeface="Verdana" panose="020B0604030504040204" pitchFamily="34" charset="0"/>
                <a:cs typeface="Verdana" panose="020B0604030504040204" pitchFamily="34" charset="0"/>
              </a:rPr>
              <a:t>Betrieb. Die </a:t>
            </a:r>
            <a:r>
              <a:rPr lang="de-DE" sz="1600" dirty="0">
                <a:latin typeface="Verdana" panose="020B0604030504040204" pitchFamily="34" charset="0"/>
                <a:ea typeface="Verdana" panose="020B0604030504040204" pitchFamily="34" charset="0"/>
                <a:cs typeface="Verdana" panose="020B0604030504040204" pitchFamily="34" charset="0"/>
              </a:rPr>
              <a:t>Übertragung der Signale geschieht wie bei RTTY durch </a:t>
            </a:r>
            <a:r>
              <a:rPr lang="de-DE" sz="1600" dirty="0" err="1">
                <a:latin typeface="Verdana" panose="020B0604030504040204" pitchFamily="34" charset="0"/>
                <a:ea typeface="Verdana" panose="020B0604030504040204" pitchFamily="34" charset="0"/>
                <a:cs typeface="Verdana" panose="020B0604030504040204" pitchFamily="34" charset="0"/>
              </a:rPr>
              <a:t>Frequenzumtastung</a:t>
            </a:r>
            <a:r>
              <a:rPr lang="de-DE" sz="1600" dirty="0">
                <a:latin typeface="Verdana" panose="020B0604030504040204" pitchFamily="34" charset="0"/>
                <a:ea typeface="Verdana" panose="020B0604030504040204" pitchFamily="34" charset="0"/>
                <a:cs typeface="Verdana" panose="020B0604030504040204" pitchFamily="34" charset="0"/>
              </a:rPr>
              <a:t> mit den gleichen Tönen und gleicher </a:t>
            </a:r>
            <a:r>
              <a:rPr lang="de-DE" sz="1600" dirty="0" err="1">
                <a:latin typeface="Verdana" panose="020B0604030504040204" pitchFamily="34" charset="0"/>
                <a:ea typeface="Verdana" panose="020B0604030504040204" pitchFamily="34" charset="0"/>
                <a:cs typeface="Verdana" panose="020B0604030504040204" pitchFamily="34" charset="0"/>
              </a:rPr>
              <a:t>Shift</a:t>
            </a:r>
            <a:r>
              <a:rPr lang="de-DE" sz="1600" dirty="0">
                <a:latin typeface="Verdana" panose="020B0604030504040204" pitchFamily="34" charset="0"/>
                <a:ea typeface="Verdana" panose="020B0604030504040204" pitchFamily="34" charset="0"/>
                <a:cs typeface="Verdana" panose="020B0604030504040204" pitchFamily="34" charset="0"/>
              </a:rPr>
              <a:t>. Allerdings werden die Dreierblöcke mit 100 Baud gesendet. Die Dreierblocks werden in einem Abstand von 450 </a:t>
            </a:r>
            <a:r>
              <a:rPr lang="de-DE" sz="1600" dirty="0" err="1">
                <a:latin typeface="Verdana" panose="020B0604030504040204" pitchFamily="34" charset="0"/>
                <a:ea typeface="Verdana" panose="020B0604030504040204" pitchFamily="34" charset="0"/>
                <a:cs typeface="Verdana" panose="020B0604030504040204" pitchFamily="34" charset="0"/>
              </a:rPr>
              <a:t>ms</a:t>
            </a:r>
            <a:r>
              <a:rPr lang="de-DE" sz="1600" dirty="0">
                <a:latin typeface="Verdana" panose="020B0604030504040204" pitchFamily="34" charset="0"/>
                <a:ea typeface="Verdana" panose="020B0604030504040204" pitchFamily="34" charset="0"/>
                <a:cs typeface="Verdana" panose="020B0604030504040204" pitchFamily="34" charset="0"/>
              </a:rPr>
              <a:t> gesendet, so dass der antwortenden Station eine Lücke von 240 </a:t>
            </a:r>
            <a:r>
              <a:rPr lang="de-DE" sz="1600" dirty="0" err="1">
                <a:latin typeface="Verdana" panose="020B0604030504040204" pitchFamily="34" charset="0"/>
                <a:ea typeface="Verdana" panose="020B0604030504040204" pitchFamily="34" charset="0"/>
                <a:cs typeface="Verdana" panose="020B0604030504040204" pitchFamily="34" charset="0"/>
              </a:rPr>
              <a:t>ms</a:t>
            </a:r>
            <a:r>
              <a:rPr lang="de-DE" sz="1600" dirty="0">
                <a:latin typeface="Verdana" panose="020B0604030504040204" pitchFamily="34" charset="0"/>
                <a:ea typeface="Verdana" panose="020B0604030504040204" pitchFamily="34" charset="0"/>
                <a:cs typeface="Verdana" panose="020B0604030504040204" pitchFamily="34" charset="0"/>
              </a:rPr>
              <a:t> verbleibt, ihr Kontrollzeichen zu senden. Die Zeit für die Empfangs-Sende-Umschaltung muss also in dieser Betriebsart sehr kurz sein. AMTOR wird mehr und mehr durch das neuere und bessere Verfahren PACTOR verdrängt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944" y="1318188"/>
            <a:ext cx="3683000" cy="2012950"/>
          </a:xfrm>
          <a:prstGeom prst="rect">
            <a:avLst/>
          </a:prstGeom>
        </p:spPr>
      </p:pic>
    </p:spTree>
    <p:extLst>
      <p:ext uri="{BB962C8B-B14F-4D97-AF65-F5344CB8AC3E}">
        <p14:creationId xmlns:p14="http://schemas.microsoft.com/office/powerpoint/2010/main" val="3421541973"/>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PACTOR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21</a:t>
            </a:fld>
            <a:endParaRPr lang="de-DE" altLang="en-US"/>
          </a:p>
        </p:txBody>
      </p:sp>
      <p:sp>
        <p:nvSpPr>
          <p:cNvPr id="9" name="Textfeld 8"/>
          <p:cNvSpPr txBox="1"/>
          <p:nvPr/>
        </p:nvSpPr>
        <p:spPr>
          <a:xfrm>
            <a:off x="683568" y="1196752"/>
            <a:ext cx="7920880" cy="532453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PACTOR kommt von Packet </a:t>
            </a:r>
            <a:r>
              <a:rPr lang="de-DE" sz="1600" dirty="0" err="1">
                <a:latin typeface="Verdana" panose="020B0604030504040204" pitchFamily="34" charset="0"/>
                <a:ea typeface="Verdana" panose="020B0604030504040204" pitchFamily="34" charset="0"/>
                <a:cs typeface="Verdana" panose="020B0604030504040204" pitchFamily="34" charset="0"/>
              </a:rPr>
              <a:t>Teleprinting</a:t>
            </a:r>
            <a:r>
              <a:rPr lang="de-DE" sz="1600" dirty="0">
                <a:latin typeface="Verdana" panose="020B0604030504040204" pitchFamily="34" charset="0"/>
                <a:ea typeface="Verdana" panose="020B0604030504040204" pitchFamily="34" charset="0"/>
                <a:cs typeface="Verdana" panose="020B0604030504040204" pitchFamily="34" charset="0"/>
              </a:rPr>
              <a:t> Over Radio und bedeutet Fernschreiben mit Hilfe eines Mikroprozessors in "Paketform" - ähnlich Packet Radio.</a:t>
            </a:r>
          </a:p>
          <a:p>
            <a:pPr>
              <a:spcBef>
                <a:spcPts val="800"/>
              </a:spcBef>
            </a:pPr>
            <a:r>
              <a:rPr lang="de-DE" sz="1600" dirty="0" err="1" smtClean="0">
                <a:latin typeface="Verdana" panose="020B0604030504040204" pitchFamily="34" charset="0"/>
                <a:ea typeface="Verdana" panose="020B0604030504040204" pitchFamily="34" charset="0"/>
                <a:cs typeface="Verdana" panose="020B0604030504040204" pitchFamily="34" charset="0"/>
              </a:rPr>
              <a:t>Pactor</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ist ein von DF4KV und DL6MAA weiterentwickeltes Verfahren von </a:t>
            </a:r>
            <a:r>
              <a:rPr lang="de-DE" sz="1600" dirty="0" err="1">
                <a:latin typeface="Verdana" panose="020B0604030504040204" pitchFamily="34" charset="0"/>
                <a:ea typeface="Verdana" panose="020B0604030504040204" pitchFamily="34" charset="0"/>
                <a:cs typeface="Verdana" panose="020B0604030504040204" pitchFamily="34" charset="0"/>
              </a:rPr>
              <a:t>Amtor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Amtor</a:t>
            </a:r>
            <a:r>
              <a:rPr lang="de-DE" sz="1600" dirty="0">
                <a:latin typeface="Verdana" panose="020B0604030504040204" pitchFamily="34" charset="0"/>
                <a:ea typeface="Verdana" panose="020B0604030504040204" pitchFamily="34" charset="0"/>
                <a:cs typeface="Verdana" panose="020B0604030504040204" pitchFamily="34" charset="0"/>
              </a:rPr>
              <a:t> wurde für die reine Textübertragung entwickelt. </a:t>
            </a:r>
            <a:r>
              <a:rPr lang="de-DE" sz="1600" dirty="0" err="1">
                <a:latin typeface="Verdana" panose="020B0604030504040204" pitchFamily="34" charset="0"/>
                <a:ea typeface="Verdana" panose="020B0604030504040204" pitchFamily="34" charset="0"/>
                <a:cs typeface="Verdana" panose="020B0604030504040204" pitchFamily="34" charset="0"/>
              </a:rPr>
              <a:t>Pactor</a:t>
            </a:r>
            <a:r>
              <a:rPr lang="de-DE" sz="1600" dirty="0">
                <a:latin typeface="Verdana" panose="020B0604030504040204" pitchFamily="34" charset="0"/>
                <a:ea typeface="Verdana" panose="020B0604030504040204" pitchFamily="34" charset="0"/>
                <a:cs typeface="Verdana" panose="020B0604030504040204" pitchFamily="34" charset="0"/>
              </a:rPr>
              <a:t> arbeitet wie Packet Radio mit einem Fehlerkorrekturverfahren, das so sicher ist, dass auch 8-Bit-Daten (zum Beispiel Programme) übertragen werden können. Es funktioniert noch bei sehr schwachen Signalen an der Rauschgrenze. Man benötigt also nur geringe Leistungen.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PACTOR gibt es ähnlich wie bei Packet Radio aber eben weltweit auf Kurzwelle Mailboxen, in denen man Nachrichten an Funkamateure ablegen kann. Es gibt sogar Mailboxen, die eine Nachricht per Internet als E-Mail an den Empfänger weiter leiten. Damit kann man beispielsweise als Segler oder </a:t>
            </a:r>
            <a:r>
              <a:rPr lang="de-DE" sz="1600" dirty="0" err="1">
                <a:latin typeface="Verdana" panose="020B0604030504040204" pitchFamily="34" charset="0"/>
                <a:ea typeface="Verdana" panose="020B0604030504040204" pitchFamily="34" charset="0"/>
                <a:cs typeface="Verdana" panose="020B0604030504040204" pitchFamily="34" charset="0"/>
              </a:rPr>
              <a:t>Mobilist</a:t>
            </a:r>
            <a:r>
              <a:rPr lang="de-DE" sz="1600" dirty="0">
                <a:latin typeface="Verdana" panose="020B0604030504040204" pitchFamily="34" charset="0"/>
                <a:ea typeface="Verdana" panose="020B0604030504040204" pitchFamily="34" charset="0"/>
                <a:cs typeface="Verdana" panose="020B0604030504040204" pitchFamily="34" charset="0"/>
              </a:rPr>
              <a:t> Nachrichten an andere Funkamateure senden, mit denen man derzeit keine Verbindung aufbauen kann.</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Nachteil</a:t>
            </a:r>
            <a:r>
              <a:rPr lang="de-DE" sz="1600" dirty="0">
                <a:latin typeface="Verdana" panose="020B0604030504040204" pitchFamily="34" charset="0"/>
                <a:ea typeface="Verdana" panose="020B0604030504040204" pitchFamily="34" charset="0"/>
                <a:cs typeface="Verdana" panose="020B0604030504040204" pitchFamily="34" charset="0"/>
              </a:rPr>
              <a:t>: Für </a:t>
            </a:r>
            <a:r>
              <a:rPr lang="de-DE" sz="1600" dirty="0" err="1">
                <a:latin typeface="Verdana" panose="020B0604030504040204" pitchFamily="34" charset="0"/>
                <a:ea typeface="Verdana" panose="020B0604030504040204" pitchFamily="34" charset="0"/>
                <a:cs typeface="Verdana" panose="020B0604030504040204" pitchFamily="34" charset="0"/>
              </a:rPr>
              <a:t>Pactor</a:t>
            </a:r>
            <a:r>
              <a:rPr lang="de-DE" sz="1600" dirty="0">
                <a:latin typeface="Verdana" panose="020B0604030504040204" pitchFamily="34" charset="0"/>
                <a:ea typeface="Verdana" panose="020B0604030504040204" pitchFamily="34" charset="0"/>
                <a:cs typeface="Verdana" panose="020B0604030504040204" pitchFamily="34" charset="0"/>
              </a:rPr>
              <a:t> wird ein spezieller Controller </a:t>
            </a:r>
            <a:r>
              <a:rPr lang="de-DE" sz="1600" dirty="0" smtClean="0">
                <a:latin typeface="Verdana" panose="020B0604030504040204" pitchFamily="34" charset="0"/>
                <a:ea typeface="Verdana" panose="020B0604030504040204" pitchFamily="34" charset="0"/>
                <a:cs typeface="Verdana" panose="020B0604030504040204" pitchFamily="34" charset="0"/>
              </a:rPr>
              <a:t>benötigt, </a:t>
            </a:r>
            <a:r>
              <a:rPr lang="de-DE" sz="1600" dirty="0">
                <a:latin typeface="Verdana" panose="020B0604030504040204" pitchFamily="34" charset="0"/>
                <a:ea typeface="Verdana" panose="020B0604030504040204" pitchFamily="34" charset="0"/>
                <a:cs typeface="Verdana" panose="020B0604030504040204" pitchFamily="34" charset="0"/>
              </a:rPr>
              <a:t>der Gebrauchsmuster geschützt ist und von Funkamateuren nicht nachgebaut werden kann. Die Anschaffung ist ziemlich teuer. Das alte Pactor-1-Verfahren aber ist frei und wird gelegentlich für den Kurzwellen-Mailboxbetrieb verwendet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9579634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ATV</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a:p>
        </p:txBody>
      </p:sp>
      <p:sp>
        <p:nvSpPr>
          <p:cNvPr id="9" name="Textfeld 8"/>
          <p:cNvSpPr txBox="1"/>
          <p:nvPr/>
        </p:nvSpPr>
        <p:spPr>
          <a:xfrm>
            <a:off x="683568" y="1268760"/>
            <a:ext cx="7920880" cy="4134465"/>
          </a:xfrm>
          <a:prstGeom prst="rect">
            <a:avLst/>
          </a:prstGeom>
          <a:noFill/>
        </p:spPr>
        <p:txBody>
          <a:bodyPr wrap="square" rtlCol="0">
            <a:spAutoFit/>
          </a:bodyPr>
          <a:lstStyle/>
          <a:p>
            <a:pPr marL="4040188">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ATV bedeutet Amateurfunk-Fernsehen. Es ist ein Verfahren zur Übertragung von bewegten Bildern, wie es früher auch im analogen Fernsehen üblich war. Bei diesem Verfahren werden Bilder von zirka 800 mal 600 Bildpunkten in einer 25tel Sekunde übertragen. Dies ergibt 300 Millionen Bildpunkte in einer Sekunde</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Dieses </a:t>
            </a:r>
            <a:r>
              <a:rPr lang="de-DE" sz="1600" dirty="0">
                <a:latin typeface="Verdana" panose="020B0604030504040204" pitchFamily="34" charset="0"/>
                <a:ea typeface="Verdana" panose="020B0604030504040204" pitchFamily="34" charset="0"/>
                <a:cs typeface="Verdana" panose="020B0604030504040204" pitchFamily="34" charset="0"/>
              </a:rPr>
              <a:t>Verfahren benötigt deshalb zirka 6 MHz Bandbreite. ATV-Betrieb ist ab 430 MHz aufwärts auf (fast) allen Amateurfunkbändern möglich. So z. B. auf dem 70-cm-, 23-cm, 13-cm und 3-cm-Band. Die älteren Fernsehempfänger erlauben auf dem 70-cm-Band von 430 bis 440 MHz den direkten Empfang von ATV-Sendungen ohne zusätzlichen Konverter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189856"/>
            <a:ext cx="3657600" cy="2743200"/>
          </a:xfrm>
          <a:prstGeom prst="rect">
            <a:avLst/>
          </a:prstGeom>
        </p:spPr>
      </p:pic>
    </p:spTree>
    <p:extLst>
      <p:ext uri="{BB962C8B-B14F-4D97-AF65-F5344CB8AC3E}">
        <p14:creationId xmlns:p14="http://schemas.microsoft.com/office/powerpoint/2010/main" val="133385004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SSTV</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23</a:t>
            </a:fld>
            <a:endParaRPr lang="de-DE" altLang="en-US"/>
          </a:p>
        </p:txBody>
      </p:sp>
      <p:sp>
        <p:nvSpPr>
          <p:cNvPr id="9" name="Textfeld 8"/>
          <p:cNvSpPr txBox="1"/>
          <p:nvPr/>
        </p:nvSpPr>
        <p:spPr>
          <a:xfrm>
            <a:off x="683567" y="1194857"/>
            <a:ext cx="7848871" cy="5078313"/>
          </a:xfrm>
          <a:prstGeom prst="rect">
            <a:avLst/>
          </a:prstGeom>
          <a:noFill/>
        </p:spPr>
        <p:txBody>
          <a:bodyPr wrap="square" rtlCol="0">
            <a:spAutoFit/>
          </a:bodyPr>
          <a:lstStyle/>
          <a:p>
            <a:pPr marL="322580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SSTV kommt von </a:t>
            </a:r>
            <a:r>
              <a:rPr lang="de-DE" sz="1600" dirty="0" err="1">
                <a:latin typeface="Verdana" panose="020B0604030504040204" pitchFamily="34" charset="0"/>
                <a:ea typeface="Verdana" panose="020B0604030504040204" pitchFamily="34" charset="0"/>
                <a:cs typeface="Verdana" panose="020B0604030504040204" pitchFamily="34" charset="0"/>
              </a:rPr>
              <a:t>slow</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scan</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television</a:t>
            </a:r>
            <a:r>
              <a:rPr lang="de-DE" sz="1600" dirty="0">
                <a:latin typeface="Verdana" panose="020B0604030504040204" pitchFamily="34" charset="0"/>
                <a:ea typeface="Verdana" panose="020B0604030504040204" pitchFamily="34" charset="0"/>
                <a:cs typeface="Verdana" panose="020B0604030504040204" pitchFamily="34" charset="0"/>
              </a:rPr>
              <a:t> und bedeutet Fernsehen mit langsamer Abtastung. Es wird für die Übertragung von Standbildern verwendet. Es werden Farbbilder mit einer Auflösung von 320 mal 240 Bildpunkten in 120 Sekunden übertragen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marL="3225800">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Das SSTV-Signal wird direkt im Computer mit Hilfe der Soundkarte erzeugt. Am NF-Ausgang der Soundkarte erhält man </a:t>
            </a:r>
            <a:r>
              <a:rPr lang="de-DE" sz="1600" dirty="0" smtClean="0">
                <a:latin typeface="Verdana" panose="020B0604030504040204" pitchFamily="34" charset="0"/>
                <a:ea typeface="Verdana" panose="020B0604030504040204" pitchFamily="34" charset="0"/>
                <a:cs typeface="Verdana" panose="020B0604030504040204" pitchFamily="34" charset="0"/>
              </a:rPr>
              <a:t>das </a:t>
            </a:r>
          </a:p>
          <a:p>
            <a:pPr>
              <a:spcBef>
                <a:spcPts val="0"/>
              </a:spcBef>
            </a:pPr>
            <a:r>
              <a:rPr lang="de-DE" sz="1600" dirty="0" smtClean="0">
                <a:latin typeface="Verdana" panose="020B0604030504040204" pitchFamily="34" charset="0"/>
                <a:ea typeface="Verdana" panose="020B0604030504040204" pitchFamily="34" charset="0"/>
                <a:cs typeface="Verdana" panose="020B0604030504040204" pitchFamily="34" charset="0"/>
              </a:rPr>
              <a:t>Modulationssignal</a:t>
            </a:r>
            <a:r>
              <a:rPr lang="de-DE" sz="1600" dirty="0">
                <a:latin typeface="Verdana" panose="020B0604030504040204" pitchFamily="34" charset="0"/>
                <a:ea typeface="Verdana" panose="020B0604030504040204" pitchFamily="34" charset="0"/>
                <a:cs typeface="Verdana" panose="020B0604030504040204" pitchFamily="34" charset="0"/>
              </a:rPr>
              <a:t>, das man auf den Mikrofoneingang oder einen speziellen „Data-Ein­gang“ des SSB-Senders gibt. Bei Empfang wird das NF-Signal aus dem Empfänger in den NF-Eingang der Soundkarte des Computers gegeben und das empfangene Bild auf dem Monitor dargestellt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SSTV verwendet man meistens Fotos vom </a:t>
            </a:r>
            <a:r>
              <a:rPr lang="de-DE" sz="1600" dirty="0" err="1">
                <a:latin typeface="Verdana" panose="020B0604030504040204" pitchFamily="34" charset="0"/>
                <a:ea typeface="Verdana" panose="020B0604030504040204" pitchFamily="34" charset="0"/>
                <a:cs typeface="Verdana" panose="020B0604030504040204" pitchFamily="34" charset="0"/>
              </a:rPr>
              <a:t>Shack</a:t>
            </a:r>
            <a:r>
              <a:rPr lang="de-DE" sz="1600" dirty="0">
                <a:latin typeface="Verdana" panose="020B0604030504040204" pitchFamily="34" charset="0"/>
                <a:ea typeface="Verdana" panose="020B0604030504040204" pitchFamily="34" charset="0"/>
                <a:cs typeface="Verdana" panose="020B0604030504040204" pitchFamily="34" charset="0"/>
              </a:rPr>
              <a:t>, der Antennenanlage oder der Landschaft aus der eigenen Umgebung und schreibt mit Hilfe des SSTV-Programms in diese Bilder mit großen Buchstaben die zu übertragenden Textinformationen hinein..</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2994" y="1206995"/>
            <a:ext cx="3113349" cy="2335012"/>
          </a:xfrm>
          <a:prstGeom prst="rect">
            <a:avLst/>
          </a:prstGeom>
        </p:spPr>
      </p:pic>
    </p:spTree>
    <p:extLst>
      <p:ext uri="{BB962C8B-B14F-4D97-AF65-F5344CB8AC3E}">
        <p14:creationId xmlns:p14="http://schemas.microsoft.com/office/powerpoint/2010/main" val="1513009600"/>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9443"/>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24</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2105257578"/>
              </p:ext>
            </p:extLst>
          </p:nvPr>
        </p:nvGraphicFramePr>
        <p:xfrm>
          <a:off x="899592" y="3935179"/>
          <a:ext cx="7488832" cy="2041525"/>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BB312</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Wie </a:t>
                      </a:r>
                      <a:r>
                        <a:rPr lang="de-DE" sz="1800" b="1" i="0" u="none" strike="noStrike" dirty="0">
                          <a:solidFill>
                            <a:srgbClr val="FFFFFF"/>
                          </a:solidFill>
                          <a:effectLst/>
                          <a:latin typeface="Arial"/>
                        </a:rPr>
                        <a:t>wird ein SSTV-Signal beurteilt? Es wird beurteilt mit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de-DE" sz="1800" b="0" i="0" u="none" strike="noStrike">
                          <a:solidFill>
                            <a:srgbClr val="000000"/>
                          </a:solidFill>
                          <a:effectLst/>
                          <a:latin typeface="Arial"/>
                        </a:rPr>
                        <a:t>R, S und „V" für Video-Qualität, V in 5 Stufen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de-DE" sz="1800" b="0" i="0" u="none" strike="noStrike">
                          <a:solidFill>
                            <a:srgbClr val="000000"/>
                          </a:solidFill>
                          <a:effectLst/>
                          <a:latin typeface="Arial"/>
                        </a:rPr>
                        <a:t>V, S, T, mit „V" für Video-Qualität, V in 5 Stufen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mit „S“ für Signalstärke und „V" für Video-Qualität, S und V in 9 Stufen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R, S, T und einer zusätzlichen Bildbewertung</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43416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47332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51754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56615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47104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432803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33756" y="515719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56340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758998499"/>
              </p:ext>
            </p:extLst>
          </p:nvPr>
        </p:nvGraphicFramePr>
        <p:xfrm>
          <a:off x="899592" y="1459483"/>
          <a:ext cx="7488832" cy="2041525"/>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BE301</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Welche </a:t>
                      </a:r>
                      <a:r>
                        <a:rPr lang="de-DE" sz="1800" b="1" i="0" u="none" strike="noStrike" dirty="0">
                          <a:solidFill>
                            <a:srgbClr val="FFFFFF"/>
                          </a:solidFill>
                          <a:effectLst/>
                          <a:latin typeface="Arial"/>
                        </a:rPr>
                        <a:t>Sendearten sind für QRP-DX-Betrieb auf Kurzwelle am besten geeignet?</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CW, Pactor, PSK31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RTTY, SSB, FM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en-US" sz="1800" b="0" i="0" u="none" strike="noStrike">
                          <a:solidFill>
                            <a:srgbClr val="000000"/>
                          </a:solidFill>
                          <a:effectLst/>
                          <a:latin typeface="Arial"/>
                        </a:rPr>
                        <a:t>Pactor, RTTY, SSB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en-US" sz="1800" b="0" i="0" u="none" strike="noStrike" dirty="0">
                          <a:solidFill>
                            <a:srgbClr val="000000"/>
                          </a:solidFill>
                          <a:effectLst/>
                          <a:latin typeface="Arial"/>
                        </a:rPr>
                        <a:t>SSTV, PSK31, AM </a:t>
                      </a:r>
                    </a:p>
                  </a:txBody>
                  <a:tcPr marL="9525" marR="9525" marT="9525" marB="0" anchor="ctr"/>
                </a:tc>
              </a:tr>
            </a:tbl>
          </a:graphicData>
        </a:graphic>
      </p:graphicFrame>
      <p:sp>
        <p:nvSpPr>
          <p:cNvPr id="19" name="Interaktive Schaltfläche: Hilfe 18">
            <a:hlinkClick r:id="" action="ppaction://noaction" highlightClick="1"/>
          </p:cNvPr>
          <p:cNvSpPr/>
          <p:nvPr/>
        </p:nvSpPr>
        <p:spPr>
          <a:xfrm>
            <a:off x="1214920" y="205673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4373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8164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18361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6293" y="24134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203554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27850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15835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432374119"/>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827584" y="1196752"/>
            <a:ext cx="7992888" cy="609600"/>
          </a:xfrm>
        </p:spPr>
        <p:txBody>
          <a:bodyPr/>
          <a:lstStyle/>
          <a:p>
            <a:pPr algn="l"/>
            <a:r>
              <a:rPr lang="de-DE" altLang="en-US" dirty="0"/>
              <a:t>Nächste Woche: </a:t>
            </a:r>
            <a:r>
              <a:rPr lang="de-DE" altLang="en-US" dirty="0" smtClean="0"/>
              <a:t> Mi, 4. März, </a:t>
            </a:r>
            <a:r>
              <a:rPr lang="de-DE" altLang="en-US" dirty="0"/>
              <a:t>19 Uhr </a:t>
            </a:r>
            <a:r>
              <a:rPr lang="de-DE" altLang="en-US" dirty="0" smtClean="0"/>
              <a:t>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25</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Sprechfunk</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dirty="0"/>
          </a:p>
        </p:txBody>
      </p:sp>
      <p:sp>
        <p:nvSpPr>
          <p:cNvPr id="9" name="Textfeld 8"/>
          <p:cNvSpPr txBox="1"/>
          <p:nvPr/>
        </p:nvSpPr>
        <p:spPr>
          <a:xfrm>
            <a:off x="655900" y="1231592"/>
            <a:ext cx="7890893" cy="5242461"/>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die Übertragung dieses Signals (also für SSB) benötigt man eine Bandbreite von 300 Hz bis 3 kHz also 2,7 kHz. Sowohl auf der Senderseite wie auch auf der Empfangsseite muss das Filter mindestens diese Bandbreite aufweisen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AM im Rundfunk werden beide Seitenbänder </a:t>
            </a:r>
            <a:r>
              <a:rPr lang="de-DE" sz="1600" dirty="0" smtClean="0">
                <a:latin typeface="Verdana" panose="020B0604030504040204" pitchFamily="34" charset="0"/>
                <a:ea typeface="Verdana" panose="020B0604030504040204" pitchFamily="34" charset="0"/>
                <a:cs typeface="Verdana" panose="020B0604030504040204" pitchFamily="34" charset="0"/>
              </a:rPr>
              <a:t>übertragen. Die Band-breite </a:t>
            </a:r>
            <a:r>
              <a:rPr lang="de-DE" sz="1600" dirty="0">
                <a:latin typeface="Verdana" panose="020B0604030504040204" pitchFamily="34" charset="0"/>
                <a:ea typeface="Verdana" panose="020B0604030504040204" pitchFamily="34" charset="0"/>
                <a:cs typeface="Verdana" panose="020B0604030504040204" pitchFamily="34" charset="0"/>
              </a:rPr>
              <a:t>muss dann mehr als doppelt so groß sein. AM wird aber im </a:t>
            </a:r>
            <a:r>
              <a:rPr lang="de-DE" sz="1600" dirty="0" smtClean="0">
                <a:latin typeface="Verdana" panose="020B0604030504040204" pitchFamily="34" charset="0"/>
                <a:ea typeface="Verdana" panose="020B0604030504040204" pitchFamily="34" charset="0"/>
                <a:cs typeface="Verdana" panose="020B0604030504040204" pitchFamily="34" charset="0"/>
              </a:rPr>
              <a:t>Amateurfunk </a:t>
            </a:r>
            <a:r>
              <a:rPr lang="de-DE" sz="1600" dirty="0">
                <a:latin typeface="Verdana" panose="020B0604030504040204" pitchFamily="34" charset="0"/>
                <a:ea typeface="Verdana" panose="020B0604030504040204" pitchFamily="34" charset="0"/>
                <a:cs typeface="Verdana" panose="020B0604030504040204" pitchFamily="34" charset="0"/>
              </a:rPr>
              <a:t>nicht mehr verwendet. Viele Transceiver können aber auf AM geschaltet werden.</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Frequenzmodulation im VHF-/UHF-Bereich wird der Träger mit einem Hub von zirka 3 kHz „hin und her moduliert“. Diesem Hub überlagert sozusagen noch das NF-Frequenzspektrum von 2,7 kHz. In der Praxis kommt man mit einer Bandbreite von 12 kHz aus. Man kann deshalb ein Kanalraster von 12,5 kHz verwenden.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792" y="3349348"/>
            <a:ext cx="3714179" cy="1735836"/>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Morsetelegrafie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dirty="0"/>
          </a:p>
        </p:txBody>
      </p:sp>
      <p:sp>
        <p:nvSpPr>
          <p:cNvPr id="9" name="Textfeld 8"/>
          <p:cNvSpPr txBox="1"/>
          <p:nvPr/>
        </p:nvSpPr>
        <p:spPr>
          <a:xfrm>
            <a:off x="655900" y="1231592"/>
            <a:ext cx="7890893" cy="479105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der Telegrafie werden Texte übertragen. Im Prinzip gehört die Übertragung von Information im Morsecode zu den digitalen Betriebsarten. Es wird der Sender im Rhythmus der Morsezeichen ein- und ausgeschaltet. Es ist sozusagen hundertprozentige </a:t>
            </a:r>
            <a:r>
              <a:rPr lang="de-DE" sz="1600" dirty="0" smtClean="0">
                <a:latin typeface="Verdana" panose="020B0604030504040204" pitchFamily="34" charset="0"/>
                <a:ea typeface="Verdana" panose="020B0604030504040204" pitchFamily="34" charset="0"/>
                <a:cs typeface="Verdana" panose="020B0604030504040204" pitchFamily="34" charset="0"/>
              </a:rPr>
              <a:t>Amplitudenmodulation. </a:t>
            </a:r>
            <a:r>
              <a:rPr lang="de-DE" sz="1600" dirty="0">
                <a:latin typeface="Verdana" panose="020B0604030504040204" pitchFamily="34" charset="0"/>
                <a:ea typeface="Verdana" panose="020B0604030504040204" pitchFamily="34" charset="0"/>
                <a:cs typeface="Verdana" panose="020B0604030504040204" pitchFamily="34" charset="0"/>
              </a:rPr>
              <a:t>Man nennt diese Modulationsart auch ASK (</a:t>
            </a:r>
            <a:r>
              <a:rPr lang="de-DE" sz="1600" dirty="0" err="1">
                <a:latin typeface="Verdana" panose="020B0604030504040204" pitchFamily="34" charset="0"/>
                <a:ea typeface="Verdana" panose="020B0604030504040204" pitchFamily="34" charset="0"/>
                <a:cs typeface="Verdana" panose="020B0604030504040204" pitchFamily="34" charset="0"/>
              </a:rPr>
              <a:t>amplitude</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shift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keying</a:t>
            </a:r>
            <a:r>
              <a:rPr lang="de-DE" sz="1600" dirty="0">
                <a:latin typeface="Verdana" panose="020B0604030504040204" pitchFamily="34" charset="0"/>
                <a:ea typeface="Verdana" panose="020B0604030504040204" pitchFamily="34" charset="0"/>
                <a:cs typeface="Verdana" panose="020B0604030504040204" pitchFamily="34" charset="0"/>
              </a:rPr>
              <a:t>). Verwechseln Sie dies nicht mit AFSK, wobei das A für Audio und F für </a:t>
            </a:r>
            <a:r>
              <a:rPr lang="de-DE" sz="1600" dirty="0" err="1">
                <a:latin typeface="Verdana" panose="020B0604030504040204" pitchFamily="34" charset="0"/>
                <a:ea typeface="Verdana" panose="020B0604030504040204" pitchFamily="34" charset="0"/>
                <a:cs typeface="Verdana" panose="020B0604030504040204" pitchFamily="34" charset="0"/>
              </a:rPr>
              <a:t>Frequency</a:t>
            </a:r>
            <a:r>
              <a:rPr lang="de-DE" sz="1600" dirty="0">
                <a:latin typeface="Verdana" panose="020B0604030504040204" pitchFamily="34" charset="0"/>
                <a:ea typeface="Verdana" panose="020B0604030504040204" pitchFamily="34" charset="0"/>
                <a:cs typeface="Verdana" panose="020B0604030504040204" pitchFamily="34" charset="0"/>
              </a:rPr>
              <a:t> steht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Übertragung selbst wird entweder per Hand mit der Morsetaste durchgeführt oder mit Hilfe eines Computers über die Tastatur. Die Dekodierung erfolgt entweder durch direktes Hören durch den Menschen oder wiederum mit Hilfe eines Computers.</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direkte Hören und Dekodieren im Gehirn erfordert ein längeres Training. Man übt die Morsezeichen solange, bis diese im Unterbewusstsein gespeichert sind und allein durch Erkennen des Tastrhythmus gelesen werden können. Morsen kann wie eine Fremdsprache verstanden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5736" y="2825396"/>
            <a:ext cx="3841814" cy="963644"/>
          </a:xfrm>
          <a:prstGeom prst="rect">
            <a:avLst/>
          </a:prstGeom>
        </p:spPr>
      </p:pic>
    </p:spTree>
    <p:extLst>
      <p:ext uri="{BB962C8B-B14F-4D97-AF65-F5344CB8AC3E}">
        <p14:creationId xmlns:p14="http://schemas.microsoft.com/office/powerpoint/2010/main" val="22660987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Vorteile der Morsetelegrafie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dirty="0"/>
          </a:p>
        </p:txBody>
      </p:sp>
      <p:sp>
        <p:nvSpPr>
          <p:cNvPr id="9" name="Textfeld 8"/>
          <p:cNvSpPr txBox="1"/>
          <p:nvPr/>
        </p:nvSpPr>
        <p:spPr>
          <a:xfrm>
            <a:off x="655900" y="1231592"/>
            <a:ext cx="7890893" cy="3703578"/>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Es </a:t>
            </a:r>
            <a:r>
              <a:rPr lang="de-DE" sz="1600" dirty="0">
                <a:latin typeface="Verdana" panose="020B0604030504040204" pitchFamily="34" charset="0"/>
                <a:ea typeface="Verdana" panose="020B0604030504040204" pitchFamily="34" charset="0"/>
                <a:cs typeface="Verdana" panose="020B0604030504040204" pitchFamily="34" charset="0"/>
              </a:rPr>
              <a:t>gibt zwei wesentliche Vorteile der Übertragung durch Morsetelegrafie gegenüber der </a:t>
            </a:r>
            <a:r>
              <a:rPr lang="de-DE" sz="1600" dirty="0" smtClean="0">
                <a:latin typeface="Verdana" panose="020B0604030504040204" pitchFamily="34" charset="0"/>
                <a:ea typeface="Verdana" panose="020B0604030504040204" pitchFamily="34" charset="0"/>
                <a:cs typeface="Verdana" panose="020B0604030504040204" pitchFamily="34" charset="0"/>
              </a:rPr>
              <a:t>Sprachübertragung:</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 </a:t>
            </a:r>
          </a:p>
          <a:p>
            <a:pPr marL="285750" indent="-285750">
              <a:spcBef>
                <a:spcPts val="800"/>
              </a:spcBef>
              <a:buFont typeface="Arial" panose="020B0604020202020204" pitchFamily="34" charset="0"/>
              <a:buChar char="•"/>
            </a:pPr>
            <a:r>
              <a:rPr lang="de-DE" sz="1600" dirty="0" smtClean="0">
                <a:latin typeface="Verdana" panose="020B0604030504040204" pitchFamily="34" charset="0"/>
                <a:ea typeface="Verdana" panose="020B0604030504040204" pitchFamily="34" charset="0"/>
                <a:cs typeface="Verdana" panose="020B0604030504040204" pitchFamily="34" charset="0"/>
              </a:rPr>
              <a:t>Erstens </a:t>
            </a:r>
            <a:r>
              <a:rPr lang="de-DE" sz="1600" dirty="0">
                <a:latin typeface="Verdana" panose="020B0604030504040204" pitchFamily="34" charset="0"/>
                <a:ea typeface="Verdana" panose="020B0604030504040204" pitchFamily="34" charset="0"/>
                <a:cs typeface="Verdana" panose="020B0604030504040204" pitchFamily="34" charset="0"/>
              </a:rPr>
              <a:t>benötigt man keine Fremdsprachenkenntnisse. Die Texte werden üblicherweise durch international festgelegte Abkürzungen übertragen. Für ein "Standard-QSO" muss man nur diese Abkürzungen lernen. </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marL="285750" indent="-285750">
              <a:spcBef>
                <a:spcPts val="800"/>
              </a:spcBef>
              <a:buFont typeface="Arial" panose="020B0604020202020204" pitchFamily="34" charset="0"/>
              <a:buChar char="•"/>
            </a:pPr>
            <a:r>
              <a:rPr lang="de-DE" sz="1600" dirty="0">
                <a:latin typeface="Verdana" panose="020B0604030504040204" pitchFamily="34" charset="0"/>
                <a:ea typeface="Verdana" panose="020B0604030504040204" pitchFamily="34" charset="0"/>
                <a:cs typeface="Verdana" panose="020B0604030504040204" pitchFamily="34" charset="0"/>
              </a:rPr>
              <a:t>Der zweite große Vorteil ist die geringe Bandbreite. Wenn der Empfänger auf diese schmale Bandbreite eingestellt wird, ver­bessert sich das Signal-Rausch-Verhältnis im gleichen Maße, wie die Bandbreite verringert wird. Dadurch sind oft CW-Funkverbindungen noch möglich, wenn die Bedingungen für Sprechfunk nicht mehr ausreichen.</a:t>
            </a:r>
          </a:p>
        </p:txBody>
      </p:sp>
    </p:spTree>
    <p:extLst>
      <p:ext uri="{BB962C8B-B14F-4D97-AF65-F5344CB8AC3E}">
        <p14:creationId xmlns:p14="http://schemas.microsoft.com/office/powerpoint/2010/main" val="407350907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a:t>Funkfernschreibtelegrafie</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dirty="0"/>
          </a:p>
        </p:txBody>
      </p:sp>
      <p:sp>
        <p:nvSpPr>
          <p:cNvPr id="9" name="Textfeld 8"/>
          <p:cNvSpPr txBox="1"/>
          <p:nvPr/>
        </p:nvSpPr>
        <p:spPr>
          <a:xfrm>
            <a:off x="655900" y="3159740"/>
            <a:ext cx="7890893" cy="314958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die Übertragung von Informationen in Schriftform verwendet man auf der Sendeseite normalerweise eine Tastatur, auf der Empfängerseite einen Bildschirm oder Drucker. Früher hat man mit Hilfe von Maschinen (Fernschreiber) Stromimpulse erzeugt, die man über Leitungen übertragen hat (</a:t>
            </a:r>
            <a:r>
              <a:rPr lang="de-DE" sz="1600" dirty="0" err="1">
                <a:latin typeface="Verdana" panose="020B0604030504040204" pitchFamily="34" charset="0"/>
                <a:ea typeface="Verdana" panose="020B0604030504040204" pitchFamily="34" charset="0"/>
                <a:cs typeface="Verdana" panose="020B0604030504040204" pitchFamily="34" charset="0"/>
              </a:rPr>
              <a:t>teletype</a:t>
            </a:r>
            <a:r>
              <a:rPr lang="de-DE" sz="1600" dirty="0">
                <a:latin typeface="Verdana" panose="020B0604030504040204" pitchFamily="34" charset="0"/>
                <a:ea typeface="Verdana" panose="020B0604030504040204" pitchFamily="34" charset="0"/>
                <a:cs typeface="Verdana" panose="020B0604030504040204" pitchFamily="34" charset="0"/>
              </a:rPr>
              <a:t>, TTY). Für die drahtlose Übertragung wurden die Stromimpulse in Töne umgewandelt und als moduliertes Signal fern übertragen (</a:t>
            </a:r>
            <a:r>
              <a:rPr lang="de-DE" sz="1600" dirty="0" err="1">
                <a:latin typeface="Verdana" panose="020B0604030504040204" pitchFamily="34" charset="0"/>
                <a:ea typeface="Verdana" panose="020B0604030504040204" pitchFamily="34" charset="0"/>
                <a:cs typeface="Verdana" panose="020B0604030504040204" pitchFamily="34" charset="0"/>
              </a:rPr>
              <a:t>radio</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teletype</a:t>
            </a:r>
            <a:r>
              <a:rPr lang="de-DE" sz="1600" dirty="0">
                <a:latin typeface="Verdana" panose="020B0604030504040204" pitchFamily="34" charset="0"/>
                <a:ea typeface="Verdana" panose="020B0604030504040204" pitchFamily="34" charset="0"/>
                <a:cs typeface="Verdana" panose="020B0604030504040204" pitchFamily="34" charset="0"/>
              </a:rPr>
              <a:t>, RTTY</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Heute verwendet man zwar kaum noch elektromechanische Fernschreiber sondern fast ausschließlich den Computer und erzeugt die Töne mit Hilfe der Soundkarte. Jedoch hat man die Art der Übertragung wie früher belassen, um eine Kompatibilität mit den Fernschreibmaschinen zu erhalten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808" y="1226827"/>
            <a:ext cx="2590800" cy="1733550"/>
          </a:xfrm>
          <a:prstGeom prst="rect">
            <a:avLst/>
          </a:prstGeom>
        </p:spPr>
      </p:pic>
    </p:spTree>
    <p:extLst>
      <p:ext uri="{BB962C8B-B14F-4D97-AF65-F5344CB8AC3E}">
        <p14:creationId xmlns:p14="http://schemas.microsoft.com/office/powerpoint/2010/main" val="204327695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598846390"/>
              </p:ext>
            </p:extLst>
          </p:nvPr>
        </p:nvGraphicFramePr>
        <p:xfrm>
          <a:off x="899592" y="2568302"/>
          <a:ext cx="7488832" cy="22288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TE309</a:t>
                      </a:r>
                      <a:endParaRPr lang="en-US" dirty="0">
                        <a:solidFill>
                          <a:schemeClr val="tx1"/>
                        </a:solidFill>
                      </a:endParaRPr>
                    </a:p>
                  </a:txBody>
                  <a:tcPr>
                    <a:solidFill>
                      <a:schemeClr val="bg1">
                        <a:lumMod val="65000"/>
                      </a:schemeClr>
                    </a:solidFill>
                  </a:tcPr>
                </a:tc>
                <a:tc>
                  <a:txBody>
                    <a:bodyPr/>
                    <a:lstStyle/>
                    <a:p>
                      <a:pPr algn="l" fontAlgn="ctr"/>
                      <a:r>
                        <a:rPr lang="de-DE" sz="1800" b="1" i="0" u="none" strike="noStrike" dirty="0" smtClean="0">
                          <a:solidFill>
                            <a:srgbClr val="FFFFFF"/>
                          </a:solidFill>
                          <a:effectLst/>
                          <a:latin typeface="Arial"/>
                        </a:rPr>
                        <a:t>Um </a:t>
                      </a:r>
                      <a:r>
                        <a:rPr lang="de-DE" sz="1800" b="1" i="0" u="none" strike="noStrike" dirty="0">
                          <a:solidFill>
                            <a:srgbClr val="FFFFFF"/>
                          </a:solidFill>
                          <a:effectLst/>
                          <a:latin typeface="Arial"/>
                        </a:rPr>
                        <a:t>RTTY-Betrieb durchzuführen benötigt man außer einem Transceiver beispielsweise ...</a:t>
                      </a:r>
                    </a:p>
                  </a:txBody>
                  <a:tcPr marL="9525" marR="9525" marT="9525" marB="0" anchor="ctr">
                    <a:solidFill>
                      <a:schemeClr val="bg1">
                        <a:lumMod val="65000"/>
                      </a:schemeClr>
                    </a:solidFill>
                  </a:tcPr>
                </a:tc>
              </a:tr>
              <a:tr h="370840">
                <a:tc>
                  <a:txBody>
                    <a:bodyPr/>
                    <a:lstStyle/>
                    <a:p>
                      <a:r>
                        <a:rPr lang="en-US" dirty="0" smtClean="0"/>
                        <a:t>A</a:t>
                      </a:r>
                      <a:endParaRPr lang="en-US" dirty="0"/>
                    </a:p>
                  </a:txBody>
                  <a:tcPr anchor="ctr"/>
                </a:tc>
                <a:tc>
                  <a:txBody>
                    <a:bodyPr/>
                    <a:lstStyle/>
                    <a:p>
                      <a:pPr algn="l" fontAlgn="ctr"/>
                      <a:r>
                        <a:rPr lang="en-US" sz="1800" b="0" i="0" u="none" strike="noStrike">
                          <a:solidFill>
                            <a:srgbClr val="000000"/>
                          </a:solidFill>
                          <a:effectLst/>
                          <a:latin typeface="Arial"/>
                        </a:rPr>
                        <a:t>einen Fernschreiber. </a:t>
                      </a:r>
                    </a:p>
                  </a:txBody>
                  <a:tcPr marL="9525" marR="9525" marT="9525" marB="0" anchor="ctr"/>
                </a:tc>
              </a:tr>
              <a:tr h="370840">
                <a:tc>
                  <a:txBody>
                    <a:bodyPr/>
                    <a:lstStyle/>
                    <a:p>
                      <a:r>
                        <a:rPr lang="en-US" dirty="0" smtClean="0"/>
                        <a:t>B</a:t>
                      </a:r>
                      <a:endParaRPr lang="en-US" dirty="0"/>
                    </a:p>
                  </a:txBody>
                  <a:tcPr anchor="ctr"/>
                </a:tc>
                <a:tc>
                  <a:txBody>
                    <a:bodyPr/>
                    <a:lstStyle/>
                    <a:p>
                      <a:pPr algn="l" fontAlgn="ctr"/>
                      <a:r>
                        <a:rPr lang="en-US" sz="1800" b="0" i="0" u="none" strike="noStrike">
                          <a:solidFill>
                            <a:srgbClr val="000000"/>
                          </a:solidFill>
                          <a:effectLst/>
                          <a:latin typeface="Arial"/>
                        </a:rPr>
                        <a:t>einen RTTY-Controller. </a:t>
                      </a:r>
                    </a:p>
                  </a:txBody>
                  <a:tcPr marL="9525" marR="9525" marT="9525" marB="0" anchor="ctr"/>
                </a:tc>
              </a:tr>
              <a:tr h="370840">
                <a:tc>
                  <a:txBody>
                    <a:bodyPr/>
                    <a:lstStyle/>
                    <a:p>
                      <a:r>
                        <a:rPr lang="en-US" dirty="0" smtClean="0"/>
                        <a:t>C</a:t>
                      </a:r>
                      <a:endParaRPr lang="en-US" dirty="0"/>
                    </a:p>
                  </a:txBody>
                  <a:tcPr anchor="ctr"/>
                </a:tc>
                <a:tc>
                  <a:txBody>
                    <a:bodyPr/>
                    <a:lstStyle/>
                    <a:p>
                      <a:pPr algn="l" fontAlgn="ctr"/>
                      <a:r>
                        <a:rPr lang="de-DE" sz="1800" b="0" i="0" u="none" strike="noStrike">
                          <a:solidFill>
                            <a:srgbClr val="000000"/>
                          </a:solidFill>
                          <a:effectLst/>
                          <a:latin typeface="Arial"/>
                        </a:rPr>
                        <a:t>eine Zusatzeinrichtung, die RTTY-Signale umwandelt und anschließend zwischenspeichert. </a:t>
                      </a:r>
                    </a:p>
                  </a:txBody>
                  <a:tcPr marL="9525" marR="9525" marT="9525" marB="0" anchor="ctr"/>
                </a:tc>
              </a:tr>
              <a:tr h="370840">
                <a:tc>
                  <a:txBody>
                    <a:bodyPr/>
                    <a:lstStyle/>
                    <a:p>
                      <a:r>
                        <a:rPr lang="en-US" dirty="0" smtClean="0"/>
                        <a:t>D</a:t>
                      </a:r>
                      <a:endParaRPr lang="en-US" dirty="0"/>
                    </a:p>
                  </a:txBody>
                  <a:tcPr anchor="ctr"/>
                </a:tc>
                <a:tc>
                  <a:txBody>
                    <a:bodyPr/>
                    <a:lstStyle/>
                    <a:p>
                      <a:pPr algn="l" fontAlgn="ctr"/>
                      <a:r>
                        <a:rPr lang="de-DE" sz="1800" b="0" i="0" u="none" strike="noStrike" dirty="0">
                          <a:solidFill>
                            <a:srgbClr val="000000"/>
                          </a:solidFill>
                          <a:effectLst/>
                          <a:latin typeface="Arial"/>
                        </a:rPr>
                        <a:t>einen PC mit Soundkarte und entsprechender Software. </a:t>
                      </a:r>
                    </a:p>
                  </a:txBody>
                  <a:tcPr marL="9525" marR="9525" marT="9525" marB="0" anchor="ctr"/>
                </a:tc>
              </a:tr>
            </a:tbl>
          </a:graphicData>
        </a:graphic>
      </p:graphicFrame>
      <p:sp>
        <p:nvSpPr>
          <p:cNvPr id="5" name="Interaktive Schaltfläche: Hilfe 4">
            <a:hlinkClick r:id="" action="ppaction://noaction" highlightClick="1"/>
          </p:cNvPr>
          <p:cNvSpPr/>
          <p:nvPr/>
        </p:nvSpPr>
        <p:spPr>
          <a:xfrm>
            <a:off x="1194957" y="31642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194957" y="35558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194957" y="40168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194957" y="44637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22535" y="35330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33756" y="315062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33756" y="3998555"/>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33756" y="443628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77644187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Baudrate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dirty="0"/>
          </a:p>
        </p:txBody>
      </p:sp>
      <mc:AlternateContent xmlns:mc="http://schemas.openxmlformats.org/markup-compatibility/2006">
        <mc:Choice xmlns:a14="http://schemas.microsoft.com/office/drawing/2010/main" Requires="a14">
          <p:sp>
            <p:nvSpPr>
              <p:cNvPr id="9" name="Textfeld 8"/>
              <p:cNvSpPr txBox="1"/>
              <p:nvPr/>
            </p:nvSpPr>
            <p:spPr>
              <a:xfrm>
                <a:off x="655900" y="3140968"/>
                <a:ext cx="7890893" cy="277101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diesem Zusammenhang kann der Begriff Baudrate (gesprochen: </a:t>
                </a:r>
                <a:r>
                  <a:rPr lang="de-DE" sz="1600" dirty="0" err="1">
                    <a:latin typeface="Verdana" panose="020B0604030504040204" pitchFamily="34" charset="0"/>
                    <a:ea typeface="Verdana" panose="020B0604030504040204" pitchFamily="34" charset="0"/>
                    <a:cs typeface="Verdana" panose="020B0604030504040204" pitchFamily="34" charset="0"/>
                  </a:rPr>
                  <a:t>Bohtrate</a:t>
                </a:r>
                <a:r>
                  <a:rPr lang="de-DE" sz="1600" dirty="0">
                    <a:latin typeface="Verdana" panose="020B0604030504040204" pitchFamily="34" charset="0"/>
                    <a:ea typeface="Verdana" panose="020B0604030504040204" pitchFamily="34" charset="0"/>
                    <a:cs typeface="Verdana" panose="020B0604030504040204" pitchFamily="34" charset="0"/>
                  </a:rPr>
                  <a:t>) erläutert werden. Die Baudrate ist die </a:t>
                </a:r>
                <a:r>
                  <a:rPr lang="de-DE" sz="1600" dirty="0" smtClean="0">
                    <a:latin typeface="Verdana" panose="020B0604030504040204" pitchFamily="34" charset="0"/>
                    <a:ea typeface="Verdana" panose="020B0604030504040204" pitchFamily="34" charset="0"/>
                    <a:cs typeface="Verdana" panose="020B0604030504040204" pitchFamily="34" charset="0"/>
                  </a:rPr>
                  <a:t>Übertragungs-geschwindigkeit </a:t>
                </a:r>
                <a:r>
                  <a:rPr lang="de-DE" sz="1600" dirty="0" err="1">
                    <a:latin typeface="Verdana" panose="020B0604030504040204" pitchFamily="34" charset="0"/>
                    <a:ea typeface="Verdana" panose="020B0604030504040204" pitchFamily="34" charset="0"/>
                    <a:cs typeface="Verdana" panose="020B0604030504040204" pitchFamily="34" charset="0"/>
                  </a:rPr>
                  <a:t>v</a:t>
                </a:r>
                <a:r>
                  <a:rPr lang="de-DE" sz="1600" baseline="-25000" dirty="0" err="1">
                    <a:latin typeface="Verdana" panose="020B0604030504040204" pitchFamily="34" charset="0"/>
                    <a:ea typeface="Verdana" panose="020B0604030504040204" pitchFamily="34" charset="0"/>
                    <a:cs typeface="Verdana" panose="020B0604030504040204" pitchFamily="34" charset="0"/>
                  </a:rPr>
                  <a:t>ü</a:t>
                </a:r>
                <a:r>
                  <a:rPr lang="de-DE" sz="1600" dirty="0">
                    <a:latin typeface="Verdana" panose="020B0604030504040204" pitchFamily="34" charset="0"/>
                    <a:ea typeface="Verdana" panose="020B0604030504040204" pitchFamily="34" charset="0"/>
                    <a:cs typeface="Verdana" panose="020B0604030504040204" pitchFamily="34" charset="0"/>
                  </a:rPr>
                  <a:t> des kürzesten Zeichens (Bit) eines digitalen Signals. Im </a:t>
                </a:r>
                <a:r>
                  <a:rPr lang="de-DE" sz="1600" dirty="0" smtClean="0">
                    <a:latin typeface="Verdana" panose="020B0604030504040204" pitchFamily="34" charset="0"/>
                    <a:ea typeface="Verdana" panose="020B0604030504040204" pitchFamily="34" charset="0"/>
                    <a:cs typeface="Verdana" panose="020B0604030504040204" pitchFamily="34" charset="0"/>
                  </a:rPr>
                  <a:t>Bild </a:t>
                </a:r>
                <a:r>
                  <a:rPr lang="de-DE" sz="1600" dirty="0">
                    <a:latin typeface="Verdana" panose="020B0604030504040204" pitchFamily="34" charset="0"/>
                    <a:ea typeface="Verdana" panose="020B0604030504040204" pitchFamily="34" charset="0"/>
                    <a:cs typeface="Verdana" panose="020B0604030504040204" pitchFamily="34" charset="0"/>
                  </a:rPr>
                  <a:t>ist dargestellt, wie der Fernschreibcode aussieht. Nach einem Startsignal (0-Wert) werden fünf Zeichen (1 oder 0, ein oder aus) mit einer Länge von 22 </a:t>
                </a:r>
                <a:r>
                  <a:rPr lang="de-DE" sz="1600" dirty="0" err="1">
                    <a:latin typeface="Verdana" panose="020B0604030504040204" pitchFamily="34" charset="0"/>
                    <a:ea typeface="Verdana" panose="020B0604030504040204" pitchFamily="34" charset="0"/>
                    <a:cs typeface="Verdana" panose="020B0604030504040204" pitchFamily="34" charset="0"/>
                  </a:rPr>
                  <a:t>ms</a:t>
                </a:r>
                <a:r>
                  <a:rPr lang="de-DE" sz="1600" dirty="0">
                    <a:latin typeface="Verdana" panose="020B0604030504040204" pitchFamily="34" charset="0"/>
                    <a:ea typeface="Verdana" panose="020B0604030504040204" pitchFamily="34" charset="0"/>
                    <a:cs typeface="Verdana" panose="020B0604030504040204" pitchFamily="34" charset="0"/>
                  </a:rPr>
                  <a:t> gesendet und folgt das Stoppzeichen (mindestens 33 </a:t>
                </a:r>
                <a:r>
                  <a:rPr lang="de-DE" sz="1600" dirty="0" err="1">
                    <a:latin typeface="Verdana" panose="020B0604030504040204" pitchFamily="34" charset="0"/>
                    <a:ea typeface="Verdana" panose="020B0604030504040204" pitchFamily="34" charset="0"/>
                    <a:cs typeface="Verdana" panose="020B0604030504040204" pitchFamily="34" charset="0"/>
                  </a:rPr>
                  <a:t>ms</a:t>
                </a:r>
                <a:r>
                  <a:rPr lang="de-DE" sz="1600" dirty="0">
                    <a:latin typeface="Verdana" panose="020B0604030504040204" pitchFamily="34" charset="0"/>
                    <a:ea typeface="Verdana" panose="020B0604030504040204" pitchFamily="34" charset="0"/>
                    <a:cs typeface="Verdana" panose="020B0604030504040204" pitchFamily="34" charset="0"/>
                  </a:rPr>
                  <a:t> eine 1). Das kürzeste Zeichen hat also 22 </a:t>
                </a:r>
                <a:r>
                  <a:rPr lang="de-DE" sz="1600" dirty="0" err="1">
                    <a:latin typeface="Verdana" panose="020B0604030504040204" pitchFamily="34" charset="0"/>
                    <a:ea typeface="Verdana" panose="020B0604030504040204" pitchFamily="34" charset="0"/>
                    <a:cs typeface="Verdana" panose="020B0604030504040204" pitchFamily="34" charset="0"/>
                  </a:rPr>
                  <a:t>ms</a:t>
                </a:r>
                <a:r>
                  <a:rPr lang="de-DE" sz="1600" dirty="0">
                    <a:latin typeface="Verdana" panose="020B0604030504040204" pitchFamily="34" charset="0"/>
                    <a:ea typeface="Verdana" panose="020B0604030504040204" pitchFamily="34" charset="0"/>
                    <a:cs typeface="Verdana" panose="020B0604030504040204" pitchFamily="34" charset="0"/>
                  </a:rPr>
                  <a:t> und damit ist die Übertragungsgeschwindigkeit bei </a:t>
                </a:r>
                <a:r>
                  <a:rPr lang="de-DE" sz="1600" dirty="0" smtClean="0">
                    <a:latin typeface="Verdana" panose="020B0604030504040204" pitchFamily="34" charset="0"/>
                    <a:ea typeface="Verdana" panose="020B0604030504040204" pitchFamily="34" charset="0"/>
                    <a:cs typeface="Verdana" panose="020B0604030504040204" pitchFamily="34" charset="0"/>
                  </a:rPr>
                  <a:t>RTTY:</a:t>
                </a:r>
                <a:br>
                  <a:rPr lang="de-DE" sz="1600" dirty="0" smtClean="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14:m>
                  <m:oMathPara xmlns:m="http://schemas.openxmlformats.org/officeDocument/2006/math">
                    <m:oMathParaPr>
                      <m:jc m:val="centerGroup"/>
                    </m:oMathParaPr>
                    <m:oMath xmlns:m="http://schemas.openxmlformats.org/officeDocument/2006/math">
                      <m:r>
                        <a:rPr lang="de-DE" sz="1600" b="0" i="1" smtClean="0">
                          <a:latin typeface="Cambria Math"/>
                          <a:ea typeface="Verdana" panose="020B0604030504040204" pitchFamily="34" charset="0"/>
                          <a:cs typeface="Verdana" panose="020B0604030504040204" pitchFamily="34" charset="0"/>
                        </a:rPr>
                        <m:t>𝑣</m:t>
                      </m:r>
                      <m:r>
                        <a:rPr lang="de-DE" sz="1600" b="0" i="1" baseline="-25000" smtClean="0">
                          <a:latin typeface="Cambria Math"/>
                          <a:ea typeface="Verdana" panose="020B0604030504040204" pitchFamily="34" charset="0"/>
                          <a:cs typeface="Verdana" panose="020B0604030504040204" pitchFamily="34" charset="0"/>
                        </a:rPr>
                        <m:t>Ü</m:t>
                      </m:r>
                      <m:r>
                        <a:rPr lang="de-DE" sz="1600" b="0" i="1" smtClean="0">
                          <a:latin typeface="Cambria Math"/>
                          <a:ea typeface="Verdana" panose="020B0604030504040204" pitchFamily="34" charset="0"/>
                          <a:cs typeface="Verdana" panose="020B0604030504040204" pitchFamily="34" charset="0"/>
                        </a:rPr>
                        <m:t>= </m:t>
                      </m:r>
                      <m:f>
                        <m:fPr>
                          <m:ctrlPr>
                            <a:rPr lang="de-DE" sz="1600" b="0" i="1" smtClean="0">
                              <a:latin typeface="Cambria Math" panose="02040503050406030204" pitchFamily="18" charset="0"/>
                              <a:ea typeface="Verdana" panose="020B0604030504040204" pitchFamily="34" charset="0"/>
                              <a:cs typeface="Verdana" panose="020B0604030504040204" pitchFamily="34" charset="0"/>
                            </a:rPr>
                          </m:ctrlPr>
                        </m:fPr>
                        <m:num>
                          <m:r>
                            <a:rPr lang="de-DE" sz="1600" b="0" i="1" smtClean="0">
                              <a:latin typeface="Cambria Math"/>
                              <a:ea typeface="Verdana" panose="020B0604030504040204" pitchFamily="34" charset="0"/>
                              <a:cs typeface="Verdana" panose="020B0604030504040204" pitchFamily="34" charset="0"/>
                            </a:rPr>
                            <m:t>1</m:t>
                          </m:r>
                        </m:num>
                        <m:den>
                          <m:r>
                            <a:rPr lang="de-DE" sz="1600" b="0" i="1" smtClean="0">
                              <a:latin typeface="Cambria Math"/>
                              <a:ea typeface="Verdana" panose="020B0604030504040204" pitchFamily="34" charset="0"/>
                              <a:cs typeface="Verdana" panose="020B0604030504040204" pitchFamily="34" charset="0"/>
                            </a:rPr>
                            <m:t>22</m:t>
                          </m:r>
                          <m:r>
                            <a:rPr lang="de-DE" sz="1600" b="0" i="1" smtClean="0">
                              <a:latin typeface="Cambria Math"/>
                              <a:ea typeface="Verdana" panose="020B0604030504040204" pitchFamily="34" charset="0"/>
                              <a:cs typeface="Verdana" panose="020B0604030504040204" pitchFamily="34" charset="0"/>
                            </a:rPr>
                            <m:t>𝑚𝑠</m:t>
                          </m:r>
                        </m:den>
                      </m:f>
                      <m:r>
                        <a:rPr lang="de-DE" sz="1600" b="0" i="1" smtClean="0">
                          <a:latin typeface="Cambria Math"/>
                          <a:ea typeface="Verdana" panose="020B0604030504040204" pitchFamily="34" charset="0"/>
                          <a:cs typeface="Verdana" panose="020B0604030504040204" pitchFamily="34" charset="0"/>
                        </a:rPr>
                        <m:t>=45,45 </m:t>
                      </m:r>
                      <m:f>
                        <m:fPr>
                          <m:ctrlPr>
                            <a:rPr lang="de-DE" sz="1600" b="0" i="1" smtClean="0">
                              <a:latin typeface="Cambria Math" panose="02040503050406030204" pitchFamily="18" charset="0"/>
                              <a:ea typeface="Verdana" panose="020B0604030504040204" pitchFamily="34" charset="0"/>
                              <a:cs typeface="Verdana" panose="020B0604030504040204" pitchFamily="34" charset="0"/>
                            </a:rPr>
                          </m:ctrlPr>
                        </m:fPr>
                        <m:num>
                          <m:r>
                            <a:rPr lang="de-DE" sz="1600" b="0" i="1" smtClean="0">
                              <a:latin typeface="Cambria Math"/>
                              <a:ea typeface="Verdana" panose="020B0604030504040204" pitchFamily="34" charset="0"/>
                              <a:cs typeface="Verdana" panose="020B0604030504040204" pitchFamily="34" charset="0"/>
                            </a:rPr>
                            <m:t>𝐵𝑖𝑡</m:t>
                          </m:r>
                        </m:num>
                        <m:den>
                          <m:r>
                            <a:rPr lang="de-DE" sz="1600" b="0" i="1" smtClean="0">
                              <a:latin typeface="Cambria Math"/>
                              <a:ea typeface="Verdana" panose="020B0604030504040204" pitchFamily="34" charset="0"/>
                              <a:cs typeface="Verdana" panose="020B0604030504040204" pitchFamily="34" charset="0"/>
                            </a:rPr>
                            <m:t>𝑠</m:t>
                          </m:r>
                        </m:den>
                      </m:f>
                      <m:r>
                        <a:rPr lang="de-DE" sz="1600" b="0" i="1" smtClean="0">
                          <a:latin typeface="Cambria Math"/>
                          <a:ea typeface="Verdana" panose="020B0604030504040204" pitchFamily="34" charset="0"/>
                          <a:cs typeface="Verdana" panose="020B0604030504040204" pitchFamily="34" charset="0"/>
                        </a:rPr>
                        <m:t>=45 </m:t>
                      </m:r>
                      <m:r>
                        <a:rPr lang="de-DE" sz="1600" b="0" i="1" smtClean="0">
                          <a:latin typeface="Cambria Math"/>
                          <a:ea typeface="Verdana" panose="020B0604030504040204" pitchFamily="34" charset="0"/>
                          <a:cs typeface="Verdana" panose="020B0604030504040204" pitchFamily="34" charset="0"/>
                        </a:rPr>
                        <m:t>𝐵𝑎𝑢𝑑</m:t>
                      </m:r>
                    </m:oMath>
                  </m:oMathPara>
                </a14:m>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mc:Choice>
        <mc:Fallback>
          <p:sp>
            <p:nvSpPr>
              <p:cNvPr id="9" name="Textfeld 8"/>
              <p:cNvSpPr txBox="1">
                <a:spLocks noRot="1" noChangeAspect="1" noMove="1" noResize="1" noEditPoints="1" noAdjustHandles="1" noChangeArrowheads="1" noChangeShapeType="1" noTextEdit="1"/>
              </p:cNvSpPr>
              <p:nvPr/>
            </p:nvSpPr>
            <p:spPr>
              <a:xfrm>
                <a:off x="655900" y="3140968"/>
                <a:ext cx="7890893" cy="2771015"/>
              </a:xfrm>
              <a:prstGeom prst="rect">
                <a:avLst/>
              </a:prstGeom>
              <a:blipFill rotWithShape="0">
                <a:blip r:embed="rId3"/>
                <a:stretch>
                  <a:fillRect l="-464" t="-659" r="-1005"/>
                </a:stretch>
              </a:blipFill>
            </p:spPr>
            <p:txBody>
              <a:bodyPr/>
              <a:lstStyle/>
              <a:p>
                <a:r>
                  <a:rPr lang="de-DE">
                    <a:noFill/>
                  </a:rPr>
                  <a:t> </a:t>
                </a:r>
              </a:p>
            </p:txBody>
          </p:sp>
        </mc:Fallback>
      </mc:AlternateContent>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27784" y="935941"/>
            <a:ext cx="3050477" cy="1818799"/>
          </a:xfrm>
          <a:prstGeom prst="rect">
            <a:avLst/>
          </a:prstGeom>
        </p:spPr>
      </p:pic>
    </p:spTree>
    <p:extLst>
      <p:ext uri="{BB962C8B-B14F-4D97-AF65-F5344CB8AC3E}">
        <p14:creationId xmlns:p14="http://schemas.microsoft.com/office/powerpoint/2010/main" val="151827384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Packet Radio</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9</a:t>
            </a:fld>
            <a:endParaRPr lang="de-DE" altLang="en-US" dirty="0"/>
          </a:p>
        </p:txBody>
      </p:sp>
      <p:sp>
        <p:nvSpPr>
          <p:cNvPr id="9" name="Textfeld 8"/>
          <p:cNvSpPr txBox="1"/>
          <p:nvPr/>
        </p:nvSpPr>
        <p:spPr>
          <a:xfrm>
            <a:off x="655900" y="1231592"/>
            <a:ext cx="7890893" cy="472950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Packet Radio ist ein Funkübertragungsverfahren für Texte und Daten, das mit Funkfernschreiben verglichen werden kann. Jedoch bietet es gegenüber RTTY etliche Vorteile. Die Übertragungsgeschwindigkeit ist ein Vielfaches höher. Es wird mit Fehlerkorrektur gearbeitet. Es können mehrere Stationen auf einer Frequenz arbeiten. Es gibt viele Zwischenstationen (</a:t>
            </a:r>
            <a:r>
              <a:rPr lang="de-DE" sz="1600" dirty="0" err="1">
                <a:latin typeface="Verdana" panose="020B0604030504040204" pitchFamily="34" charset="0"/>
                <a:ea typeface="Verdana" panose="020B0604030504040204" pitchFamily="34" charset="0"/>
                <a:cs typeface="Verdana" panose="020B0604030504040204" pitchFamily="34" charset="0"/>
              </a:rPr>
              <a:t>Digipeater</a:t>
            </a:r>
            <a:r>
              <a:rPr lang="de-DE" sz="1600" dirty="0">
                <a:latin typeface="Verdana" panose="020B0604030504040204" pitchFamily="34" charset="0"/>
                <a:ea typeface="Verdana" panose="020B0604030504040204" pitchFamily="34" charset="0"/>
                <a:cs typeface="Verdana" panose="020B0604030504040204" pitchFamily="34" charset="0"/>
              </a:rPr>
              <a:t>) und es gibt Speicherstellen für die Nachrichten (Mailboxen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Packet Radio wird in Deutschland und in den Nachbarländern überwiegend in FM im UHF-Bereich durchgeführt. In ost- und südeuropäischen Ländern ist Packet Radio auch noch im VHF-Bereich (2-m-Band) üblich. Es werden Baudraten von 1200 und 9600 Baud verwendet. Packet Radio auf Kurzwelle wird mit 300 Baud durchgeführt.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 </a:t>
            </a:r>
            <a:r>
              <a:rPr lang="de-DE" sz="1600" dirty="0">
                <a:latin typeface="Verdana" panose="020B0604030504040204" pitchFamily="34" charset="0"/>
                <a:ea typeface="Verdana" panose="020B0604030504040204" pitchFamily="34" charset="0"/>
                <a:cs typeface="Verdana" panose="020B0604030504040204" pitchFamily="34" charset="0"/>
              </a:rPr>
              <a:t>Packet Radio werden die Zeichen nicht alle direkt nacheinander ausgesendet, sondern sie werden nach einer bestimmten Regel, dem Protokoll, zu Paketen von beispielsweise 256 Zeichen und einem Header (Verbindungsweg, Rufzeichen) zusammengesetzt und dann als kurze Aussendung von weniger als einer Sekunde übertragen. Danach kann die nächste Station ihr Paket auf der gleichen Frequenz übertragen.</a:t>
            </a:r>
          </a:p>
        </p:txBody>
      </p:sp>
    </p:spTree>
    <p:extLst>
      <p:ext uri="{BB962C8B-B14F-4D97-AF65-F5344CB8AC3E}">
        <p14:creationId xmlns:p14="http://schemas.microsoft.com/office/powerpoint/2010/main" val="88759124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2620</Words>
  <Application>Microsoft Office PowerPoint</Application>
  <PresentationFormat>Bildschirmpräsentation (4:3)</PresentationFormat>
  <Paragraphs>342</Paragraphs>
  <Slides>25</Slides>
  <Notes>25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Arial</vt:lpstr>
      <vt:lpstr>Calibri</vt:lpstr>
      <vt:lpstr>Cambria Math</vt:lpstr>
      <vt:lpstr>Times New Roman</vt:lpstr>
      <vt:lpstr>Verdana</vt:lpstr>
      <vt:lpstr>Standarddesign</vt:lpstr>
      <vt:lpstr>PowerPoint-Präsentation</vt:lpstr>
      <vt:lpstr>Sprechfunk</vt:lpstr>
      <vt:lpstr>Sprechfunk</vt:lpstr>
      <vt:lpstr>Morsetelegrafie</vt:lpstr>
      <vt:lpstr>Vorteile der Morsetelegrafie</vt:lpstr>
      <vt:lpstr>Funkfernschreibtelegrafie</vt:lpstr>
      <vt:lpstr>Prüfungsfrage</vt:lpstr>
      <vt:lpstr>Die Baudrate</vt:lpstr>
      <vt:lpstr>Packet Radio</vt:lpstr>
      <vt:lpstr>Packet Radio System</vt:lpstr>
      <vt:lpstr>Prüfungsfragen</vt:lpstr>
      <vt:lpstr>Prüfungsfragen</vt:lpstr>
      <vt:lpstr>Prüfungsfragen</vt:lpstr>
      <vt:lpstr>Prüfungsfragen</vt:lpstr>
      <vt:lpstr>Verbindungsarten</vt:lpstr>
      <vt:lpstr>APRS</vt:lpstr>
      <vt:lpstr>Prüfungsfragen</vt:lpstr>
      <vt:lpstr>PSK31</vt:lpstr>
      <vt:lpstr>Prüfungsfrage</vt:lpstr>
      <vt:lpstr>AMTOR</vt:lpstr>
      <vt:lpstr>PACTOR</vt:lpstr>
      <vt:lpstr>ATV</vt:lpstr>
      <vt:lpstr>SSTV</vt:lpstr>
      <vt:lpstr>Prüfungsfragen</vt:lpstr>
      <vt:lpstr>Nächste Woche:  Mi, 4. März, 19 Uhr lokal</vt:lpstr>
    </vt:vector>
  </TitlesOfParts>
  <Company>Universität Konstanz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494</cp:revision>
  <dcterms:created xsi:type="dcterms:W3CDTF">2007-05-09T13:16:25Z</dcterms:created>
  <dcterms:modified xsi:type="dcterms:W3CDTF">2016-02-24T14:42:36Z</dcterms:modified>
</cp:coreProperties>
</file>