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3"/>
  </p:notesMasterIdLst>
  <p:handoutMasterIdLst>
    <p:handoutMasterId r:id="rId34"/>
  </p:handoutMasterIdLst>
  <p:sldIdLst>
    <p:sldId id="299" r:id="rId2"/>
    <p:sldId id="284" r:id="rId3"/>
    <p:sldId id="321" r:id="rId4"/>
    <p:sldId id="554" r:id="rId5"/>
    <p:sldId id="555" r:id="rId6"/>
    <p:sldId id="546" r:id="rId7"/>
    <p:sldId id="545" r:id="rId8"/>
    <p:sldId id="547" r:id="rId9"/>
    <p:sldId id="556" r:id="rId10"/>
    <p:sldId id="520" r:id="rId11"/>
    <p:sldId id="506" r:id="rId12"/>
    <p:sldId id="557" r:id="rId13"/>
    <p:sldId id="558" r:id="rId14"/>
    <p:sldId id="548" r:id="rId15"/>
    <p:sldId id="559" r:id="rId16"/>
    <p:sldId id="522" r:id="rId17"/>
    <p:sldId id="550" r:id="rId18"/>
    <p:sldId id="521" r:id="rId19"/>
    <p:sldId id="456" r:id="rId20"/>
    <p:sldId id="560" r:id="rId21"/>
    <p:sldId id="561" r:id="rId22"/>
    <p:sldId id="562" r:id="rId23"/>
    <p:sldId id="553" r:id="rId24"/>
    <p:sldId id="563" r:id="rId25"/>
    <p:sldId id="524" r:id="rId26"/>
    <p:sldId id="564" r:id="rId27"/>
    <p:sldId id="565" r:id="rId28"/>
    <p:sldId id="507" r:id="rId29"/>
    <p:sldId id="566" r:id="rId30"/>
    <p:sldId id="525" r:id="rId31"/>
    <p:sldId id="306" r:id="rId32"/>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76" d="100"/>
          <a:sy n="76" d="100"/>
        </p:scale>
        <p:origin x="-642"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15.03.2015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15.03.2015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31</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E-17</a:t>
            </a:r>
          </a:p>
          <a:p>
            <a:endParaRPr lang="de-DE" b="1" dirty="0" smtClean="0"/>
          </a:p>
          <a:p>
            <a:r>
              <a:rPr lang="de-DE" b="1" dirty="0" smtClean="0"/>
              <a:t>Messtechnik</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029951295"/>
              </p:ext>
            </p:extLst>
          </p:nvPr>
        </p:nvGraphicFramePr>
        <p:xfrm>
          <a:off x="899592" y="2568302"/>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TJ102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Auflösung eines Messinstrumentes entspricht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der Genauigkeit des Instrumentes in Bezug auf den tatsächlichen Wert.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der kleinsten Einteilung der Anzeige.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der Genauigkeit des Instrumentes.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dem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Vollausschlag</a:t>
                      </a:r>
                      <a:r>
                        <a:rPr lang="en-US" sz="1800" b="0" i="0" u="none" strike="noStrike" dirty="0">
                          <a:solidFill>
                            <a:srgbClr val="000000"/>
                          </a:solidFill>
                          <a:effectLst/>
                          <a:latin typeface="Arial"/>
                        </a:rPr>
                        <a:t> der </a:t>
                      </a:r>
                      <a:r>
                        <a:rPr lang="en-US" sz="1800" b="0" i="0" u="none" strike="noStrike" dirty="0" err="1">
                          <a:solidFill>
                            <a:srgbClr val="000000"/>
                          </a:solidFill>
                          <a:effectLst/>
                          <a:latin typeface="Arial"/>
                        </a:rPr>
                        <a:t>Instrumentenanzeige</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0694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5350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9008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823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1227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30557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88253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25493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7644187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Spannungs- </a:t>
            </a:r>
            <a:r>
              <a:rPr lang="de-DE" altLang="en-US" dirty="0"/>
              <a:t>und Strommessung</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dirty="0"/>
          </a:p>
        </p:txBody>
      </p:sp>
      <p:sp>
        <p:nvSpPr>
          <p:cNvPr id="9" name="Textfeld 8"/>
          <p:cNvSpPr txBox="1"/>
          <p:nvPr/>
        </p:nvSpPr>
        <p:spPr>
          <a:xfrm>
            <a:off x="655900" y="1340768"/>
            <a:ext cx="7890893" cy="423705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Messgeräte </a:t>
            </a:r>
            <a:r>
              <a:rPr lang="de-DE" sz="1600" dirty="0">
                <a:latin typeface="Verdana" panose="020B0604030504040204" pitchFamily="34" charset="0"/>
                <a:ea typeface="Verdana" panose="020B0604030504040204" pitchFamily="34" charset="0"/>
                <a:cs typeface="Verdana" panose="020B0604030504040204" pitchFamily="34" charset="0"/>
              </a:rPr>
              <a:t>zur Spannungsmessung werden grundsätzlich zur zu messenden Spannung parallel geschaltet. Strommesser müssen in Reihe in den Stromkreis geschaltet werden. Häufig ist </a:t>
            </a: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Auftrennen des Stromkreises schwierig, um einen Strom messen zu können. Dann hilft man sich so, indem man an einem vorhandenen Widerstand die Spannung misst und den Strom </a:t>
            </a:r>
            <a:r>
              <a:rPr lang="de-DE" sz="1600" dirty="0" smtClean="0">
                <a:latin typeface="Verdana" panose="020B0604030504040204" pitchFamily="34" charset="0"/>
                <a:ea typeface="Verdana" panose="020B0604030504040204" pitchFamily="34" charset="0"/>
                <a:cs typeface="Verdana" panose="020B0604030504040204" pitchFamily="34" charset="0"/>
              </a:rPr>
              <a:t>berechnet</a:t>
            </a:r>
            <a:r>
              <a:rPr lang="de-DE" sz="1600" dirty="0">
                <a:latin typeface="Verdana" panose="020B0604030504040204" pitchFamily="34" charset="0"/>
                <a:ea typeface="Verdana" panose="020B0604030504040204" pitchFamily="34" charset="0"/>
                <a:cs typeface="Verdana" panose="020B0604030504040204" pitchFamily="34" charset="0"/>
              </a:rPr>
              <a:t>. Dies nennt man indirekte Strommessung.</a:t>
            </a:r>
          </a:p>
          <a:p>
            <a:pPr marL="3856038">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marL="385603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Damit </a:t>
            </a:r>
            <a:r>
              <a:rPr lang="de-DE" sz="1600" dirty="0">
                <a:latin typeface="Verdana" panose="020B0604030504040204" pitchFamily="34" charset="0"/>
                <a:ea typeface="Verdana" panose="020B0604030504040204" pitchFamily="34" charset="0"/>
                <a:cs typeface="Verdana" panose="020B0604030504040204" pitchFamily="34" charset="0"/>
              </a:rPr>
              <a:t>bei einer Spannungsmessung die Messung nicht verfälscht wird, sollte möglichst wenig Strom durch das Messgerät abfließen. Deshalb müssen Spannungsmesser möglichst </a:t>
            </a:r>
            <a:r>
              <a:rPr lang="de-DE" sz="1600" dirty="0" smtClean="0">
                <a:latin typeface="Verdana" panose="020B0604030504040204" pitchFamily="34" charset="0"/>
                <a:ea typeface="Verdana" panose="020B0604030504040204" pitchFamily="34" charset="0"/>
                <a:cs typeface="Verdana" panose="020B0604030504040204" pitchFamily="34" charset="0"/>
              </a:rPr>
              <a:t>hochohmig </a:t>
            </a:r>
            <a:r>
              <a:rPr lang="de-DE" sz="1600" dirty="0">
                <a:latin typeface="Verdana" panose="020B0604030504040204" pitchFamily="34" charset="0"/>
                <a:ea typeface="Verdana" panose="020B0604030504040204" pitchFamily="34" charset="0"/>
                <a:cs typeface="Verdana" panose="020B0604030504040204" pitchFamily="34" charset="0"/>
              </a:rPr>
              <a:t>sein. Strommesser dagegen müssen </a:t>
            </a:r>
            <a:r>
              <a:rPr lang="de-DE" sz="1600" dirty="0" err="1">
                <a:latin typeface="Verdana" panose="020B0604030504040204" pitchFamily="34" charset="0"/>
                <a:ea typeface="Verdana" panose="020B0604030504040204" pitchFamily="34" charset="0"/>
                <a:cs typeface="Verdana" panose="020B0604030504040204" pitchFamily="34" charset="0"/>
              </a:rPr>
              <a:t>niederohmig</a:t>
            </a:r>
            <a:r>
              <a:rPr lang="de-DE" sz="1600" dirty="0">
                <a:latin typeface="Verdana" panose="020B0604030504040204" pitchFamily="34" charset="0"/>
                <a:ea typeface="Verdana" panose="020B0604030504040204" pitchFamily="34" charset="0"/>
                <a:cs typeface="Verdana" panose="020B0604030504040204" pitchFamily="34" charset="0"/>
              </a:rPr>
              <a:t> sein, damit an ihrem Innenwiderstand nicht zu viel Spannung verloren geht.</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194275"/>
            <a:ext cx="3663125" cy="2322957"/>
          </a:xfrm>
          <a:prstGeom prst="rect">
            <a:avLst/>
          </a:prstGeom>
        </p:spPr>
      </p:pic>
    </p:spTree>
    <p:extLst>
      <p:ext uri="{BB962C8B-B14F-4D97-AF65-F5344CB8AC3E}">
        <p14:creationId xmlns:p14="http://schemas.microsoft.com/office/powerpoint/2010/main" val="151827384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911988337"/>
              </p:ext>
            </p:extLst>
          </p:nvPr>
        </p:nvGraphicFramePr>
        <p:xfrm>
          <a:off x="899592" y="1916832"/>
          <a:ext cx="7488832" cy="3339465"/>
        </p:xfrm>
        <a:graphic>
          <a:graphicData uri="http://schemas.openxmlformats.org/drawingml/2006/table">
            <a:tbl>
              <a:tblPr firstRow="1" bandRow="1">
                <a:tableStyleId>{17292A2E-F333-43FB-9621-5CBBE7FDCDCB}</a:tableStyleId>
              </a:tblPr>
              <a:tblGrid>
                <a:gridCol w="1008112"/>
                <a:gridCol w="6480720"/>
              </a:tblGrid>
              <a:tr h="370840">
                <a:tc>
                  <a:txBody>
                    <a:bodyPr/>
                    <a:lstStyle/>
                    <a:p>
                      <a:r>
                        <a:rPr lang="en-US" dirty="0" smtClean="0">
                          <a:solidFill>
                            <a:schemeClr val="tx1"/>
                          </a:solidFill>
                        </a:rPr>
                        <a:t>TJ202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werden elektrische Spannungsmesser an Messobjekte angeschlossen und welche Anforderungen muss das </a:t>
                      </a:r>
                      <a:r>
                        <a:rPr lang="de-DE" sz="1800" b="1" i="0" u="none" strike="noStrike" dirty="0" smtClean="0">
                          <a:solidFill>
                            <a:srgbClr val="FFFFFF"/>
                          </a:solidFill>
                          <a:effectLst/>
                          <a:latin typeface="Arial"/>
                        </a:rPr>
                        <a:t>Messgerät </a:t>
                      </a:r>
                      <a:r>
                        <a:rPr lang="de-DE" sz="1800" b="1" i="0" u="none" strike="noStrike" dirty="0">
                          <a:solidFill>
                            <a:srgbClr val="FFFFFF"/>
                          </a:solidFill>
                          <a:effectLst/>
                          <a:latin typeface="Arial"/>
                        </a:rPr>
                        <a:t>erfüllen, damit der Messfehler möglichst gering bleibt?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Der Spannungsmesser ist in den Stromkreis einzuschleifen und sollte niederohmig sein.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Der Spannungsmesser ist parallel zum Messobjekt anzuschließen und sollte niederohmig sein.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Der Spannungsmesser ist in den Stromkreis einzuschleifen und sollte hochohmig sein.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Der Spannungsmesser ist parallel zum Messobjekt anzuschließen und sollte hochohmig sein.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458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7178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2777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8358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6951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321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25946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80841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64087127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55976350"/>
              </p:ext>
            </p:extLst>
          </p:nvPr>
        </p:nvGraphicFramePr>
        <p:xfrm>
          <a:off x="899592" y="1340768"/>
          <a:ext cx="7488832" cy="487616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TJ201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mn-lt"/>
                        </a:rPr>
                        <a:t>Welche der folgenden Schaltungen könnte dazu verwendet werden, den Wert eines Widerstandes anhand des </a:t>
                      </a:r>
                      <a:r>
                        <a:rPr lang="de-DE" sz="1800" b="1" i="0" u="none" strike="noStrike" dirty="0" err="1" smtClean="0">
                          <a:solidFill>
                            <a:srgbClr val="FFFFFF"/>
                          </a:solidFill>
                          <a:effectLst/>
                          <a:latin typeface="+mn-lt"/>
                        </a:rPr>
                        <a:t>Ohmschen</a:t>
                      </a:r>
                      <a:r>
                        <a:rPr lang="de-DE" sz="1800" b="1" i="0" u="none" strike="noStrike" dirty="0" smtClean="0">
                          <a:solidFill>
                            <a:srgbClr val="FFFFFF"/>
                          </a:solidFill>
                          <a:effectLst/>
                          <a:latin typeface="+mn-lt"/>
                        </a:rPr>
                        <a:t> Gesetzes zu ermitteln?</a:t>
                      </a:r>
                      <a:endParaRPr lang="de-DE" sz="1800" b="1" i="0" u="none" strike="noStrike" dirty="0">
                        <a:solidFill>
                          <a:srgbClr val="FFFFFF"/>
                        </a:solidFill>
                        <a:effectLst/>
                        <a:latin typeface="Arial"/>
                      </a:endParaRPr>
                    </a:p>
                  </a:txBody>
                  <a:tcPr marL="9525" marR="9525" marT="9525" marB="0" anchor="ctr">
                    <a:solidFill>
                      <a:schemeClr val="bg1">
                        <a:lumMod val="65000"/>
                      </a:schemeClr>
                    </a:solidFill>
                  </a:tcPr>
                </a:tc>
              </a:tr>
              <a:tr h="370840">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anchor="ctr"/>
                </a:tc>
                <a:tc>
                  <a:txBody>
                    <a:bodyPr/>
                    <a:lstStyle/>
                    <a:p>
                      <a:pPr algn="l" fontAlgn="ctr"/>
                      <a:endParaRPr lang="en-US" sz="1800" b="0" i="0" u="none" strike="noStrike" dirty="0" smtClean="0">
                        <a:solidFill>
                          <a:srgbClr val="000000"/>
                        </a:solidFill>
                        <a:effectLst/>
                        <a:latin typeface="Arial"/>
                      </a:endParaRPr>
                    </a:p>
                    <a:p>
                      <a:pPr algn="l" fontAlgn="ctr"/>
                      <a:endParaRPr lang="en-US" sz="1800" b="0" i="0" u="none" strike="noStrike" dirty="0">
                        <a:solidFill>
                          <a:srgbClr val="000000"/>
                        </a:solidFill>
                        <a:effectLst/>
                        <a:latin typeface="Arial"/>
                      </a:endParaRPr>
                    </a:p>
                  </a:txBody>
                  <a:tcPr marL="9525" marR="9525" marT="9525" marB="0" anchor="ctr"/>
                </a:tc>
              </a:tr>
              <a:tr h="370840">
                <a:tc>
                  <a:txBody>
                    <a:bodyPr/>
                    <a:lstStyle/>
                    <a:p>
                      <a:r>
                        <a:rPr lang="en-US" dirty="0" smtClean="0"/>
                        <a:t>A</a:t>
                      </a:r>
                      <a:endParaRPr lang="en-US" dirty="0"/>
                    </a:p>
                  </a:txBody>
                  <a:tcPr anchor="ctr"/>
                </a:tc>
                <a:tc>
                  <a:txBody>
                    <a:bodyPr/>
                    <a:lstStyle/>
                    <a:p>
                      <a:pPr algn="l" fontAlgn="ctr"/>
                      <a:endParaRPr lang="en-US" sz="1800" b="0" i="0" u="none" strike="noStrike" dirty="0">
                        <a:solidFill>
                          <a:srgbClr val="000000"/>
                        </a:solidFill>
                        <a:effectLst/>
                        <a:latin typeface="Arial"/>
                      </a:endParaRPr>
                    </a:p>
                  </a:txBody>
                  <a:tcPr marL="9525" marR="9525" marT="9525" marB="0" anchor="ctr"/>
                </a:tc>
              </a:tr>
              <a:tr h="370840">
                <a:tc>
                  <a:txBody>
                    <a:bodyPr/>
                    <a:lstStyle/>
                    <a:p>
                      <a:r>
                        <a:rPr lang="en-US" dirty="0" smtClean="0"/>
                        <a:t>B</a:t>
                      </a:r>
                      <a:endParaRPr lang="en-US" dirty="0"/>
                    </a:p>
                  </a:txBody>
                  <a:tcPr anchor="ctr"/>
                </a:tc>
                <a:tc>
                  <a:txBody>
                    <a:bodyPr/>
                    <a:lstStyle/>
                    <a:p>
                      <a:pPr algn="l" fontAlgn="ctr"/>
                      <a:endParaRPr lang="en-US" sz="1800" b="0" i="0" u="none" strike="noStrike" dirty="0">
                        <a:solidFill>
                          <a:srgbClr val="000000"/>
                        </a:solidFill>
                        <a:effectLst/>
                        <a:latin typeface="Arial"/>
                      </a:endParaRPr>
                    </a:p>
                  </a:txBody>
                  <a:tcPr marL="9525" marR="9525" marT="9525" marB="0" anchor="ctr"/>
                </a:tc>
              </a:tr>
              <a:tr h="370840">
                <a:tc>
                  <a:txBody>
                    <a:bodyPr/>
                    <a:lstStyle/>
                    <a:p>
                      <a:r>
                        <a:rPr lang="en-US" dirty="0" smtClean="0"/>
                        <a:t>C</a:t>
                      </a:r>
                      <a:endParaRPr lang="en-US" dirty="0"/>
                    </a:p>
                  </a:txBody>
                  <a:tcPr anchor="ctr"/>
                </a:tc>
                <a:tc>
                  <a:txBody>
                    <a:bodyPr/>
                    <a:lstStyle/>
                    <a:p>
                      <a:pPr algn="l" fontAlgn="ctr"/>
                      <a:endParaRPr lang="en-US" sz="1800" b="0" i="0" u="none" strike="noStrike">
                        <a:solidFill>
                          <a:srgbClr val="000000"/>
                        </a:solidFill>
                        <a:effectLst/>
                        <a:latin typeface="Arial"/>
                      </a:endParaRPr>
                    </a:p>
                  </a:txBody>
                  <a:tcPr marL="9525" marR="9525" marT="9525" marB="0" anchor="ctr"/>
                </a:tc>
              </a:tr>
              <a:tr h="370840">
                <a:tc>
                  <a:txBody>
                    <a:bodyPr/>
                    <a:lstStyle/>
                    <a:p>
                      <a:r>
                        <a:rPr lang="en-US" dirty="0" smtClean="0"/>
                        <a:t>D</a:t>
                      </a:r>
                      <a:endParaRPr lang="en-US" dirty="0"/>
                    </a:p>
                  </a:txBody>
                  <a:tcPr anchor="ctr"/>
                </a:tc>
                <a:tc>
                  <a:txBody>
                    <a:bodyPr/>
                    <a:lstStyle/>
                    <a:p>
                      <a:pPr algn="l" fontAlgn="ctr"/>
                      <a:endParaRPr lang="en-US" sz="1800" b="0" i="0" u="none" strike="noStrike" dirty="0">
                        <a:solidFill>
                          <a:srgbClr val="000000"/>
                        </a:solidFill>
                        <a:effectLst/>
                        <a:latin typeface="Arial"/>
                      </a:endParaRP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7758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1440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5061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89123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12121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76221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48787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86382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811" y="2226336"/>
            <a:ext cx="2988945" cy="2503170"/>
          </a:xfrm>
          <a:prstGeom prst="rect">
            <a:avLst/>
          </a:prstGeom>
        </p:spPr>
      </p:pic>
    </p:spTree>
    <p:extLst>
      <p:ext uri="{BB962C8B-B14F-4D97-AF65-F5344CB8AC3E}">
        <p14:creationId xmlns:p14="http://schemas.microsoft.com/office/powerpoint/2010/main" val="368359497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Oszilloskop</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dirty="0"/>
          </a:p>
        </p:txBody>
      </p:sp>
      <p:sp>
        <p:nvSpPr>
          <p:cNvPr id="9" name="Textfeld 8"/>
          <p:cNvSpPr txBox="1"/>
          <p:nvPr/>
        </p:nvSpPr>
        <p:spPr>
          <a:xfrm>
            <a:off x="655900" y="1169807"/>
            <a:ext cx="7890893" cy="4626908"/>
          </a:xfrm>
          <a:prstGeom prst="rect">
            <a:avLst/>
          </a:prstGeom>
          <a:noFill/>
        </p:spPr>
        <p:txBody>
          <a:bodyPr wrap="square" rtlCol="0">
            <a:spAutoFit/>
          </a:bodyPr>
          <a:lstStyle/>
          <a:p>
            <a:pPr marL="3941763">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Mit einem Oszilloskop werden Zeitverläufe von Spannungen sichtbar gemacht. Die Anzeige erfolgt entweder mit einer Elektronenstrahlröhre (auch KO </a:t>
            </a:r>
            <a:r>
              <a:rPr lang="de-DE" sz="1600" dirty="0" err="1">
                <a:latin typeface="Verdana" panose="020B0604030504040204" pitchFamily="34" charset="0"/>
                <a:ea typeface="Verdana" panose="020B0604030504040204" pitchFamily="34" charset="0"/>
                <a:cs typeface="Verdana" panose="020B0604030504040204" pitchFamily="34" charset="0"/>
              </a:rPr>
              <a:t>Katodenstrahloszilloskop</a:t>
            </a:r>
            <a:r>
              <a:rPr lang="de-DE" sz="1600" dirty="0">
                <a:latin typeface="Verdana" panose="020B0604030504040204" pitchFamily="34" charset="0"/>
                <a:ea typeface="Verdana" panose="020B0604030504040204" pitchFamily="34" charset="0"/>
                <a:cs typeface="Verdana" panose="020B0604030504040204" pitchFamily="34" charset="0"/>
              </a:rPr>
              <a:t> genannt) oder mit einem LC-Display.</a:t>
            </a:r>
          </a:p>
          <a:p>
            <a:pPr marL="3941763">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Wert einer Spannung kann mit dem eingestellten Ablenkfaktor (Y-Amplitude) bestimmt werden. Als Ablenkfaktor wird der </a:t>
            </a:r>
            <a:r>
              <a:rPr lang="de-DE" sz="1600" dirty="0" smtClean="0">
                <a:latin typeface="Verdana" panose="020B0604030504040204" pitchFamily="34" charset="0"/>
                <a:ea typeface="Verdana" panose="020B0604030504040204" pitchFamily="34" charset="0"/>
                <a:cs typeface="Verdana" panose="020B0604030504040204" pitchFamily="34" charset="0"/>
              </a:rPr>
              <a:t>Spannungs-wert </a:t>
            </a:r>
            <a:r>
              <a:rPr lang="de-DE" sz="1600" dirty="0">
                <a:latin typeface="Verdana" panose="020B0604030504040204" pitchFamily="34" charset="0"/>
                <a:ea typeface="Verdana" panose="020B0604030504040204" pitchFamily="34" charset="0"/>
                <a:cs typeface="Verdana" panose="020B0604030504040204" pitchFamily="34" charset="0"/>
              </a:rPr>
              <a:t>angegeben, der notwendig ist, um den Leuchtpunkt um </a:t>
            </a:r>
            <a:r>
              <a:rPr lang="de-DE" sz="1600" dirty="0" smtClean="0">
                <a:latin typeface="Verdana" panose="020B0604030504040204" pitchFamily="34" charset="0"/>
                <a:ea typeface="Verdana" panose="020B0604030504040204" pitchFamily="34" charset="0"/>
                <a:cs typeface="Verdana" panose="020B0604030504040204" pitchFamily="34" charset="0"/>
              </a:rPr>
              <a:t>eine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Rastereinheit </a:t>
            </a:r>
            <a:r>
              <a:rPr lang="de-DE" sz="1600" dirty="0">
                <a:latin typeface="Verdana" panose="020B0604030504040204" pitchFamily="34" charset="0"/>
                <a:ea typeface="Verdana" panose="020B0604030504040204" pitchFamily="34" charset="0"/>
                <a:cs typeface="Verdana" panose="020B0604030504040204" pitchFamily="34" charset="0"/>
              </a:rPr>
              <a:t>zu verschieben. Der Ablenkfaktor wird durch die Abschwächer beeinflusst und ist von außen einstellbar</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0"/>
              </a:spcBef>
            </a:pPr>
            <a:r>
              <a:rPr lang="de-DE" sz="1600" b="1" dirty="0" smtClean="0">
                <a:latin typeface="Verdana" panose="020B0604030504040204" pitchFamily="34" charset="0"/>
                <a:ea typeface="Verdana" panose="020B0604030504040204" pitchFamily="34" charset="0"/>
                <a:cs typeface="Verdana" panose="020B0604030504040204" pitchFamily="34" charset="0"/>
              </a:rPr>
              <a:t>Übung:</a:t>
            </a:r>
            <a:r>
              <a:rPr lang="de-DE" sz="1600" dirty="0" smtClean="0">
                <a:latin typeface="Verdana" panose="020B0604030504040204" pitchFamily="34" charset="0"/>
                <a:ea typeface="Verdana" panose="020B0604030504040204" pitchFamily="34" charset="0"/>
                <a:cs typeface="Verdana" panose="020B0604030504040204" pitchFamily="34" charset="0"/>
              </a:rPr>
              <a:t> Wie groß ist der Spitze-Spitze-Wert und die Periodendauer der auf dem Bild dargestellten Wechselspannung?</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220770"/>
            <a:ext cx="3631216" cy="3152585"/>
          </a:xfrm>
          <a:prstGeom prst="rect">
            <a:avLst/>
          </a:prstGeom>
        </p:spPr>
      </p:pic>
      <p:sp>
        <p:nvSpPr>
          <p:cNvPr id="3" name="Textfeld 2"/>
          <p:cNvSpPr txBox="1"/>
          <p:nvPr/>
        </p:nvSpPr>
        <p:spPr>
          <a:xfrm>
            <a:off x="2699792" y="5851267"/>
            <a:ext cx="2903359" cy="661720"/>
          </a:xfrm>
          <a:prstGeom prst="rect">
            <a:avLst/>
          </a:prstGeom>
          <a:noFill/>
          <a:ln>
            <a:solidFill>
              <a:schemeClr val="tx1"/>
            </a:solidFill>
          </a:ln>
        </p:spPr>
        <p:txBody>
          <a:bodyPr wrap="none" tIns="0" rtlCol="0">
            <a:spAutoFit/>
          </a:bodyPr>
          <a:lstStyle/>
          <a:p>
            <a:pPr>
              <a:spcBef>
                <a:spcPts val="0"/>
              </a:spcBef>
            </a:pPr>
            <a:r>
              <a:rPr lang="en-US" dirty="0"/>
              <a:t> </a:t>
            </a:r>
            <a:r>
              <a:rPr lang="en-US" sz="1600" dirty="0" err="1" smtClean="0">
                <a:latin typeface="Verdana" panose="020B0604030504040204" pitchFamily="34" charset="0"/>
                <a:ea typeface="Verdana" panose="020B0604030504040204" pitchFamily="34" charset="0"/>
                <a:cs typeface="Verdana" panose="020B0604030504040204" pitchFamily="34" charset="0"/>
              </a:rPr>
              <a:t>U</a:t>
            </a:r>
            <a:r>
              <a:rPr lang="en-US" sz="1600" baseline="-25000" dirty="0" err="1" smtClean="0">
                <a:latin typeface="Verdana" panose="020B0604030504040204" pitchFamily="34" charset="0"/>
                <a:ea typeface="Verdana" panose="020B0604030504040204" pitchFamily="34" charset="0"/>
                <a:cs typeface="Verdana" panose="020B0604030504040204" pitchFamily="34" charset="0"/>
              </a:rPr>
              <a:t>ss</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a:latin typeface="Verdana" panose="020B0604030504040204" pitchFamily="34" charset="0"/>
                <a:ea typeface="Verdana" panose="020B0604030504040204" pitchFamily="34" charset="0"/>
                <a:cs typeface="Verdana" panose="020B0604030504040204" pitchFamily="34" charset="0"/>
              </a:rPr>
              <a:t>= </a:t>
            </a:r>
            <a:r>
              <a:rPr lang="en-US" sz="1600" dirty="0" smtClean="0">
                <a:latin typeface="Verdana" panose="020B0604030504040204" pitchFamily="34" charset="0"/>
                <a:ea typeface="Verdana" panose="020B0604030504040204" pitchFamily="34" charset="0"/>
                <a:cs typeface="Verdana" panose="020B0604030504040204" pitchFamily="34" charset="0"/>
              </a:rPr>
              <a:t> 6 </a:t>
            </a:r>
            <a:r>
              <a:rPr lang="en-US" sz="1600" dirty="0">
                <a:latin typeface="Verdana" panose="020B0604030504040204" pitchFamily="34" charset="0"/>
                <a:ea typeface="Verdana" panose="020B0604030504040204" pitchFamily="34" charset="0"/>
                <a:cs typeface="Verdana" panose="020B0604030504040204" pitchFamily="34" charset="0"/>
              </a:rPr>
              <a:t>· 0,5 V = 3 V</a:t>
            </a:r>
          </a:p>
          <a:p>
            <a:pPr>
              <a:spcBef>
                <a:spcPts val="0"/>
              </a:spcBef>
            </a:pPr>
            <a:r>
              <a:rPr lang="en-US" sz="1600" dirty="0">
                <a:latin typeface="Verdana" panose="020B0604030504040204" pitchFamily="34" charset="0"/>
                <a:ea typeface="Verdana" panose="020B0604030504040204" pitchFamily="34" charset="0"/>
                <a:cs typeface="Verdana" panose="020B0604030504040204" pitchFamily="34" charset="0"/>
              </a:rPr>
              <a:t> </a:t>
            </a:r>
            <a:r>
              <a:rPr lang="en-US" sz="1600" dirty="0" smtClean="0">
                <a:latin typeface="Verdana" panose="020B0604030504040204" pitchFamily="34" charset="0"/>
                <a:ea typeface="Verdana" panose="020B0604030504040204" pitchFamily="34" charset="0"/>
                <a:cs typeface="Verdana" panose="020B0604030504040204" pitchFamily="34" charset="0"/>
              </a:rPr>
              <a:t>T   = </a:t>
            </a:r>
            <a:r>
              <a:rPr lang="en-US" sz="1600" dirty="0">
                <a:latin typeface="Verdana" panose="020B0604030504040204" pitchFamily="34" charset="0"/>
                <a:ea typeface="Verdana" panose="020B0604030504040204" pitchFamily="34" charset="0"/>
                <a:cs typeface="Verdana" panose="020B0604030504040204" pitchFamily="34" charset="0"/>
              </a:rPr>
              <a:t>10 · 20 µs = 200 µs</a:t>
            </a:r>
          </a:p>
        </p:txBody>
      </p:sp>
    </p:spTree>
    <p:extLst>
      <p:ext uri="{BB962C8B-B14F-4D97-AF65-F5344CB8AC3E}">
        <p14:creationId xmlns:p14="http://schemas.microsoft.com/office/powerpoint/2010/main" val="88759124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163450176"/>
              </p:ext>
            </p:extLst>
          </p:nvPr>
        </p:nvGraphicFramePr>
        <p:xfrm>
          <a:off x="899592" y="1347435"/>
          <a:ext cx="7488832" cy="4601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TJ203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Zeitbasis eines Oszilloskops ist so eingestellt, dass ein Skalenteil 0,5 </a:t>
                      </a:r>
                      <a:r>
                        <a:rPr lang="de-DE" sz="1800" b="1" i="0" u="none" strike="noStrike" dirty="0" err="1">
                          <a:solidFill>
                            <a:srgbClr val="FFFFFF"/>
                          </a:solidFill>
                          <a:effectLst/>
                          <a:latin typeface="Arial"/>
                        </a:rPr>
                        <a:t>ms</a:t>
                      </a:r>
                      <a:r>
                        <a:rPr lang="de-DE" sz="1800" b="1" i="0" u="none" strike="noStrike" dirty="0">
                          <a:solidFill>
                            <a:srgbClr val="FFFFFF"/>
                          </a:solidFill>
                          <a:effectLst/>
                          <a:latin typeface="Arial"/>
                        </a:rPr>
                        <a:t> entspricht. Welche Frequenz hat die angelegte Spannung?</a:t>
                      </a:r>
                    </a:p>
                  </a:txBody>
                  <a:tcPr marL="9525" marR="9525" marT="9525" marB="0" anchor="ctr">
                    <a:solidFill>
                      <a:schemeClr val="bg1">
                        <a:lumMod val="65000"/>
                      </a:schemeClr>
                    </a:solidFill>
                  </a:tcPr>
                </a:tc>
              </a:tr>
              <a:tr h="370840">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anchor="ctr"/>
                </a:tc>
                <a:tc>
                  <a:txBody>
                    <a:bodyPr/>
                    <a:lstStyle/>
                    <a:p>
                      <a:pPr algn="l" fontAlgn="ctr"/>
                      <a:r>
                        <a:rPr lang="en-US" sz="1800" b="0" i="0" u="none" strike="noStrike" dirty="0">
                          <a:solidFill>
                            <a:srgbClr val="000000"/>
                          </a:solidFill>
                          <a:effectLst/>
                          <a:latin typeface="Arial"/>
                        </a:rPr>
                        <a:t> </a:t>
                      </a:r>
                    </a:p>
                  </a:txBody>
                  <a:tcPr marL="9525" marR="9525" marT="9525" marB="0" anchor="ct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250 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500 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667 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333 Hz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5001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8683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2304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6155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8455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4865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21219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58814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808" y="2280612"/>
            <a:ext cx="2648426" cy="2067687"/>
          </a:xfrm>
          <a:prstGeom prst="rect">
            <a:avLst/>
          </a:prstGeom>
        </p:spPr>
      </p:pic>
    </p:spTree>
    <p:extLst>
      <p:ext uri="{BB962C8B-B14F-4D97-AF65-F5344CB8AC3E}">
        <p14:creationId xmlns:p14="http://schemas.microsoft.com/office/powerpoint/2010/main" val="340319303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420547341"/>
              </p:ext>
            </p:extLst>
          </p:nvPr>
        </p:nvGraphicFramePr>
        <p:xfrm>
          <a:off x="899592" y="1358776"/>
          <a:ext cx="7488832" cy="22288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TJ107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Für </a:t>
                      </a:r>
                      <a:r>
                        <a:rPr lang="de-DE" sz="1800" b="1" i="0" u="none" strike="noStrike" dirty="0">
                          <a:solidFill>
                            <a:srgbClr val="FFFFFF"/>
                          </a:solidFill>
                          <a:effectLst/>
                          <a:latin typeface="Arial"/>
                        </a:rPr>
                        <a:t>welche Messungen verwendet man ein Oszilloskop? Ein Oszilloskop verwendet man, um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Signalverläufe sichtbar zu machen, um Verzerrungen zu erkennen.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Frequenzen genau zu messen.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den Temperaturverlauf bei Messungen sichtbar zu machen.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Anpassung bei Antennen zu überprüfen.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0176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5080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8846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2629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4852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200402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286633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2355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893015935"/>
              </p:ext>
            </p:extLst>
          </p:nvPr>
        </p:nvGraphicFramePr>
        <p:xfrm>
          <a:off x="899592" y="4051771"/>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TJ108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Welches </a:t>
                      </a:r>
                      <a:r>
                        <a:rPr lang="de-DE" sz="1800" b="1" i="0" u="none" strike="noStrike" dirty="0">
                          <a:solidFill>
                            <a:srgbClr val="FFFFFF"/>
                          </a:solidFill>
                          <a:effectLst/>
                          <a:latin typeface="Arial"/>
                        </a:rPr>
                        <a:t>der folgenden Geräte wird für die Anzeige von </a:t>
                      </a:r>
                      <a:r>
                        <a:rPr lang="de-DE" sz="1800" b="1" i="0" u="none" strike="noStrike" dirty="0" smtClean="0">
                          <a:solidFill>
                            <a:srgbClr val="FFFFFF"/>
                          </a:solidFill>
                          <a:effectLst/>
                          <a:latin typeface="Arial"/>
                        </a:rPr>
                        <a:t/>
                      </a:r>
                      <a:br>
                        <a:rPr lang="de-DE" sz="1800" b="1" i="0" u="none" strike="noStrike" dirty="0" smtClean="0">
                          <a:solidFill>
                            <a:srgbClr val="FFFFFF"/>
                          </a:solidFill>
                          <a:effectLst/>
                          <a:latin typeface="Arial"/>
                        </a:rPr>
                      </a:br>
                      <a:r>
                        <a:rPr lang="de-DE" sz="1800" b="1" i="0" u="none" strike="noStrike" dirty="0" smtClean="0">
                          <a:solidFill>
                            <a:srgbClr val="FFFFFF"/>
                          </a:solidFill>
                          <a:effectLst/>
                          <a:latin typeface="Arial"/>
                        </a:rPr>
                        <a:t>NF-Verzerrungen </a:t>
                      </a:r>
                      <a:r>
                        <a:rPr lang="de-DE" sz="1800" b="1" i="0" u="none" strike="noStrike" dirty="0">
                          <a:solidFill>
                            <a:srgbClr val="FFFFFF"/>
                          </a:solidFill>
                          <a:effectLst/>
                          <a:latin typeface="Arial"/>
                        </a:rPr>
                        <a:t>verwendet?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Ein Frequenzzähler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Ein Oszilloskop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 Transistorvoltmeter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Ein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Vielfachmessgerät</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6512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319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919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57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500799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6300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3605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3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6682509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PEP-Leistung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dirty="0"/>
          </a:p>
        </p:txBody>
      </p:sp>
      <mc:AlternateContent xmlns:mc="http://schemas.openxmlformats.org/markup-compatibility/2006" xmlns:a14="http://schemas.microsoft.com/office/drawing/2010/main">
        <mc:Choice Requires="a14">
          <p:sp>
            <p:nvSpPr>
              <p:cNvPr id="9" name="Textfeld 8"/>
              <p:cNvSpPr txBox="1"/>
              <p:nvPr/>
            </p:nvSpPr>
            <p:spPr>
              <a:xfrm>
                <a:off x="655900" y="1231592"/>
                <a:ext cx="7890893" cy="5390643"/>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SSB-Sendern wird meistens die Spitzen-Hüllkurvenleistung angegeben. Das ist der Effektivwert der Leistung für den höchsten Punkt der Hüllkurve, bevor der Sender übersteuert. Zur Messung wird der Sender mit einem Zweitonsignal (das sind zwei gleich große Signale aus dem NF-Bereich) ausgesteuert und an einer 50-</a:t>
                </a:r>
                <a:r>
                  <a:rPr lang="el-GR" sz="1600" dirty="0" smtClean="0">
                    <a:latin typeface="Verdana" panose="020B0604030504040204" pitchFamily="34" charset="0"/>
                    <a:ea typeface="Verdana" panose="020B0604030504040204" pitchFamily="34" charset="0"/>
                    <a:cs typeface="Verdana" panose="020B0604030504040204" pitchFamily="34" charset="0"/>
                  </a:rPr>
                  <a:t>Ω</a:t>
                </a:r>
                <a:r>
                  <a:rPr lang="de-DE" sz="1600" dirty="0" smtClean="0">
                    <a:latin typeface="Verdana" panose="020B0604030504040204" pitchFamily="34" charset="0"/>
                    <a:ea typeface="Verdana" panose="020B0604030504040204" pitchFamily="34" charset="0"/>
                    <a:cs typeface="Verdana" panose="020B0604030504040204" pitchFamily="34" charset="0"/>
                  </a:rPr>
                  <a:t>-Dummy-Load </a:t>
                </a:r>
                <a:r>
                  <a:rPr lang="de-DE" sz="1600" dirty="0">
                    <a:latin typeface="Verdana" panose="020B0604030504040204" pitchFamily="34" charset="0"/>
                    <a:ea typeface="Verdana" panose="020B0604030504040204" pitchFamily="34" charset="0"/>
                    <a:cs typeface="Verdana" panose="020B0604030504040204" pitchFamily="34" charset="0"/>
                  </a:rPr>
                  <a:t>die Spitzenspannung gemessen oder mit einem Oszilloskop angezeigt.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einem SSB-Sender wurde bei Zweitonaussteuerung ein Spitze-Spitze-Wert der Hüllkurve von 226 V an einer </a:t>
                </a:r>
                <a:r>
                  <a:rPr lang="de-DE" sz="1600" dirty="0" smtClean="0">
                    <a:latin typeface="Verdana" panose="020B0604030504040204" pitchFamily="34" charset="0"/>
                    <a:ea typeface="Verdana" panose="020B0604030504040204" pitchFamily="34" charset="0"/>
                    <a:cs typeface="Verdana" panose="020B0604030504040204" pitchFamily="34" charset="0"/>
                  </a:rPr>
                  <a:t>50-</a:t>
                </a:r>
                <a:r>
                  <a:rPr lang="el-GR" sz="1600" dirty="0" smtClean="0">
                    <a:latin typeface="Verdana" panose="020B0604030504040204" pitchFamily="34" charset="0"/>
                    <a:ea typeface="Verdana" panose="020B0604030504040204" pitchFamily="34" charset="0"/>
                    <a:cs typeface="Verdana" panose="020B0604030504040204" pitchFamily="34" charset="0"/>
                  </a:rPr>
                  <a:t>Ω</a:t>
                </a:r>
                <a:r>
                  <a:rPr lang="de-DE" sz="1600" dirty="0" smtClean="0">
                    <a:latin typeface="Verdana" panose="020B0604030504040204" pitchFamily="34" charset="0"/>
                    <a:ea typeface="Verdana" panose="020B0604030504040204" pitchFamily="34" charset="0"/>
                    <a:cs typeface="Verdana" panose="020B0604030504040204" pitchFamily="34" charset="0"/>
                  </a:rPr>
                  <a:t>-Last </a:t>
                </a:r>
                <a:r>
                  <a:rPr lang="de-DE" sz="1600" dirty="0">
                    <a:latin typeface="Verdana" panose="020B0604030504040204" pitchFamily="34" charset="0"/>
                    <a:ea typeface="Verdana" panose="020B0604030504040204" pitchFamily="34" charset="0"/>
                    <a:cs typeface="Verdana" panose="020B0604030504040204" pitchFamily="34" charset="0"/>
                  </a:rPr>
                  <a:t>gemessen. Wie groß ist die PEP-Leistung?</a:t>
                </a:r>
              </a:p>
              <a:p>
                <a:pPr>
                  <a:spcBef>
                    <a:spcPts val="800"/>
                  </a:spcBef>
                  <a:tabLst>
                    <a:tab pos="4657725" algn="l"/>
                  </a:tabLst>
                </a:pP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Spitzenwert ist die Hälfte von 226 </a:t>
                </a:r>
                <a:r>
                  <a:rPr lang="de-DE" sz="1600" dirty="0" smtClean="0">
                    <a:latin typeface="Verdana" panose="020B0604030504040204" pitchFamily="34" charset="0"/>
                    <a:ea typeface="Verdana" panose="020B0604030504040204" pitchFamily="34" charset="0"/>
                    <a:cs typeface="Verdana" panose="020B0604030504040204" pitchFamily="34" charset="0"/>
                  </a:rPr>
                  <a:t>V:	û </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U</a:t>
                </a:r>
                <a:r>
                  <a:rPr lang="de-DE" sz="1600" baseline="-25000" dirty="0" err="1">
                    <a:latin typeface="Verdana" panose="020B0604030504040204" pitchFamily="34" charset="0"/>
                    <a:ea typeface="Verdana" panose="020B0604030504040204" pitchFamily="34" charset="0"/>
                    <a:cs typeface="Verdana" panose="020B0604030504040204" pitchFamily="34" charset="0"/>
                  </a:rPr>
                  <a:t>max</a:t>
                </a:r>
                <a:r>
                  <a:rPr lang="de-DE" sz="1600" dirty="0">
                    <a:latin typeface="Verdana" panose="020B0604030504040204" pitchFamily="34" charset="0"/>
                    <a:ea typeface="Verdana" panose="020B0604030504040204" pitchFamily="34" charset="0"/>
                    <a:cs typeface="Verdana" panose="020B0604030504040204" pitchFamily="34" charset="0"/>
                  </a:rPr>
                  <a:t>= 113 </a:t>
                </a:r>
                <a:r>
                  <a:rPr lang="de-DE" sz="1600" dirty="0" smtClean="0">
                    <a:latin typeface="Verdana" panose="020B0604030504040204" pitchFamily="34" charset="0"/>
                    <a:ea typeface="Verdana" panose="020B0604030504040204" pitchFamily="34" charset="0"/>
                    <a:cs typeface="Verdana" panose="020B0604030504040204" pitchFamily="34" charset="0"/>
                  </a:rPr>
                  <a:t>V</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tabLst>
                    <a:tab pos="4657725" algn="l"/>
                  </a:tabLst>
                </a:pPr>
                <a:r>
                  <a:rPr lang="de-DE" sz="1600" dirty="0">
                    <a:latin typeface="Verdana" panose="020B0604030504040204" pitchFamily="34" charset="0"/>
                    <a:ea typeface="Verdana" panose="020B0604030504040204" pitchFamily="34" charset="0"/>
                    <a:cs typeface="Verdana" panose="020B0604030504040204" pitchFamily="34" charset="0"/>
                  </a:rPr>
                  <a:t>Davon der Effektivwert </a:t>
                </a:r>
                <a:r>
                  <a:rPr lang="de-DE" sz="1600" dirty="0" smtClean="0">
                    <a:latin typeface="Verdana" panose="020B0604030504040204" pitchFamily="34" charset="0"/>
                    <a:ea typeface="Verdana" panose="020B0604030504040204" pitchFamily="34" charset="0"/>
                    <a:cs typeface="Verdana" panose="020B0604030504040204" pitchFamily="34" charset="0"/>
                  </a:rPr>
                  <a:t>ist:	U </a:t>
                </a:r>
                <a:r>
                  <a:rPr lang="de-DE" sz="1600" dirty="0">
                    <a:latin typeface="Verdana" panose="020B0604030504040204" pitchFamily="34" charset="0"/>
                    <a:ea typeface="Verdana" panose="020B0604030504040204" pitchFamily="34" charset="0"/>
                    <a:cs typeface="Verdana" panose="020B0604030504040204" pitchFamily="34" charset="0"/>
                  </a:rPr>
                  <a:t>= 0,707 · 113 V = 80 V</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tabLst>
                    <a:tab pos="4657725" algn="l"/>
                  </a:tabLst>
                </a:pPr>
                <a:r>
                  <a:rPr lang="de-DE" sz="1600" dirty="0">
                    <a:latin typeface="Verdana" panose="020B0604030504040204" pitchFamily="34" charset="0"/>
                    <a:ea typeface="Verdana" panose="020B0604030504040204" pitchFamily="34" charset="0"/>
                    <a:cs typeface="Verdana" panose="020B0604030504040204" pitchFamily="34" charset="0"/>
                  </a:rPr>
                  <a:t>Der </a:t>
                </a:r>
                <a:r>
                  <a:rPr lang="de-DE" sz="1600" dirty="0" smtClean="0">
                    <a:latin typeface="Verdana" panose="020B0604030504040204" pitchFamily="34" charset="0"/>
                    <a:ea typeface="Verdana" panose="020B0604030504040204" pitchFamily="34" charset="0"/>
                    <a:cs typeface="Verdana" panose="020B0604030504040204" pitchFamily="34" charset="0"/>
                  </a:rPr>
                  <a:t>Leistung an der </a:t>
                </a:r>
                <a:r>
                  <a:rPr lang="de-DE" sz="1600" dirty="0">
                    <a:latin typeface="Verdana" panose="020B0604030504040204" pitchFamily="34" charset="0"/>
                    <a:ea typeface="Verdana" panose="020B0604030504040204" pitchFamily="34" charset="0"/>
                    <a:cs typeface="Verdana" panose="020B0604030504040204" pitchFamily="34" charset="0"/>
                  </a:rPr>
                  <a:t>Dummy Load </a:t>
                </a:r>
                <a:r>
                  <a:rPr lang="de-DE" sz="1600" dirty="0" smtClean="0">
                    <a:latin typeface="Verdana" panose="020B0604030504040204" pitchFamily="34" charset="0"/>
                    <a:ea typeface="Verdana" panose="020B0604030504040204" pitchFamily="34" charset="0"/>
                    <a:cs typeface="Verdana" panose="020B0604030504040204" pitchFamily="34" charset="0"/>
                  </a:rPr>
                  <a:t>ist:	P = </a:t>
                </a:r>
                <a14:m>
                  <m:oMath xmlns:m="http://schemas.openxmlformats.org/officeDocument/2006/math">
                    <m:f>
                      <m:fPr>
                        <m:ctrlPr>
                          <a:rPr lang="de-DE" sz="2000" i="1" smtClean="0">
                            <a:latin typeface="Cambria Math"/>
                            <a:ea typeface="Verdana" panose="020B0604030504040204" pitchFamily="34" charset="0"/>
                            <a:cs typeface="Verdana" panose="020B0604030504040204" pitchFamily="34" charset="0"/>
                          </a:rPr>
                        </m:ctrlPr>
                      </m:fPr>
                      <m:num>
                        <m:r>
                          <a:rPr lang="de-DE" sz="2000" b="0" i="1" smtClean="0">
                            <a:latin typeface="Cambria Math"/>
                            <a:ea typeface="Verdana" panose="020B0604030504040204" pitchFamily="34" charset="0"/>
                            <a:cs typeface="Verdana" panose="020B0604030504040204" pitchFamily="34" charset="0"/>
                          </a:rPr>
                          <m:t>𝑈</m:t>
                        </m:r>
                        <m:r>
                          <a:rPr lang="de-DE" sz="2000" b="0" i="1" baseline="30000" smtClean="0">
                            <a:latin typeface="Cambria Math"/>
                            <a:ea typeface="Verdana" panose="020B0604030504040204" pitchFamily="34" charset="0"/>
                            <a:cs typeface="Verdana" panose="020B0604030504040204" pitchFamily="34" charset="0"/>
                          </a:rPr>
                          <m:t>2</m:t>
                        </m:r>
                      </m:num>
                      <m:den>
                        <m:r>
                          <a:rPr lang="de-DE" sz="2000" b="0" i="1" smtClean="0">
                            <a:latin typeface="Cambria Math"/>
                            <a:ea typeface="Verdana" panose="020B0604030504040204" pitchFamily="34" charset="0"/>
                            <a:cs typeface="Verdana" panose="020B0604030504040204" pitchFamily="34" charset="0"/>
                          </a:rPr>
                          <m:t>𝑅</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 128W</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55900" y="1231592"/>
                <a:ext cx="7890893" cy="5390643"/>
              </a:xfrm>
              <a:prstGeom prst="rect">
                <a:avLst/>
              </a:prstGeom>
              <a:blipFill rotWithShape="1">
                <a:blip r:embed="rId3"/>
                <a:stretch>
                  <a:fillRect l="-464" t="-339" r="-1314"/>
                </a:stretch>
              </a:blipFill>
            </p:spPr>
            <p:txBody>
              <a:bodyPr/>
              <a:lstStyle/>
              <a:p>
                <a:r>
                  <a:rPr lang="en-US">
                    <a:noFill/>
                  </a:rPr>
                  <a:t> </a:t>
                </a:r>
              </a:p>
            </p:txBody>
          </p:sp>
        </mc:Fallback>
      </mc:AlternateContent>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23728" y="2780928"/>
            <a:ext cx="3682270" cy="1825181"/>
          </a:xfrm>
          <a:prstGeom prst="rect">
            <a:avLst/>
          </a:prstGeom>
        </p:spPr>
      </p:pic>
    </p:spTree>
    <p:extLst>
      <p:ext uri="{BB962C8B-B14F-4D97-AF65-F5344CB8AC3E}">
        <p14:creationId xmlns:p14="http://schemas.microsoft.com/office/powerpoint/2010/main" val="134027072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319967755"/>
              </p:ext>
            </p:extLst>
          </p:nvPr>
        </p:nvGraphicFramePr>
        <p:xfrm>
          <a:off x="899592" y="2323579"/>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TG304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Spitzenleistung (PEP) ist definiert als die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Durchschnittsleistung einer SSB-Übertragung.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Leistung bei der Spitze der Hüllkurve.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Spitzen-Spitzen-Leistung bei den höchsten Spitzen der Modulationshüllkurve.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Mindestleistung</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bei</a:t>
                      </a:r>
                      <a:r>
                        <a:rPr lang="en-US" sz="1800" b="0" i="0" u="none" strike="noStrike" dirty="0">
                          <a:solidFill>
                            <a:srgbClr val="000000"/>
                          </a:solidFill>
                          <a:effectLst/>
                          <a:latin typeface="Arial"/>
                        </a:rPr>
                        <a:t> der </a:t>
                      </a:r>
                      <a:r>
                        <a:rPr lang="en-US" sz="1800" b="0" i="0" u="none" strike="noStrike" dirty="0" err="1">
                          <a:solidFill>
                            <a:srgbClr val="000000"/>
                          </a:solidFill>
                          <a:effectLst/>
                          <a:latin typeface="Arial"/>
                        </a:rPr>
                        <a:t>Modulationsspitze</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7322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1114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5659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0276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08861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27185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54771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0002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189117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a:t>Dipmeter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92763" y="1124743"/>
            <a:ext cx="7767670" cy="5247590"/>
          </a:xfrm>
          <a:prstGeom prst="rect">
            <a:avLst/>
          </a:prstGeom>
          <a:noFill/>
        </p:spPr>
        <p:txBody>
          <a:bodyPr wrap="square" rtlCol="0">
            <a:spAutoFit/>
          </a:bodyPr>
          <a:lstStyle/>
          <a:p>
            <a:pPr marL="3497263">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Mit einem so genannten </a:t>
            </a:r>
            <a:r>
              <a:rPr lang="de-DE" sz="1500" dirty="0" err="1">
                <a:latin typeface="Verdana" panose="020B0604030504040204" pitchFamily="34" charset="0"/>
                <a:ea typeface="Verdana" panose="020B0604030504040204" pitchFamily="34" charset="0"/>
                <a:cs typeface="Verdana" panose="020B0604030504040204" pitchFamily="34" charset="0"/>
              </a:rPr>
              <a:t>Dipmeter</a:t>
            </a:r>
            <a:r>
              <a:rPr lang="de-DE" sz="1500" dirty="0">
                <a:latin typeface="Verdana" panose="020B0604030504040204" pitchFamily="34" charset="0"/>
                <a:ea typeface="Verdana" panose="020B0604030504040204" pitchFamily="34" charset="0"/>
                <a:cs typeface="Verdana" panose="020B0604030504040204" pitchFamily="34" charset="0"/>
              </a:rPr>
              <a:t> (Dip = Einbruch) kann man Resonanzfrequenzen von Schwingkreisen und Antennen messen. Ein </a:t>
            </a:r>
            <a:r>
              <a:rPr lang="de-DE" sz="1500" dirty="0" err="1">
                <a:latin typeface="Verdana" panose="020B0604030504040204" pitchFamily="34" charset="0"/>
                <a:ea typeface="Verdana" panose="020B0604030504040204" pitchFamily="34" charset="0"/>
                <a:cs typeface="Verdana" panose="020B0604030504040204" pitchFamily="34" charset="0"/>
              </a:rPr>
              <a:t>Dipmeter</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err="1">
                <a:latin typeface="Verdana" panose="020B0604030504040204" pitchFamily="34" charset="0"/>
                <a:ea typeface="Verdana" panose="020B0604030504040204" pitchFamily="34" charset="0"/>
                <a:cs typeface="Verdana" panose="020B0604030504040204" pitchFamily="34" charset="0"/>
              </a:rPr>
              <a:t>Dipper</a:t>
            </a:r>
            <a:r>
              <a:rPr lang="de-DE" sz="1500" dirty="0">
                <a:latin typeface="Verdana" panose="020B0604030504040204" pitchFamily="34" charset="0"/>
                <a:ea typeface="Verdana" panose="020B0604030504040204" pitchFamily="34" charset="0"/>
                <a:cs typeface="Verdana" panose="020B0604030504040204" pitchFamily="34" charset="0"/>
              </a:rPr>
              <a:t>) ist im Prinzip ein Oszillator, bei </a:t>
            </a:r>
            <a:r>
              <a:rPr lang="de-DE" sz="1500" dirty="0" smtClean="0">
                <a:latin typeface="Verdana" panose="020B0604030504040204" pitchFamily="34" charset="0"/>
                <a:ea typeface="Verdana" panose="020B0604030504040204" pitchFamily="34" charset="0"/>
                <a:cs typeface="Verdana" panose="020B0604030504040204" pitchFamily="34" charset="0"/>
              </a:rPr>
              <a:t>welchem </a:t>
            </a:r>
            <a:r>
              <a:rPr lang="de-DE" sz="1500" dirty="0">
                <a:latin typeface="Verdana" panose="020B0604030504040204" pitchFamily="34" charset="0"/>
                <a:ea typeface="Verdana" panose="020B0604030504040204" pitchFamily="34" charset="0"/>
                <a:cs typeface="Verdana" panose="020B0604030504040204" pitchFamily="34" charset="0"/>
              </a:rPr>
              <a:t>die Schwingkreisspule nach außen geführt wird, um den Schwingkreis dieses Oszillators durch das Messobjekt zu beeinflussen, so dass der Oszillator nicht mehr so gut </a:t>
            </a:r>
            <a:r>
              <a:rPr lang="de-DE" sz="1500" dirty="0" smtClean="0">
                <a:latin typeface="Verdana" panose="020B0604030504040204" pitchFamily="34" charset="0"/>
                <a:ea typeface="Verdana" panose="020B0604030504040204" pitchFamily="34" charset="0"/>
                <a:cs typeface="Verdana" panose="020B0604030504040204" pitchFamily="34" charset="0"/>
              </a:rPr>
              <a:t>schwingt</a:t>
            </a:r>
            <a:r>
              <a:rPr lang="de-DE" sz="1500" dirty="0">
                <a:latin typeface="Verdana" panose="020B0604030504040204" pitchFamily="34" charset="0"/>
                <a:ea typeface="Verdana" panose="020B0604030504040204" pitchFamily="34" charset="0"/>
                <a:cs typeface="Verdana" panose="020B0604030504040204" pitchFamily="34" charset="0"/>
              </a:rPr>
              <a:t>. Der Rückgang der Schwingamplitude wird durch eine Anzeige sichtbar gemacht.</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Bei </a:t>
            </a:r>
            <a:r>
              <a:rPr lang="de-DE" sz="1500" dirty="0">
                <a:latin typeface="Verdana" panose="020B0604030504040204" pitchFamily="34" charset="0"/>
                <a:ea typeface="Verdana" panose="020B0604030504040204" pitchFamily="34" charset="0"/>
                <a:cs typeface="Verdana" panose="020B0604030504040204" pitchFamily="34" charset="0"/>
              </a:rPr>
              <a:t>der Messung nähert man sich dem Messobjekt vorsichtig und verändert die Frequenzeinstellung am </a:t>
            </a:r>
            <a:r>
              <a:rPr lang="de-DE" sz="1500" dirty="0" err="1">
                <a:latin typeface="Verdana" panose="020B0604030504040204" pitchFamily="34" charset="0"/>
                <a:ea typeface="Verdana" panose="020B0604030504040204" pitchFamily="34" charset="0"/>
                <a:cs typeface="Verdana" panose="020B0604030504040204" pitchFamily="34" charset="0"/>
              </a:rPr>
              <a:t>Dipmeter</a:t>
            </a:r>
            <a:r>
              <a:rPr lang="de-DE" sz="1500" dirty="0">
                <a:latin typeface="Verdana" panose="020B0604030504040204" pitchFamily="34" charset="0"/>
                <a:ea typeface="Verdana" panose="020B0604030504040204" pitchFamily="34" charset="0"/>
                <a:cs typeface="Verdana" panose="020B0604030504040204" pitchFamily="34" charset="0"/>
              </a:rPr>
              <a:t> bis man eine Reaktion der Anzeige bemerkt. Dann vergrößert man den </a:t>
            </a:r>
            <a:r>
              <a:rPr lang="de-DE" sz="1500" dirty="0" smtClean="0">
                <a:latin typeface="Verdana" panose="020B0604030504040204" pitchFamily="34" charset="0"/>
                <a:ea typeface="Verdana" panose="020B0604030504040204" pitchFamily="34" charset="0"/>
                <a:cs typeface="Verdana" panose="020B0604030504040204" pitchFamily="34" charset="0"/>
              </a:rPr>
              <a:t>Abstand</a:t>
            </a:r>
            <a:r>
              <a:rPr lang="de-DE" sz="1500" dirty="0">
                <a:latin typeface="Verdana" panose="020B0604030504040204" pitchFamily="34" charset="0"/>
                <a:ea typeface="Verdana" panose="020B0604030504040204" pitchFamily="34" charset="0"/>
                <a:cs typeface="Verdana" panose="020B0604030504040204" pitchFamily="34" charset="0"/>
              </a:rPr>
              <a:t>, um eine möglichst lose Kopplung zu erhalten, damit man den Schwingkreis nicht verstimmt.</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Geeignet </a:t>
            </a:r>
            <a:r>
              <a:rPr lang="de-DE" sz="1500" dirty="0">
                <a:latin typeface="Verdana" panose="020B0604030504040204" pitchFamily="34" charset="0"/>
                <a:ea typeface="Verdana" panose="020B0604030504040204" pitchFamily="34" charset="0"/>
                <a:cs typeface="Verdana" panose="020B0604030504040204" pitchFamily="34" charset="0"/>
              </a:rPr>
              <a:t>ist dieses Gerät, um die Resonanzfrequenz von passiven Schwingkreisen zu ermitteln, beispielsweise von den Traps von Antennen</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Präzise Frequenzmessungen sind allerdings mit einem </a:t>
            </a:r>
            <a:r>
              <a:rPr lang="de-DE" sz="1500" dirty="0" err="1">
                <a:latin typeface="Verdana" panose="020B0604030504040204" pitchFamily="34" charset="0"/>
                <a:ea typeface="Verdana" panose="020B0604030504040204" pitchFamily="34" charset="0"/>
                <a:cs typeface="Verdana" panose="020B0604030504040204" pitchFamily="34" charset="0"/>
              </a:rPr>
              <a:t>Dipmeter</a:t>
            </a:r>
            <a:r>
              <a:rPr lang="de-DE" sz="1500" dirty="0">
                <a:latin typeface="Verdana" panose="020B0604030504040204" pitchFamily="34" charset="0"/>
                <a:ea typeface="Verdana" panose="020B0604030504040204" pitchFamily="34" charset="0"/>
                <a:cs typeface="Verdana" panose="020B0604030504040204" pitchFamily="34" charset="0"/>
              </a:rPr>
              <a:t> nicht möglich. Die Anzeigegenauigkeit bei einem </a:t>
            </a:r>
            <a:r>
              <a:rPr lang="de-DE" sz="1500" dirty="0" err="1">
                <a:latin typeface="Verdana" panose="020B0604030504040204" pitchFamily="34" charset="0"/>
                <a:ea typeface="Verdana" panose="020B0604030504040204" pitchFamily="34" charset="0"/>
                <a:cs typeface="Verdana" panose="020B0604030504040204" pitchFamily="34" charset="0"/>
              </a:rPr>
              <a:t>Dipper</a:t>
            </a:r>
            <a:r>
              <a:rPr lang="de-DE" sz="1500" dirty="0">
                <a:latin typeface="Verdana" panose="020B0604030504040204" pitchFamily="34" charset="0"/>
                <a:ea typeface="Verdana" panose="020B0604030504040204" pitchFamily="34" charset="0"/>
                <a:cs typeface="Verdana" panose="020B0604030504040204" pitchFamily="34" charset="0"/>
              </a:rPr>
              <a:t> ist meist nicht besser als ±2 bis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a:t>
            </a:r>
            <a:r>
              <a:rPr lang="de-DE" sz="1500" dirty="0">
                <a:latin typeface="Verdana" panose="020B0604030504040204" pitchFamily="34" charset="0"/>
                <a:ea typeface="Verdana" panose="020B0604030504040204" pitchFamily="34" charset="0"/>
                <a:cs typeface="Verdana" panose="020B0604030504040204" pitchFamily="34" charset="0"/>
              </a:rPr>
              <a:t>5 </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763" y="1484784"/>
            <a:ext cx="3331274" cy="2048542"/>
          </a:xfrm>
          <a:prstGeom prst="rect">
            <a:avLst/>
          </a:prstGeom>
        </p:spPr>
      </p:pic>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Messtechnik</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265713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Nicht nur beim Selbstbau von Funkgeräten oder Zubehör, auch beim normalen Funkbetrieb spielt die Messtechnik eine Rolle, nämlich dann, wenn die Leistung des Senders oder die </a:t>
            </a:r>
            <a:r>
              <a:rPr lang="de-DE" sz="1600" dirty="0" smtClean="0">
                <a:latin typeface="Verdana" panose="020B0604030504040204" pitchFamily="34" charset="0"/>
                <a:ea typeface="Verdana" panose="020B0604030504040204" pitchFamily="34" charset="0"/>
                <a:cs typeface="Verdana" panose="020B0604030504040204" pitchFamily="34" charset="0"/>
              </a:rPr>
              <a:t>Anpassung </a:t>
            </a:r>
            <a:r>
              <a:rPr lang="de-DE" sz="1600" dirty="0">
                <a:latin typeface="Verdana" panose="020B0604030504040204" pitchFamily="34" charset="0"/>
                <a:ea typeface="Verdana" panose="020B0604030504040204" pitchFamily="34" charset="0"/>
                <a:cs typeface="Verdana" panose="020B0604030504040204" pitchFamily="34" charset="0"/>
              </a:rPr>
              <a:t>an die Antenne ermittelt werden soll.</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a:t>
            </a:r>
            <a:r>
              <a:rPr lang="de-DE" sz="1600" dirty="0">
                <a:latin typeface="Verdana" panose="020B0604030504040204" pitchFamily="34" charset="0"/>
                <a:ea typeface="Verdana" panose="020B0604030504040204" pitchFamily="34" charset="0"/>
                <a:cs typeface="Verdana" panose="020B0604030504040204" pitchFamily="34" charset="0"/>
              </a:rPr>
              <a:t>der Messtechnik unterscheidet man Messen und Prüfen. Prüfen ist das Feststellen der Funktionsfähigkeit einer Anlage mit Hilfe von Geräten. Man kann zum Beispiel mit einer </a:t>
            </a:r>
            <a:r>
              <a:rPr lang="de-DE" sz="1600" dirty="0" smtClean="0">
                <a:latin typeface="Verdana" panose="020B0604030504040204" pitchFamily="34" charset="0"/>
                <a:ea typeface="Verdana" panose="020B0604030504040204" pitchFamily="34" charset="0"/>
                <a:cs typeface="Verdana" panose="020B0604030504040204" pitchFamily="34" charset="0"/>
              </a:rPr>
              <a:t>Lampe </a:t>
            </a:r>
            <a:r>
              <a:rPr lang="de-DE" sz="1600" dirty="0">
                <a:latin typeface="Verdana" panose="020B0604030504040204" pitchFamily="34" charset="0"/>
                <a:ea typeface="Verdana" panose="020B0604030504040204" pitchFamily="34" charset="0"/>
                <a:cs typeface="Verdana" panose="020B0604030504040204" pitchFamily="34" charset="0"/>
              </a:rPr>
              <a:t>prüfen, ob Spannung an den Klemmen eines Akkumulators vorhanden ist. Erst mit einem Spannungsmessgerät kann man die Höhe der Spannung auch messen. Zunächst geht es um </a:t>
            </a:r>
            <a:r>
              <a:rPr lang="de-DE" sz="1600" dirty="0" smtClean="0">
                <a:latin typeface="Verdana" panose="020B0604030504040204" pitchFamily="34" charset="0"/>
                <a:ea typeface="Verdana" panose="020B0604030504040204" pitchFamily="34" charset="0"/>
                <a:cs typeface="Verdana" panose="020B0604030504040204" pitchFamily="34" charset="0"/>
              </a:rPr>
              <a:t>Grundlagen </a:t>
            </a:r>
            <a:r>
              <a:rPr lang="de-DE" sz="1600" dirty="0">
                <a:latin typeface="Verdana" panose="020B0604030504040204" pitchFamily="34" charset="0"/>
                <a:ea typeface="Verdana" panose="020B0604030504040204" pitchFamily="34" charset="0"/>
                <a:cs typeface="Verdana" panose="020B0604030504040204" pitchFamily="34" charset="0"/>
              </a:rPr>
              <a:t>zur Messtechnik</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422637852"/>
              </p:ext>
            </p:extLst>
          </p:nvPr>
        </p:nvGraphicFramePr>
        <p:xfrm>
          <a:off x="899592" y="1340768"/>
          <a:ext cx="7488832" cy="424942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TJ103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Was </a:t>
                      </a:r>
                      <a:r>
                        <a:rPr lang="de-DE" sz="1800" b="1" i="0" u="none" strike="noStrike" dirty="0">
                          <a:solidFill>
                            <a:srgbClr val="FFFFFF"/>
                          </a:solidFill>
                          <a:effectLst/>
                          <a:latin typeface="Arial"/>
                        </a:rPr>
                        <a:t>ist ein </a:t>
                      </a:r>
                      <a:r>
                        <a:rPr lang="de-DE" sz="1800" b="1" i="0" u="none" strike="noStrike" dirty="0" err="1">
                          <a:solidFill>
                            <a:srgbClr val="FFFFFF"/>
                          </a:solidFill>
                          <a:effectLst/>
                          <a:latin typeface="Arial"/>
                        </a:rPr>
                        <a:t>Dipmeter</a:t>
                      </a:r>
                      <a:r>
                        <a:rPr lang="de-DE" sz="1800" b="1" i="0" u="none" strike="noStrike" dirty="0">
                          <a:solidFill>
                            <a:srgbClr val="FFFFFF"/>
                          </a:solidFill>
                          <a:effectLst/>
                          <a:latin typeface="Arial"/>
                        </a:rPr>
                        <a:t>? Ein </a:t>
                      </a:r>
                      <a:r>
                        <a:rPr lang="de-DE" sz="1800" b="1" i="0" u="none" strike="noStrike" dirty="0" err="1">
                          <a:solidFill>
                            <a:srgbClr val="FFFFFF"/>
                          </a:solidFill>
                          <a:effectLst/>
                          <a:latin typeface="Arial"/>
                        </a:rPr>
                        <a:t>Dipmeter</a:t>
                      </a:r>
                      <a:r>
                        <a:rPr lang="de-DE" sz="1800" b="1" i="0" u="none" strike="noStrike" dirty="0">
                          <a:solidFill>
                            <a:srgbClr val="FFFFFF"/>
                          </a:solidFill>
                          <a:effectLst/>
                          <a:latin typeface="Arial"/>
                        </a:rPr>
                        <a:t> ist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dirty="0">
                          <a:solidFill>
                            <a:srgbClr val="000000"/>
                          </a:solidFill>
                          <a:effectLst/>
                          <a:latin typeface="Arial"/>
                        </a:rPr>
                        <a:t>ein selektiver Feldstärkemesser, der den Maximalwert der elektrischen Feldstärke anzeigt und der zur Überprüfung der Nutzsignal- und Nebenwellenabstrahlungen eingesetzt werden kann.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eine abgleichbare Stehwellenmessbrücke, mit der der Reflexionsfaktor und der </a:t>
                      </a:r>
                      <a:r>
                        <a:rPr lang="de-DE" sz="1800" b="0" i="0" u="none" strike="noStrike" dirty="0" err="1">
                          <a:solidFill>
                            <a:srgbClr val="000000"/>
                          </a:solidFill>
                          <a:effectLst/>
                          <a:latin typeface="Arial"/>
                        </a:rPr>
                        <a:t>Impedanz­verlauf</a:t>
                      </a:r>
                      <a:r>
                        <a:rPr lang="de-DE" sz="1800" b="0" i="0" u="none" strike="noStrike" dirty="0">
                          <a:solidFill>
                            <a:srgbClr val="000000"/>
                          </a:solidFill>
                          <a:effectLst/>
                          <a:latin typeface="Arial"/>
                        </a:rPr>
                        <a:t> einer angeschlossenen Antenne oder einer LC-Kombination gemessen werden kann.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ein abstimmbarer Oszillator mit einem Indikator, der anzeigt, wenn von einem ankoppelten Resonanzkreis bei einer Frequenz HF-Energie aufgenommen oder abgegeben wird.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ein auf eine feste Frequenz eingestellter RC-Schwingkreis mit einem Indikator, der anzeigt, wie stark die Abstrahlung unerwünschter Oberwellen ist.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1035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1648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42019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0228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1409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08233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417056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49975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5542727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2241295970"/>
              </p:ext>
            </p:extLst>
          </p:nvPr>
        </p:nvGraphicFramePr>
        <p:xfrm>
          <a:off x="899592" y="3921467"/>
          <a:ext cx="7488832" cy="2315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TJ105</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Welches </a:t>
                      </a:r>
                      <a:r>
                        <a:rPr lang="de-DE" sz="1800" b="1" i="0" u="none" strike="noStrike" dirty="0">
                          <a:solidFill>
                            <a:srgbClr val="FFFFFF"/>
                          </a:solidFill>
                          <a:effectLst/>
                          <a:latin typeface="Arial"/>
                        </a:rPr>
                        <a:t>dieser Messgeräte ist für die Ermittlung der Resonanzfrequenz eines Traps, das für einen Dipol </a:t>
                      </a:r>
                      <a:r>
                        <a:rPr lang="de-DE" sz="1800" b="1" i="0" u="none" strike="noStrike" dirty="0" smtClean="0">
                          <a:solidFill>
                            <a:srgbClr val="FFFFFF"/>
                          </a:solidFill>
                          <a:effectLst/>
                          <a:latin typeface="Arial"/>
                        </a:rPr>
                        <a:t/>
                      </a:r>
                      <a:br>
                        <a:rPr lang="de-DE" sz="1800" b="1" i="0" u="none" strike="noStrike" dirty="0" smtClean="0">
                          <a:solidFill>
                            <a:srgbClr val="FFFFFF"/>
                          </a:solidFill>
                          <a:effectLst/>
                          <a:latin typeface="Arial"/>
                        </a:rPr>
                      </a:br>
                      <a:r>
                        <a:rPr lang="de-DE" sz="1800" b="1" i="0" u="none" strike="noStrike" dirty="0" smtClean="0">
                          <a:solidFill>
                            <a:srgbClr val="FFFFFF"/>
                          </a:solidFill>
                          <a:effectLst/>
                          <a:latin typeface="Arial"/>
                        </a:rPr>
                        <a:t>genutzt </a:t>
                      </a:r>
                      <a:r>
                        <a:rPr lang="de-DE" sz="1800" b="1" i="0" u="none" strike="noStrike" dirty="0">
                          <a:solidFill>
                            <a:srgbClr val="FFFFFF"/>
                          </a:solidFill>
                          <a:effectLst/>
                          <a:latin typeface="Arial"/>
                        </a:rPr>
                        <a:t>werden soll, am besten geeignet?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Eine SWR-Messbrücke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Ein Frequenzmessgerät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 Resonanzwellenmesser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Ein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Dipmeter</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7669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1585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5269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9043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1357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75333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50866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87694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896862029"/>
              </p:ext>
            </p:extLst>
          </p:nvPr>
        </p:nvGraphicFramePr>
        <p:xfrm>
          <a:off x="899592" y="1340768"/>
          <a:ext cx="7488832" cy="22288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TJ104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Wozu </a:t>
                      </a:r>
                      <a:r>
                        <a:rPr lang="de-DE" sz="1800" b="1" i="0" u="none" strike="noStrike" dirty="0">
                          <a:solidFill>
                            <a:srgbClr val="FFFFFF"/>
                          </a:solidFill>
                          <a:effectLst/>
                          <a:latin typeface="Arial"/>
                        </a:rPr>
                        <a:t>wird ein </a:t>
                      </a:r>
                      <a:r>
                        <a:rPr lang="de-DE" sz="1800" b="1" i="0" u="none" strike="noStrike" dirty="0" err="1">
                          <a:solidFill>
                            <a:srgbClr val="FFFFFF"/>
                          </a:solidFill>
                          <a:effectLst/>
                          <a:latin typeface="Arial"/>
                        </a:rPr>
                        <a:t>Dipmeter</a:t>
                      </a:r>
                      <a:r>
                        <a:rPr lang="de-DE" sz="1800" b="1" i="0" u="none" strike="noStrike" dirty="0">
                          <a:solidFill>
                            <a:srgbClr val="FFFFFF"/>
                          </a:solidFill>
                          <a:effectLst/>
                          <a:latin typeface="Arial"/>
                        </a:rPr>
                        <a:t> beispielsweise verwendet? </a:t>
                      </a:r>
                      <a:r>
                        <a:rPr lang="de-DE" sz="1800" b="1" i="0" u="none" strike="noStrike" dirty="0" smtClean="0">
                          <a:solidFill>
                            <a:srgbClr val="FFFFFF"/>
                          </a:solidFill>
                          <a:effectLst/>
                          <a:latin typeface="Arial"/>
                        </a:rPr>
                        <a:t/>
                      </a:r>
                      <a:br>
                        <a:rPr lang="de-DE" sz="1800" b="1" i="0" u="none" strike="noStrike" dirty="0" smtClean="0">
                          <a:solidFill>
                            <a:srgbClr val="FFFFFF"/>
                          </a:solidFill>
                          <a:effectLst/>
                          <a:latin typeface="Arial"/>
                        </a:rPr>
                      </a:br>
                      <a:r>
                        <a:rPr lang="de-DE" sz="1800" b="1" i="0" u="none" strike="noStrike" dirty="0" smtClean="0">
                          <a:solidFill>
                            <a:srgbClr val="FFFFFF"/>
                          </a:solidFill>
                          <a:effectLst/>
                          <a:latin typeface="Arial"/>
                        </a:rPr>
                        <a:t>Ein </a:t>
                      </a:r>
                      <a:r>
                        <a:rPr lang="de-DE" sz="1800" b="1" i="0" u="none" strike="noStrike" dirty="0" err="1">
                          <a:solidFill>
                            <a:srgbClr val="FFFFFF"/>
                          </a:solidFill>
                          <a:effectLst/>
                          <a:latin typeface="Arial"/>
                        </a:rPr>
                        <a:t>Dipmeter</a:t>
                      </a:r>
                      <a:r>
                        <a:rPr lang="de-DE" sz="1800" b="1" i="0" u="none" strike="noStrike" dirty="0">
                          <a:solidFill>
                            <a:srgbClr val="FFFFFF"/>
                          </a:solidFill>
                          <a:effectLst/>
                          <a:latin typeface="Arial"/>
                        </a:rPr>
                        <a:t> wird verwendet zur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ungefähren Bestimmung der Leistung eines Senders.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genauen Bestimmung der Dämpfung eines Schwingkreises.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ungefähren Bestimmung der Resonanzfrequenz eines Schwingkreises.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genauen Bestimmung der Güte eines Schwingkreises.</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19380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3186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27741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2371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2947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19168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274276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32118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5542727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22</a:t>
            </a:fld>
            <a:endParaRPr lang="de-DE" altLang="en-US" dirty="0"/>
          </a:p>
        </p:txBody>
      </p:sp>
      <p:graphicFrame>
        <p:nvGraphicFramePr>
          <p:cNvPr id="18" name="Tabelle 17"/>
          <p:cNvGraphicFramePr>
            <a:graphicFrameLocks noGrp="1"/>
          </p:cNvGraphicFramePr>
          <p:nvPr>
            <p:extLst>
              <p:ext uri="{D42A27DB-BD31-4B8C-83A1-F6EECF244321}">
                <p14:modId xmlns:p14="http://schemas.microsoft.com/office/powerpoint/2010/main" val="3945719760"/>
              </p:ext>
            </p:extLst>
          </p:nvPr>
        </p:nvGraphicFramePr>
        <p:xfrm>
          <a:off x="899592" y="2276872"/>
          <a:ext cx="7488832" cy="241617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TJ106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ermittelt man die Resonanzfrequenz eines Antennen-Schwingkreises? Man ermittelt sie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mit einem Frequenzmesser oder einem Oszilloskop.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mit einem Digital -Multimeter in der Stellung Frequenzmessung.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mit Hilfe der S-Meter Anzeige bei Anschluss des Schwingkreises an den Empfängereingang.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durch Messung von L und C und Berechnung oder z.B. mit einem </a:t>
                      </a:r>
                      <a:r>
                        <a:rPr lang="de-DE" sz="1800" b="0" i="0" u="none" strike="noStrike" dirty="0" err="1">
                          <a:solidFill>
                            <a:srgbClr val="000000"/>
                          </a:solidFill>
                          <a:effectLst/>
                          <a:latin typeface="Arial"/>
                        </a:rPr>
                        <a:t>Dipmeter</a:t>
                      </a:r>
                      <a:r>
                        <a:rPr lang="de-DE"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8741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32547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5623" y="37102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426783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32308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8529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1600" y="367886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424257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64464320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Das SWR-Meter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23</a:t>
            </a:fld>
            <a:endParaRPr lang="de-DE" altLang="en-US"/>
          </a:p>
        </p:txBody>
      </p:sp>
      <mc:AlternateContent xmlns:mc="http://schemas.openxmlformats.org/markup-compatibility/2006" xmlns:a14="http://schemas.microsoft.com/office/drawing/2010/main">
        <mc:Choice Requires="a14">
          <p:sp>
            <p:nvSpPr>
              <p:cNvPr id="9" name="Textfeld 8"/>
              <p:cNvSpPr txBox="1"/>
              <p:nvPr/>
            </p:nvSpPr>
            <p:spPr>
              <a:xfrm>
                <a:off x="692763" y="1052736"/>
                <a:ext cx="7767670" cy="5091009"/>
              </a:xfrm>
              <a:prstGeom prst="rect">
                <a:avLst/>
              </a:prstGeom>
              <a:noFill/>
            </p:spPr>
            <p:txBody>
              <a:bodyPr wrap="square" rtlCol="0">
                <a:spAutoFit/>
              </a:bodyPr>
              <a:lstStyle/>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Zur Überprüfung der Anpassung des Senders an die Antenne verwendet ein Funkamateur ein Stehwellenmessgerät (SWR-Meter). Was Stehwellen sind und was SWR oder VSWR bedeutet, wurde </a:t>
                </a:r>
                <a:r>
                  <a:rPr lang="de-DE" sz="1500" dirty="0">
                    <a:latin typeface="Verdana" panose="020B0604030504040204" pitchFamily="34" charset="0"/>
                    <a:ea typeface="Verdana" panose="020B0604030504040204" pitchFamily="34" charset="0"/>
                    <a:cs typeface="Verdana" panose="020B0604030504040204" pitchFamily="34" charset="0"/>
                  </a:rPr>
                  <a:t>in diesem Lehrgang in Lektion 10 schon ein wenig beschrieben. Hier folgt noch eine Ergänzung im Rahmen der Messtechnik. Die Formel für die Berechnung des SWR (s) findet </a:t>
                </a:r>
                <a:r>
                  <a:rPr lang="de-DE" sz="1500" dirty="0" smtClean="0">
                    <a:latin typeface="Verdana" panose="020B0604030504040204" pitchFamily="34" charset="0"/>
                    <a:ea typeface="Verdana" panose="020B0604030504040204" pitchFamily="34" charset="0"/>
                    <a:cs typeface="Verdana" panose="020B0604030504040204" pitchFamily="34" charset="0"/>
                  </a:rPr>
                  <a:t>man </a:t>
                </a:r>
                <a:r>
                  <a:rPr lang="de-DE" sz="1500" dirty="0">
                    <a:latin typeface="Verdana" panose="020B0604030504040204" pitchFamily="34" charset="0"/>
                    <a:ea typeface="Verdana" panose="020B0604030504040204" pitchFamily="34" charset="0"/>
                    <a:cs typeface="Verdana" panose="020B0604030504040204" pitchFamily="34" charset="0"/>
                  </a:rPr>
                  <a:t>in der Formelsammlung der </a:t>
                </a:r>
                <a:r>
                  <a:rPr lang="de-DE" sz="1500" dirty="0" err="1">
                    <a:latin typeface="Verdana" panose="020B0604030504040204" pitchFamily="34" charset="0"/>
                    <a:ea typeface="Verdana" panose="020B0604030504040204" pitchFamily="34" charset="0"/>
                    <a:cs typeface="Verdana" panose="020B0604030504040204" pitchFamily="34" charset="0"/>
                  </a:rPr>
                  <a:t>BNetzA</a:t>
                </a:r>
                <a:r>
                  <a:rPr lang="de-DE" sz="1500" dirty="0" smtClean="0">
                    <a:latin typeface="Verdana" panose="020B0604030504040204" pitchFamily="34" charset="0"/>
                    <a:ea typeface="Verdana" panose="020B0604030504040204" pitchFamily="34" charset="0"/>
                    <a:cs typeface="Verdana" panose="020B0604030504040204" pitchFamily="34" charset="0"/>
                  </a:rPr>
                  <a:t>.</a:t>
                </a:r>
                <a:br>
                  <a:rPr lang="de-DE" sz="1500" dirty="0" smtClean="0">
                    <a:latin typeface="Verdana" panose="020B0604030504040204" pitchFamily="34" charset="0"/>
                    <a:ea typeface="Verdana" panose="020B0604030504040204" pitchFamily="34" charset="0"/>
                    <a:cs typeface="Verdana" panose="020B0604030504040204" pitchFamily="34" charset="0"/>
                  </a:rPr>
                </a:b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14:m>
                  <m:oMathPara xmlns:m="http://schemas.openxmlformats.org/officeDocument/2006/math">
                    <m:oMathParaPr>
                      <m:jc m:val="left"/>
                    </m:oMathParaPr>
                    <m:oMath xmlns:m="http://schemas.openxmlformats.org/officeDocument/2006/math">
                      <m:r>
                        <a:rPr lang="de-DE" sz="1500" b="0" i="1" smtClean="0">
                          <a:latin typeface="Cambria Math"/>
                          <a:ea typeface="Verdana" panose="020B0604030504040204" pitchFamily="34" charset="0"/>
                          <a:cs typeface="Verdana" panose="020B0604030504040204" pitchFamily="34" charset="0"/>
                        </a:rPr>
                        <m:t>𝑠</m:t>
                      </m:r>
                      <m:r>
                        <a:rPr lang="de-DE" sz="1500" b="0" i="1" smtClean="0">
                          <a:latin typeface="Cambria Math"/>
                          <a:ea typeface="Verdana" panose="020B0604030504040204" pitchFamily="34" charset="0"/>
                          <a:cs typeface="Verdana" panose="020B0604030504040204" pitchFamily="34" charset="0"/>
                        </a:rPr>
                        <m:t>= </m:t>
                      </m:r>
                      <m:f>
                        <m:fPr>
                          <m:ctrlPr>
                            <a:rPr lang="de-DE" sz="1500" b="0" i="1" smtClean="0">
                              <a:latin typeface="Cambria Math"/>
                              <a:ea typeface="Verdana" panose="020B0604030504040204" pitchFamily="34" charset="0"/>
                              <a:cs typeface="Verdana" panose="020B0604030504040204" pitchFamily="34" charset="0"/>
                            </a:rPr>
                          </m:ctrlPr>
                        </m:fPr>
                        <m:num>
                          <m:r>
                            <a:rPr lang="de-DE" sz="1500" b="0" i="1" smtClean="0">
                              <a:latin typeface="Cambria Math"/>
                              <a:ea typeface="Verdana" panose="020B0604030504040204" pitchFamily="34" charset="0"/>
                              <a:cs typeface="Verdana" panose="020B0604030504040204" pitchFamily="34" charset="0"/>
                            </a:rPr>
                            <m:t>𝑈</m:t>
                          </m:r>
                          <m:r>
                            <a:rPr lang="de-DE" sz="1500" b="0" i="1" baseline="-25000" smtClean="0">
                              <a:latin typeface="Cambria Math"/>
                              <a:ea typeface="Verdana" panose="020B0604030504040204" pitchFamily="34" charset="0"/>
                              <a:cs typeface="Verdana" panose="020B0604030504040204" pitchFamily="34" charset="0"/>
                            </a:rPr>
                            <m:t>𝑚𝑎𝑥</m:t>
                          </m:r>
                        </m:num>
                        <m:den>
                          <m:r>
                            <a:rPr lang="de-DE" sz="1500" i="1">
                              <a:latin typeface="Cambria Math"/>
                              <a:ea typeface="Verdana" panose="020B0604030504040204" pitchFamily="34" charset="0"/>
                              <a:cs typeface="Verdana" panose="020B0604030504040204" pitchFamily="34" charset="0"/>
                            </a:rPr>
                            <m:t>𝑈</m:t>
                          </m:r>
                          <m:r>
                            <a:rPr lang="de-DE" sz="1500" i="1" baseline="-25000">
                              <a:latin typeface="Cambria Math"/>
                              <a:ea typeface="Verdana" panose="020B0604030504040204" pitchFamily="34" charset="0"/>
                              <a:cs typeface="Verdana" panose="020B0604030504040204" pitchFamily="34" charset="0"/>
                            </a:rPr>
                            <m:t>𝑚</m:t>
                          </m:r>
                          <m:r>
                            <a:rPr lang="de-DE" sz="1500" b="0" i="1" baseline="-25000" smtClean="0">
                              <a:latin typeface="Cambria Math"/>
                              <a:ea typeface="Verdana" panose="020B0604030504040204" pitchFamily="34" charset="0"/>
                              <a:cs typeface="Verdana" panose="020B0604030504040204" pitchFamily="34" charset="0"/>
                            </a:rPr>
                            <m:t>𝑖𝑛</m:t>
                          </m:r>
                        </m:den>
                      </m:f>
                      <m:r>
                        <a:rPr lang="de-DE" sz="1500" b="0" i="1" smtClean="0">
                          <a:latin typeface="Cambria Math"/>
                          <a:ea typeface="Verdana" panose="020B0604030504040204" pitchFamily="34" charset="0"/>
                          <a:cs typeface="Verdana" panose="020B0604030504040204" pitchFamily="34" charset="0"/>
                        </a:rPr>
                        <m:t>= </m:t>
                      </m:r>
                      <m:f>
                        <m:fPr>
                          <m:ctrlPr>
                            <a:rPr lang="de-DE" sz="1500" b="0" i="1" smtClean="0">
                              <a:latin typeface="Cambria Math"/>
                              <a:ea typeface="Verdana" panose="020B0604030504040204" pitchFamily="34" charset="0"/>
                              <a:cs typeface="Verdana" panose="020B0604030504040204" pitchFamily="34" charset="0"/>
                            </a:rPr>
                          </m:ctrlPr>
                        </m:fPr>
                        <m:num>
                          <m:r>
                            <a:rPr lang="de-DE" sz="1500" b="0" i="1" smtClean="0">
                              <a:latin typeface="Cambria Math"/>
                              <a:ea typeface="Verdana" panose="020B0604030504040204" pitchFamily="34" charset="0"/>
                              <a:cs typeface="Verdana" panose="020B0604030504040204" pitchFamily="34" charset="0"/>
                            </a:rPr>
                            <m:t>𝑈</m:t>
                          </m:r>
                          <m:r>
                            <a:rPr lang="de-DE" sz="1500" b="0" i="1" baseline="-25000" smtClean="0">
                              <a:latin typeface="Cambria Math"/>
                              <a:ea typeface="Verdana" panose="020B0604030504040204" pitchFamily="34" charset="0"/>
                              <a:cs typeface="Verdana" panose="020B0604030504040204" pitchFamily="34" charset="0"/>
                            </a:rPr>
                            <m:t>𝑣</m:t>
                          </m:r>
                          <m:r>
                            <a:rPr lang="de-DE" sz="1500" b="0" i="1" smtClean="0">
                              <a:latin typeface="Cambria Math"/>
                              <a:ea typeface="Verdana" panose="020B0604030504040204" pitchFamily="34" charset="0"/>
                              <a:cs typeface="Verdana" panose="020B0604030504040204" pitchFamily="34" charset="0"/>
                            </a:rPr>
                            <m:t>+</m:t>
                          </m:r>
                          <m:r>
                            <a:rPr lang="de-DE" sz="1500" b="0" i="1" smtClean="0">
                              <a:latin typeface="Cambria Math"/>
                              <a:ea typeface="Verdana" panose="020B0604030504040204" pitchFamily="34" charset="0"/>
                              <a:cs typeface="Verdana" panose="020B0604030504040204" pitchFamily="34" charset="0"/>
                            </a:rPr>
                            <m:t>𝑈𝑟</m:t>
                          </m:r>
                        </m:num>
                        <m:den>
                          <m:r>
                            <a:rPr lang="de-DE" sz="1500" i="1">
                              <a:latin typeface="Cambria Math"/>
                              <a:ea typeface="Verdana" panose="020B0604030504040204" pitchFamily="34" charset="0"/>
                              <a:cs typeface="Verdana" panose="020B0604030504040204" pitchFamily="34" charset="0"/>
                            </a:rPr>
                            <m:t>𝑈</m:t>
                          </m:r>
                          <m:r>
                            <a:rPr lang="de-DE" sz="1500" i="1" baseline="-25000">
                              <a:latin typeface="Cambria Math"/>
                              <a:ea typeface="Verdana" panose="020B0604030504040204" pitchFamily="34" charset="0"/>
                              <a:cs typeface="Verdana" panose="020B0604030504040204" pitchFamily="34" charset="0"/>
                            </a:rPr>
                            <m:t>𝑣</m:t>
                          </m:r>
                          <m:r>
                            <a:rPr lang="de-DE" sz="1500" b="0" i="1" smtClean="0">
                              <a:latin typeface="Cambria Math"/>
                              <a:ea typeface="Verdana" panose="020B0604030504040204" pitchFamily="34" charset="0"/>
                              <a:cs typeface="Verdana" panose="020B0604030504040204" pitchFamily="34" charset="0"/>
                            </a:rPr>
                            <m:t>−</m:t>
                          </m:r>
                          <m:r>
                            <a:rPr lang="de-DE" sz="1500" b="0" i="1" smtClean="0">
                              <a:latin typeface="Cambria Math"/>
                              <a:ea typeface="Verdana" panose="020B0604030504040204" pitchFamily="34" charset="0"/>
                              <a:cs typeface="Verdana" panose="020B0604030504040204" pitchFamily="34" charset="0"/>
                            </a:rPr>
                            <m:t>𝑈𝑟</m:t>
                          </m:r>
                        </m:den>
                      </m:f>
                    </m:oMath>
                  </m:oMathPara>
                </a14:m>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b="1" dirty="0" smtClean="0">
                    <a:latin typeface="Verdana" panose="020B0604030504040204" pitchFamily="34" charset="0"/>
                    <a:ea typeface="Verdana" panose="020B0604030504040204" pitchFamily="34" charset="0"/>
                    <a:cs typeface="Verdana" panose="020B0604030504040204" pitchFamily="34" charset="0"/>
                  </a:rPr>
                  <a:t>Beispiel:</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Mit einem Richtkoppler (Stehwellenmessbrücke) wurde die vorlaufende Welle mit 1 V gemessen und die rücklaufende Welle mit 0,5 V. Wie groß ist das Stehwellenverhältnis</a:t>
                </a:r>
                <a:r>
                  <a:rPr lang="de-DE" sz="1500" dirty="0" smtClean="0">
                    <a:latin typeface="Verdana" panose="020B0604030504040204" pitchFamily="34" charset="0"/>
                    <a:ea typeface="Verdana" panose="020B0604030504040204" pitchFamily="34" charset="0"/>
                    <a:cs typeface="Verdana" panose="020B0604030504040204" pitchFamily="34" charset="0"/>
                  </a:rPr>
                  <a:t>?</a:t>
                </a:r>
                <a:br>
                  <a:rPr lang="de-DE" sz="1500" dirty="0" smtClean="0">
                    <a:latin typeface="Verdana" panose="020B0604030504040204" pitchFamily="34" charset="0"/>
                    <a:ea typeface="Verdana" panose="020B0604030504040204" pitchFamily="34" charset="0"/>
                    <a:cs typeface="Verdana" panose="020B0604030504040204" pitchFamily="34" charset="0"/>
                  </a:rPr>
                </a:b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14:m>
                  <m:oMathPara xmlns:m="http://schemas.openxmlformats.org/officeDocument/2006/math">
                    <m:oMathParaPr>
                      <m:jc m:val="left"/>
                    </m:oMathParaPr>
                    <m:oMath xmlns:m="http://schemas.openxmlformats.org/officeDocument/2006/math">
                      <m:r>
                        <a:rPr lang="de-DE" sz="1500" i="1">
                          <a:latin typeface="Cambria Math"/>
                          <a:ea typeface="Verdana" panose="020B0604030504040204" pitchFamily="34" charset="0"/>
                          <a:cs typeface="Verdana" panose="020B0604030504040204" pitchFamily="34" charset="0"/>
                        </a:rPr>
                        <m:t>𝑠</m:t>
                      </m:r>
                      <m:r>
                        <a:rPr lang="de-DE" sz="1500" i="1" smtClean="0">
                          <a:latin typeface="Cambria Math"/>
                          <a:ea typeface="Verdana" panose="020B0604030504040204" pitchFamily="34" charset="0"/>
                          <a:cs typeface="Verdana" panose="020B0604030504040204" pitchFamily="34" charset="0"/>
                        </a:rPr>
                        <m:t>=</m:t>
                      </m:r>
                      <m:r>
                        <a:rPr lang="de-DE" sz="1500" i="1">
                          <a:latin typeface="Cambria Math"/>
                          <a:ea typeface="Verdana" panose="020B0604030504040204" pitchFamily="34" charset="0"/>
                          <a:cs typeface="Verdana" panose="020B0604030504040204" pitchFamily="34" charset="0"/>
                        </a:rPr>
                        <m:t> </m:t>
                      </m:r>
                      <m:f>
                        <m:fPr>
                          <m:ctrlPr>
                            <a:rPr lang="de-DE" sz="1500" i="1">
                              <a:latin typeface="Cambria Math"/>
                              <a:ea typeface="Verdana" panose="020B0604030504040204" pitchFamily="34" charset="0"/>
                              <a:cs typeface="Verdana" panose="020B0604030504040204" pitchFamily="34" charset="0"/>
                            </a:rPr>
                          </m:ctrlPr>
                        </m:fPr>
                        <m:num>
                          <m:r>
                            <a:rPr lang="de-DE" sz="1500" i="1">
                              <a:latin typeface="Cambria Math"/>
                              <a:ea typeface="Verdana" panose="020B0604030504040204" pitchFamily="34" charset="0"/>
                              <a:cs typeface="Verdana" panose="020B0604030504040204" pitchFamily="34" charset="0"/>
                            </a:rPr>
                            <m:t>𝑈</m:t>
                          </m:r>
                          <m:r>
                            <a:rPr lang="de-DE" sz="1500" i="1" baseline="-25000">
                              <a:latin typeface="Cambria Math"/>
                              <a:ea typeface="Verdana" panose="020B0604030504040204" pitchFamily="34" charset="0"/>
                              <a:cs typeface="Verdana" panose="020B0604030504040204" pitchFamily="34" charset="0"/>
                            </a:rPr>
                            <m:t>𝑣</m:t>
                          </m:r>
                          <m:r>
                            <a:rPr lang="de-DE" sz="1500" i="1">
                              <a:latin typeface="Cambria Math"/>
                              <a:ea typeface="Verdana" panose="020B0604030504040204" pitchFamily="34" charset="0"/>
                              <a:cs typeface="Verdana" panose="020B0604030504040204" pitchFamily="34" charset="0"/>
                            </a:rPr>
                            <m:t>+</m:t>
                          </m:r>
                          <m:r>
                            <a:rPr lang="de-DE" sz="1500" i="1">
                              <a:latin typeface="Cambria Math"/>
                              <a:ea typeface="Verdana" panose="020B0604030504040204" pitchFamily="34" charset="0"/>
                              <a:cs typeface="Verdana" panose="020B0604030504040204" pitchFamily="34" charset="0"/>
                            </a:rPr>
                            <m:t>𝑈𝑟</m:t>
                          </m:r>
                        </m:num>
                        <m:den>
                          <m:r>
                            <a:rPr lang="de-DE" sz="1500" i="1">
                              <a:latin typeface="Cambria Math"/>
                              <a:ea typeface="Verdana" panose="020B0604030504040204" pitchFamily="34" charset="0"/>
                              <a:cs typeface="Verdana" panose="020B0604030504040204" pitchFamily="34" charset="0"/>
                            </a:rPr>
                            <m:t>𝑈</m:t>
                          </m:r>
                          <m:r>
                            <a:rPr lang="de-DE" sz="1500" i="1" baseline="-25000">
                              <a:latin typeface="Cambria Math"/>
                              <a:ea typeface="Verdana" panose="020B0604030504040204" pitchFamily="34" charset="0"/>
                              <a:cs typeface="Verdana" panose="020B0604030504040204" pitchFamily="34" charset="0"/>
                            </a:rPr>
                            <m:t>𝑣</m:t>
                          </m:r>
                          <m:r>
                            <a:rPr lang="de-DE" sz="1500" i="1">
                              <a:latin typeface="Cambria Math"/>
                              <a:ea typeface="Verdana" panose="020B0604030504040204" pitchFamily="34" charset="0"/>
                              <a:cs typeface="Verdana" panose="020B0604030504040204" pitchFamily="34" charset="0"/>
                            </a:rPr>
                            <m:t>−</m:t>
                          </m:r>
                          <m:r>
                            <a:rPr lang="de-DE" sz="1500" i="1">
                              <a:latin typeface="Cambria Math"/>
                              <a:ea typeface="Verdana" panose="020B0604030504040204" pitchFamily="34" charset="0"/>
                              <a:cs typeface="Verdana" panose="020B0604030504040204" pitchFamily="34" charset="0"/>
                            </a:rPr>
                            <m:t>𝑈𝑟</m:t>
                          </m:r>
                        </m:den>
                      </m:f>
                      <m:r>
                        <a:rPr lang="de-DE" sz="1500" b="0" i="1" smtClean="0">
                          <a:latin typeface="Cambria Math"/>
                          <a:ea typeface="Verdana" panose="020B0604030504040204" pitchFamily="34" charset="0"/>
                          <a:cs typeface="Verdana" panose="020B0604030504040204" pitchFamily="34" charset="0"/>
                        </a:rPr>
                        <m:t>=</m:t>
                      </m:r>
                      <m:f>
                        <m:fPr>
                          <m:ctrlPr>
                            <a:rPr lang="de-DE" sz="1500" i="1">
                              <a:latin typeface="Cambria Math"/>
                              <a:ea typeface="Verdana" panose="020B0604030504040204" pitchFamily="34" charset="0"/>
                              <a:cs typeface="Verdana" panose="020B0604030504040204" pitchFamily="34" charset="0"/>
                            </a:rPr>
                          </m:ctrlPr>
                        </m:fPr>
                        <m:num>
                          <m:r>
                            <a:rPr lang="de-DE" sz="1500" b="0" i="1" smtClean="0">
                              <a:latin typeface="Cambria Math"/>
                              <a:ea typeface="Verdana" panose="020B0604030504040204" pitchFamily="34" charset="0"/>
                              <a:cs typeface="Verdana" panose="020B0604030504040204" pitchFamily="34" charset="0"/>
                            </a:rPr>
                            <m:t>1</m:t>
                          </m:r>
                          <m:r>
                            <a:rPr lang="de-DE" sz="1500" b="0" i="1" smtClean="0">
                              <a:latin typeface="Cambria Math"/>
                              <a:ea typeface="Verdana" panose="020B0604030504040204" pitchFamily="34" charset="0"/>
                              <a:cs typeface="Verdana" panose="020B0604030504040204" pitchFamily="34" charset="0"/>
                            </a:rPr>
                            <m:t>𝑉</m:t>
                          </m:r>
                          <m:r>
                            <a:rPr lang="de-DE" sz="1500" b="0" i="1" smtClean="0">
                              <a:latin typeface="Cambria Math"/>
                              <a:ea typeface="Verdana" panose="020B0604030504040204" pitchFamily="34" charset="0"/>
                              <a:cs typeface="Verdana" panose="020B0604030504040204" pitchFamily="34" charset="0"/>
                            </a:rPr>
                            <m:t>+0,5</m:t>
                          </m:r>
                          <m:r>
                            <a:rPr lang="de-DE" sz="1500" b="0" i="1" smtClean="0">
                              <a:latin typeface="Cambria Math"/>
                              <a:ea typeface="Verdana" panose="020B0604030504040204" pitchFamily="34" charset="0"/>
                              <a:cs typeface="Verdana" panose="020B0604030504040204" pitchFamily="34" charset="0"/>
                            </a:rPr>
                            <m:t>𝑉</m:t>
                          </m:r>
                        </m:num>
                        <m:den>
                          <m:r>
                            <a:rPr lang="de-DE" sz="1500" i="1">
                              <a:latin typeface="Cambria Math"/>
                              <a:ea typeface="Verdana" panose="020B0604030504040204" pitchFamily="34" charset="0"/>
                              <a:cs typeface="Verdana" panose="020B0604030504040204" pitchFamily="34" charset="0"/>
                            </a:rPr>
                            <m:t>1</m:t>
                          </m:r>
                          <m:r>
                            <a:rPr lang="de-DE" sz="1500" i="1">
                              <a:latin typeface="Cambria Math"/>
                              <a:ea typeface="Verdana" panose="020B0604030504040204" pitchFamily="34" charset="0"/>
                              <a:cs typeface="Verdana" panose="020B0604030504040204" pitchFamily="34" charset="0"/>
                            </a:rPr>
                            <m:t>𝑉</m:t>
                          </m:r>
                          <m:r>
                            <a:rPr lang="de-DE" sz="1500" b="0" i="1" smtClean="0">
                              <a:latin typeface="Cambria Math"/>
                              <a:ea typeface="Verdana" panose="020B0604030504040204" pitchFamily="34" charset="0"/>
                              <a:cs typeface="Verdana" panose="020B0604030504040204" pitchFamily="34" charset="0"/>
                            </a:rPr>
                            <m:t>−</m:t>
                          </m:r>
                          <m:r>
                            <a:rPr lang="de-DE" sz="1500" i="1">
                              <a:latin typeface="Cambria Math"/>
                              <a:ea typeface="Verdana" panose="020B0604030504040204" pitchFamily="34" charset="0"/>
                              <a:cs typeface="Verdana" panose="020B0604030504040204" pitchFamily="34" charset="0"/>
                            </a:rPr>
                            <m:t>0,5</m:t>
                          </m:r>
                          <m:r>
                            <a:rPr lang="de-DE" sz="1500" i="1">
                              <a:latin typeface="Cambria Math"/>
                              <a:ea typeface="Verdana" panose="020B0604030504040204" pitchFamily="34" charset="0"/>
                              <a:cs typeface="Verdana" panose="020B0604030504040204" pitchFamily="34" charset="0"/>
                            </a:rPr>
                            <m:t>𝑉</m:t>
                          </m:r>
                        </m:den>
                      </m:f>
                      <m:r>
                        <a:rPr lang="de-DE" sz="1500" i="1">
                          <a:latin typeface="Cambria Math"/>
                          <a:ea typeface="Verdana" panose="020B0604030504040204" pitchFamily="34" charset="0"/>
                          <a:cs typeface="Verdana" panose="020B0604030504040204" pitchFamily="34" charset="0"/>
                        </a:rPr>
                        <m:t>=</m:t>
                      </m:r>
                      <m:f>
                        <m:fPr>
                          <m:ctrlPr>
                            <a:rPr lang="de-DE" sz="1500" i="1">
                              <a:latin typeface="Cambria Math"/>
                              <a:ea typeface="Verdana" panose="020B0604030504040204" pitchFamily="34" charset="0"/>
                              <a:cs typeface="Verdana" panose="020B0604030504040204" pitchFamily="34" charset="0"/>
                            </a:rPr>
                          </m:ctrlPr>
                        </m:fPr>
                        <m:num>
                          <m:r>
                            <a:rPr lang="de-DE" sz="1500" i="1">
                              <a:latin typeface="Cambria Math"/>
                              <a:ea typeface="Verdana" panose="020B0604030504040204" pitchFamily="34" charset="0"/>
                              <a:cs typeface="Verdana" panose="020B0604030504040204" pitchFamily="34" charset="0"/>
                            </a:rPr>
                            <m:t>1,5</m:t>
                          </m:r>
                          <m:r>
                            <a:rPr lang="de-DE" sz="1500" i="1">
                              <a:latin typeface="Cambria Math"/>
                              <a:ea typeface="Verdana" panose="020B0604030504040204" pitchFamily="34" charset="0"/>
                              <a:cs typeface="Verdana" panose="020B0604030504040204" pitchFamily="34" charset="0"/>
                            </a:rPr>
                            <m:t>𝑉</m:t>
                          </m:r>
                        </m:num>
                        <m:den>
                          <m:r>
                            <a:rPr lang="de-DE" sz="1500" i="1">
                              <a:latin typeface="Cambria Math"/>
                              <a:ea typeface="Verdana" panose="020B0604030504040204" pitchFamily="34" charset="0"/>
                              <a:cs typeface="Verdana" panose="020B0604030504040204" pitchFamily="34" charset="0"/>
                            </a:rPr>
                            <m:t>0,5</m:t>
                          </m:r>
                          <m:r>
                            <a:rPr lang="de-DE" sz="1500" i="1">
                              <a:latin typeface="Cambria Math"/>
                              <a:ea typeface="Verdana" panose="020B0604030504040204" pitchFamily="34" charset="0"/>
                              <a:cs typeface="Verdana" panose="020B0604030504040204" pitchFamily="34" charset="0"/>
                            </a:rPr>
                            <m:t>𝑉</m:t>
                          </m:r>
                        </m:den>
                      </m:f>
                      <m:r>
                        <a:rPr lang="de-DE" sz="1500" b="0" i="1" smtClean="0">
                          <a:latin typeface="Cambria Math"/>
                          <a:ea typeface="Verdana" panose="020B0604030504040204" pitchFamily="34" charset="0"/>
                          <a:cs typeface="Verdana" panose="020B0604030504040204" pitchFamily="34" charset="0"/>
                        </a:rPr>
                        <m:t>=3</m:t>
                      </m:r>
                    </m:oMath>
                  </m:oMathPara>
                </a14:m>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b="1" dirty="0" smtClean="0">
                    <a:latin typeface="Verdana" panose="020B0604030504040204" pitchFamily="34" charset="0"/>
                    <a:ea typeface="Verdana" panose="020B0604030504040204" pitchFamily="34" charset="0"/>
                    <a:cs typeface="Verdana" panose="020B0604030504040204" pitchFamily="34" charset="0"/>
                  </a:rPr>
                  <a:t>Lösung:</a:t>
                </a:r>
                <a:r>
                  <a:rPr lang="de-DE" sz="1500" dirty="0" smtClean="0">
                    <a:latin typeface="Verdana" panose="020B0604030504040204" pitchFamily="34" charset="0"/>
                    <a:ea typeface="Verdana" panose="020B0604030504040204" pitchFamily="34" charset="0"/>
                    <a:cs typeface="Verdana" panose="020B0604030504040204" pitchFamily="34" charset="0"/>
                  </a:rPr>
                  <a:t> Wenn </a:t>
                </a:r>
                <a:r>
                  <a:rPr lang="de-DE" sz="1500" dirty="0">
                    <a:latin typeface="Verdana" panose="020B0604030504040204" pitchFamily="34" charset="0"/>
                    <a:ea typeface="Verdana" panose="020B0604030504040204" pitchFamily="34" charset="0"/>
                    <a:cs typeface="Verdana" panose="020B0604030504040204" pitchFamily="34" charset="0"/>
                  </a:rPr>
                  <a:t>die Hälfte der Spannung reflektiert wird, ergibt sich </a:t>
                </a:r>
                <a:r>
                  <a:rPr lang="de-DE" sz="1500" dirty="0" smtClean="0">
                    <a:latin typeface="Verdana" panose="020B0604030504040204" pitchFamily="34" charset="0"/>
                    <a:ea typeface="Verdana" panose="020B0604030504040204" pitchFamily="34" charset="0"/>
                    <a:cs typeface="Verdana" panose="020B0604030504040204" pitchFamily="34" charset="0"/>
                  </a:rPr>
                  <a:t>ein Stehwellenverhältnis </a:t>
                </a:r>
                <a:r>
                  <a:rPr lang="de-DE" sz="1500" dirty="0">
                    <a:latin typeface="Verdana" panose="020B0604030504040204" pitchFamily="34" charset="0"/>
                    <a:ea typeface="Verdana" panose="020B0604030504040204" pitchFamily="34" charset="0"/>
                    <a:cs typeface="Verdana" panose="020B0604030504040204" pitchFamily="34" charset="0"/>
                  </a:rPr>
                  <a:t>von 3.</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Für </a:t>
                </a:r>
                <a:r>
                  <a:rPr lang="de-DE" sz="1500" dirty="0">
                    <a:latin typeface="Verdana" panose="020B0604030504040204" pitchFamily="34" charset="0"/>
                    <a:ea typeface="Verdana" panose="020B0604030504040204" pitchFamily="34" charset="0"/>
                    <a:cs typeface="Verdana" panose="020B0604030504040204" pitchFamily="34" charset="0"/>
                  </a:rPr>
                  <a:t>den Sonderfall, dass keine Hochfrequenz reflektiert wird Ur = 0), ergibt sich </a:t>
                </a:r>
                <a:r>
                  <a:rPr lang="de-DE" sz="1500" dirty="0" smtClean="0">
                    <a:latin typeface="Verdana" panose="020B0604030504040204" pitchFamily="34" charset="0"/>
                    <a:ea typeface="Verdana" panose="020B0604030504040204" pitchFamily="34" charset="0"/>
                    <a:cs typeface="Verdana" panose="020B0604030504040204" pitchFamily="34" charset="0"/>
                  </a:rPr>
                  <a:t>ein VSWR von s =  </a:t>
                </a:r>
                <a:r>
                  <a:rPr lang="de-DE" sz="1500" dirty="0" err="1" smtClean="0">
                    <a:latin typeface="Verdana" panose="020B0604030504040204" pitchFamily="34" charset="0"/>
                    <a:ea typeface="Verdana" panose="020B0604030504040204" pitchFamily="34" charset="0"/>
                    <a:cs typeface="Verdana" panose="020B0604030504040204" pitchFamily="34" charset="0"/>
                  </a:rPr>
                  <a:t>U</a:t>
                </a:r>
                <a:r>
                  <a:rPr lang="de-DE" sz="1500" baseline="-25000" dirty="0" err="1" smtClean="0">
                    <a:latin typeface="Verdana" panose="020B0604030504040204" pitchFamily="34" charset="0"/>
                    <a:ea typeface="Verdana" panose="020B0604030504040204" pitchFamily="34" charset="0"/>
                    <a:cs typeface="Verdana" panose="020B0604030504040204" pitchFamily="34" charset="0"/>
                  </a:rPr>
                  <a:t>v</a:t>
                </a:r>
                <a:r>
                  <a:rPr lang="de-DE" sz="1500" dirty="0" smtClean="0">
                    <a:latin typeface="Verdana" panose="020B0604030504040204" pitchFamily="34" charset="0"/>
                    <a:ea typeface="Verdana" panose="020B0604030504040204" pitchFamily="34" charset="0"/>
                    <a:cs typeface="Verdana" panose="020B0604030504040204" pitchFamily="34" charset="0"/>
                  </a:rPr>
                  <a:t> / </a:t>
                </a:r>
                <a:r>
                  <a:rPr lang="de-DE" sz="1500" dirty="0" err="1" smtClean="0">
                    <a:latin typeface="Verdana" panose="020B0604030504040204" pitchFamily="34" charset="0"/>
                    <a:ea typeface="Verdana" panose="020B0604030504040204" pitchFamily="34" charset="0"/>
                    <a:cs typeface="Verdana" panose="020B0604030504040204" pitchFamily="34" charset="0"/>
                  </a:rPr>
                  <a:t>U</a:t>
                </a:r>
                <a:r>
                  <a:rPr lang="de-DE" sz="1500" baseline="-25000" dirty="0" err="1" smtClean="0">
                    <a:latin typeface="Verdana" panose="020B0604030504040204" pitchFamily="34" charset="0"/>
                    <a:ea typeface="Verdana" panose="020B0604030504040204" pitchFamily="34" charset="0"/>
                    <a:cs typeface="Verdana" panose="020B0604030504040204" pitchFamily="34" charset="0"/>
                  </a:rPr>
                  <a:t>v</a:t>
                </a:r>
                <a:r>
                  <a:rPr lang="de-DE" sz="1500" baseline="-25000" dirty="0" smtClean="0">
                    <a:latin typeface="Verdana" panose="020B0604030504040204" pitchFamily="34" charset="0"/>
                    <a:ea typeface="Verdana" panose="020B0604030504040204" pitchFamily="34" charset="0"/>
                    <a:cs typeface="Verdana" panose="020B0604030504040204" pitchFamily="34" charset="0"/>
                  </a:rPr>
                  <a:t> </a:t>
                </a:r>
                <a:r>
                  <a:rPr lang="de-DE" sz="1500" dirty="0" smtClean="0">
                    <a:latin typeface="Verdana" panose="020B0604030504040204" pitchFamily="34" charset="0"/>
                    <a:ea typeface="Verdana" panose="020B0604030504040204" pitchFamily="34" charset="0"/>
                    <a:cs typeface="Verdana" panose="020B0604030504040204" pitchFamily="34" charset="0"/>
                  </a:rPr>
                  <a:t>= 1.</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Bei </a:t>
                </a:r>
                <a:r>
                  <a:rPr lang="de-DE" sz="1500" dirty="0">
                    <a:latin typeface="Verdana" panose="020B0604030504040204" pitchFamily="34" charset="0"/>
                    <a:ea typeface="Verdana" panose="020B0604030504040204" pitchFamily="34" charset="0"/>
                    <a:cs typeface="Verdana" panose="020B0604030504040204" pitchFamily="34" charset="0"/>
                  </a:rPr>
                  <a:t>einem Stehwellenverhältnis von 1 liegt </a:t>
                </a:r>
                <a:r>
                  <a:rPr lang="de-DE" sz="1500" dirty="0" smtClean="0">
                    <a:latin typeface="Verdana" panose="020B0604030504040204" pitchFamily="34" charset="0"/>
                    <a:ea typeface="Verdana" panose="020B0604030504040204" pitchFamily="34" charset="0"/>
                    <a:cs typeface="Verdana" panose="020B0604030504040204" pitchFamily="34" charset="0"/>
                  </a:rPr>
                  <a:t>also optimale </a:t>
                </a:r>
                <a:r>
                  <a:rPr lang="de-DE" sz="1500" dirty="0">
                    <a:latin typeface="Verdana" panose="020B0604030504040204" pitchFamily="34" charset="0"/>
                    <a:ea typeface="Verdana" panose="020B0604030504040204" pitchFamily="34" charset="0"/>
                    <a:cs typeface="Verdana" panose="020B0604030504040204" pitchFamily="34" charset="0"/>
                  </a:rPr>
                  <a:t>Anpassung vor</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92763" y="1052736"/>
                <a:ext cx="7767670" cy="5091009"/>
              </a:xfrm>
              <a:prstGeom prst="rect">
                <a:avLst/>
              </a:prstGeom>
              <a:blipFill rotWithShape="1">
                <a:blip r:embed="rId3"/>
                <a:stretch>
                  <a:fillRect l="-314" t="-120" r="-1020" b="-479"/>
                </a:stretch>
              </a:blipFill>
            </p:spPr>
            <p:txBody>
              <a:bodyPr/>
              <a:lstStyle/>
              <a:p>
                <a:r>
                  <a:rPr lang="en-US">
                    <a:noFill/>
                  </a:rPr>
                  <a:t> </a:t>
                </a:r>
              </a:p>
            </p:txBody>
          </p:sp>
        </mc:Fallback>
      </mc:AlternateContent>
    </p:spTree>
    <p:extLst>
      <p:ext uri="{BB962C8B-B14F-4D97-AF65-F5344CB8AC3E}">
        <p14:creationId xmlns:p14="http://schemas.microsoft.com/office/powerpoint/2010/main" val="249575681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SWR-Messung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24</a:t>
            </a:fld>
            <a:endParaRPr lang="de-DE" altLang="en-US"/>
          </a:p>
        </p:txBody>
      </p:sp>
      <p:sp>
        <p:nvSpPr>
          <p:cNvPr id="9" name="Textfeld 8"/>
          <p:cNvSpPr txBox="1"/>
          <p:nvPr/>
        </p:nvSpPr>
        <p:spPr>
          <a:xfrm>
            <a:off x="692763" y="1052736"/>
            <a:ext cx="7767670" cy="3862596"/>
          </a:xfrm>
          <a:prstGeom prst="rect">
            <a:avLst/>
          </a:prstGeom>
          <a:noFill/>
        </p:spPr>
        <p:txBody>
          <a:bodyPr wrap="square" rtlCol="0">
            <a:spAutoFit/>
          </a:bodyPr>
          <a:lstStyle/>
          <a:p>
            <a:pPr marL="2508250">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Ein SWR-Meter besteht im Prinzip aus einem Richtkoppler </a:t>
            </a:r>
            <a:r>
              <a:rPr lang="de-DE" sz="1500" dirty="0" smtClean="0">
                <a:latin typeface="Verdana" panose="020B0604030504040204" pitchFamily="34" charset="0"/>
                <a:ea typeface="Verdana" panose="020B0604030504040204" pitchFamily="34" charset="0"/>
                <a:cs typeface="Verdana" panose="020B0604030504040204" pitchFamily="34" charset="0"/>
              </a:rPr>
              <a:t>mit </a:t>
            </a:r>
            <a:r>
              <a:rPr lang="de-DE" sz="1500" dirty="0">
                <a:latin typeface="Verdana" panose="020B0604030504040204" pitchFamily="34" charset="0"/>
                <a:ea typeface="Verdana" panose="020B0604030504040204" pitchFamily="34" charset="0"/>
                <a:cs typeface="Verdana" panose="020B0604030504040204" pitchFamily="34" charset="0"/>
              </a:rPr>
              <a:t>einer Anzeige für die vorlaufende und die rücklaufende Welle. </a:t>
            </a:r>
          </a:p>
          <a:p>
            <a:pPr marL="2508250">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Man </a:t>
            </a:r>
            <a:r>
              <a:rPr lang="de-DE" sz="1500" dirty="0">
                <a:latin typeface="Verdana" panose="020B0604030504040204" pitchFamily="34" charset="0"/>
                <a:ea typeface="Verdana" panose="020B0604030504040204" pitchFamily="34" charset="0"/>
                <a:cs typeface="Verdana" panose="020B0604030504040204" pitchFamily="34" charset="0"/>
              </a:rPr>
              <a:t>nennt das Teil auch  SWR-Messbrücke. Die Anzeige kann ein </a:t>
            </a:r>
            <a:r>
              <a:rPr lang="de-DE" sz="1500" dirty="0" smtClean="0">
                <a:latin typeface="Verdana" panose="020B0604030504040204" pitchFamily="34" charset="0"/>
                <a:ea typeface="Verdana" panose="020B0604030504040204" pitchFamily="34" charset="0"/>
                <a:cs typeface="Verdana" panose="020B0604030504040204" pitchFamily="34" charset="0"/>
              </a:rPr>
              <a:t>umschalt-bares </a:t>
            </a:r>
            <a:r>
              <a:rPr lang="de-DE" sz="1500" dirty="0">
                <a:latin typeface="Verdana" panose="020B0604030504040204" pitchFamily="34" charset="0"/>
                <a:ea typeface="Verdana" panose="020B0604030504040204" pitchFamily="34" charset="0"/>
                <a:cs typeface="Verdana" panose="020B0604030504040204" pitchFamily="34" charset="0"/>
              </a:rPr>
              <a:t>analoges Messinstrument sein oder es sind zwei Instrumente (eines für </a:t>
            </a:r>
            <a:r>
              <a:rPr lang="de-DE" sz="1500" dirty="0" err="1">
                <a:latin typeface="Verdana" panose="020B0604030504040204" pitchFamily="34" charset="0"/>
                <a:ea typeface="Verdana" panose="020B0604030504040204" pitchFamily="34" charset="0"/>
                <a:cs typeface="Verdana" panose="020B0604030504040204" pitchFamily="34" charset="0"/>
              </a:rPr>
              <a:t>U</a:t>
            </a:r>
            <a:r>
              <a:rPr lang="de-DE" sz="1500" baseline="-25000" dirty="0" err="1">
                <a:latin typeface="Verdana" panose="020B0604030504040204" pitchFamily="34" charset="0"/>
                <a:ea typeface="Verdana" panose="020B0604030504040204" pitchFamily="34" charset="0"/>
                <a:cs typeface="Verdana" panose="020B0604030504040204" pitchFamily="34" charset="0"/>
              </a:rPr>
              <a:t>v</a:t>
            </a:r>
            <a:r>
              <a:rPr lang="de-DE" sz="1500" dirty="0">
                <a:latin typeface="Verdana" panose="020B0604030504040204" pitchFamily="34" charset="0"/>
                <a:ea typeface="Verdana" panose="020B0604030504040204" pitchFamily="34" charset="0"/>
                <a:cs typeface="Verdana" panose="020B0604030504040204" pitchFamily="34" charset="0"/>
              </a:rPr>
              <a:t> und eines für U</a:t>
            </a:r>
            <a:r>
              <a:rPr lang="de-DE" sz="1500" baseline="-25000" dirty="0">
                <a:latin typeface="Verdana" panose="020B0604030504040204" pitchFamily="34" charset="0"/>
                <a:ea typeface="Verdana" panose="020B0604030504040204" pitchFamily="34" charset="0"/>
                <a:cs typeface="Verdana" panose="020B0604030504040204" pitchFamily="34" charset="0"/>
              </a:rPr>
              <a:t>r</a:t>
            </a:r>
            <a:r>
              <a:rPr lang="de-DE" sz="1500" dirty="0">
                <a:latin typeface="Verdana" panose="020B0604030504040204" pitchFamily="34" charset="0"/>
                <a:ea typeface="Verdana" panose="020B0604030504040204" pitchFamily="34" charset="0"/>
                <a:cs typeface="Verdana" panose="020B0604030504040204" pitchFamily="34" charset="0"/>
              </a:rPr>
              <a:t>) oder es </a:t>
            </a:r>
            <a:r>
              <a:rPr lang="de-DE" sz="1500" dirty="0" smtClean="0">
                <a:latin typeface="Verdana" panose="020B0604030504040204" pitchFamily="34" charset="0"/>
                <a:ea typeface="Verdana" panose="020B0604030504040204" pitchFamily="34" charset="0"/>
                <a:cs typeface="Verdana" panose="020B0604030504040204" pitchFamily="34" charset="0"/>
              </a:rPr>
              <a:t>gibt Geräte mit einem Kreuzzeigerinstrument.</a:t>
            </a:r>
          </a:p>
          <a:p>
            <a:pPr>
              <a:spcBef>
                <a:spcPts val="800"/>
              </a:spcBef>
            </a:pP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Das </a:t>
            </a:r>
            <a:r>
              <a:rPr lang="de-DE" sz="1500" dirty="0">
                <a:latin typeface="Verdana" panose="020B0604030504040204" pitchFamily="34" charset="0"/>
                <a:ea typeface="Verdana" panose="020B0604030504040204" pitchFamily="34" charset="0"/>
                <a:cs typeface="Verdana" panose="020B0604030504040204" pitchFamily="34" charset="0"/>
              </a:rPr>
              <a:t>Stehwellenmessgerät wird an der Stelle einer Antennenanlage </a:t>
            </a:r>
            <a:r>
              <a:rPr lang="de-DE" sz="1500" dirty="0" err="1">
                <a:latin typeface="Verdana" panose="020B0604030504040204" pitchFamily="34" charset="0"/>
                <a:ea typeface="Verdana" panose="020B0604030504040204" pitchFamily="34" charset="0"/>
                <a:cs typeface="Verdana" panose="020B0604030504040204" pitchFamily="34" charset="0"/>
              </a:rPr>
              <a:t>eingeschleift</a:t>
            </a:r>
            <a:r>
              <a:rPr lang="de-DE" sz="1500" dirty="0">
                <a:latin typeface="Verdana" panose="020B0604030504040204" pitchFamily="34" charset="0"/>
                <a:ea typeface="Verdana" panose="020B0604030504040204" pitchFamily="34" charset="0"/>
                <a:cs typeface="Verdana" panose="020B0604030504040204" pitchFamily="34" charset="0"/>
              </a:rPr>
              <a:t>, wo das SWR bestimmt werden soll. Soll die Antenne selbst überprüft werden, setzt man das </a:t>
            </a:r>
            <a:r>
              <a:rPr lang="de-DE" sz="1500" dirty="0" smtClean="0">
                <a:latin typeface="Verdana" panose="020B0604030504040204" pitchFamily="34" charset="0"/>
                <a:ea typeface="Verdana" panose="020B0604030504040204" pitchFamily="34" charset="0"/>
                <a:cs typeface="Verdana" panose="020B0604030504040204" pitchFamily="34" charset="0"/>
              </a:rPr>
              <a:t>SWR-Meter </a:t>
            </a:r>
            <a:r>
              <a:rPr lang="de-DE" sz="1500" dirty="0">
                <a:latin typeface="Verdana" panose="020B0604030504040204" pitchFamily="34" charset="0"/>
                <a:ea typeface="Verdana" panose="020B0604030504040204" pitchFamily="34" charset="0"/>
                <a:cs typeface="Verdana" panose="020B0604030504040204" pitchFamily="34" charset="0"/>
              </a:rPr>
              <a:t>zwischen Antennenkabel und </a:t>
            </a:r>
            <a:r>
              <a:rPr lang="de-DE" sz="1500" dirty="0" smtClean="0">
                <a:latin typeface="Verdana" panose="020B0604030504040204" pitchFamily="34" charset="0"/>
                <a:ea typeface="Verdana" panose="020B0604030504040204" pitchFamily="34" charset="0"/>
                <a:cs typeface="Verdana" panose="020B0604030504040204" pitchFamily="34" charset="0"/>
              </a:rPr>
              <a:t>Antenneneingang bei SWR2. </a:t>
            </a:r>
            <a:r>
              <a:rPr lang="de-DE" sz="1500" dirty="0">
                <a:latin typeface="Verdana" panose="020B0604030504040204" pitchFamily="34" charset="0"/>
                <a:ea typeface="Verdana" panose="020B0604030504040204" pitchFamily="34" charset="0"/>
                <a:cs typeface="Verdana" panose="020B0604030504040204" pitchFamily="34" charset="0"/>
              </a:rPr>
              <a:t>Möchte man überprüfen, wie gut der Sender an die gesamte Antennenanlage mit Kabeln und Stecker angepasst </a:t>
            </a:r>
            <a:r>
              <a:rPr lang="de-DE" sz="1500" dirty="0" smtClean="0">
                <a:latin typeface="Verdana" panose="020B0604030504040204" pitchFamily="34" charset="0"/>
                <a:ea typeface="Verdana" panose="020B0604030504040204" pitchFamily="34" charset="0"/>
                <a:cs typeface="Verdana" panose="020B0604030504040204" pitchFamily="34" charset="0"/>
              </a:rPr>
              <a:t>ist</a:t>
            </a:r>
            <a:r>
              <a:rPr lang="de-DE" sz="1500" dirty="0">
                <a:latin typeface="Verdana" panose="020B0604030504040204" pitchFamily="34" charset="0"/>
                <a:ea typeface="Verdana" panose="020B0604030504040204" pitchFamily="34" charset="0"/>
                <a:cs typeface="Verdana" panose="020B0604030504040204" pitchFamily="34" charset="0"/>
              </a:rPr>
              <a:t>, schleift man das SWR-Meter an der Stelle SWR1 ein.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0855" y="1052736"/>
            <a:ext cx="2286000" cy="2295525"/>
          </a:xfrm>
          <a:prstGeom prst="rect">
            <a:avLst/>
          </a:prstGeom>
        </p:spPr>
      </p:pic>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3855" y="4797152"/>
            <a:ext cx="5324475" cy="1647825"/>
          </a:xfrm>
          <a:prstGeom prst="rect">
            <a:avLst/>
          </a:prstGeom>
        </p:spPr>
      </p:pic>
    </p:spTree>
    <p:extLst>
      <p:ext uri="{BB962C8B-B14F-4D97-AF65-F5344CB8AC3E}">
        <p14:creationId xmlns:p14="http://schemas.microsoft.com/office/powerpoint/2010/main" val="195652875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25</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293111247"/>
              </p:ext>
            </p:extLst>
          </p:nvPr>
        </p:nvGraphicFramePr>
        <p:xfrm>
          <a:off x="899592" y="4005064"/>
          <a:ext cx="7488832" cy="2315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TJ206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An welcher Stelle einer Antennenanlage muss ein SWR-Meter </a:t>
                      </a:r>
                      <a:r>
                        <a:rPr lang="de-DE" sz="1800" b="1" i="0" u="none" strike="noStrike" dirty="0" err="1" smtClean="0">
                          <a:solidFill>
                            <a:srgbClr val="FFFFFF"/>
                          </a:solidFill>
                          <a:effectLst/>
                          <a:latin typeface="Arial"/>
                        </a:rPr>
                        <a:t>eingeschleift</a:t>
                      </a:r>
                      <a:r>
                        <a:rPr lang="de-DE" sz="1800" b="1" i="0" u="none" strike="noStrike" dirty="0" smtClean="0">
                          <a:solidFill>
                            <a:srgbClr val="FFFFFF"/>
                          </a:solidFill>
                          <a:effectLst/>
                          <a:latin typeface="Arial"/>
                        </a:rPr>
                        <a:t> werden,</a:t>
                      </a:r>
                      <a:r>
                        <a:rPr lang="de-DE" sz="1800" b="1" i="0" u="none" strike="noStrike" baseline="0" dirty="0" smtClean="0">
                          <a:solidFill>
                            <a:srgbClr val="FFFFFF"/>
                          </a:solidFill>
                          <a:effectLst/>
                          <a:latin typeface="Arial"/>
                        </a:rPr>
                        <a:t> um Aussagen über die Antenne selbst zu machen? Zwischen…</a:t>
                      </a:r>
                      <a:endParaRPr lang="de-DE" sz="1800" b="1" i="0" u="none" strike="noStrike" dirty="0">
                        <a:solidFill>
                          <a:srgbClr val="FFFFFF"/>
                        </a:solidFill>
                        <a:effectLst/>
                        <a:latin typeface="Arial"/>
                      </a:endParaRP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err="1" smtClean="0">
                          <a:solidFill>
                            <a:srgbClr val="000000"/>
                          </a:solidFill>
                          <a:effectLst/>
                          <a:latin typeface="Arial"/>
                        </a:rPr>
                        <a:t>Senderausgang</a:t>
                      </a:r>
                      <a:r>
                        <a:rPr lang="en-US" sz="1800" b="0" i="0" u="none" strike="noStrike" dirty="0" smtClean="0">
                          <a:solidFill>
                            <a:srgbClr val="000000"/>
                          </a:solidFill>
                          <a:effectLst/>
                          <a:latin typeface="Arial"/>
                        </a:rPr>
                        <a:t> und </a:t>
                      </a:r>
                      <a:r>
                        <a:rPr lang="en-US" sz="1800" b="0" i="0" u="none" strike="noStrike" dirty="0" err="1" smtClean="0">
                          <a:solidFill>
                            <a:srgbClr val="000000"/>
                          </a:solidFill>
                          <a:effectLst/>
                          <a:latin typeface="Arial"/>
                        </a:rPr>
                        <a:t>Antennenkabel</a:t>
                      </a:r>
                      <a:endParaRPr lang="en-US" sz="1800" b="0" i="0" u="none" strike="noStrike" dirty="0">
                        <a:solidFill>
                          <a:srgbClr val="000000"/>
                        </a:solidFill>
                        <a:effectLst/>
                        <a:latin typeface="Arial"/>
                      </a:endParaRP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dirty="0" err="1" smtClean="0">
                          <a:solidFill>
                            <a:srgbClr val="000000"/>
                          </a:solidFill>
                          <a:effectLst/>
                          <a:latin typeface="Arial"/>
                        </a:rPr>
                        <a:t>Antennenkabel</a:t>
                      </a:r>
                      <a:r>
                        <a:rPr lang="en-US" sz="1800" b="0" i="0" u="none" strike="noStrike" baseline="0" dirty="0" smtClean="0">
                          <a:solidFill>
                            <a:srgbClr val="000000"/>
                          </a:solidFill>
                          <a:effectLst/>
                          <a:latin typeface="Arial"/>
                        </a:rPr>
                        <a:t> und Dummy Load</a:t>
                      </a:r>
                      <a:endParaRPr lang="en-US" sz="1800" b="0" i="0" u="none" strike="noStrike" dirty="0">
                        <a:solidFill>
                          <a:srgbClr val="000000"/>
                        </a:solidFill>
                        <a:effectLst/>
                        <a:latin typeface="Arial"/>
                      </a:endParaRP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dirty="0" err="1" smtClean="0">
                          <a:solidFill>
                            <a:srgbClr val="000000"/>
                          </a:solidFill>
                          <a:effectLst/>
                          <a:latin typeface="Arial"/>
                        </a:rPr>
                        <a:t>Senderausgang</a:t>
                      </a:r>
                      <a:r>
                        <a:rPr lang="en-US" sz="1800" b="0" i="0" u="none" strike="noStrike" baseline="0" dirty="0" smtClean="0">
                          <a:solidFill>
                            <a:srgbClr val="000000"/>
                          </a:solidFill>
                          <a:effectLst/>
                          <a:latin typeface="Arial"/>
                        </a:rPr>
                        <a:t> und </a:t>
                      </a:r>
                      <a:r>
                        <a:rPr lang="en-US" sz="1800" b="0" i="0" u="none" strike="noStrike" baseline="0" dirty="0" err="1" smtClean="0">
                          <a:solidFill>
                            <a:srgbClr val="000000"/>
                          </a:solidFill>
                          <a:effectLst/>
                          <a:latin typeface="Arial"/>
                        </a:rPr>
                        <a:t>Antennenanpassgerät</a:t>
                      </a:r>
                      <a:endParaRPr lang="en-US" sz="1800" b="0" i="0" u="none" strike="noStrike" dirty="0">
                        <a:solidFill>
                          <a:srgbClr val="000000"/>
                        </a:solidFill>
                        <a:effectLst/>
                        <a:latin typeface="Arial"/>
                      </a:endParaRP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smtClean="0">
                          <a:solidFill>
                            <a:srgbClr val="000000"/>
                          </a:solidFill>
                          <a:effectLst/>
                          <a:latin typeface="Arial"/>
                        </a:rPr>
                        <a:t>Antennenkabel</a:t>
                      </a:r>
                      <a:r>
                        <a:rPr lang="en-US" sz="1800" b="0" i="0" u="none" strike="noStrike" baseline="0" dirty="0" smtClean="0">
                          <a:solidFill>
                            <a:srgbClr val="000000"/>
                          </a:solidFill>
                          <a:effectLst/>
                          <a:latin typeface="Arial"/>
                        </a:rPr>
                        <a:t> und </a:t>
                      </a:r>
                      <a:r>
                        <a:rPr lang="en-US" sz="1800" b="0" i="0" u="none" strike="noStrike" baseline="0" dirty="0" err="1" smtClean="0">
                          <a:solidFill>
                            <a:srgbClr val="000000"/>
                          </a:solidFill>
                          <a:effectLst/>
                          <a:latin typeface="Arial"/>
                        </a:rPr>
                        <a:t>Antenne</a:t>
                      </a:r>
                      <a:endParaRPr lang="en-US" sz="1800" b="0" i="0" u="none" strike="noStrike" dirty="0">
                        <a:solidFill>
                          <a:srgbClr val="000000"/>
                        </a:solidFill>
                        <a:effectLst/>
                        <a:latin typeface="Arial"/>
                      </a:endParaRP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8690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2605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6290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9981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2378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85539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61072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97076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707367015"/>
              </p:ext>
            </p:extLst>
          </p:nvPr>
        </p:nvGraphicFramePr>
        <p:xfrm>
          <a:off x="899592" y="1340768"/>
          <a:ext cx="7488832" cy="23158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TH401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Bei </a:t>
                      </a:r>
                      <a:r>
                        <a:rPr lang="de-DE" sz="1800" b="1" i="0" u="none" strike="noStrike" dirty="0">
                          <a:solidFill>
                            <a:srgbClr val="FFFFFF"/>
                          </a:solidFill>
                          <a:effectLst/>
                          <a:latin typeface="Arial"/>
                        </a:rPr>
                        <a:t>welchem SWR ist eine Antenne am besten an die Leitung angepasst? </a:t>
                      </a:r>
                      <a:r>
                        <a:rPr lang="de-DE" sz="1800" b="1" i="0" u="none" strike="noStrike" dirty="0" smtClean="0">
                          <a:solidFill>
                            <a:srgbClr val="FFFFFF"/>
                          </a:solidFill>
                          <a:effectLst/>
                          <a:latin typeface="Arial"/>
                        </a:rPr>
                        <a:t/>
                      </a:r>
                      <a:br>
                        <a:rPr lang="de-DE" sz="1800" b="1" i="0" u="none" strike="noStrike" dirty="0" smtClean="0">
                          <a:solidFill>
                            <a:srgbClr val="FFFFFF"/>
                          </a:solidFill>
                          <a:effectLst/>
                          <a:latin typeface="Arial"/>
                        </a:rPr>
                      </a:br>
                      <a:r>
                        <a:rPr lang="de-DE" sz="1800" b="1" i="0" u="none" strike="noStrike" dirty="0" smtClean="0">
                          <a:solidFill>
                            <a:srgbClr val="FFFFFF"/>
                          </a:solidFill>
                          <a:effectLst/>
                          <a:latin typeface="Arial"/>
                        </a:rPr>
                        <a:t>Sie </a:t>
                      </a:r>
                      <a:r>
                        <a:rPr lang="de-DE" sz="1800" b="1" i="0" u="none" strike="noStrike" dirty="0">
                          <a:solidFill>
                            <a:srgbClr val="FFFFFF"/>
                          </a:solidFill>
                          <a:effectLst/>
                          <a:latin typeface="Arial"/>
                        </a:rPr>
                        <a:t>ist am besten angepasst bei einem SWR von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a:solidFill>
                            <a:srgbClr val="000000"/>
                          </a:solidFill>
                          <a:effectLst/>
                          <a:latin typeface="Arial"/>
                        </a:rPr>
                        <a:t>1</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dirty="0">
                          <a:solidFill>
                            <a:srgbClr val="000000"/>
                          </a:solidFill>
                          <a:effectLst/>
                          <a:latin typeface="Arial"/>
                        </a:rPr>
                        <a:t>0</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dirty="0">
                          <a:solidFill>
                            <a:srgbClr val="000000"/>
                          </a:solidFill>
                          <a:effectLst/>
                          <a:latin typeface="Arial"/>
                        </a:rPr>
                        <a:t>3</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unendlich</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2136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5943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9734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3405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5704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19250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29420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3153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30961176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26</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1763329415"/>
              </p:ext>
            </p:extLst>
          </p:nvPr>
        </p:nvGraphicFramePr>
        <p:xfrm>
          <a:off x="899592" y="4005064"/>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TJ210</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 </a:t>
                      </a:r>
                      <a:r>
                        <a:rPr lang="de-DE" sz="1800" b="1" i="0" u="none" strike="noStrike" dirty="0">
                          <a:solidFill>
                            <a:srgbClr val="FFFFFF"/>
                          </a:solidFill>
                          <a:effectLst/>
                          <a:latin typeface="Arial"/>
                        </a:rPr>
                        <a:t>Stehwellenmessgerät wird bei Sendern eingesetzt </a:t>
                      </a:r>
                      <a:r>
                        <a:rPr lang="de-DE" sz="1800" b="1" i="0" u="none" strike="noStrike" dirty="0" smtClean="0">
                          <a:solidFill>
                            <a:srgbClr val="FFFFFF"/>
                          </a:solidFill>
                          <a:effectLst/>
                          <a:latin typeface="Arial"/>
                        </a:rPr>
                        <a:t/>
                      </a:r>
                      <a:br>
                        <a:rPr lang="de-DE" sz="1800" b="1" i="0" u="none" strike="noStrike" dirty="0" smtClean="0">
                          <a:solidFill>
                            <a:srgbClr val="FFFFFF"/>
                          </a:solidFill>
                          <a:effectLst/>
                          <a:latin typeface="Arial"/>
                        </a:rPr>
                      </a:br>
                      <a:r>
                        <a:rPr lang="de-DE" sz="1800" b="1" i="0" u="none" strike="noStrike" dirty="0" smtClean="0">
                          <a:solidFill>
                            <a:srgbClr val="FFFFFF"/>
                          </a:solidFill>
                          <a:effectLst/>
                          <a:latin typeface="Arial"/>
                        </a:rPr>
                        <a:t>zur </a:t>
                      </a:r>
                      <a:r>
                        <a:rPr lang="de-DE" sz="1800" b="1" i="0" u="none" strike="noStrike" dirty="0">
                          <a:solidFill>
                            <a:srgbClr val="FFFFFF"/>
                          </a:solidFill>
                          <a:effectLst/>
                          <a:latin typeface="Arial"/>
                        </a:rPr>
                        <a:t>Messung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der Oberwellenausgangsleistung.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der Bandbreite.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der Antennenanpassung.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des </a:t>
                      </a:r>
                      <a:r>
                        <a:rPr lang="en-US" sz="1800" b="0" i="0" u="none" strike="noStrike" dirty="0" err="1">
                          <a:solidFill>
                            <a:srgbClr val="000000"/>
                          </a:solidFill>
                          <a:effectLst/>
                          <a:latin typeface="Arial"/>
                        </a:rPr>
                        <a:t>Wirkungsgrades</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5947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9739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3423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7239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9511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5811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324099"/>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56964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547107867"/>
              </p:ext>
            </p:extLst>
          </p:nvPr>
        </p:nvGraphicFramePr>
        <p:xfrm>
          <a:off x="899592" y="1340768"/>
          <a:ext cx="7488832" cy="22288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TJ209</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misst man das Stehwellenverhältnis? Man misst es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mit einem Absorptionswellenmesser oder einem Dipmeter.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durch Strommessung am Anfang und am Ende der Speiseleitung.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durch Spannungsmessung am Anfang und am Ende der Speiseleitung.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mit</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einer</a:t>
                      </a:r>
                      <a:r>
                        <a:rPr lang="en-US" sz="1800" b="0" i="0" u="none" strike="noStrike" dirty="0">
                          <a:solidFill>
                            <a:srgbClr val="000000"/>
                          </a:solidFill>
                          <a:effectLst/>
                          <a:latin typeface="Arial"/>
                        </a:rPr>
                        <a:t> SWR-</a:t>
                      </a:r>
                      <a:r>
                        <a:rPr lang="en-US" sz="1800" b="0" i="0" u="none" strike="noStrike" dirty="0" err="1">
                          <a:solidFill>
                            <a:srgbClr val="000000"/>
                          </a:solidFill>
                          <a:effectLst/>
                          <a:latin typeface="Arial"/>
                        </a:rPr>
                        <a:t>Messbrücke</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175693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2164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7766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2473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1925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17357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7452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22210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7772681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08346752"/>
              </p:ext>
            </p:extLst>
          </p:nvPr>
        </p:nvGraphicFramePr>
        <p:xfrm>
          <a:off x="899592" y="1347435"/>
          <a:ext cx="7488832" cy="4601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TJ211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An </a:t>
                      </a:r>
                      <a:r>
                        <a:rPr lang="de-DE" sz="1800" b="1" i="0" u="none" strike="noStrike" dirty="0">
                          <a:solidFill>
                            <a:srgbClr val="FFFFFF"/>
                          </a:solidFill>
                          <a:effectLst/>
                          <a:latin typeface="Arial"/>
                        </a:rPr>
                        <a:t>welchem Punkt sollte das Stehwellenmessgerät </a:t>
                      </a:r>
                      <a:r>
                        <a:rPr lang="de-DE" sz="1800" b="1" i="0" u="none" strike="noStrike" dirty="0" err="1">
                          <a:solidFill>
                            <a:srgbClr val="FFFFFF"/>
                          </a:solidFill>
                          <a:effectLst/>
                          <a:latin typeface="Arial"/>
                        </a:rPr>
                        <a:t>eingeschleift</a:t>
                      </a:r>
                      <a:r>
                        <a:rPr lang="de-DE" sz="1800" b="1" i="0" u="none" strike="noStrike" dirty="0">
                          <a:solidFill>
                            <a:srgbClr val="FFFFFF"/>
                          </a:solidFill>
                          <a:effectLst/>
                          <a:latin typeface="Arial"/>
                        </a:rPr>
                        <a:t> werden, um zu prüfen, ob der Sender gut an die Antennenanlage angepasst ist?</a:t>
                      </a:r>
                    </a:p>
                  </a:txBody>
                  <a:tcPr marL="9525" marR="9525" marT="9525" marB="0" anchor="ctr">
                    <a:solidFill>
                      <a:schemeClr val="bg1">
                        <a:lumMod val="65000"/>
                      </a:schemeClr>
                    </a:solidFill>
                  </a:tcPr>
                </a:tc>
              </a:tr>
              <a:tr h="370840">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anchor="ctr"/>
                </a:tc>
                <a:tc>
                  <a:txBody>
                    <a:bodyPr/>
                    <a:lstStyle/>
                    <a:p>
                      <a:pPr algn="l" fontAlgn="ctr"/>
                      <a:r>
                        <a:rPr lang="en-US" sz="1800" b="0" i="0" u="none" strike="noStrike">
                          <a:solidFill>
                            <a:srgbClr val="000000"/>
                          </a:solidFill>
                          <a:effectLst/>
                          <a:latin typeface="Arial"/>
                        </a:rPr>
                        <a:t> </a:t>
                      </a:r>
                    </a:p>
                  </a:txBody>
                  <a:tcPr marL="9525" marR="9525" marT="9525" marB="0" anchor="ct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Punkt 1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Punkt 2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Punkt 3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Punkt</a:t>
                      </a:r>
                      <a:r>
                        <a:rPr lang="en-US" sz="1800" b="0" i="0" u="none" strike="noStrike" dirty="0">
                          <a:solidFill>
                            <a:srgbClr val="000000"/>
                          </a:solidFill>
                          <a:effectLst/>
                          <a:latin typeface="Arial"/>
                        </a:rPr>
                        <a:t> 4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5001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8683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2304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6155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8455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4865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21219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58814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1640" y="2492896"/>
            <a:ext cx="6643688" cy="1500188"/>
          </a:xfrm>
          <a:prstGeom prst="rect">
            <a:avLst/>
          </a:prstGeom>
        </p:spPr>
      </p:pic>
    </p:spTree>
    <p:extLst>
      <p:ext uri="{BB962C8B-B14F-4D97-AF65-F5344CB8AC3E}">
        <p14:creationId xmlns:p14="http://schemas.microsoft.com/office/powerpoint/2010/main" val="170396261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Dummy-Load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28</a:t>
            </a:fld>
            <a:endParaRPr lang="de-DE" altLang="en-US"/>
          </a:p>
        </p:txBody>
      </p:sp>
      <p:sp>
        <p:nvSpPr>
          <p:cNvPr id="9" name="Textfeld 8"/>
          <p:cNvSpPr txBox="1"/>
          <p:nvPr/>
        </p:nvSpPr>
        <p:spPr>
          <a:xfrm>
            <a:off x="692763" y="1196752"/>
            <a:ext cx="7767670" cy="4729500"/>
          </a:xfrm>
          <a:prstGeom prst="rect">
            <a:avLst/>
          </a:prstGeom>
          <a:noFill/>
        </p:spPr>
        <p:txBody>
          <a:bodyPr wrap="square" rtlCol="0">
            <a:spAutoFit/>
          </a:bodyPr>
          <a:lstStyle/>
          <a:p>
            <a:pPr marL="412750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Zur Hochfrequenzmesstechnik gehören nicht nur Messgeräte, sondern auch das Zubehör. Das wichtigste Zubehör ist der 50-Ohm-Widerstand, den man auch künstliche Antenne oder </a:t>
            </a:r>
            <a:r>
              <a:rPr lang="de-DE" sz="1600" dirty="0" smtClean="0">
                <a:latin typeface="Verdana" panose="020B0604030504040204" pitchFamily="34" charset="0"/>
                <a:ea typeface="Verdana" panose="020B0604030504040204" pitchFamily="34" charset="0"/>
                <a:cs typeface="Verdana" panose="020B0604030504040204" pitchFamily="34" charset="0"/>
              </a:rPr>
              <a:t>Dummy </a:t>
            </a:r>
            <a:r>
              <a:rPr lang="de-DE" sz="1600" dirty="0">
                <a:latin typeface="Verdana" panose="020B0604030504040204" pitchFamily="34" charset="0"/>
                <a:ea typeface="Verdana" panose="020B0604030504040204" pitchFamily="34" charset="0"/>
                <a:cs typeface="Verdana" panose="020B0604030504040204" pitchFamily="34" charset="0"/>
              </a:rPr>
              <a:t>Load (wird englisch </a:t>
            </a:r>
            <a:r>
              <a:rPr lang="de-DE" sz="1600" dirty="0" err="1" smtClean="0">
                <a:latin typeface="Verdana" panose="020B0604030504040204" pitchFamily="34" charset="0"/>
                <a:ea typeface="Verdana" panose="020B0604030504040204" pitchFamily="34" charset="0"/>
                <a:cs typeface="Verdana" panose="020B0604030504040204" pitchFamily="34" charset="0"/>
              </a:rPr>
              <a:t>ausge-sprochen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dammi</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lohd</a:t>
            </a:r>
            <a:r>
              <a:rPr lang="de-DE" sz="1600" dirty="0">
                <a:latin typeface="Verdana" panose="020B0604030504040204" pitchFamily="34" charset="0"/>
                <a:ea typeface="Verdana" panose="020B0604030504040204" pitchFamily="34" charset="0"/>
                <a:cs typeface="Verdana" panose="020B0604030504040204" pitchFamily="34" charset="0"/>
              </a:rPr>
              <a:t>) nennt. Wenn Messungen am </a:t>
            </a:r>
            <a:r>
              <a:rPr lang="de-DE" sz="1600" dirty="0" smtClean="0">
                <a:latin typeface="Verdana" panose="020B0604030504040204" pitchFamily="34" charset="0"/>
                <a:ea typeface="Verdana" panose="020B0604030504040204" pitchFamily="34" charset="0"/>
                <a:cs typeface="Verdana" panose="020B0604030504040204" pitchFamily="34" charset="0"/>
              </a:rPr>
              <a:t>Sender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oder </a:t>
            </a:r>
            <a:r>
              <a:rPr lang="de-DE" sz="1600" dirty="0">
                <a:latin typeface="Verdana" panose="020B0604030504040204" pitchFamily="34" charset="0"/>
                <a:ea typeface="Verdana" panose="020B0604030504040204" pitchFamily="34" charset="0"/>
                <a:cs typeface="Verdana" panose="020B0604030504040204" pitchFamily="34" charset="0"/>
              </a:rPr>
              <a:t>am Zuleitungskabel nötig sind, muss man ja nicht eine Frequenz dafür belegen. Deshalb </a:t>
            </a:r>
            <a:r>
              <a:rPr lang="de-DE" sz="1600" dirty="0" smtClean="0">
                <a:latin typeface="Verdana" panose="020B0604030504040204" pitchFamily="34" charset="0"/>
                <a:ea typeface="Verdana" panose="020B0604030504040204" pitchFamily="34" charset="0"/>
                <a:cs typeface="Verdana" panose="020B0604030504040204" pitchFamily="34" charset="0"/>
              </a:rPr>
              <a:t>schließt </a:t>
            </a:r>
            <a:r>
              <a:rPr lang="de-DE" sz="1600" dirty="0">
                <a:latin typeface="Verdana" panose="020B0604030504040204" pitchFamily="34" charset="0"/>
                <a:ea typeface="Verdana" panose="020B0604030504040204" pitchFamily="34" charset="0"/>
                <a:cs typeface="Verdana" panose="020B0604030504040204" pitchFamily="34" charset="0"/>
              </a:rPr>
              <a:t>man diesen Widerstand an die Antennenbuchse und „verheizt“ die Hochfrequenz, indem sie im Widerstand in Wärme umgewandelt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solche Dummy Load kann man selbst bauen. Allerdings muss man darauf achten, dass der Widerstand die Senderleistung auch verträgt. Wegen der Induktivität ist ein </a:t>
            </a:r>
            <a:r>
              <a:rPr lang="de-DE" sz="1600" dirty="0" smtClean="0">
                <a:latin typeface="Verdana" panose="020B0604030504040204" pitchFamily="34" charset="0"/>
                <a:ea typeface="Verdana" panose="020B0604030504040204" pitchFamily="34" charset="0"/>
                <a:cs typeface="Verdana" panose="020B0604030504040204" pitchFamily="34" charset="0"/>
              </a:rPr>
              <a:t>Drahtwiderstand </a:t>
            </a:r>
            <a:r>
              <a:rPr lang="de-DE" sz="1600" dirty="0">
                <a:latin typeface="Verdana" panose="020B0604030504040204" pitchFamily="34" charset="0"/>
                <a:ea typeface="Verdana" panose="020B0604030504040204" pitchFamily="34" charset="0"/>
                <a:cs typeface="Verdana" panose="020B0604030504040204" pitchFamily="34" charset="0"/>
              </a:rPr>
              <a:t>dafür ungeeignet. Am besten eignen sich Metalloxid-Widerstände, aber </a:t>
            </a:r>
            <a:r>
              <a:rPr lang="de-DE" sz="1600" dirty="0" err="1">
                <a:latin typeface="Verdana" panose="020B0604030504040204" pitchFamily="34" charset="0"/>
                <a:ea typeface="Verdana" panose="020B0604030504040204" pitchFamily="34" charset="0"/>
                <a:cs typeface="Verdana" panose="020B0604030504040204" pitchFamily="34" charset="0"/>
              </a:rPr>
              <a:t>ungewendelte</a:t>
            </a:r>
            <a:r>
              <a:rPr lang="de-DE" sz="1600" dirty="0">
                <a:latin typeface="Verdana" panose="020B0604030504040204" pitchFamily="34" charset="0"/>
                <a:ea typeface="Verdana" panose="020B0604030504040204" pitchFamily="34" charset="0"/>
                <a:cs typeface="Verdana" panose="020B0604030504040204" pitchFamily="34" charset="0"/>
              </a:rPr>
              <a:t> Kohleschichtwiderstände eignen sich auch.</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763" y="1196752"/>
            <a:ext cx="4041775" cy="2118741"/>
          </a:xfrm>
          <a:prstGeom prst="rect">
            <a:avLst/>
          </a:prstGeom>
        </p:spPr>
      </p:pic>
    </p:spTree>
    <p:extLst>
      <p:ext uri="{BB962C8B-B14F-4D97-AF65-F5344CB8AC3E}">
        <p14:creationId xmlns:p14="http://schemas.microsoft.com/office/powerpoint/2010/main" val="1401760008"/>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29</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3622887285"/>
              </p:ext>
            </p:extLst>
          </p:nvPr>
        </p:nvGraphicFramePr>
        <p:xfrm>
          <a:off x="899592" y="4005064"/>
          <a:ext cx="7488832" cy="22288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TJ109</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Eine </a:t>
                      </a:r>
                      <a:r>
                        <a:rPr lang="de-DE" sz="1800" b="1" i="0" u="none" strike="noStrike" dirty="0">
                          <a:solidFill>
                            <a:srgbClr val="FFFFFF"/>
                          </a:solidFill>
                          <a:effectLst/>
                          <a:latin typeface="Arial"/>
                        </a:rPr>
                        <a:t>künstliche Antenne für den VHF-Bereich könnte beispielsweise aus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hochbelastbaren Drahtwiderständen zusammengebaut sein..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Glühbirnen zusammengebaut sein.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ungewendelten Kohleschichtwiderständen zusammengebaut sein.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temperaturfesten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Blindwiderständen</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bestehen</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5947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9739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4409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9089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9511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58112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42264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58815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46293903"/>
              </p:ext>
            </p:extLst>
          </p:nvPr>
        </p:nvGraphicFramePr>
        <p:xfrm>
          <a:off x="899592" y="1340768"/>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TC109</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Bauart von Widerstand ist am besten für eine künstliche Antenne (Dummy Load) geeignet?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Metalloxidwiderstand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Kohleschichtwiderstand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Keramischer Drahtwiderstand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Frei gewickelter Drahtwiderstand aus Kupferdraht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19347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3099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6806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0469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2860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191360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26492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0216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8784964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Analog anzeigende Messgeräte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899" y="3433546"/>
            <a:ext cx="7890893" cy="181588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meisten analog anzeigenden Messgeräte funktionieren nach dem elektrodynamischen Prinzip. Dabei erzeugt die zu messende elektrische Größe zwischen dem feststehenden </a:t>
            </a:r>
            <a:r>
              <a:rPr lang="de-DE" sz="1600" dirty="0" smtClean="0">
                <a:latin typeface="Verdana" panose="020B0604030504040204" pitchFamily="34" charset="0"/>
                <a:ea typeface="Verdana" panose="020B0604030504040204" pitchFamily="34" charset="0"/>
                <a:cs typeface="Verdana" panose="020B0604030504040204" pitchFamily="34" charset="0"/>
              </a:rPr>
              <a:t>Messwerkteil </a:t>
            </a:r>
            <a:r>
              <a:rPr lang="de-DE" sz="1600" dirty="0">
                <a:latin typeface="Verdana" panose="020B0604030504040204" pitchFamily="34" charset="0"/>
                <a:ea typeface="Verdana" panose="020B0604030504040204" pitchFamily="34" charset="0"/>
                <a:cs typeface="Verdana" panose="020B0604030504040204" pitchFamily="34" charset="0"/>
              </a:rPr>
              <a:t>und dem beweglichen </a:t>
            </a:r>
            <a:r>
              <a:rPr lang="de-DE" sz="1600" dirty="0" smtClean="0">
                <a:latin typeface="Verdana" panose="020B0604030504040204" pitchFamily="34" charset="0"/>
                <a:ea typeface="Verdana" panose="020B0604030504040204" pitchFamily="34" charset="0"/>
                <a:cs typeface="Verdana" panose="020B0604030504040204" pitchFamily="34" charset="0"/>
              </a:rPr>
              <a:t>Organ </a:t>
            </a:r>
            <a:r>
              <a:rPr lang="de-DE" sz="1600" dirty="0">
                <a:latin typeface="Verdana" panose="020B0604030504040204" pitchFamily="34" charset="0"/>
                <a:ea typeface="Verdana" panose="020B0604030504040204" pitchFamily="34" charset="0"/>
                <a:cs typeface="Verdana" panose="020B0604030504040204" pitchFamily="34" charset="0"/>
              </a:rPr>
              <a:t>ein mechanisches Drehmoment. Meistens erzeugt der Strom in einer Drehspule, welche in einem konstanten Magnetfeld angeordnet </a:t>
            </a:r>
            <a:r>
              <a:rPr lang="de-DE" sz="1600" dirty="0" smtClean="0">
                <a:latin typeface="Verdana" panose="020B0604030504040204" pitchFamily="34" charset="0"/>
                <a:ea typeface="Verdana" panose="020B0604030504040204" pitchFamily="34" charset="0"/>
                <a:cs typeface="Verdana" panose="020B0604030504040204" pitchFamily="34" charset="0"/>
              </a:rPr>
              <a:t>ist</a:t>
            </a:r>
            <a:r>
              <a:rPr lang="de-DE" sz="1600" dirty="0">
                <a:latin typeface="Verdana" panose="020B0604030504040204" pitchFamily="34" charset="0"/>
                <a:ea typeface="Verdana" panose="020B0604030504040204" pitchFamily="34" charset="0"/>
                <a:cs typeface="Verdana" panose="020B0604030504040204" pitchFamily="34" charset="0"/>
              </a:rPr>
              <a:t>, eine entsprechende Kraftwirkung. Der Zeigerausschlag ist proportional zu dem durch die Messwerkspule fließenden Strom</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808" y="1244606"/>
            <a:ext cx="3095149" cy="2188940"/>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988002486"/>
              </p:ext>
            </p:extLst>
          </p:nvPr>
        </p:nvGraphicFramePr>
        <p:xfrm>
          <a:off x="899592" y="2492896"/>
          <a:ext cx="7488832" cy="2315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TJ110</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der folgenden Bauteile könnten für eine genaue künstliche Antenne, die bei 28 MHz eingesetzt werden soll, verwendet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ein 50-Ohm-Drahtwiderstand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2 parallel geschaltete Drahtwiderstände von 100 Ohm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 Spulenanpassfilter im Ölbad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10 Kohleschichtwiderstände von 500 Ohm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3448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7263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0942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4860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7035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33118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07597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45859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42740620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a:t>Nächste Woche: </a:t>
            </a:r>
            <a:r>
              <a:rPr lang="de-DE" altLang="en-US" dirty="0" smtClean="0"/>
              <a:t> Mi, 4. März, </a:t>
            </a:r>
            <a:r>
              <a:rPr lang="de-DE" altLang="en-US" dirty="0"/>
              <a:t>19 Uhr </a:t>
            </a:r>
            <a:r>
              <a:rPr lang="de-DE" altLang="en-US" dirty="0" smtClean="0"/>
              <a:t>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31</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44830625"/>
              </p:ext>
            </p:extLst>
          </p:nvPr>
        </p:nvGraphicFramePr>
        <p:xfrm>
          <a:off x="899592" y="2568302"/>
          <a:ext cx="7488832" cy="241617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TJ101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Das </a:t>
                      </a:r>
                      <a:r>
                        <a:rPr lang="de-DE" sz="1800" b="1" i="0" u="none" strike="noStrike" dirty="0">
                          <a:solidFill>
                            <a:srgbClr val="FFFFFF"/>
                          </a:solidFill>
                          <a:effectLst/>
                          <a:latin typeface="Arial"/>
                        </a:rPr>
                        <a:t>Prinzip eines Drehspulmessgeräts beruht auf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der Wechselwirkung der Kräfte zwischen einem magnetischen und einem elektrischen Feld.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der Wechselwirkung der Kräfte zwischen einem permanent magnetischen und einem elektromagnetischen Feld.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der Wechselwirkung der Kräfte zwischen zwei permanent magnetischen Feldern.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dem</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erdmagnetischen</a:t>
                      </a:r>
                      <a:r>
                        <a:rPr lang="en-US" sz="1800" b="0" i="0" u="none" strike="noStrike" dirty="0">
                          <a:solidFill>
                            <a:srgbClr val="000000"/>
                          </a:solidFill>
                          <a:effectLst/>
                          <a:latin typeface="Arial"/>
                        </a:rPr>
                        <a:t> Feld.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07025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6423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1651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6614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61954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305660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14683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63400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42172352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67467748"/>
              </p:ext>
            </p:extLst>
          </p:nvPr>
        </p:nvGraphicFramePr>
        <p:xfrm>
          <a:off x="899592" y="1700808"/>
          <a:ext cx="7488832" cy="405320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TJ205</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groß ist die Spannung, wenn ein Bereich von 10 Volt eingeschaltet ist?</a:t>
                      </a:r>
                    </a:p>
                  </a:txBody>
                  <a:tcPr marL="9525" marR="9525" marT="9525" marB="0" anchor="ctr">
                    <a:solidFill>
                      <a:schemeClr val="bg1">
                        <a:lumMod val="65000"/>
                      </a:schemeClr>
                    </a:solidFill>
                  </a:tcPr>
                </a:tc>
              </a:tr>
              <a:tr h="370840">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anchor="ctr"/>
                </a:tc>
                <a:tc>
                  <a:txBody>
                    <a:bodyPr/>
                    <a:lstStyle/>
                    <a:p>
                      <a:pPr algn="l" fontAlgn="ctr"/>
                      <a:endParaRPr lang="en-US" sz="1800" b="0" i="0" u="none" strike="noStrike">
                        <a:solidFill>
                          <a:srgbClr val="000000"/>
                        </a:solidFill>
                        <a:effectLst/>
                        <a:latin typeface="Arial"/>
                      </a:endParaRPr>
                    </a:p>
                  </a:txBody>
                  <a:tcPr marL="9525" marR="9525" marT="9525" marB="0" anchor="ct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2,93 V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29,3 V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8,8 V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88 V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30674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6748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0370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4221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6520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29309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01875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39470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2398672"/>
            <a:ext cx="3701415" cy="1678400"/>
          </a:xfrm>
          <a:prstGeom prst="rect">
            <a:avLst/>
          </a:prstGeom>
        </p:spPr>
      </p:pic>
    </p:spTree>
    <p:extLst>
      <p:ext uri="{BB962C8B-B14F-4D97-AF65-F5344CB8AC3E}">
        <p14:creationId xmlns:p14="http://schemas.microsoft.com/office/powerpoint/2010/main" val="155723914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Parallaxenfehler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dirty="0"/>
          </a:p>
        </p:txBody>
      </p:sp>
      <p:sp>
        <p:nvSpPr>
          <p:cNvPr id="9" name="Textfeld 8"/>
          <p:cNvSpPr txBox="1"/>
          <p:nvPr/>
        </p:nvSpPr>
        <p:spPr>
          <a:xfrm>
            <a:off x="655900" y="1231592"/>
            <a:ext cx="7890893" cy="44627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Zeigerinstrumenten treten Ablesefehler auf, wenn man anstatt genau von oben, schräg von der Seite auf die Skala schaut, wie man dies im </a:t>
            </a:r>
            <a:r>
              <a:rPr lang="de-DE" sz="1600" dirty="0" smtClean="0">
                <a:latin typeface="Verdana" panose="020B0604030504040204" pitchFamily="34" charset="0"/>
                <a:ea typeface="Verdana" panose="020B0604030504040204" pitchFamily="34" charset="0"/>
                <a:cs typeface="Verdana" panose="020B0604030504040204" pitchFamily="34" charset="0"/>
              </a:rPr>
              <a:t>Bild </a:t>
            </a:r>
            <a:r>
              <a:rPr lang="de-DE" sz="1600" dirty="0">
                <a:latin typeface="Verdana" panose="020B0604030504040204" pitchFamily="34" charset="0"/>
                <a:ea typeface="Verdana" panose="020B0604030504040204" pitchFamily="34" charset="0"/>
                <a:cs typeface="Verdana" panose="020B0604030504040204" pitchFamily="34" charset="0"/>
              </a:rPr>
              <a:t>erkennt. Man nennt dies </a:t>
            </a:r>
            <a:r>
              <a:rPr lang="de-DE" sz="1600" dirty="0" smtClean="0">
                <a:latin typeface="Verdana" panose="020B0604030504040204" pitchFamily="34" charset="0"/>
                <a:ea typeface="Verdana" panose="020B0604030504040204" pitchFamily="34" charset="0"/>
                <a:cs typeface="Verdana" panose="020B0604030504040204" pitchFamily="34" charset="0"/>
              </a:rPr>
              <a:t>Parallaxenfehler</a:t>
            </a:r>
            <a:r>
              <a:rPr lang="de-DE" sz="1600" dirty="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Deshalb sind die meisten analogen Instrumente mit einem Spiegelsegment versehen. Die Ablesung ist nur dann frei vom Parallaxenfehler wenn das Spiegelbild des Zeigers hinter ihm verdeckt bleibt.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76" y="2258171"/>
            <a:ext cx="3356801" cy="2322957"/>
          </a:xfrm>
          <a:prstGeom prst="rect">
            <a:avLst/>
          </a:prstGeom>
        </p:spPr>
      </p:pic>
    </p:spTree>
    <p:extLst>
      <p:ext uri="{BB962C8B-B14F-4D97-AF65-F5344CB8AC3E}">
        <p14:creationId xmlns:p14="http://schemas.microsoft.com/office/powerpoint/2010/main" val="22660987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Digital anzeigende Messgeräte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dirty="0"/>
          </a:p>
        </p:txBody>
      </p:sp>
      <p:sp>
        <p:nvSpPr>
          <p:cNvPr id="9" name="Textfeld 8"/>
          <p:cNvSpPr txBox="1"/>
          <p:nvPr/>
        </p:nvSpPr>
        <p:spPr>
          <a:xfrm>
            <a:off x="655900" y="1231592"/>
            <a:ext cx="7890893" cy="4626908"/>
          </a:xfrm>
          <a:prstGeom prst="rect">
            <a:avLst/>
          </a:prstGeom>
          <a:noFill/>
        </p:spPr>
        <p:txBody>
          <a:bodyPr wrap="square" rtlCol="0">
            <a:spAutoFit/>
          </a:bodyPr>
          <a:lstStyle/>
          <a:p>
            <a:pPr marL="3052763">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Vorteil digital anzeigender Messgeräte ist, dass Ablesefehler weitgehend vermieden werden. Aber die Messgenauigkeit von billigen Digitalmultimetern ist oft geringer als </a:t>
            </a: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von guten analog anzeigenden Messgeräten. Bei digitalen </a:t>
            </a:r>
            <a:r>
              <a:rPr lang="de-DE" sz="1600" dirty="0" smtClean="0">
                <a:latin typeface="Verdana" panose="020B0604030504040204" pitchFamily="34" charset="0"/>
                <a:ea typeface="Verdana" panose="020B0604030504040204" pitchFamily="34" charset="0"/>
                <a:cs typeface="Verdana" panose="020B0604030504040204" pitchFamily="34" charset="0"/>
              </a:rPr>
              <a:t>Spannungs-messern </a:t>
            </a:r>
            <a:r>
              <a:rPr lang="de-DE" sz="1600" dirty="0">
                <a:latin typeface="Verdana" panose="020B0604030504040204" pitchFamily="34" charset="0"/>
                <a:ea typeface="Verdana" panose="020B0604030504040204" pitchFamily="34" charset="0"/>
                <a:cs typeface="Verdana" panose="020B0604030504040204" pitchFamily="34" charset="0"/>
              </a:rPr>
              <a:t>ist neben der Genauigkeitsklasse noch die Messunsicherheit der letzten Ziffer der digitalen </a:t>
            </a:r>
            <a:r>
              <a:rPr lang="de-DE" sz="1600" dirty="0" smtClean="0">
                <a:latin typeface="Verdana" panose="020B0604030504040204" pitchFamily="34" charset="0"/>
                <a:ea typeface="Verdana" panose="020B0604030504040204" pitchFamily="34" charset="0"/>
                <a:cs typeface="Verdana" panose="020B0604030504040204" pitchFamily="34" charset="0"/>
              </a:rPr>
              <a:t>Anzeige </a:t>
            </a:r>
            <a:r>
              <a:rPr lang="de-DE" sz="1600" dirty="0">
                <a:latin typeface="Verdana" panose="020B0604030504040204" pitchFamily="34" charset="0"/>
                <a:ea typeface="Verdana" panose="020B0604030504040204" pitchFamily="34" charset="0"/>
                <a:cs typeface="Verdana" panose="020B0604030504040204" pitchFamily="34" charset="0"/>
              </a:rPr>
              <a:t>mit ±1 Stelle zu berücksichtigen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Allerdings </a:t>
            </a:r>
            <a:r>
              <a:rPr lang="de-DE" sz="1600" dirty="0">
                <a:latin typeface="Verdana" panose="020B0604030504040204" pitchFamily="34" charset="0"/>
                <a:ea typeface="Verdana" panose="020B0604030504040204" pitchFamily="34" charset="0"/>
                <a:cs typeface="Verdana" panose="020B0604030504040204" pitchFamily="34" charset="0"/>
              </a:rPr>
              <a:t>benötigen digital anzeigende Geräte immer eine Batterie, während es analoge Messgeräte gibt, die rein passiv arbeiten und keine Stromquelle benötigen. Einen </a:t>
            </a:r>
            <a:r>
              <a:rPr lang="de-DE" sz="1600" dirty="0" smtClean="0">
                <a:latin typeface="Verdana" panose="020B0604030504040204" pitchFamily="34" charset="0"/>
                <a:ea typeface="Verdana" panose="020B0604030504040204" pitchFamily="34" charset="0"/>
                <a:cs typeface="Verdana" panose="020B0604030504040204" pitchFamily="34" charset="0"/>
              </a:rPr>
              <a:t>weiteren </a:t>
            </a:r>
            <a:r>
              <a:rPr lang="de-DE" sz="1600" dirty="0">
                <a:latin typeface="Verdana" panose="020B0604030504040204" pitchFamily="34" charset="0"/>
                <a:ea typeface="Verdana" panose="020B0604030504040204" pitchFamily="34" charset="0"/>
                <a:cs typeface="Verdana" panose="020B0604030504040204" pitchFamily="34" charset="0"/>
              </a:rPr>
              <a:t>Nachteil haben digital anzeigende Messgeräte. Man kann nicht so leicht den Verlauf einer Spannung oder eines Stroms beobachten, wenn man beispielsweise einen Akku </a:t>
            </a:r>
            <a:r>
              <a:rPr lang="de-DE" sz="1600" dirty="0" smtClean="0">
                <a:latin typeface="Verdana" panose="020B0604030504040204" pitchFamily="34" charset="0"/>
                <a:ea typeface="Verdana" panose="020B0604030504040204" pitchFamily="34" charset="0"/>
                <a:cs typeface="Verdana" panose="020B0604030504040204" pitchFamily="34" charset="0"/>
              </a:rPr>
              <a:t>lädt</a:t>
            </a:r>
            <a:r>
              <a:rPr lang="de-DE" sz="1600" dirty="0">
                <a:latin typeface="Verdana" panose="020B0604030504040204" pitchFamily="34" charset="0"/>
                <a:ea typeface="Verdana" panose="020B0604030504040204" pitchFamily="34" charset="0"/>
                <a:cs typeface="Verdana" panose="020B0604030504040204" pitchFamily="34" charset="0"/>
              </a:rPr>
              <a:t>. Man muss sich bei einem Digitalmessgerät immer einen Zahlenwert merken und rechnen, was sich inzwischen geändert hat. Bei der analogen Anzeige kann man die geringfügigen </a:t>
            </a:r>
            <a:r>
              <a:rPr lang="de-DE" sz="1600" dirty="0" smtClean="0">
                <a:latin typeface="Verdana" panose="020B0604030504040204" pitchFamily="34" charset="0"/>
                <a:ea typeface="Verdana" panose="020B0604030504040204" pitchFamily="34" charset="0"/>
                <a:cs typeface="Verdana" panose="020B0604030504040204" pitchFamily="34" charset="0"/>
              </a:rPr>
              <a:t>Bewegungen </a:t>
            </a:r>
            <a:r>
              <a:rPr lang="de-DE" sz="1600" dirty="0">
                <a:latin typeface="Verdana" panose="020B0604030504040204" pitchFamily="34" charset="0"/>
                <a:ea typeface="Verdana" panose="020B0604030504040204" pitchFamily="34" charset="0"/>
                <a:cs typeface="Verdana" panose="020B0604030504040204" pitchFamily="34" charset="0"/>
              </a:rPr>
              <a:t>des Zeigers direkt verfolgen.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900" y="1484784"/>
            <a:ext cx="3024950" cy="2029397"/>
          </a:xfrm>
          <a:prstGeom prst="rect">
            <a:avLst/>
          </a:prstGeom>
        </p:spPr>
      </p:pic>
    </p:spTree>
    <p:extLst>
      <p:ext uri="{BB962C8B-B14F-4D97-AF65-F5344CB8AC3E}">
        <p14:creationId xmlns:p14="http://schemas.microsoft.com/office/powerpoint/2010/main" val="407350907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Multimeter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dirty="0"/>
          </a:p>
        </p:txBody>
      </p:sp>
      <p:sp>
        <p:nvSpPr>
          <p:cNvPr id="9" name="Textfeld 8"/>
          <p:cNvSpPr txBox="1"/>
          <p:nvPr/>
        </p:nvSpPr>
        <p:spPr>
          <a:xfrm>
            <a:off x="655900" y="1268760"/>
            <a:ext cx="7890893" cy="5201424"/>
          </a:xfrm>
          <a:prstGeom prst="rect">
            <a:avLst/>
          </a:prstGeom>
          <a:noFill/>
        </p:spPr>
        <p:txBody>
          <a:bodyPr wrap="square" rtlCol="0">
            <a:spAutoFit/>
          </a:bodyPr>
          <a:lstStyle/>
          <a:p>
            <a:pPr marL="2867025">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Digitale </a:t>
            </a:r>
            <a:r>
              <a:rPr lang="de-DE" sz="1600" dirty="0">
                <a:latin typeface="Verdana" panose="020B0604030504040204" pitchFamily="34" charset="0"/>
                <a:ea typeface="Verdana" panose="020B0604030504040204" pitchFamily="34" charset="0"/>
                <a:cs typeface="Verdana" panose="020B0604030504040204" pitchFamily="34" charset="0"/>
              </a:rPr>
              <a:t>Messgeräte werden meistens als so genannte Multimeter ausgeführt. Sie dienen außer der Spannungs- und Strommessung auch der Messung von Widerständen, Dioden und </a:t>
            </a:r>
            <a:r>
              <a:rPr lang="de-DE" sz="1600" dirty="0" smtClean="0">
                <a:latin typeface="Verdana" panose="020B0604030504040204" pitchFamily="34" charset="0"/>
                <a:ea typeface="Verdana" panose="020B0604030504040204" pitchFamily="34" charset="0"/>
                <a:cs typeface="Verdana" panose="020B0604030504040204" pitchFamily="34" charset="0"/>
              </a:rPr>
              <a:t>häufig </a:t>
            </a:r>
            <a:r>
              <a:rPr lang="de-DE" sz="1600" dirty="0">
                <a:latin typeface="Verdana" panose="020B0604030504040204" pitchFamily="34" charset="0"/>
                <a:ea typeface="Verdana" panose="020B0604030504040204" pitchFamily="34" charset="0"/>
                <a:cs typeface="Verdana" panose="020B0604030504040204" pitchFamily="34" charset="0"/>
              </a:rPr>
              <a:t>auch noch Kapazitäten, Induktivitäten, Leistungen oder </a:t>
            </a:r>
            <a:r>
              <a:rPr lang="de-DE" sz="1600" dirty="0" smtClean="0">
                <a:latin typeface="Verdana" panose="020B0604030504040204" pitchFamily="34" charset="0"/>
                <a:ea typeface="Verdana" panose="020B0604030504040204" pitchFamily="34" charset="0"/>
                <a:cs typeface="Verdana" panose="020B0604030504040204" pitchFamily="34" charset="0"/>
              </a:rPr>
              <a:t>Frequenzen.</a:t>
            </a:r>
            <a:endParaRPr lang="de-DE" sz="1600" dirty="0">
              <a:latin typeface="Verdana" panose="020B0604030504040204" pitchFamily="34" charset="0"/>
              <a:ea typeface="Verdana" panose="020B0604030504040204" pitchFamily="34" charset="0"/>
              <a:cs typeface="Verdana" panose="020B0604030504040204" pitchFamily="34" charset="0"/>
            </a:endParaRPr>
          </a:p>
          <a:p>
            <a:pPr marL="2867025">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dem </a:t>
            </a:r>
            <a:r>
              <a:rPr lang="de-DE" sz="1600" dirty="0" smtClean="0">
                <a:latin typeface="Verdana" panose="020B0604030504040204" pitchFamily="34" charset="0"/>
                <a:ea typeface="Verdana" panose="020B0604030504040204" pitchFamily="34" charset="0"/>
                <a:cs typeface="Verdana" panose="020B0604030504040204" pitchFamily="34" charset="0"/>
              </a:rPr>
              <a:t>im Bild </a:t>
            </a:r>
            <a:r>
              <a:rPr lang="de-DE" sz="1600" dirty="0">
                <a:latin typeface="Verdana" panose="020B0604030504040204" pitchFamily="34" charset="0"/>
                <a:ea typeface="Verdana" panose="020B0604030504040204" pitchFamily="34" charset="0"/>
                <a:cs typeface="Verdana" panose="020B0604030504040204" pitchFamily="34" charset="0"/>
              </a:rPr>
              <a:t>dargestellten Multimeter kann man folgende Größen </a:t>
            </a:r>
            <a:r>
              <a:rPr lang="de-DE" sz="1600" dirty="0" smtClean="0">
                <a:latin typeface="Verdana" panose="020B0604030504040204" pitchFamily="34" charset="0"/>
                <a:ea typeface="Verdana" panose="020B0604030504040204" pitchFamily="34" charset="0"/>
                <a:cs typeface="Verdana" panose="020B0604030504040204" pitchFamily="34" charset="0"/>
              </a:rPr>
              <a:t>messen:</a:t>
            </a:r>
            <a:br>
              <a:rPr lang="de-DE" sz="1600" dirty="0" smtClean="0">
                <a:latin typeface="Verdana" panose="020B0604030504040204" pitchFamily="34" charset="0"/>
                <a:ea typeface="Verdana" panose="020B0604030504040204" pitchFamily="34" charset="0"/>
                <a:cs typeface="Verdana" panose="020B0604030504040204" pitchFamily="34" charset="0"/>
              </a:rPr>
            </a:br>
            <a:endParaRPr lang="de-DE" sz="1600" dirty="0">
              <a:latin typeface="Verdana" panose="020B0604030504040204" pitchFamily="34" charset="0"/>
              <a:ea typeface="Verdana" panose="020B0604030504040204" pitchFamily="34" charset="0"/>
              <a:cs typeface="Verdana" panose="020B0604030504040204" pitchFamily="34" charset="0"/>
            </a:endParaRPr>
          </a:p>
          <a:p>
            <a:pPr marL="3054350">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Gleichspannung (DCV)</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Wechselspannung (ACV)</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Wechselstrom (ACA)</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Gleichstrom (DCA)</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Kapazitäten (</a:t>
            </a:r>
            <a:r>
              <a:rPr lang="de-DE" sz="1600" dirty="0" err="1">
                <a:latin typeface="Verdana" panose="020B0604030504040204" pitchFamily="34" charset="0"/>
                <a:ea typeface="Verdana" panose="020B0604030504040204" pitchFamily="34" charset="0"/>
                <a:cs typeface="Verdana" panose="020B0604030504040204" pitchFamily="34" charset="0"/>
              </a:rPr>
              <a:t>Cx</a:t>
            </a:r>
            <a:r>
              <a:rPr lang="de-DE" sz="1600" dirty="0">
                <a:latin typeface="Verdana" panose="020B0604030504040204" pitchFamily="34" charset="0"/>
                <a:ea typeface="Verdana" panose="020B0604030504040204" pitchFamily="34" charset="0"/>
                <a:cs typeface="Verdana" panose="020B0604030504040204" pitchFamily="34" charset="0"/>
              </a:rPr>
              <a:t>)</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Widerstände (O)</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Stromverstärkung Transistor (</a:t>
            </a:r>
            <a:r>
              <a:rPr lang="de-DE" sz="1600" dirty="0" err="1">
                <a:latin typeface="Verdana" panose="020B0604030504040204" pitchFamily="34" charset="0"/>
                <a:ea typeface="Verdana" panose="020B0604030504040204" pitchFamily="34" charset="0"/>
                <a:cs typeface="Verdana" panose="020B0604030504040204" pitchFamily="34" charset="0"/>
              </a:rPr>
              <a:t>hFE</a:t>
            </a:r>
            <a:r>
              <a:rPr lang="de-DE" sz="1600" dirty="0">
                <a:latin typeface="Verdana" panose="020B0604030504040204" pitchFamily="34" charset="0"/>
                <a:ea typeface="Verdana" panose="020B0604030504040204" pitchFamily="34" charset="0"/>
                <a:cs typeface="Verdana" panose="020B0604030504040204" pitchFamily="34" charset="0"/>
              </a:rPr>
              <a:t>)</a:t>
            </a:r>
          </a:p>
          <a:p>
            <a:pPr marL="305435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Durchgangsprüfer mit Signalton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900" y="2204864"/>
            <a:ext cx="2788825" cy="2820734"/>
          </a:xfrm>
          <a:prstGeom prst="rect">
            <a:avLst/>
          </a:prstGeom>
        </p:spPr>
      </p:pic>
    </p:spTree>
    <p:extLst>
      <p:ext uri="{BB962C8B-B14F-4D97-AF65-F5344CB8AC3E}">
        <p14:creationId xmlns:p14="http://schemas.microsoft.com/office/powerpoint/2010/main" val="204327695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Anwendung des Multimeters</a:t>
            </a:r>
          </a:p>
        </p:txBody>
      </p:sp>
      <p:sp>
        <p:nvSpPr>
          <p:cNvPr id="10244" name="Foliennummernplatzhalter 5"/>
          <p:cNvSpPr>
            <a:spLocks noGrp="1"/>
          </p:cNvSpPr>
          <p:nvPr>
            <p:ph type="sldNum" sz="quarter" idx="4294967295"/>
          </p:nvPr>
        </p:nvSpPr>
        <p:spPr bwMode="auto">
          <a:xfrm>
            <a:off x="7380312" y="6248400"/>
            <a:ext cx="176368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dirty="0"/>
          </a:p>
        </p:txBody>
      </p:sp>
      <p:sp>
        <p:nvSpPr>
          <p:cNvPr id="9" name="Textfeld 8"/>
          <p:cNvSpPr txBox="1"/>
          <p:nvPr/>
        </p:nvSpPr>
        <p:spPr>
          <a:xfrm>
            <a:off x="655900" y="1268760"/>
            <a:ext cx="7948548" cy="5283498"/>
          </a:xfrm>
          <a:prstGeom prst="rect">
            <a:avLst/>
          </a:prstGeom>
          <a:noFill/>
        </p:spPr>
        <p:txBody>
          <a:bodyPr wrap="square" rtlCol="0">
            <a:spAutoFit/>
          </a:bodyPr>
          <a:lstStyle/>
          <a:p>
            <a:pPr marL="1588">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Digital anzeigende Multimeter sind im Umgang ziemlich robust. Es ist nicht schlimm, wenn man einen Messbereich überschreitet. Diese Geräte haben meistens mehrere eingebaute </a:t>
            </a:r>
            <a:r>
              <a:rPr lang="de-DE" sz="1600" dirty="0" smtClean="0">
                <a:latin typeface="Verdana" panose="020B0604030504040204" pitchFamily="34" charset="0"/>
                <a:ea typeface="Verdana" panose="020B0604030504040204" pitchFamily="34" charset="0"/>
                <a:cs typeface="Verdana" panose="020B0604030504040204" pitchFamily="34" charset="0"/>
              </a:rPr>
              <a:t>Schutzfunktionen</a:t>
            </a:r>
            <a:r>
              <a:rPr lang="de-DE" sz="1600" dirty="0">
                <a:latin typeface="Verdana" panose="020B0604030504040204" pitchFamily="34" charset="0"/>
                <a:ea typeface="Verdana" panose="020B0604030504040204" pitchFamily="34" charset="0"/>
                <a:cs typeface="Verdana" panose="020B0604030504040204" pitchFamily="34" charset="0"/>
              </a:rPr>
              <a:t>. Nur der hohe Strombereich ist häufig ungeschützt. Deshalb gibt es dafür meistens eine eigene </a:t>
            </a:r>
            <a:r>
              <a:rPr lang="de-DE" sz="1600" dirty="0" smtClean="0">
                <a:latin typeface="Verdana" panose="020B0604030504040204" pitchFamily="34" charset="0"/>
                <a:ea typeface="Verdana" panose="020B0604030504040204" pitchFamily="34" charset="0"/>
                <a:cs typeface="Verdana" panose="020B0604030504040204" pitchFamily="34" charset="0"/>
              </a:rPr>
              <a:t>Buchse.</a:t>
            </a:r>
          </a:p>
          <a:p>
            <a:pPr marL="1588">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marL="1588">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marL="1588">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marL="158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Messschnüre steckt man folgendermaßen in die Buchsen. Das schwarze Messkabel kommt immer in den Anschluss COM (</a:t>
            </a:r>
            <a:r>
              <a:rPr lang="de-DE" sz="1600" dirty="0" err="1">
                <a:latin typeface="Verdana" panose="020B0604030504040204" pitchFamily="34" charset="0"/>
                <a:ea typeface="Verdana" panose="020B0604030504040204" pitchFamily="34" charset="0"/>
                <a:cs typeface="Verdana" panose="020B0604030504040204" pitchFamily="34" charset="0"/>
              </a:rPr>
              <a:t>common</a:t>
            </a:r>
            <a:r>
              <a:rPr lang="de-DE" sz="1600" dirty="0">
                <a:latin typeface="Verdana" panose="020B0604030504040204" pitchFamily="34" charset="0"/>
                <a:ea typeface="Verdana" panose="020B0604030504040204" pitchFamily="34" charset="0"/>
                <a:cs typeface="Verdana" panose="020B0604030504040204" pitchFamily="34" charset="0"/>
              </a:rPr>
              <a:t> = gemeinsam).</a:t>
            </a:r>
          </a:p>
          <a:p>
            <a:pPr marL="1588">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Zur </a:t>
            </a:r>
            <a:r>
              <a:rPr lang="de-DE" sz="1600" dirty="0">
                <a:latin typeface="Verdana" panose="020B0604030504040204" pitchFamily="34" charset="0"/>
                <a:ea typeface="Verdana" panose="020B0604030504040204" pitchFamily="34" charset="0"/>
                <a:cs typeface="Verdana" panose="020B0604030504040204" pitchFamily="34" charset="0"/>
              </a:rPr>
              <a:t>Messung einer Spannung oder eines Widerstandes kommt das rote Kabel in die Buchse </a:t>
            </a:r>
            <a:r>
              <a:rPr lang="de-DE" sz="1600" dirty="0" smtClean="0">
                <a:latin typeface="Verdana" panose="020B0604030504040204" pitchFamily="34" charset="0"/>
                <a:ea typeface="Verdana" panose="020B0604030504040204" pitchFamily="34" charset="0"/>
                <a:cs typeface="Verdana" panose="020B0604030504040204" pitchFamily="34" charset="0"/>
              </a:rPr>
              <a:t>V/</a:t>
            </a:r>
            <a:r>
              <a:rPr lang="el-GR" sz="1600" dirty="0" smtClean="0">
                <a:latin typeface="Verdana" panose="020B0604030504040204" pitchFamily="34" charset="0"/>
                <a:ea typeface="Verdana" panose="020B0604030504040204" pitchFamily="34" charset="0"/>
                <a:cs typeface="Verdana" panose="020B0604030504040204" pitchFamily="34" charset="0"/>
              </a:rPr>
              <a:t>Ω</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Zur „normalen“ Strommessung kommt die rote Messschnur in die Buchse mA </a:t>
            </a: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Milliampere). Nur, wenn man größere Ströme im Amperebereich messen will, kommt das rote Kabel in die Buchse 20 A. An dieser Buchse steht dran, dass man die maximal 20 A aber </a:t>
            </a:r>
            <a:r>
              <a:rPr lang="de-DE" sz="1600" dirty="0" smtClean="0">
                <a:latin typeface="Verdana" panose="020B0604030504040204" pitchFamily="34" charset="0"/>
                <a:ea typeface="Verdana" panose="020B0604030504040204" pitchFamily="34" charset="0"/>
                <a:cs typeface="Verdana" panose="020B0604030504040204" pitchFamily="34" charset="0"/>
              </a:rPr>
              <a:t>auch </a:t>
            </a:r>
            <a:r>
              <a:rPr lang="de-DE" sz="1600" dirty="0">
                <a:latin typeface="Verdana" panose="020B0604030504040204" pitchFamily="34" charset="0"/>
                <a:ea typeface="Verdana" panose="020B0604030504040204" pitchFamily="34" charset="0"/>
                <a:cs typeface="Verdana" panose="020B0604030504040204" pitchFamily="34" charset="0"/>
              </a:rPr>
              <a:t>nur kurzzeitig (maximal 15 Sekunden lang) messen darf. Wahrscheinlich wird sonst der Messgerätewiderstand (Shunt) zu warm. Außerdem steht „</a:t>
            </a:r>
            <a:r>
              <a:rPr lang="de-DE" sz="1600" dirty="0" err="1">
                <a:latin typeface="Verdana" panose="020B0604030504040204" pitchFamily="34" charset="0"/>
                <a:ea typeface="Verdana" panose="020B0604030504040204" pitchFamily="34" charset="0"/>
                <a:cs typeface="Verdana" panose="020B0604030504040204" pitchFamily="34" charset="0"/>
              </a:rPr>
              <a:t>unfused</a:t>
            </a:r>
            <a:r>
              <a:rPr lang="de-DE" sz="1600" dirty="0">
                <a:latin typeface="Verdana" panose="020B0604030504040204" pitchFamily="34" charset="0"/>
                <a:ea typeface="Verdana" panose="020B0604030504040204" pitchFamily="34" charset="0"/>
                <a:cs typeface="Verdana" panose="020B0604030504040204" pitchFamily="34" charset="0"/>
              </a:rPr>
              <a:t>“ dabei, was ungesichert </a:t>
            </a: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keine Sicherung) bedeutet. </a:t>
            </a:r>
            <a:r>
              <a:rPr lang="de-DE" sz="1600" dirty="0" smtClean="0">
                <a:latin typeface="Verdana" panose="020B0604030504040204" pitchFamily="34" charset="0"/>
                <a:ea typeface="Verdana" panose="020B0604030504040204" pitchFamily="34" charset="0"/>
                <a:cs typeface="Verdana" panose="020B0604030504040204" pitchFamily="34" charset="0"/>
              </a:rPr>
              <a:t>Bei Strommessungen sollte man stets vorsichtig sein.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2480539"/>
            <a:ext cx="3580162" cy="1052989"/>
          </a:xfrm>
          <a:prstGeom prst="rect">
            <a:avLst/>
          </a:prstGeom>
        </p:spPr>
      </p:pic>
    </p:spTree>
    <p:extLst>
      <p:ext uri="{BB962C8B-B14F-4D97-AF65-F5344CB8AC3E}">
        <p14:creationId xmlns:p14="http://schemas.microsoft.com/office/powerpoint/2010/main" val="56402892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2459</Words>
  <Application>Microsoft Office PowerPoint</Application>
  <PresentationFormat>Bildschirmpräsentation (4:3)</PresentationFormat>
  <Paragraphs>487</Paragraphs>
  <Slides>31</Slides>
  <Notes>31</Notes>
  <HiddenSlides>0</HiddenSlides>
  <MMClips>0</MMClips>
  <ScaleCrop>false</ScaleCrop>
  <HeadingPairs>
    <vt:vector size="4" baseType="variant">
      <vt:variant>
        <vt:lpstr>Design</vt:lpstr>
      </vt:variant>
      <vt:variant>
        <vt:i4>1</vt:i4>
      </vt:variant>
      <vt:variant>
        <vt:lpstr>Folientitel</vt:lpstr>
      </vt:variant>
      <vt:variant>
        <vt:i4>31</vt:i4>
      </vt:variant>
    </vt:vector>
  </HeadingPairs>
  <TitlesOfParts>
    <vt:vector size="32" baseType="lpstr">
      <vt:lpstr>Standarddesign</vt:lpstr>
      <vt:lpstr>PowerPoint-Präsentation</vt:lpstr>
      <vt:lpstr>Messtechnik</vt:lpstr>
      <vt:lpstr>Analog anzeigende Messgeräte</vt:lpstr>
      <vt:lpstr>Prüfungsfrage</vt:lpstr>
      <vt:lpstr>Prüfungsfrage</vt:lpstr>
      <vt:lpstr>Parallaxenfehler</vt:lpstr>
      <vt:lpstr>Digital anzeigende Messgeräte</vt:lpstr>
      <vt:lpstr>Multimeter</vt:lpstr>
      <vt:lpstr>Anwendung des Multimeters</vt:lpstr>
      <vt:lpstr>Prüfungsfrage</vt:lpstr>
      <vt:lpstr>Spannungs- und Strommessung</vt:lpstr>
      <vt:lpstr>Prüfungsfrage</vt:lpstr>
      <vt:lpstr>Prüfungsfrage</vt:lpstr>
      <vt:lpstr>Oszilloskop</vt:lpstr>
      <vt:lpstr>Prüfungsfrage</vt:lpstr>
      <vt:lpstr>Prüfungsfragen</vt:lpstr>
      <vt:lpstr>PEP-Leistung</vt:lpstr>
      <vt:lpstr>Prüfungsfrage</vt:lpstr>
      <vt:lpstr>Dipmeter</vt:lpstr>
      <vt:lpstr>Prüfungsfrage</vt:lpstr>
      <vt:lpstr>Prüfungsfragen</vt:lpstr>
      <vt:lpstr>Prüfungsfrage</vt:lpstr>
      <vt:lpstr>Das SWR-Meter</vt:lpstr>
      <vt:lpstr>SWR-Messung</vt:lpstr>
      <vt:lpstr>Prüfungsfragen</vt:lpstr>
      <vt:lpstr>Prüfungsfragen</vt:lpstr>
      <vt:lpstr>Prüfungsfrage</vt:lpstr>
      <vt:lpstr>Dummy-Load</vt:lpstr>
      <vt:lpstr>Prüfungsfragen</vt:lpstr>
      <vt:lpstr>Prüfungsfrage</vt:lpstr>
      <vt:lpstr>Nächste Woche:  Mi, 4. März, 19 Uhr lokal</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516</cp:revision>
  <dcterms:created xsi:type="dcterms:W3CDTF">2007-05-09T13:16:25Z</dcterms:created>
  <dcterms:modified xsi:type="dcterms:W3CDTF">2015-03-15T18:13:09Z</dcterms:modified>
</cp:coreProperties>
</file>