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58"/>
  </p:notesMasterIdLst>
  <p:handoutMasterIdLst>
    <p:handoutMasterId r:id="rId59"/>
  </p:handoutMasterIdLst>
  <p:sldIdLst>
    <p:sldId id="299" r:id="rId2"/>
    <p:sldId id="284" r:id="rId3"/>
    <p:sldId id="321" r:id="rId4"/>
    <p:sldId id="554" r:id="rId5"/>
    <p:sldId id="570" r:id="rId6"/>
    <p:sldId id="546" r:id="rId7"/>
    <p:sldId id="572" r:id="rId8"/>
    <p:sldId id="571" r:id="rId9"/>
    <p:sldId id="545" r:id="rId10"/>
    <p:sldId id="573" r:id="rId11"/>
    <p:sldId id="574" r:id="rId12"/>
    <p:sldId id="575" r:id="rId13"/>
    <p:sldId id="547" r:id="rId14"/>
    <p:sldId id="576" r:id="rId15"/>
    <p:sldId id="577" r:id="rId16"/>
    <p:sldId id="556" r:id="rId17"/>
    <p:sldId id="520" r:id="rId18"/>
    <p:sldId id="506" r:id="rId19"/>
    <p:sldId id="578" r:id="rId20"/>
    <p:sldId id="567" r:id="rId21"/>
    <p:sldId id="568" r:id="rId22"/>
    <p:sldId id="557" r:id="rId23"/>
    <p:sldId id="548" r:id="rId24"/>
    <p:sldId id="550" r:id="rId25"/>
    <p:sldId id="456" r:id="rId26"/>
    <p:sldId id="521" r:id="rId27"/>
    <p:sldId id="579" r:id="rId28"/>
    <p:sldId id="561" r:id="rId29"/>
    <p:sldId id="580" r:id="rId30"/>
    <p:sldId id="562" r:id="rId31"/>
    <p:sldId id="581" r:id="rId32"/>
    <p:sldId id="582" r:id="rId33"/>
    <p:sldId id="583" r:id="rId34"/>
    <p:sldId id="553" r:id="rId35"/>
    <p:sldId id="598" r:id="rId36"/>
    <p:sldId id="584" r:id="rId37"/>
    <p:sldId id="588" r:id="rId38"/>
    <p:sldId id="587" r:id="rId39"/>
    <p:sldId id="585" r:id="rId40"/>
    <p:sldId id="586" r:id="rId41"/>
    <p:sldId id="589" r:id="rId42"/>
    <p:sldId id="563" r:id="rId43"/>
    <p:sldId id="524" r:id="rId44"/>
    <p:sldId id="564" r:id="rId45"/>
    <p:sldId id="507" r:id="rId46"/>
    <p:sldId id="590" r:id="rId47"/>
    <p:sldId id="566" r:id="rId48"/>
    <p:sldId id="591" r:id="rId49"/>
    <p:sldId id="525" r:id="rId50"/>
    <p:sldId id="592" r:id="rId51"/>
    <p:sldId id="593" r:id="rId52"/>
    <p:sldId id="594" r:id="rId53"/>
    <p:sldId id="595" r:id="rId54"/>
    <p:sldId id="597" r:id="rId55"/>
    <p:sldId id="596" r:id="rId56"/>
    <p:sldId id="306" r:id="rId57"/>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4926" autoAdjust="0"/>
  </p:normalViewPr>
  <p:slideViewPr>
    <p:cSldViewPr>
      <p:cViewPr varScale="1">
        <p:scale>
          <a:sx n="86" d="100"/>
          <a:sy n="86" d="100"/>
        </p:scale>
        <p:origin x="108" y="16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14.06.2016</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14.06.2016</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1531417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602239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21858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837691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97070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937881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38320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807464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2031753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1226466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11505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00740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0674414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1986063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786426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7293761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695814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8522163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83749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2574740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6145180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478101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877280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257201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4360407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776048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135734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730180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183628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4417035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7175150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6502143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86338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71730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1443994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787910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7224656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988396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2743332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847809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7782667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0561983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22750941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20859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0315889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1241701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653704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1857603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9141301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851707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03900309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56</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01452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79245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841404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19886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99863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E-18</a:t>
            </a:r>
          </a:p>
          <a:p>
            <a:endParaRPr lang="de-DE" b="1" dirty="0" smtClean="0"/>
          </a:p>
          <a:p>
            <a:r>
              <a:rPr lang="de-DE" b="1" dirty="0" smtClean="0"/>
              <a:t>EMV und Sicherheit</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Störungsbeseitigung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dirty="0"/>
          </a:p>
        </p:txBody>
      </p:sp>
      <p:sp>
        <p:nvSpPr>
          <p:cNvPr id="9" name="Textfeld 8"/>
          <p:cNvSpPr txBox="1"/>
          <p:nvPr/>
        </p:nvSpPr>
        <p:spPr>
          <a:xfrm>
            <a:off x="655900" y="1231592"/>
            <a:ext cx="7890893" cy="423705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Einströmungen und Einstrahlungen können dazu führen, dass an PN-Übergängen von Transistoren eine Gleichrichtung stattfindet, die dann den Arbeitspunkt verändert und dadurch zu </a:t>
            </a:r>
            <a:r>
              <a:rPr lang="de-DE" sz="1600" dirty="0" err="1" smtClean="0">
                <a:latin typeface="Verdana" panose="020B0604030504040204" pitchFamily="34" charset="0"/>
                <a:ea typeface="Verdana" panose="020B0604030504040204" pitchFamily="34" charset="0"/>
                <a:cs typeface="Verdana" panose="020B0604030504040204" pitchFamily="34" charset="0"/>
              </a:rPr>
              <a:t>Zustopfeffekten</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führt oder das NF-Signal im Lautsprecher hörbar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a:t>
            </a:r>
            <a:r>
              <a:rPr lang="de-DE" sz="1600" dirty="0">
                <a:latin typeface="Verdana" panose="020B0604030504040204" pitchFamily="34" charset="0"/>
                <a:ea typeface="Verdana" panose="020B0604030504040204" pitchFamily="34" charset="0"/>
                <a:cs typeface="Verdana" panose="020B0604030504040204" pitchFamily="34" charset="0"/>
              </a:rPr>
              <a:t>die Beseitigung der Störungen muss zunächst am Empfangsgerät geprüft werden, ob es sich um eine Einströmung oder eine Einstrahlung handelt. Denn Störungen durch Einströmungen lassen </a:t>
            </a:r>
            <a:r>
              <a:rPr lang="de-DE" sz="1600" dirty="0" smtClean="0">
                <a:latin typeface="Verdana" panose="020B0604030504040204" pitchFamily="34" charset="0"/>
                <a:ea typeface="Verdana" panose="020B0604030504040204" pitchFamily="34" charset="0"/>
                <a:cs typeface="Verdana" panose="020B0604030504040204" pitchFamily="34" charset="0"/>
              </a:rPr>
              <a:t>sich </a:t>
            </a:r>
            <a:r>
              <a:rPr lang="de-DE" sz="1600" dirty="0">
                <a:latin typeface="Verdana" panose="020B0604030504040204" pitchFamily="34" charset="0"/>
                <a:ea typeface="Verdana" panose="020B0604030504040204" pitchFamily="34" charset="0"/>
                <a:cs typeface="Verdana" panose="020B0604030504040204" pitchFamily="34" charset="0"/>
              </a:rPr>
              <a:t>relativ einfach von außen durch Vorschalten von entsprechenden Filtern beseitigen. Einstrahlungen lassen sich nur durch Abschirmung des Gehäuses oder der entsprechenden Baugruppe </a:t>
            </a:r>
            <a:r>
              <a:rPr lang="de-DE" sz="1600" dirty="0" smtClean="0">
                <a:latin typeface="Verdana" panose="020B0604030504040204" pitchFamily="34" charset="0"/>
                <a:ea typeface="Verdana" panose="020B0604030504040204" pitchFamily="34" charset="0"/>
                <a:cs typeface="Verdana" panose="020B0604030504040204" pitchFamily="34" charset="0"/>
              </a:rPr>
              <a:t>verhindern</a:t>
            </a: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Aber </a:t>
            </a:r>
            <a:r>
              <a:rPr lang="de-DE" sz="1600" dirty="0">
                <a:latin typeface="Verdana" panose="020B0604030504040204" pitchFamily="34" charset="0"/>
                <a:ea typeface="Verdana" panose="020B0604030504040204" pitchFamily="34" charset="0"/>
                <a:cs typeface="Verdana" panose="020B0604030504040204" pitchFamily="34" charset="0"/>
              </a:rPr>
              <a:t>auch eine Ableitung an der Stelle der Elektronik, wo die Übersteuerung auftritt, kann Abhilfe sein. Dafür ist aber ein Eingriff in die Elektronik nötig, was man allenfalls an </a:t>
            </a:r>
            <a:r>
              <a:rPr lang="de-DE" sz="1600" dirty="0" smtClean="0">
                <a:latin typeface="Verdana" panose="020B0604030504040204" pitchFamily="34" charset="0"/>
                <a:ea typeface="Verdana" panose="020B0604030504040204" pitchFamily="34" charset="0"/>
                <a:cs typeface="Verdana" panose="020B0604030504040204" pitchFamily="34" charset="0"/>
              </a:rPr>
              <a:t>eigenen </a:t>
            </a:r>
            <a:r>
              <a:rPr lang="de-DE" sz="1600" dirty="0">
                <a:latin typeface="Verdana" panose="020B0604030504040204" pitchFamily="34" charset="0"/>
                <a:ea typeface="Verdana" panose="020B0604030504040204" pitchFamily="34" charset="0"/>
                <a:cs typeface="Verdana" panose="020B0604030504040204" pitchFamily="34" charset="0"/>
              </a:rPr>
              <a:t>Geräten, nicht aber bei fremden Geräten machen sollte. Ist die Stelle der Einströmung eindeutig lokalisiert, kann man mit dem Zwischenstecken von </a:t>
            </a:r>
            <a:r>
              <a:rPr lang="de-DE" sz="1600" dirty="0" err="1">
                <a:latin typeface="Verdana" panose="020B0604030504040204" pitchFamily="34" charset="0"/>
                <a:ea typeface="Verdana" panose="020B0604030504040204" pitchFamily="34" charset="0"/>
                <a:cs typeface="Verdana" panose="020B0604030504040204" pitchFamily="34" charset="0"/>
              </a:rPr>
              <a:t>Entstörfiltern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wie dem unten abgebildeten Tiefpassfilter beginnen.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128" y="5497785"/>
            <a:ext cx="4251960" cy="937260"/>
          </a:xfrm>
          <a:prstGeom prst="rect">
            <a:avLst/>
          </a:prstGeom>
        </p:spPr>
      </p:pic>
    </p:spTree>
    <p:extLst>
      <p:ext uri="{BB962C8B-B14F-4D97-AF65-F5344CB8AC3E}">
        <p14:creationId xmlns:p14="http://schemas.microsoft.com/office/powerpoint/2010/main" val="185523375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830372125"/>
              </p:ext>
            </p:extLst>
          </p:nvPr>
        </p:nvGraphicFramePr>
        <p:xfrm>
          <a:off x="899592" y="1358776"/>
          <a:ext cx="7488832" cy="216789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TK105</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In </a:t>
                      </a:r>
                      <a:r>
                        <a:rPr lang="de-DE" sz="1800" b="1" i="0" u="none" strike="noStrike" dirty="0">
                          <a:solidFill>
                            <a:srgbClr val="FFFFFF"/>
                          </a:solidFill>
                          <a:effectLst/>
                          <a:latin typeface="Arial"/>
                        </a:rPr>
                        <a:t>welchem Fall spricht man von Einströmungen bei EMV? Einströmungen liegen dann vor, wenn die HF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dirty="0">
                          <a:solidFill>
                            <a:srgbClr val="000000"/>
                          </a:solidFill>
                          <a:effectLst/>
                          <a:latin typeface="Arial"/>
                        </a:rPr>
                        <a:t>über das ungenügend abgeschirmte Gehäuse in die Elektronik gelangt.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dirty="0">
                          <a:solidFill>
                            <a:srgbClr val="000000"/>
                          </a:solidFill>
                          <a:effectLst/>
                          <a:latin typeface="Arial"/>
                        </a:rPr>
                        <a:t>über nicht genügend geschirmte Kabel zum </a:t>
                      </a:r>
                      <a:r>
                        <a:rPr lang="de-DE" sz="1600" b="0" i="0" u="none" strike="noStrike" dirty="0" err="1">
                          <a:solidFill>
                            <a:srgbClr val="000000"/>
                          </a:solidFill>
                          <a:effectLst/>
                          <a:latin typeface="Arial"/>
                        </a:rPr>
                        <a:t>Anpassgerät</a:t>
                      </a:r>
                      <a:r>
                        <a:rPr lang="de-DE" sz="1600" b="0" i="0" u="none" strike="noStrike" dirty="0">
                          <a:solidFill>
                            <a:srgbClr val="000000"/>
                          </a:solidFill>
                          <a:effectLst/>
                          <a:latin typeface="Arial"/>
                        </a:rPr>
                        <a:t> geführt wird.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dirty="0">
                          <a:solidFill>
                            <a:srgbClr val="000000"/>
                          </a:solidFill>
                          <a:effectLst/>
                          <a:latin typeface="Arial"/>
                        </a:rPr>
                        <a:t>wegen eines schlechten Stehwellenverhältnisses wieder zum Sender zurück strömt.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über Leitungen oder Kabel in das zu überprüfende Gerät gelangt.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5885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403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7663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1941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3176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9452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74807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1667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707347144"/>
              </p:ext>
            </p:extLst>
          </p:nvPr>
        </p:nvGraphicFramePr>
        <p:xfrm>
          <a:off x="899592" y="3789040"/>
          <a:ext cx="7488832" cy="254698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sz="2000" dirty="0" smtClean="0">
                          <a:solidFill>
                            <a:schemeClr val="tx1"/>
                          </a:solidFill>
                        </a:rPr>
                        <a:t>TK201</a:t>
                      </a:r>
                      <a:endParaRPr lang="en-US" sz="2000"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kommen Geräusche aus den Lautsprechern einer abgeschalteten Stereoanlage möglicherweise zustande?</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a:solidFill>
                            <a:srgbClr val="000000"/>
                          </a:solidFill>
                          <a:effectLst/>
                          <a:latin typeface="Arial"/>
                        </a:rPr>
                        <a:t>Durch eine Übersteuerung des Tuners mit dem über die Antennenzuleitung aufgenommenen HF-Signal.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Durch Gleichrichtung starker HF-Signale in der NF-Endstufe der Stereoanlage.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Durch Gleichrichtung der ins Stromnetz eingestrahlten HF-Signale an den Dioden des Netzteils.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Durch Gleichrichtung abgestrahlter HF-Signale an PN-Übergängen in der NF-Vorstufe.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4459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545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493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508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93061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4247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179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92560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7620558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38119090"/>
              </p:ext>
            </p:extLst>
          </p:nvPr>
        </p:nvGraphicFramePr>
        <p:xfrm>
          <a:off x="899592" y="135877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TK302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 </a:t>
                      </a:r>
                      <a:r>
                        <a:rPr lang="de-DE" sz="1800" b="1" i="0" u="none" strike="noStrike" dirty="0">
                          <a:solidFill>
                            <a:srgbClr val="FFFFFF"/>
                          </a:solidFill>
                          <a:effectLst/>
                          <a:latin typeface="Arial"/>
                        </a:rPr>
                        <a:t>Sender sollte so betrieben werden, dass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die Selbsterregung maximiert wird.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parasitäre Schwingungen vorhanden sind.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die Oberwellenabschirmung minimiert wird.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er keine unerwünschten Aussendungen hervorruft.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761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1432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5198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28981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1204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8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50154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287076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912835224"/>
              </p:ext>
            </p:extLst>
          </p:nvPr>
        </p:nvGraphicFramePr>
        <p:xfrm>
          <a:off x="899592" y="3645024"/>
          <a:ext cx="7488832" cy="241617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TK307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die Störwahrscheinlichkeit zu verringern, sollte die benutzte Sendeleistung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nur auf den zulässigen Pegel eingestellt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auf die für eine zufrieden stellende Kommunikation erforderlichen 750 W eingestellt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auf das für eine zufrieden stellende Kommunikation erforderliche Minimum eingestellt werden.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Hälfte des maximal zulässigen Pegels betragen.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2422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141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718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327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6902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210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4046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7074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7620558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Oberwellenunterdrückung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13</a:t>
            </a:fld>
            <a:endParaRPr lang="de-DE" altLang="en-US" dirty="0"/>
          </a:p>
        </p:txBody>
      </p:sp>
      <p:sp>
        <p:nvSpPr>
          <p:cNvPr id="9" name="Textfeld 8"/>
          <p:cNvSpPr txBox="1"/>
          <p:nvPr/>
        </p:nvSpPr>
        <p:spPr>
          <a:xfrm>
            <a:off x="655900" y="1268760"/>
            <a:ext cx="7890893" cy="464742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Oberwellen- und Nebenwellenausstrahlungen von Sendern lassen sich mit einem Tiefpass am Senderausgang beseitigen. Grundsätzlich lassen sich solche Filter leicht selber bauen, aber wenn sie eine hohe Sperrdämpfung haben sollen, ist die Dimensionierung besonders für Tiefpassglieder bei hohen Frequenzen recht kritisch, so dass oft nur spezielle Computerprogramme bei der Berechnung weiter helfen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Es </a:t>
            </a:r>
            <a:r>
              <a:rPr lang="de-DE" sz="1600" dirty="0">
                <a:latin typeface="Verdana" panose="020B0604030504040204" pitchFamily="34" charset="0"/>
                <a:ea typeface="Verdana" panose="020B0604030504040204" pitchFamily="34" charset="0"/>
                <a:cs typeface="Verdana" panose="020B0604030504040204" pitchFamily="34" charset="0"/>
              </a:rPr>
              <a:t>gibt kommerzielle Tiefpassglieder für Kurzwellensender, die bis 30 MHz keine nennenswerte Dämpfung und oberhalb von 30 MHz eine hohe Dämpfung </a:t>
            </a:r>
            <a:r>
              <a:rPr lang="de-DE" sz="1600" dirty="0" smtClean="0">
                <a:latin typeface="Verdana" panose="020B0604030504040204" pitchFamily="34" charset="0"/>
                <a:ea typeface="Verdana" panose="020B0604030504040204" pitchFamily="34" charset="0"/>
                <a:cs typeface="Verdana" panose="020B0604030504040204" pitchFamily="34" charset="0"/>
              </a:rPr>
              <a:t>haben. </a:t>
            </a:r>
            <a:r>
              <a:rPr lang="de-DE" sz="1600" dirty="0">
                <a:latin typeface="Verdana" panose="020B0604030504040204" pitchFamily="34" charset="0"/>
                <a:ea typeface="Verdana" panose="020B0604030504040204" pitchFamily="34" charset="0"/>
                <a:cs typeface="Verdana" panose="020B0604030504040204" pitchFamily="34" charset="0"/>
              </a:rPr>
              <a:t>Für Sender im 2-m-Band oder 70-cm-Band gibt es Tiefpassfilter mit entsprechend höheren Grenzfrequenzen. Die obere Grenzfrequenz </a:t>
            </a:r>
            <a:r>
              <a:rPr lang="de-DE" sz="1600" dirty="0" err="1">
                <a:latin typeface="Verdana" panose="020B0604030504040204" pitchFamily="34" charset="0"/>
                <a:ea typeface="Verdana" panose="020B0604030504040204" pitchFamily="34" charset="0"/>
                <a:cs typeface="Verdana" panose="020B0604030504040204" pitchFamily="34" charset="0"/>
              </a:rPr>
              <a:t>fg</a:t>
            </a:r>
            <a:r>
              <a:rPr lang="de-DE" sz="1600" dirty="0">
                <a:latin typeface="Verdana" panose="020B0604030504040204" pitchFamily="34" charset="0"/>
                <a:ea typeface="Verdana" panose="020B0604030504040204" pitchFamily="34" charset="0"/>
                <a:cs typeface="Verdana" panose="020B0604030504040204" pitchFamily="34" charset="0"/>
              </a:rPr>
              <a:t> wird bei 3 dB Leistungsabfall angegeben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3016081"/>
            <a:ext cx="5495925" cy="1533525"/>
          </a:xfrm>
          <a:prstGeom prst="rect">
            <a:avLst/>
          </a:prstGeom>
        </p:spPr>
      </p:pic>
    </p:spTree>
    <p:extLst>
      <p:ext uri="{BB962C8B-B14F-4D97-AF65-F5344CB8AC3E}">
        <p14:creationId xmlns:p14="http://schemas.microsoft.com/office/powerpoint/2010/main" val="204327695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Nebenwellenunterdrückung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dirty="0"/>
          </a:p>
        </p:txBody>
      </p:sp>
      <p:sp>
        <p:nvSpPr>
          <p:cNvPr id="9" name="Textfeld 8"/>
          <p:cNvSpPr txBox="1"/>
          <p:nvPr/>
        </p:nvSpPr>
        <p:spPr>
          <a:xfrm>
            <a:off x="655900" y="1268760"/>
            <a:ext cx="7890893" cy="4873129"/>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Tiefpassfiltern lassen sich Oberwellen unterdrücken. Schwieriger wird es, Nebenwellenausstrahlungen zu unterdrücken, deren Frequenzen niedriger als die höchste Nutzfrequenz sind. In diesem Fall kann kein Tiefpass verwendet werden. Sofern es sich um eine feste Störfrequenz handelt, die sich beim Verändern der Senderfrequenz nicht ändert, kann ein Sperrkreis oder ein Saugkreis an geeigneter Stelle im Sender eingesetzt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marL="385603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das Vorschalten von Filtern muss man unterscheiden, ob die störenden Beeinflussungen oberhalb oder unterhalb der Sendefrequenz auftreten. Treten störende Beeinflussungen auf Kurzwelle bei einem Rundfunkempfänger auf Mittelwelle auf, sollte durch einen Tiefpass vor dem Empfänger dafür gesorgt werden, dass der </a:t>
            </a:r>
            <a:r>
              <a:rPr lang="de-DE" sz="1600" dirty="0" smtClean="0">
                <a:latin typeface="Verdana" panose="020B0604030504040204" pitchFamily="34" charset="0"/>
                <a:ea typeface="Verdana" panose="020B0604030504040204" pitchFamily="34" charset="0"/>
                <a:cs typeface="Verdana" panose="020B0604030504040204" pitchFamily="34" charset="0"/>
              </a:rPr>
              <a:t>tiefer</a:t>
            </a:r>
          </a:p>
          <a:p>
            <a:pPr>
              <a:spcBef>
                <a:spcPts val="0"/>
              </a:spcBef>
            </a:pPr>
            <a:r>
              <a:rPr lang="de-DE" sz="1600" dirty="0">
                <a:latin typeface="Verdana" panose="020B0604030504040204" pitchFamily="34" charset="0"/>
                <a:ea typeface="Verdana" panose="020B0604030504040204" pitchFamily="34" charset="0"/>
                <a:cs typeface="Verdana" panose="020B0604030504040204" pitchFamily="34" charset="0"/>
              </a:rPr>
              <a:t>liegende </a:t>
            </a:r>
            <a:r>
              <a:rPr lang="de-DE" sz="1600" dirty="0" smtClean="0">
                <a:latin typeface="Verdana" panose="020B0604030504040204" pitchFamily="34" charset="0"/>
                <a:ea typeface="Verdana" panose="020B0604030504040204" pitchFamily="34" charset="0"/>
                <a:cs typeface="Verdana" panose="020B0604030504040204" pitchFamily="34" charset="0"/>
              </a:rPr>
              <a:t>Mittelwellenbereich </a:t>
            </a:r>
            <a:r>
              <a:rPr lang="de-DE" sz="1600" dirty="0">
                <a:latin typeface="Verdana" panose="020B0604030504040204" pitchFamily="34" charset="0"/>
                <a:ea typeface="Verdana" panose="020B0604030504040204" pitchFamily="34" charset="0"/>
                <a:cs typeface="Verdana" panose="020B0604030504040204" pitchFamily="34" charset="0"/>
              </a:rPr>
              <a:t>(ca. 0,5 bis 1,6 MHz) </a:t>
            </a:r>
            <a:r>
              <a:rPr lang="de-DE" sz="1600" dirty="0" err="1">
                <a:latin typeface="Verdana" panose="020B0604030504040204" pitchFamily="34" charset="0"/>
                <a:ea typeface="Verdana" panose="020B0604030504040204" pitchFamily="34" charset="0"/>
                <a:cs typeface="Verdana" panose="020B0604030504040204" pitchFamily="34" charset="0"/>
              </a:rPr>
              <a:t>ungedämpft</a:t>
            </a:r>
            <a:r>
              <a:rPr lang="de-DE" sz="1600" dirty="0">
                <a:latin typeface="Verdana" panose="020B0604030504040204" pitchFamily="34" charset="0"/>
                <a:ea typeface="Verdana" panose="020B0604030504040204" pitchFamily="34" charset="0"/>
                <a:cs typeface="Verdana" panose="020B0604030504040204" pitchFamily="34" charset="0"/>
              </a:rPr>
              <a:t> durchgelassen wird und der Kurzwellenbereich 3 bis 30 MHz gesperrt </a:t>
            </a:r>
            <a:r>
              <a:rPr lang="de-DE" sz="1600" dirty="0" smtClean="0">
                <a:latin typeface="Verdana" panose="020B0604030504040204" pitchFamily="34" charset="0"/>
                <a:ea typeface="Verdana" panose="020B0604030504040204" pitchFamily="34" charset="0"/>
                <a:cs typeface="Verdana" panose="020B0604030504040204" pitchFamily="34" charset="0"/>
              </a:rPr>
              <a:t>wird.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900" y="3254475"/>
            <a:ext cx="3624834" cy="2118741"/>
          </a:xfrm>
          <a:prstGeom prst="rect">
            <a:avLst/>
          </a:prstGeom>
        </p:spPr>
      </p:pic>
    </p:spTree>
    <p:extLst>
      <p:ext uri="{BB962C8B-B14F-4D97-AF65-F5344CB8AC3E}">
        <p14:creationId xmlns:p14="http://schemas.microsoft.com/office/powerpoint/2010/main" val="334592583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273969146"/>
              </p:ext>
            </p:extLst>
          </p:nvPr>
        </p:nvGraphicFramePr>
        <p:xfrm>
          <a:off x="755576" y="1358776"/>
          <a:ext cx="7776864" cy="2603500"/>
        </p:xfrm>
        <a:graphic>
          <a:graphicData uri="http://schemas.openxmlformats.org/drawingml/2006/table">
            <a:tbl>
              <a:tblPr firstRow="1" bandRow="1">
                <a:tableStyleId>{17292A2E-F333-43FB-9621-5CBBE7FDCDCB}</a:tableStyleId>
              </a:tblPr>
              <a:tblGrid>
                <a:gridCol w="1053117"/>
                <a:gridCol w="6723747"/>
              </a:tblGrid>
              <a:tr h="370840">
                <a:tc>
                  <a:txBody>
                    <a:bodyPr/>
                    <a:lstStyle/>
                    <a:p>
                      <a:r>
                        <a:rPr lang="en-US" dirty="0" smtClean="0">
                          <a:solidFill>
                            <a:schemeClr val="tx1"/>
                          </a:solidFill>
                        </a:rPr>
                        <a:t>TK202</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Ein </a:t>
                      </a:r>
                      <a:r>
                        <a:rPr lang="de-DE" sz="1600" b="1" i="0" u="none" strike="noStrike" dirty="0">
                          <a:solidFill>
                            <a:srgbClr val="FFFFFF"/>
                          </a:solidFill>
                          <a:effectLst/>
                          <a:latin typeface="Arial"/>
                        </a:rPr>
                        <a:t>Fernsehgerät wird durch das Nutzsignal einer KW-Amateurfunkstelle gestört. Wie dringt das Signal mit größter Wahrscheinlichkeit in das Fernsehgerät ein?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dirty="0">
                          <a:solidFill>
                            <a:srgbClr val="000000"/>
                          </a:solidFill>
                          <a:effectLst/>
                          <a:latin typeface="Arial"/>
                        </a:rPr>
                        <a:t>Über jeden beliebigen Leitungsanschluss und/oder über die ZF-Stufen.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dirty="0">
                          <a:solidFill>
                            <a:srgbClr val="000000"/>
                          </a:solidFill>
                          <a:effectLst/>
                          <a:latin typeface="Arial"/>
                        </a:rPr>
                        <a:t>Über die Antennenleitung und über alle größeren </a:t>
                      </a:r>
                      <a:r>
                        <a:rPr lang="de-DE" sz="1600" b="0" i="0" u="none" strike="noStrike" dirty="0" err="1">
                          <a:solidFill>
                            <a:srgbClr val="000000"/>
                          </a:solidFill>
                          <a:effectLst/>
                          <a:latin typeface="Arial"/>
                        </a:rPr>
                        <a:t>ungeschirmten</a:t>
                      </a:r>
                      <a:r>
                        <a:rPr lang="de-DE" sz="1600" b="0" i="0" u="none" strike="noStrike" dirty="0">
                          <a:solidFill>
                            <a:srgbClr val="000000"/>
                          </a:solidFill>
                          <a:effectLst/>
                          <a:latin typeface="Arial"/>
                        </a:rPr>
                        <a:t> Spulen im Fernsehgerät (z.B. Entmagnetisierungsschleife).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dirty="0">
                          <a:solidFill>
                            <a:srgbClr val="000000"/>
                          </a:solidFill>
                          <a:effectLst/>
                          <a:latin typeface="Arial"/>
                        </a:rPr>
                        <a:t>Über die Stromversorgung des Senders und die Stromversorgung des Fernsehgeräts.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Über die Fernsehantenne bzw. das Antennenkabel sowie über die Bildröhre.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050941" y="21254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050941" y="25721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050941" y="30592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050941" y="35746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778519" y="254931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789740" y="211180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789740" y="304101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789740" y="35472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043599039"/>
              </p:ext>
            </p:extLst>
          </p:nvPr>
        </p:nvGraphicFramePr>
        <p:xfrm>
          <a:off x="755576" y="4184739"/>
          <a:ext cx="7776864" cy="1980565"/>
        </p:xfrm>
        <a:graphic>
          <a:graphicData uri="http://schemas.openxmlformats.org/drawingml/2006/table">
            <a:tbl>
              <a:tblPr firstRow="1" bandRow="1">
                <a:tableStyleId>{17292A2E-F333-43FB-9621-5CBBE7FDCDCB}</a:tableStyleId>
              </a:tblPr>
              <a:tblGrid>
                <a:gridCol w="1040681"/>
                <a:gridCol w="6736183"/>
              </a:tblGrid>
              <a:tr h="370840">
                <a:tc>
                  <a:txBody>
                    <a:bodyPr/>
                    <a:lstStyle/>
                    <a:p>
                      <a:r>
                        <a:rPr lang="en-US" dirty="0" smtClean="0">
                          <a:solidFill>
                            <a:schemeClr val="tx1"/>
                          </a:solidFill>
                        </a:rPr>
                        <a:t>TK308</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Welches </a:t>
                      </a:r>
                      <a:r>
                        <a:rPr lang="de-DE" sz="1600" b="1" i="0" u="none" strike="noStrike" dirty="0">
                          <a:solidFill>
                            <a:srgbClr val="FFFFFF"/>
                          </a:solidFill>
                          <a:effectLst/>
                          <a:latin typeface="Arial"/>
                        </a:rPr>
                        <a:t>Filter sollte im Störungsfall für die Dämpfung von </a:t>
                      </a:r>
                      <a:r>
                        <a:rPr lang="de-DE" sz="1600" b="1" i="0" u="none" strike="noStrike" dirty="0" smtClean="0">
                          <a:solidFill>
                            <a:srgbClr val="FFFFFF"/>
                          </a:solidFill>
                          <a:effectLst/>
                          <a:latin typeface="Arial"/>
                        </a:rPr>
                        <a:t>Kurz-</a:t>
                      </a:r>
                      <a:r>
                        <a:rPr lang="de-DE" sz="1600" b="1" i="0" u="none" strike="noStrike" dirty="0" err="1" smtClean="0">
                          <a:solidFill>
                            <a:srgbClr val="FFFFFF"/>
                          </a:solidFill>
                          <a:effectLst/>
                          <a:latin typeface="Arial"/>
                        </a:rPr>
                        <a:t>wellensignalen</a:t>
                      </a:r>
                      <a:r>
                        <a:rPr lang="de-DE" sz="1600" b="1" i="0" u="none" strike="noStrike" dirty="0" smtClean="0">
                          <a:solidFill>
                            <a:srgbClr val="FFFFFF"/>
                          </a:solidFill>
                          <a:effectLst/>
                          <a:latin typeface="Arial"/>
                        </a:rPr>
                        <a:t> </a:t>
                      </a:r>
                      <a:r>
                        <a:rPr lang="de-DE" sz="1600" b="1" i="0" u="none" strike="noStrike" dirty="0">
                          <a:solidFill>
                            <a:srgbClr val="FFFFFF"/>
                          </a:solidFill>
                          <a:effectLst/>
                          <a:latin typeface="Arial"/>
                        </a:rPr>
                        <a:t>in ein Fernsehantennenkabel </a:t>
                      </a:r>
                      <a:r>
                        <a:rPr lang="de-DE" sz="1600" b="1" i="0" u="none" strike="noStrike" dirty="0" err="1">
                          <a:solidFill>
                            <a:srgbClr val="FFFFFF"/>
                          </a:solidFill>
                          <a:effectLst/>
                          <a:latin typeface="Arial"/>
                        </a:rPr>
                        <a:t>eingeschleift</a:t>
                      </a:r>
                      <a:r>
                        <a:rPr lang="de-DE" sz="1600" b="1" i="0" u="none" strike="noStrike" dirty="0">
                          <a:solidFill>
                            <a:srgbClr val="FFFFFF"/>
                          </a:solidFill>
                          <a:effectLst/>
                          <a:latin typeface="Arial"/>
                        </a:rPr>
                        <a:t>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 Hochpassfilter.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Ein Tiefpassfilter.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Eine Bandsperre für die Fernsehbereiche.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regelbares</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Dämpfungsglied</a:t>
                      </a:r>
                      <a:r>
                        <a:rPr lang="en-US" sz="1800" b="0" i="0" u="none" strike="noStrike" dirty="0">
                          <a:solidFill>
                            <a:srgbClr val="000000"/>
                          </a:solidFill>
                          <a:effectLst/>
                          <a:latin typeface="Arial"/>
                        </a:rPr>
                        <a:t>.</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070904" y="47205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070904" y="50935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070904" y="54631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070904" y="58396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832277" y="50695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828102" y="46993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816881" y="54317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828102" y="581439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361272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Maßnahmen gegen Einströmung</a:t>
            </a:r>
          </a:p>
        </p:txBody>
      </p:sp>
      <p:sp>
        <p:nvSpPr>
          <p:cNvPr id="10244" name="Foliennummernplatzhalter 5"/>
          <p:cNvSpPr>
            <a:spLocks noGrp="1"/>
          </p:cNvSpPr>
          <p:nvPr>
            <p:ph type="sldNum" sz="quarter" idx="4294967295"/>
          </p:nvPr>
        </p:nvSpPr>
        <p:spPr bwMode="auto">
          <a:xfrm>
            <a:off x="7380312" y="6248400"/>
            <a:ext cx="176368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dirty="0"/>
          </a:p>
        </p:txBody>
      </p:sp>
      <p:sp>
        <p:nvSpPr>
          <p:cNvPr id="9" name="Textfeld 8"/>
          <p:cNvSpPr txBox="1"/>
          <p:nvPr/>
        </p:nvSpPr>
        <p:spPr>
          <a:xfrm>
            <a:off x="655900" y="1268760"/>
            <a:ext cx="7948548" cy="5221942"/>
          </a:xfrm>
          <a:prstGeom prst="rect">
            <a:avLst/>
          </a:prstGeom>
          <a:noFill/>
        </p:spPr>
        <p:txBody>
          <a:bodyPr wrap="square" rtlCol="0">
            <a:spAutoFit/>
          </a:bodyPr>
          <a:lstStyle/>
          <a:p>
            <a:pPr marL="158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Hilft dies allein nicht oder kommen die Einströmungen möglicherweise über die Zuleitungen von angeschlossenen elektronischen Geräten (CD-Player, Videorecorder) in den gestörten </a:t>
            </a:r>
            <a:r>
              <a:rPr lang="de-DE" sz="1600" dirty="0" smtClean="0">
                <a:latin typeface="Verdana" panose="020B0604030504040204" pitchFamily="34" charset="0"/>
                <a:ea typeface="Verdana" panose="020B0604030504040204" pitchFamily="34" charset="0"/>
                <a:cs typeface="Verdana" panose="020B0604030504040204" pitchFamily="34" charset="0"/>
              </a:rPr>
              <a:t>Verstärker</a:t>
            </a:r>
            <a:r>
              <a:rPr lang="de-DE" sz="1600" dirty="0">
                <a:latin typeface="Verdana" panose="020B0604030504040204" pitchFamily="34" charset="0"/>
                <a:ea typeface="Verdana" panose="020B0604030504040204" pitchFamily="34" charset="0"/>
                <a:cs typeface="Verdana" panose="020B0604030504040204" pitchFamily="34" charset="0"/>
              </a:rPr>
              <a:t>, kann man </a:t>
            </a:r>
            <a:r>
              <a:rPr lang="de-DE" sz="1600" dirty="0" err="1">
                <a:latin typeface="Verdana" panose="020B0604030504040204" pitchFamily="34" charset="0"/>
                <a:ea typeface="Verdana" panose="020B0604030504040204" pitchFamily="34" charset="0"/>
                <a:cs typeface="Verdana" panose="020B0604030504040204" pitchFamily="34" charset="0"/>
              </a:rPr>
              <a:t>Entstördrosseln</a:t>
            </a:r>
            <a:r>
              <a:rPr lang="de-DE" sz="1600" dirty="0">
                <a:latin typeface="Verdana" panose="020B0604030504040204" pitchFamily="34" charset="0"/>
                <a:ea typeface="Verdana" panose="020B0604030504040204" pitchFamily="34" charset="0"/>
                <a:cs typeface="Verdana" panose="020B0604030504040204" pitchFamily="34" charset="0"/>
              </a:rPr>
              <a:t> vor die Leitungsanschlüsse setzen oder versuchen, mit Klappkernen aus Ferritmaterial, wie man sie im Computerzubehör finden kann, eine Entstörung zu </a:t>
            </a:r>
            <a:r>
              <a:rPr lang="de-DE" sz="1600" dirty="0" smtClean="0">
                <a:latin typeface="Verdana" panose="020B0604030504040204" pitchFamily="34" charset="0"/>
                <a:ea typeface="Verdana" panose="020B0604030504040204" pitchFamily="34" charset="0"/>
                <a:cs typeface="Verdana" panose="020B0604030504040204" pitchFamily="34" charset="0"/>
              </a:rPr>
              <a:t>bewirken</a:t>
            </a:r>
            <a:r>
              <a:rPr lang="de-DE" sz="1600" dirty="0">
                <a:latin typeface="Verdana" panose="020B0604030504040204" pitchFamily="34" charset="0"/>
                <a:ea typeface="Verdana" panose="020B0604030504040204" pitchFamily="34" charset="0"/>
                <a:cs typeface="Verdana" panose="020B0604030504040204" pitchFamily="34" charset="0"/>
              </a:rPr>
              <a:t>.</a:t>
            </a:r>
          </a:p>
          <a:p>
            <a:pPr marL="3054350" indent="-158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Einströmungen über die Leitungen zu den Lautsprecherboxen werden in jede Zuleitung Tiefpassfilter </a:t>
            </a:r>
            <a:r>
              <a:rPr lang="de-DE" sz="1600" dirty="0" err="1">
                <a:latin typeface="Verdana" panose="020B0604030504040204" pitchFamily="34" charset="0"/>
                <a:ea typeface="Verdana" panose="020B0604030504040204" pitchFamily="34" charset="0"/>
                <a:cs typeface="Verdana" panose="020B0604030504040204" pitchFamily="34" charset="0"/>
              </a:rPr>
              <a:t>eingeschleift</a:t>
            </a:r>
            <a:r>
              <a:rPr lang="de-DE" sz="1600" dirty="0">
                <a:latin typeface="Verdana" panose="020B0604030504040204" pitchFamily="34" charset="0"/>
                <a:ea typeface="Verdana" panose="020B0604030504040204" pitchFamily="34" charset="0"/>
                <a:cs typeface="Verdana" panose="020B0604030504040204" pitchFamily="34" charset="0"/>
              </a:rPr>
              <a:t>. Diese Tiefpassfilter sollen den NF-Frequenzbereich bis zirka 100 kHz </a:t>
            </a:r>
            <a:r>
              <a:rPr lang="de-DE" sz="1600" dirty="0" smtClean="0">
                <a:latin typeface="Verdana" panose="020B0604030504040204" pitchFamily="34" charset="0"/>
                <a:ea typeface="Verdana" panose="020B0604030504040204" pitchFamily="34" charset="0"/>
                <a:cs typeface="Verdana" panose="020B0604030504040204" pitchFamily="34" charset="0"/>
              </a:rPr>
              <a:t>ungehindert </a:t>
            </a:r>
            <a:r>
              <a:rPr lang="de-DE" sz="1600" dirty="0">
                <a:latin typeface="Verdana" panose="020B0604030504040204" pitchFamily="34" charset="0"/>
                <a:ea typeface="Verdana" panose="020B0604030504040204" pitchFamily="34" charset="0"/>
                <a:cs typeface="Verdana" panose="020B0604030504040204" pitchFamily="34" charset="0"/>
              </a:rPr>
              <a:t>durchlassen, aber HF-Einströmungen verhindern. Eine Skizze über weitere Möglichkeiten zeigt </a:t>
            </a:r>
            <a:r>
              <a:rPr lang="de-DE" sz="1600" dirty="0" smtClean="0">
                <a:latin typeface="Verdana" panose="020B0604030504040204" pitchFamily="34" charset="0"/>
                <a:ea typeface="Verdana" panose="020B0604030504040204" pitchFamily="34" charset="0"/>
                <a:cs typeface="Verdana" panose="020B0604030504040204" pitchFamily="34" charset="0"/>
              </a:rPr>
              <a:t>das Bild links.</a:t>
            </a:r>
          </a:p>
          <a:p>
            <a:pPr marL="3054350" indent="-158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 Filter bestehen aus Tiefpässen mit Ringkerndrosseln und </a:t>
            </a:r>
            <a:r>
              <a:rPr lang="de-DE" sz="1600" dirty="0" smtClean="0">
                <a:latin typeface="Verdana" panose="020B0604030504040204" pitchFamily="34" charset="0"/>
                <a:ea typeface="Verdana" panose="020B0604030504040204" pitchFamily="34" charset="0"/>
                <a:cs typeface="Verdana" panose="020B0604030504040204" pitchFamily="34" charset="0"/>
              </a:rPr>
              <a:t>Kondensatoren (A). </a:t>
            </a:r>
            <a:r>
              <a:rPr lang="de-DE" sz="1600" dirty="0">
                <a:latin typeface="Verdana" panose="020B0604030504040204" pitchFamily="34" charset="0"/>
                <a:ea typeface="Verdana" panose="020B0604030504040204" pitchFamily="34" charset="0"/>
                <a:cs typeface="Verdana" panose="020B0604030504040204" pitchFamily="34" charset="0"/>
              </a:rPr>
              <a:t>Manchmal hilft auch folgende einfache Methode. Man zieht die </a:t>
            </a:r>
            <a:r>
              <a:rPr lang="de-DE" sz="1600" dirty="0" smtClean="0">
                <a:latin typeface="Verdana" panose="020B0604030504040204" pitchFamily="34" charset="0"/>
                <a:ea typeface="Verdana" panose="020B0604030504040204" pitchFamily="34" charset="0"/>
                <a:cs typeface="Verdana" panose="020B0604030504040204" pitchFamily="34" charset="0"/>
              </a:rPr>
              <a:t>Lautsprecherleitung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mehrfach </a:t>
            </a:r>
            <a:r>
              <a:rPr lang="de-DE" sz="1600" dirty="0">
                <a:latin typeface="Verdana" panose="020B0604030504040204" pitchFamily="34" charset="0"/>
                <a:ea typeface="Verdana" panose="020B0604030504040204" pitchFamily="34" charset="0"/>
                <a:cs typeface="Verdana" panose="020B0604030504040204" pitchFamily="34" charset="0"/>
              </a:rPr>
              <a:t>durch </a:t>
            </a:r>
            <a:r>
              <a:rPr lang="de-DE" sz="1600" dirty="0" smtClean="0">
                <a:latin typeface="Verdana" panose="020B0604030504040204" pitchFamily="34" charset="0"/>
                <a:ea typeface="Verdana" panose="020B0604030504040204" pitchFamily="34" charset="0"/>
                <a:cs typeface="Verdana" panose="020B0604030504040204" pitchFamily="34" charset="0"/>
              </a:rPr>
              <a:t>einen </a:t>
            </a:r>
            <a:r>
              <a:rPr lang="de-DE" sz="1600" dirty="0" err="1">
                <a:latin typeface="Verdana" panose="020B0604030504040204" pitchFamily="34" charset="0"/>
                <a:ea typeface="Verdana" panose="020B0604030504040204" pitchFamily="34" charset="0"/>
                <a:cs typeface="Verdana" panose="020B0604030504040204" pitchFamily="34" charset="0"/>
              </a:rPr>
              <a:t>Ringkern</a:t>
            </a:r>
            <a:r>
              <a:rPr lang="de-DE" sz="1600" dirty="0">
                <a:latin typeface="Verdana" panose="020B0604030504040204" pitchFamily="34" charset="0"/>
                <a:ea typeface="Verdana" panose="020B0604030504040204" pitchFamily="34" charset="0"/>
                <a:cs typeface="Verdana" panose="020B0604030504040204" pitchFamily="34" charset="0"/>
              </a:rPr>
              <a:t> (B) oder wickelt einen Teil der Leitung auf einen Ferritstab (C</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900" y="2915398"/>
            <a:ext cx="3063240" cy="2718626"/>
          </a:xfrm>
          <a:prstGeom prst="rect">
            <a:avLst/>
          </a:prstGeom>
        </p:spPr>
      </p:pic>
    </p:spTree>
    <p:extLst>
      <p:ext uri="{BB962C8B-B14F-4D97-AF65-F5344CB8AC3E}">
        <p14:creationId xmlns:p14="http://schemas.microsoft.com/office/powerpoint/2010/main" val="56402892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68211666"/>
              </p:ext>
            </p:extLst>
          </p:nvPr>
        </p:nvGraphicFramePr>
        <p:xfrm>
          <a:off x="899592" y="1556792"/>
          <a:ext cx="7488832" cy="41624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TK310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Welches </a:t>
                      </a:r>
                      <a:r>
                        <a:rPr lang="de-DE" sz="1800" b="1" i="0" u="none" strike="noStrike" dirty="0">
                          <a:solidFill>
                            <a:srgbClr val="FFFFFF"/>
                          </a:solidFill>
                          <a:effectLst/>
                          <a:latin typeface="Arial"/>
                        </a:rPr>
                        <a:t>Filter sollte im Störungsfall vor die einzelnen Leitungsanschlüsse eines </a:t>
                      </a:r>
                      <a:r>
                        <a:rPr lang="de-DE" sz="1800" b="1" i="0" u="none" strike="noStrike" dirty="0" smtClean="0">
                          <a:solidFill>
                            <a:srgbClr val="FFFFFF"/>
                          </a:solidFill>
                          <a:effectLst/>
                          <a:latin typeface="Arial"/>
                        </a:rPr>
                        <a:t>UKW- </a:t>
                      </a:r>
                      <a:r>
                        <a:rPr lang="de-DE" sz="1800" b="1" i="0" u="none" strike="noStrike" dirty="0">
                          <a:solidFill>
                            <a:srgbClr val="FFFFFF"/>
                          </a:solidFill>
                          <a:effectLst/>
                          <a:latin typeface="Arial"/>
                        </a:rPr>
                        <a:t>oder </a:t>
                      </a:r>
                      <a:r>
                        <a:rPr lang="de-DE" sz="1800" b="1" i="0" u="none" strike="noStrike" dirty="0" smtClean="0">
                          <a:solidFill>
                            <a:srgbClr val="FFFFFF"/>
                          </a:solidFill>
                          <a:effectLst/>
                          <a:latin typeface="Arial"/>
                        </a:rPr>
                        <a:t>Fernsehrundfunk-geräts </a:t>
                      </a:r>
                      <a:r>
                        <a:rPr lang="de-DE" sz="1800" b="1" i="0" u="none" strike="noStrike" dirty="0">
                          <a:solidFill>
                            <a:srgbClr val="FFFFFF"/>
                          </a:solidFill>
                          <a:effectLst/>
                          <a:latin typeface="Arial"/>
                        </a:rPr>
                        <a:t>oder </a:t>
                      </a:r>
                      <a:r>
                        <a:rPr lang="de-DE" sz="1800" b="1" i="0" u="none" strike="noStrike" dirty="0" smtClean="0">
                          <a:solidFill>
                            <a:srgbClr val="FFFFFF"/>
                          </a:solidFill>
                          <a:effectLst/>
                          <a:latin typeface="Arial"/>
                        </a:rPr>
                        <a:t>angeschlossener</a:t>
                      </a:r>
                      <a:r>
                        <a:rPr lang="de-DE" sz="1800" b="1" i="0" u="none" strike="noStrike" baseline="0" dirty="0" smtClean="0">
                          <a:solidFill>
                            <a:srgbClr val="FFFFFF"/>
                          </a:solidFill>
                          <a:effectLst/>
                          <a:latin typeface="+mn-lt"/>
                        </a:rPr>
                        <a:t> Geräte </a:t>
                      </a:r>
                      <a:r>
                        <a:rPr lang="de-DE" sz="1800" b="1" i="0" u="none" strike="noStrike" baseline="0" dirty="0" err="1" smtClean="0">
                          <a:solidFill>
                            <a:srgbClr val="FFFFFF"/>
                          </a:solidFill>
                          <a:effectLst/>
                          <a:latin typeface="+mn-lt"/>
                        </a:rPr>
                        <a:t>eingeschleift</a:t>
                      </a:r>
                      <a:r>
                        <a:rPr lang="de-DE" sz="1800" b="1" i="0" u="none" strike="noStrike" baseline="0" dirty="0" smtClean="0">
                          <a:solidFill>
                            <a:srgbClr val="FFFFFF"/>
                          </a:solidFill>
                          <a:effectLst/>
                          <a:latin typeface="+mn-lt"/>
                        </a:rPr>
                        <a:t> werden, um Kurzwellensignale zu dämpfen?</a:t>
                      </a:r>
                      <a:endParaRPr lang="de-DE" sz="1800" b="1" i="0" u="none" strike="noStrike" dirty="0">
                        <a:solidFill>
                          <a:srgbClr val="FFFFFF"/>
                        </a:solidFill>
                        <a:effectLst/>
                        <a:latin typeface="Arial"/>
                      </a:endParaRP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Ein Hochpassfilter vor dem Antennennanschluss und zusätzlich je eine hochpermeable Ferritdrossel vor alle Leitungsanschlüsse der gestörten Geräte.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Je ein Tiefpassfilter unmittelbar vor dem Antennennanschluss und in das Netzkabel der gestörten Geräte.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Eine Bandsperre für die Fernsehbereiche unmittelbar vor dem Antennennanschluss und ein Tiefpassfilter in das Netzkabel der gestörten Geräte.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 Bandpassfilter bei 30 MHz unmittelbar vor dem </a:t>
                      </a:r>
                      <a:r>
                        <a:rPr lang="de-DE" sz="1800" b="0" i="0" u="none" strike="noStrike" dirty="0" err="1">
                          <a:solidFill>
                            <a:srgbClr val="000000"/>
                          </a:solidFill>
                          <a:effectLst/>
                          <a:latin typeface="Arial"/>
                        </a:rPr>
                        <a:t>Antennennanschluss</a:t>
                      </a:r>
                      <a:r>
                        <a:rPr lang="de-DE" sz="1800" b="0" i="0" u="none" strike="noStrike" dirty="0">
                          <a:solidFill>
                            <a:srgbClr val="000000"/>
                          </a:solidFill>
                          <a:effectLst/>
                          <a:latin typeface="Arial"/>
                        </a:rPr>
                        <a:t> und ein Tiefpassfilter in das Netzkabel der gestörten Geräte.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9138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6307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30814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1711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079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290023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428986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1437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764418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Netzfilter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dirty="0"/>
          </a:p>
        </p:txBody>
      </p:sp>
      <p:sp>
        <p:nvSpPr>
          <p:cNvPr id="9" name="Textfeld 8"/>
          <p:cNvSpPr txBox="1"/>
          <p:nvPr/>
        </p:nvSpPr>
        <p:spPr>
          <a:xfrm>
            <a:off x="655900" y="1340768"/>
            <a:ext cx="7890893"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Kommen die Einströmungen nicht über die Antennenzuleitung sondern über die Netzzuleitung im gleichen Haus, wo die Funkanlage betrieben wird, sollte zunächst die Netzleitung des Senders </a:t>
            </a:r>
            <a:r>
              <a:rPr lang="de-DE" sz="1600" dirty="0" smtClean="0">
                <a:latin typeface="Verdana" panose="020B0604030504040204" pitchFamily="34" charset="0"/>
                <a:ea typeface="Verdana" panose="020B0604030504040204" pitchFamily="34" charset="0"/>
                <a:cs typeface="Verdana" panose="020B0604030504040204" pitchFamily="34" charset="0"/>
              </a:rPr>
              <a:t>über </a:t>
            </a:r>
            <a:r>
              <a:rPr lang="de-DE" sz="1600" dirty="0">
                <a:latin typeface="Verdana" panose="020B0604030504040204" pitchFamily="34" charset="0"/>
                <a:ea typeface="Verdana" panose="020B0604030504040204" pitchFamily="34" charset="0"/>
                <a:cs typeface="Verdana" panose="020B0604030504040204" pitchFamily="34" charset="0"/>
              </a:rPr>
              <a:t>ein Breitbandnetzfilter </a:t>
            </a:r>
            <a:r>
              <a:rPr lang="de-DE" sz="1600" dirty="0" err="1">
                <a:latin typeface="Verdana" panose="020B0604030504040204" pitchFamily="34" charset="0"/>
                <a:ea typeface="Verdana" panose="020B0604030504040204" pitchFamily="34" charset="0"/>
                <a:cs typeface="Verdana" panose="020B0604030504040204" pitchFamily="34" charset="0"/>
              </a:rPr>
              <a:t>verdrosselt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werden. </a:t>
            </a:r>
            <a:r>
              <a:rPr lang="de-DE" sz="1600" dirty="0">
                <a:latin typeface="Verdana" panose="020B0604030504040204" pitchFamily="34" charset="0"/>
                <a:ea typeface="Verdana" panose="020B0604030504040204" pitchFamily="34" charset="0"/>
                <a:cs typeface="Verdana" panose="020B0604030504040204" pitchFamily="34" charset="0"/>
              </a:rPr>
              <a:t>Ein gleiches Filter kann in die Netzleitung des gestörten Empfängers </a:t>
            </a:r>
            <a:r>
              <a:rPr lang="de-DE" sz="1600" dirty="0" err="1">
                <a:latin typeface="Verdana" panose="020B0604030504040204" pitchFamily="34" charset="0"/>
                <a:ea typeface="Verdana" panose="020B0604030504040204" pitchFamily="34" charset="0"/>
                <a:cs typeface="Verdana" panose="020B0604030504040204" pitchFamily="34" charset="0"/>
              </a:rPr>
              <a:t>eingeschleift</a:t>
            </a:r>
            <a:r>
              <a:rPr lang="de-DE" sz="1600" dirty="0">
                <a:latin typeface="Verdana" panose="020B0604030504040204" pitchFamily="34" charset="0"/>
                <a:ea typeface="Verdana" panose="020B0604030504040204" pitchFamily="34" charset="0"/>
                <a:cs typeface="Verdana" panose="020B0604030504040204" pitchFamily="34" charset="0"/>
              </a:rPr>
              <a:t> werden. Solche Netzfilter sind im </a:t>
            </a:r>
            <a:r>
              <a:rPr lang="de-DE" sz="1600" dirty="0" smtClean="0">
                <a:latin typeface="Verdana" panose="020B0604030504040204" pitchFamily="34" charset="0"/>
                <a:ea typeface="Verdana" panose="020B0604030504040204" pitchFamily="34" charset="0"/>
                <a:cs typeface="Verdana" panose="020B0604030504040204" pitchFamily="34" charset="0"/>
              </a:rPr>
              <a:t>Amateurfunk-Zubehörhandel </a:t>
            </a:r>
            <a:r>
              <a:rPr lang="de-DE" sz="1600" dirty="0">
                <a:latin typeface="Verdana" panose="020B0604030504040204" pitchFamily="34" charset="0"/>
                <a:ea typeface="Verdana" panose="020B0604030504040204" pitchFamily="34" charset="0"/>
                <a:cs typeface="Verdana" panose="020B0604030504040204" pitchFamily="34" charset="0"/>
              </a:rPr>
              <a:t>erhältlich</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3648" y="3428999"/>
            <a:ext cx="5648325" cy="1666875"/>
          </a:xfrm>
          <a:prstGeom prst="rect">
            <a:avLst/>
          </a:prstGeom>
        </p:spPr>
      </p:pic>
    </p:spTree>
    <p:extLst>
      <p:ext uri="{BB962C8B-B14F-4D97-AF65-F5344CB8AC3E}">
        <p14:creationId xmlns:p14="http://schemas.microsoft.com/office/powerpoint/2010/main" val="151827384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Direkteinstrahlung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dirty="0"/>
          </a:p>
        </p:txBody>
      </p:sp>
      <p:sp>
        <p:nvSpPr>
          <p:cNvPr id="9" name="Textfeld 8"/>
          <p:cNvSpPr txBox="1"/>
          <p:nvPr/>
        </p:nvSpPr>
        <p:spPr>
          <a:xfrm>
            <a:off x="655901" y="1340768"/>
            <a:ext cx="7804532" cy="507831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Direkteinstrahlungen liegen dann vor, wenn beim Entfernen sämtlicher Zuleitungskabel und Einfügung einer </a:t>
            </a:r>
            <a:r>
              <a:rPr lang="de-DE" sz="1600" dirty="0" err="1">
                <a:latin typeface="Verdana" panose="020B0604030504040204" pitchFamily="34" charset="0"/>
                <a:ea typeface="Verdana" panose="020B0604030504040204" pitchFamily="34" charset="0"/>
                <a:cs typeface="Verdana" panose="020B0604030504040204" pitchFamily="34" charset="0"/>
              </a:rPr>
              <a:t>Netzverdrosselung</a:t>
            </a:r>
            <a:r>
              <a:rPr lang="de-DE" sz="1600" dirty="0">
                <a:latin typeface="Verdana" panose="020B0604030504040204" pitchFamily="34" charset="0"/>
                <a:ea typeface="Verdana" panose="020B0604030504040204" pitchFamily="34" charset="0"/>
                <a:cs typeface="Verdana" panose="020B0604030504040204" pitchFamily="34" charset="0"/>
              </a:rPr>
              <a:t> noch immer störende Beeinflussungen vorhanden sind. Sie treten </a:t>
            </a:r>
            <a:r>
              <a:rPr lang="de-DE" sz="1600" dirty="0" smtClean="0">
                <a:latin typeface="Verdana" panose="020B0604030504040204" pitchFamily="34" charset="0"/>
                <a:ea typeface="Verdana" panose="020B0604030504040204" pitchFamily="34" charset="0"/>
                <a:cs typeface="Verdana" panose="020B0604030504040204" pitchFamily="34" charset="0"/>
              </a:rPr>
              <a:t>besonders </a:t>
            </a:r>
            <a:r>
              <a:rPr lang="de-DE" sz="1600" dirty="0">
                <a:latin typeface="Verdana" panose="020B0604030504040204" pitchFamily="34" charset="0"/>
                <a:ea typeface="Verdana" panose="020B0604030504040204" pitchFamily="34" charset="0"/>
                <a:cs typeface="Verdana" panose="020B0604030504040204" pitchFamily="34" charset="0"/>
              </a:rPr>
              <a:t>bei Amateursendern auf, die mit maximal zulässigen Senderleistungen und Richtantennen mit hohem Gewinn arbeiten. Oder sie treten auf, wenn sich die Sendeantenne räumlich sehr </a:t>
            </a:r>
            <a:r>
              <a:rPr lang="de-DE" sz="1600" dirty="0" smtClean="0">
                <a:latin typeface="Verdana" panose="020B0604030504040204" pitchFamily="34" charset="0"/>
                <a:ea typeface="Verdana" panose="020B0604030504040204" pitchFamily="34" charset="0"/>
                <a:cs typeface="Verdana" panose="020B0604030504040204" pitchFamily="34" charset="0"/>
              </a:rPr>
              <a:t>nah </a:t>
            </a:r>
            <a:r>
              <a:rPr lang="de-DE" sz="1600" dirty="0">
                <a:latin typeface="Verdana" panose="020B0604030504040204" pitchFamily="34" charset="0"/>
                <a:ea typeface="Verdana" panose="020B0604030504040204" pitchFamily="34" charset="0"/>
                <a:cs typeface="Verdana" panose="020B0604030504040204" pitchFamily="34" charset="0"/>
              </a:rPr>
              <a:t>an dem Rundfunk- oder Fernsehempfänger befindet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Beseitigung von Störungen durch Einstrahlungen sollte vom Funkamateur nicht selbst vorgenommen werden. Man sollte dem Nachbarn im Falle von Störungen empfehlen, sich an den </a:t>
            </a:r>
            <a:r>
              <a:rPr lang="de-DE" sz="1600" dirty="0" smtClean="0">
                <a:latin typeface="Verdana" panose="020B0604030504040204" pitchFamily="34" charset="0"/>
                <a:ea typeface="Verdana" panose="020B0604030504040204" pitchFamily="34" charset="0"/>
                <a:cs typeface="Verdana" panose="020B0604030504040204" pitchFamily="34" charset="0"/>
              </a:rPr>
              <a:t>Funkstörungsmessdienst </a:t>
            </a:r>
            <a:r>
              <a:rPr lang="de-DE" sz="1600" dirty="0">
                <a:latin typeface="Verdana" panose="020B0604030504040204" pitchFamily="34" charset="0"/>
                <a:ea typeface="Verdana" panose="020B0604030504040204" pitchFamily="34" charset="0"/>
                <a:cs typeface="Verdana" panose="020B0604030504040204" pitchFamily="34" charset="0"/>
              </a:rPr>
              <a:t>zu wenden. Die bundeseinheitlichen Rufnummer der Funkstörungsannahme lautet 0 180-3232323.</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Keinesfalls </a:t>
            </a:r>
            <a:r>
              <a:rPr lang="de-DE" sz="1600" dirty="0">
                <a:latin typeface="Verdana" panose="020B0604030504040204" pitchFamily="34" charset="0"/>
                <a:ea typeface="Verdana" panose="020B0604030504040204" pitchFamily="34" charset="0"/>
                <a:cs typeface="Verdana" panose="020B0604030504040204" pitchFamily="34" charset="0"/>
              </a:rPr>
              <a:t>sollte man versuchen, die Erhöhung der Einstrahlfestigkeit durch Manipulationen im Gerät selbst vorzunehmen. Für später auftretende Fehler am Gerät werden Sie sonst </a:t>
            </a:r>
            <a:r>
              <a:rPr lang="de-DE" sz="1600" dirty="0" smtClean="0">
                <a:latin typeface="Verdana" panose="020B0604030504040204" pitchFamily="34" charset="0"/>
                <a:ea typeface="Verdana" panose="020B0604030504040204" pitchFamily="34" charset="0"/>
                <a:cs typeface="Verdana" panose="020B0604030504040204" pitchFamily="34" charset="0"/>
              </a:rPr>
              <a:t>irgendwann </a:t>
            </a:r>
            <a:r>
              <a:rPr lang="de-DE" sz="1600" dirty="0">
                <a:latin typeface="Verdana" panose="020B0604030504040204" pitchFamily="34" charset="0"/>
                <a:ea typeface="Verdana" panose="020B0604030504040204" pitchFamily="34" charset="0"/>
                <a:cs typeface="Verdana" panose="020B0604030504040204" pitchFamily="34" charset="0"/>
              </a:rPr>
              <a:t>verantwortlich gemacht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Wenn der Nachbar die (vermeintliche) Störung meldet, kostet der Einsatz des Funkstörungsmessdienstes nichts. Die Funkamateure bezahlen ihn indirekt über die Frequenznutzungsgebühr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7570363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Störungen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Als Funkamateur hat man natürlich die Verantwortung für seine Funkgeräte und Antennen, einerseits was störende Beeinflussungen angeht und andererseits, was die Sicherheit von Sachen und </a:t>
            </a:r>
            <a:r>
              <a:rPr lang="de-DE" sz="1600" dirty="0" smtClean="0">
                <a:latin typeface="Verdana" panose="020B0604030504040204" pitchFamily="34" charset="0"/>
                <a:ea typeface="Verdana" panose="020B0604030504040204" pitchFamily="34" charset="0"/>
                <a:cs typeface="Verdana" panose="020B0604030504040204" pitchFamily="34" charset="0"/>
              </a:rPr>
              <a:t>Personen </a:t>
            </a:r>
            <a:r>
              <a:rPr lang="de-DE" sz="1600" dirty="0">
                <a:latin typeface="Verdana" panose="020B0604030504040204" pitchFamily="34" charset="0"/>
                <a:ea typeface="Verdana" panose="020B0604030504040204" pitchFamily="34" charset="0"/>
                <a:cs typeface="Verdana" panose="020B0604030504040204" pitchFamily="34" charset="0"/>
              </a:rPr>
              <a:t>angeht.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Störungen </a:t>
            </a:r>
            <a:r>
              <a:rPr lang="de-DE" sz="1600" dirty="0">
                <a:latin typeface="Verdana" panose="020B0604030504040204" pitchFamily="34" charset="0"/>
                <a:ea typeface="Verdana" panose="020B0604030504040204" pitchFamily="34" charset="0"/>
                <a:cs typeface="Verdana" panose="020B0604030504040204" pitchFamily="34" charset="0"/>
              </a:rPr>
              <a:t>liegen dann vor, wenn unerwünschte Nebenausstrahlungen vom Sender verursacht werden, die eventuell direkt in den Empfangskanal eines anderen Gerätes fallen. Störende </a:t>
            </a:r>
            <a:r>
              <a:rPr lang="de-DE" sz="1600" dirty="0" smtClean="0">
                <a:latin typeface="Verdana" panose="020B0604030504040204" pitchFamily="34" charset="0"/>
                <a:ea typeface="Verdana" panose="020B0604030504040204" pitchFamily="34" charset="0"/>
                <a:cs typeface="Verdana" panose="020B0604030504040204" pitchFamily="34" charset="0"/>
              </a:rPr>
              <a:t>Beeinflussungen </a:t>
            </a:r>
            <a:r>
              <a:rPr lang="de-DE" sz="1600" dirty="0">
                <a:latin typeface="Verdana" panose="020B0604030504040204" pitchFamily="34" charset="0"/>
                <a:ea typeface="Verdana" panose="020B0604030504040204" pitchFamily="34" charset="0"/>
                <a:cs typeface="Verdana" panose="020B0604030504040204" pitchFamily="34" charset="0"/>
              </a:rPr>
              <a:t>entstehen, wenn der Sender zwar einwandfrei auf seiner Sollfrequenz arbeitet, aber durch seine Feldstärke den Empfang auf anderen Frequenzen beeinflusst.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Unerwünschte </a:t>
            </a:r>
            <a:r>
              <a:rPr lang="de-DE" sz="1600" dirty="0">
                <a:latin typeface="Verdana" panose="020B0604030504040204" pitchFamily="34" charset="0"/>
                <a:ea typeface="Verdana" panose="020B0604030504040204" pitchFamily="34" charset="0"/>
                <a:cs typeface="Verdana" panose="020B0604030504040204" pitchFamily="34" charset="0"/>
              </a:rPr>
              <a:t>Aussendungen des Amateurfunksenders können durch Oberwellen oder Nebenausstrahlungen entstehen. Oberwellen sind Vielfache der Grundfrequenz, die durch Nichtlinearitäten im </a:t>
            </a:r>
            <a:r>
              <a:rPr lang="de-DE" sz="1600" dirty="0" smtClean="0">
                <a:latin typeface="Verdana" panose="020B0604030504040204" pitchFamily="34" charset="0"/>
                <a:ea typeface="Verdana" panose="020B0604030504040204" pitchFamily="34" charset="0"/>
                <a:cs typeface="Verdana" panose="020B0604030504040204" pitchFamily="34" charset="0"/>
              </a:rPr>
              <a:t>Sender </a:t>
            </a:r>
            <a:r>
              <a:rPr lang="de-DE" sz="1600" dirty="0">
                <a:latin typeface="Verdana" panose="020B0604030504040204" pitchFamily="34" charset="0"/>
                <a:ea typeface="Verdana" panose="020B0604030504040204" pitchFamily="34" charset="0"/>
                <a:cs typeface="Verdana" panose="020B0604030504040204" pitchFamily="34" charset="0"/>
              </a:rPr>
              <a:t>hervorgerufen werden. Nebenausstrahlungen können </a:t>
            </a:r>
            <a:r>
              <a:rPr lang="de-DE" sz="1600" dirty="0" err="1">
                <a:latin typeface="Verdana" panose="020B0604030504040204" pitchFamily="34" charset="0"/>
                <a:ea typeface="Verdana" panose="020B0604030504040204" pitchFamily="34" charset="0"/>
                <a:cs typeface="Verdana" panose="020B0604030504040204" pitchFamily="34" charset="0"/>
              </a:rPr>
              <a:t>mischfrequente</a:t>
            </a:r>
            <a:r>
              <a:rPr lang="de-DE" sz="1600" dirty="0">
                <a:latin typeface="Verdana" panose="020B0604030504040204" pitchFamily="34" charset="0"/>
                <a:ea typeface="Verdana" panose="020B0604030504040204" pitchFamily="34" charset="0"/>
                <a:cs typeface="Verdana" panose="020B0604030504040204" pitchFamily="34" charset="0"/>
              </a:rPr>
              <a:t> Aussendungen sein, die im Zuge der Erzeugung der Sendefrequenz gebildet werden und nicht ausreichend gefiltert </a:t>
            </a:r>
            <a:r>
              <a:rPr lang="de-DE" sz="1600" dirty="0" smtClean="0">
                <a:latin typeface="Verdana" panose="020B0604030504040204" pitchFamily="34" charset="0"/>
                <a:ea typeface="Verdana" panose="020B0604030504040204" pitchFamily="34" charset="0"/>
                <a:cs typeface="Verdana" panose="020B0604030504040204" pitchFamily="34" charset="0"/>
              </a:rPr>
              <a:t>werden.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368996576"/>
              </p:ext>
            </p:extLst>
          </p:nvPr>
        </p:nvGraphicFramePr>
        <p:xfrm>
          <a:off x="899592" y="1358776"/>
          <a:ext cx="7488832" cy="229425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TK106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In </a:t>
                      </a:r>
                      <a:r>
                        <a:rPr lang="de-DE" sz="1800" b="1" i="0" u="none" strike="noStrike" dirty="0">
                          <a:solidFill>
                            <a:srgbClr val="FFFFFF"/>
                          </a:solidFill>
                          <a:effectLst/>
                          <a:latin typeface="Arial"/>
                        </a:rPr>
                        <a:t>welchem Fall spricht man von Einstrahlungen bei EMV? Einstrahlungen liegen dann vor, wenn die HF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dirty="0">
                          <a:solidFill>
                            <a:srgbClr val="000000"/>
                          </a:solidFill>
                          <a:effectLst/>
                          <a:latin typeface="Arial"/>
                        </a:rPr>
                        <a:t>über nicht genügend geschirmte Kabel zum gestörten Empfänger gelangt.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über Leitungen oder Kabel in das gestörte Gerät gelangt.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über das ungenügend abgeschirmte Gehäuse in die Elektronik gelangt.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wegen eines schlechten Stehwellenverhältnisses wieder zum Sender zurück strahlt.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0176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4560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8228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2629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4332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200402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804548"/>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32355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604064052"/>
              </p:ext>
            </p:extLst>
          </p:nvPr>
        </p:nvGraphicFramePr>
        <p:xfrm>
          <a:off x="899592" y="3933056"/>
          <a:ext cx="7488832" cy="222440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TK304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Ein </a:t>
                      </a:r>
                      <a:r>
                        <a:rPr lang="de-DE" sz="1600" b="1" i="0" u="none" strike="noStrike" dirty="0">
                          <a:solidFill>
                            <a:srgbClr val="FFFFFF"/>
                          </a:solidFill>
                          <a:effectLst/>
                          <a:latin typeface="Arial"/>
                        </a:rPr>
                        <a:t>Funkamateur wohnt in einem Reihenhaus. An welcher Stelle sollte die KW-Drahtantenne angebracht werden, um störende Beeinflussungen auf ein Mindestmaß zu begrenzen?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a:solidFill>
                            <a:srgbClr val="000000"/>
                          </a:solidFill>
                          <a:effectLst/>
                          <a:latin typeface="Arial"/>
                        </a:rPr>
                        <a:t>Rechtwinklig zur Häuserzeile mit abgewandter Strahlungsrichtung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Am gemeinsamen Schornstein neben der Fernsehantenne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Entlang der Häuserzeile auf der Höhe der Dachrinne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600" b="0" i="0" u="none" strike="noStrike" dirty="0" err="1">
                          <a:solidFill>
                            <a:srgbClr val="000000"/>
                          </a:solidFill>
                          <a:effectLst/>
                          <a:latin typeface="Arial"/>
                        </a:rPr>
                        <a:t>Möglichst</a:t>
                      </a:r>
                      <a:r>
                        <a:rPr lang="en-US" sz="1600" b="0" i="0" u="none" strike="noStrike" dirty="0">
                          <a:solidFill>
                            <a:srgbClr val="000000"/>
                          </a:solidFill>
                          <a:effectLst/>
                          <a:latin typeface="Arial"/>
                        </a:rPr>
                        <a:t> </a:t>
                      </a:r>
                      <a:r>
                        <a:rPr lang="en-US" sz="1600" b="0" i="0" u="none" strike="noStrike" dirty="0" err="1">
                          <a:solidFill>
                            <a:srgbClr val="000000"/>
                          </a:solidFill>
                          <a:effectLst/>
                          <a:latin typeface="Arial"/>
                        </a:rPr>
                        <a:t>innerhalb</a:t>
                      </a:r>
                      <a:r>
                        <a:rPr lang="en-US" sz="1600" b="0" i="0" u="none" strike="noStrike" dirty="0">
                          <a:solidFill>
                            <a:srgbClr val="000000"/>
                          </a:solidFill>
                          <a:effectLst/>
                          <a:latin typeface="Arial"/>
                        </a:rPr>
                        <a:t> des </a:t>
                      </a:r>
                      <a:r>
                        <a:rPr lang="en-US" sz="1600" b="0" i="0" u="none" strike="noStrike" dirty="0" err="1">
                          <a:solidFill>
                            <a:srgbClr val="000000"/>
                          </a:solidFill>
                          <a:effectLst/>
                          <a:latin typeface="Arial"/>
                        </a:rPr>
                        <a:t>Dachbereichs</a:t>
                      </a:r>
                      <a:r>
                        <a:rPr lang="en-US" sz="16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7114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20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52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176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50681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9023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420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924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6785206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800267040"/>
              </p:ext>
            </p:extLst>
          </p:nvPr>
        </p:nvGraphicFramePr>
        <p:xfrm>
          <a:off x="899592" y="1358776"/>
          <a:ext cx="7488832" cy="2228850"/>
        </p:xfrm>
        <a:graphic>
          <a:graphicData uri="http://schemas.openxmlformats.org/drawingml/2006/table">
            <a:tbl>
              <a:tblPr firstRow="1" bandRow="1">
                <a:tableStyleId>{17292A2E-F333-43FB-9621-5CBBE7FDCDCB}</a:tableStyleId>
              </a:tblPr>
              <a:tblGrid>
                <a:gridCol w="1008112"/>
                <a:gridCol w="6480720"/>
              </a:tblGrid>
              <a:tr h="370840">
                <a:tc>
                  <a:txBody>
                    <a:bodyPr/>
                    <a:lstStyle/>
                    <a:p>
                      <a:r>
                        <a:rPr lang="en-US" dirty="0" smtClean="0">
                          <a:solidFill>
                            <a:schemeClr val="tx1"/>
                          </a:solidFill>
                        </a:rPr>
                        <a:t>TK315</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Bei </a:t>
                      </a:r>
                      <a:r>
                        <a:rPr lang="de-DE" sz="1800" b="1" i="0" u="none" strike="noStrike" dirty="0">
                          <a:solidFill>
                            <a:srgbClr val="FFFFFF"/>
                          </a:solidFill>
                          <a:effectLst/>
                          <a:latin typeface="Arial"/>
                        </a:rPr>
                        <a:t>einem Wohnort in einem Ballungsgebiet empfiehlt es sich, während der abendlichen Fernsehstunden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nur mit effektiver Leistung zu senden.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mit keiner höheren Leistung zu senden als für eine sichere Kommunikation erforderlich ist.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nur mit einer Hochgewinn-Richtantenne zu senden.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Antenne unterhalb der </a:t>
                      </a:r>
                      <a:r>
                        <a:rPr lang="de-DE" sz="1800" b="0" i="0" u="none" strike="noStrike" dirty="0" err="1">
                          <a:solidFill>
                            <a:srgbClr val="000000"/>
                          </a:solidFill>
                          <a:effectLst/>
                          <a:latin typeface="Arial"/>
                        </a:rPr>
                        <a:t>Dachhöhe</a:t>
                      </a:r>
                      <a:r>
                        <a:rPr lang="de-DE" sz="1800" b="0" i="0" u="none" strike="noStrike" dirty="0">
                          <a:solidFill>
                            <a:srgbClr val="000000"/>
                          </a:solidFill>
                          <a:effectLst/>
                          <a:latin typeface="Arial"/>
                        </a:rPr>
                        <a:t> herabzulassen.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428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4208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8846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2629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3981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19291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86633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2355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87818247"/>
              </p:ext>
            </p:extLst>
          </p:nvPr>
        </p:nvGraphicFramePr>
        <p:xfrm>
          <a:off x="899592" y="3861048"/>
          <a:ext cx="7488832" cy="23158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TK317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Eine </a:t>
                      </a:r>
                      <a:r>
                        <a:rPr lang="de-DE" sz="1800" b="1" i="0" u="none" strike="noStrike" dirty="0">
                          <a:solidFill>
                            <a:srgbClr val="FFFFFF"/>
                          </a:solidFill>
                          <a:effectLst/>
                          <a:latin typeface="Arial"/>
                        </a:rPr>
                        <a:t>435-MHz-Sendeantenne mit hohem Gewinn ist unmittelbar auf eine UHF-Fernseh-Empfangsantenne gerichtet. Dies führt gegebenenfalls zu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Problemen mit dem 435-MHz-Empfänger.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Eigenschwingungen des 435-MHz-Senders.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einer Übersteuerung eines TV-Empfängers.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dem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Durchschlag</a:t>
                      </a:r>
                      <a:r>
                        <a:rPr lang="en-US" sz="1800" b="0" i="0" u="none" strike="noStrike" dirty="0">
                          <a:solidFill>
                            <a:srgbClr val="000000"/>
                          </a:solidFill>
                          <a:effectLst/>
                          <a:latin typeface="Arial"/>
                        </a:rPr>
                        <a:t> des TV-</a:t>
                      </a:r>
                      <a:r>
                        <a:rPr lang="en-US" sz="1800" b="0" i="0" u="none" strike="noStrike" dirty="0" err="1">
                          <a:solidFill>
                            <a:srgbClr val="000000"/>
                          </a:solidFill>
                          <a:effectLst/>
                          <a:latin typeface="Arial"/>
                        </a:rPr>
                        <a:t>Antennenkoaxialkabels</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7237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044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644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300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508049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025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3303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8047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6785206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074560249"/>
              </p:ext>
            </p:extLst>
          </p:nvPr>
        </p:nvGraphicFramePr>
        <p:xfrm>
          <a:off x="899592" y="1916832"/>
          <a:ext cx="7488832" cy="2690495"/>
        </p:xfrm>
        <a:graphic>
          <a:graphicData uri="http://schemas.openxmlformats.org/drawingml/2006/table">
            <a:tbl>
              <a:tblPr firstRow="1" bandRow="1">
                <a:tableStyleId>{17292A2E-F333-43FB-9621-5CBBE7FDCDCB}</a:tableStyleId>
              </a:tblPr>
              <a:tblGrid>
                <a:gridCol w="1008112"/>
                <a:gridCol w="6480720"/>
              </a:tblGrid>
              <a:tr h="370840">
                <a:tc>
                  <a:txBody>
                    <a:bodyPr/>
                    <a:lstStyle/>
                    <a:p>
                      <a:r>
                        <a:rPr lang="en-US" dirty="0" smtClean="0">
                          <a:solidFill>
                            <a:schemeClr val="tx1"/>
                          </a:solidFill>
                        </a:rPr>
                        <a:t>TK306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 </a:t>
                      </a:r>
                      <a:r>
                        <a:rPr lang="de-DE" sz="1800" b="1" i="0" u="none" strike="noStrike" dirty="0">
                          <a:solidFill>
                            <a:srgbClr val="FFFFFF"/>
                          </a:solidFill>
                          <a:effectLst/>
                          <a:latin typeface="Arial"/>
                        </a:rPr>
                        <a:t>Die Bemühungen, die durch eine in der Nähe befindliche Amateurfunkstelle hervorgerufenen Fernsehstörungen zu verringern, sind fehlgeschlagen. Als nächster Schritt ist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den Sender an die BNetzA zu senden.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zuständige Außenstelle der Bundesnetzagentur um Prüfung der Gegebenheiten zu bitten.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Rückseite des Fernsehgerätes zu entfernen und das Gehäuse zu erden.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einen Fernsehtechniker um Prüfung des Gerätes zu bitten.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7822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2442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8040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868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22144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27685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7858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25946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64087127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Personenschutz (EMVU)</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dirty="0"/>
          </a:p>
        </p:txBody>
      </p:sp>
      <p:sp>
        <p:nvSpPr>
          <p:cNvPr id="9" name="Textfeld 8"/>
          <p:cNvSpPr txBox="1"/>
          <p:nvPr/>
        </p:nvSpPr>
        <p:spPr>
          <a:xfrm>
            <a:off x="655900" y="1280175"/>
            <a:ext cx="7890893"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Schädigungen durch zu hohe Feldstärken bei Menschen zu vermeiden, muss verhindert werden, dass ein Mensch so nahe an die Antennenanlage kommen kann, dass eine zu hohe Feldstärke auf </a:t>
            </a:r>
            <a:r>
              <a:rPr lang="de-DE" sz="1600" dirty="0" smtClean="0">
                <a:latin typeface="Verdana" panose="020B0604030504040204" pitchFamily="34" charset="0"/>
                <a:ea typeface="Verdana" panose="020B0604030504040204" pitchFamily="34" charset="0"/>
                <a:cs typeface="Verdana" panose="020B0604030504040204" pitchFamily="34" charset="0"/>
              </a:rPr>
              <a:t>seinen </a:t>
            </a:r>
            <a:r>
              <a:rPr lang="de-DE" sz="1600" dirty="0">
                <a:latin typeface="Verdana" panose="020B0604030504040204" pitchFamily="34" charset="0"/>
                <a:ea typeface="Verdana" panose="020B0604030504040204" pitchFamily="34" charset="0"/>
                <a:cs typeface="Verdana" panose="020B0604030504040204" pitchFamily="34" charset="0"/>
              </a:rPr>
              <a:t>Körper einwirkt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die Feldstärkeberechnung nach der Personenschutznorm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EMVU = Elektromagnetische Verträglichkeit Umwelt) gelten zwei verschiedene Aufenthaltsbereiche, nämlich einmal der </a:t>
            </a:r>
            <a:r>
              <a:rPr lang="de-DE" sz="1600" dirty="0" smtClean="0">
                <a:latin typeface="Verdana" panose="020B0604030504040204" pitchFamily="34" charset="0"/>
                <a:ea typeface="Verdana" panose="020B0604030504040204" pitchFamily="34" charset="0"/>
                <a:cs typeface="Verdana" panose="020B0604030504040204" pitchFamily="34" charset="0"/>
              </a:rPr>
              <a:t>Expositionsbereich </a:t>
            </a:r>
            <a:r>
              <a:rPr lang="de-DE" sz="1600" dirty="0">
                <a:latin typeface="Verdana" panose="020B0604030504040204" pitchFamily="34" charset="0"/>
                <a:ea typeface="Verdana" panose="020B0604030504040204" pitchFamily="34" charset="0"/>
                <a:cs typeface="Verdana" panose="020B0604030504040204" pitchFamily="34" charset="0"/>
              </a:rPr>
              <a:t>1 für vom Betreiber der Anlage kontrollierte Bereiche, z.B. das Haus des Funkamateurs und der Expositionsbereich 2, das sind die für den normalen Bürger jederzeit </a:t>
            </a:r>
            <a:r>
              <a:rPr lang="de-DE" sz="1600" dirty="0" smtClean="0">
                <a:latin typeface="Verdana" panose="020B0604030504040204" pitchFamily="34" charset="0"/>
                <a:ea typeface="Verdana" panose="020B0604030504040204" pitchFamily="34" charset="0"/>
                <a:cs typeface="Verdana" panose="020B0604030504040204" pitchFamily="34" charset="0"/>
              </a:rPr>
              <a:t>zugänglichen </a:t>
            </a:r>
            <a:r>
              <a:rPr lang="de-DE" sz="1600" dirty="0">
                <a:latin typeface="Verdana" panose="020B0604030504040204" pitchFamily="34" charset="0"/>
                <a:ea typeface="Verdana" panose="020B0604030504040204" pitchFamily="34" charset="0"/>
                <a:cs typeface="Verdana" panose="020B0604030504040204" pitchFamily="34" charset="0"/>
              </a:rPr>
              <a:t>Bereiche, mit Aufenthalt dort mehr als sechs Stunden pro Tag.</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Bundesnetzagentur (</a:t>
            </a:r>
            <a:r>
              <a:rPr lang="de-DE" sz="1600" dirty="0" err="1">
                <a:latin typeface="Verdana" panose="020B0604030504040204" pitchFamily="34" charset="0"/>
                <a:ea typeface="Verdana" panose="020B0604030504040204" pitchFamily="34" charset="0"/>
                <a:cs typeface="Verdana" panose="020B0604030504040204" pitchFamily="34" charset="0"/>
              </a:rPr>
              <a:t>BNetzA</a:t>
            </a:r>
            <a:r>
              <a:rPr lang="de-DE" sz="1600" dirty="0">
                <a:latin typeface="Verdana" panose="020B0604030504040204" pitchFamily="34" charset="0"/>
                <a:ea typeface="Verdana" panose="020B0604030504040204" pitchFamily="34" charset="0"/>
                <a:cs typeface="Verdana" panose="020B0604030504040204" pitchFamily="34" charset="0"/>
              </a:rPr>
              <a:t>) hat Rechenregeln aufgestellt (Entwurf DIN VDE 0848), nach denen man die Grenzwerte der elektrischen Ersatzfeldstärke berechnen kann. Für mathematisch </a:t>
            </a:r>
            <a:r>
              <a:rPr lang="de-DE" sz="1600" dirty="0" smtClean="0">
                <a:latin typeface="Verdana" panose="020B0604030504040204" pitchFamily="34" charset="0"/>
                <a:ea typeface="Verdana" panose="020B0604030504040204" pitchFamily="34" charset="0"/>
                <a:cs typeface="Verdana" panose="020B0604030504040204" pitchFamily="34" charset="0"/>
              </a:rPr>
              <a:t>Interessierte </a:t>
            </a:r>
            <a:r>
              <a:rPr lang="de-DE" sz="1600" dirty="0">
                <a:latin typeface="Verdana" panose="020B0604030504040204" pitchFamily="34" charset="0"/>
                <a:ea typeface="Verdana" panose="020B0604030504040204" pitchFamily="34" charset="0"/>
                <a:cs typeface="Verdana" panose="020B0604030504040204" pitchFamily="34" charset="0"/>
              </a:rPr>
              <a:t>wird die vereinfachte Formel aus einer </a:t>
            </a:r>
            <a:r>
              <a:rPr lang="de-DE" sz="1600" dirty="0" smtClean="0">
                <a:latin typeface="Verdana" panose="020B0604030504040204" pitchFamily="34" charset="0"/>
                <a:ea typeface="Verdana" panose="020B0604030504040204" pitchFamily="34" charset="0"/>
                <a:cs typeface="Verdana" panose="020B0604030504040204" pitchFamily="34" charset="0"/>
              </a:rPr>
              <a:t>allgemeinen </a:t>
            </a:r>
            <a:r>
              <a:rPr lang="de-DE" sz="1600" dirty="0">
                <a:latin typeface="Verdana" panose="020B0604030504040204" pitchFamily="34" charset="0"/>
                <a:ea typeface="Verdana" panose="020B0604030504040204" pitchFamily="34" charset="0"/>
                <a:cs typeface="Verdana" panose="020B0604030504040204" pitchFamily="34" charset="0"/>
              </a:rPr>
              <a:t>Feldstärkeberechnungsformel im Buch für die Klasse A hergeleitet. Wir begnügen uns hier mit der zugeschnittenen Formel </a:t>
            </a:r>
            <a:r>
              <a:rPr lang="de-DE" sz="1600" dirty="0" smtClean="0">
                <a:latin typeface="Verdana" panose="020B0604030504040204" pitchFamily="34" charset="0"/>
                <a:ea typeface="Verdana" panose="020B0604030504040204" pitchFamily="34" charset="0"/>
                <a:cs typeface="Verdana" panose="020B0604030504040204" pitchFamily="34" charset="0"/>
              </a:rPr>
              <a:t>und </a:t>
            </a:r>
            <a:r>
              <a:rPr lang="de-DE" sz="1600" dirty="0">
                <a:latin typeface="Verdana" panose="020B0604030504040204" pitchFamily="34" charset="0"/>
                <a:ea typeface="Verdana" panose="020B0604030504040204" pitchFamily="34" charset="0"/>
                <a:cs typeface="Verdana" panose="020B0604030504040204" pitchFamily="34" charset="0"/>
              </a:rPr>
              <a:t>lernen, diese anzuwenden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87591248"/>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Sicherheitsabstand</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dirty="0"/>
          </a:p>
        </p:txBody>
      </p:sp>
      <p:sp>
        <p:nvSpPr>
          <p:cNvPr id="9" name="Textfeld 8"/>
          <p:cNvSpPr txBox="1"/>
          <p:nvPr/>
        </p:nvSpPr>
        <p:spPr>
          <a:xfrm>
            <a:off x="655900" y="1231592"/>
            <a:ext cx="7890893" cy="527323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 Formel besagt: Wenn man die zulässigen Grenzwerte für die elektrische Feldstärke E für Personenschutz (Siehe folgende Tabelle) und die verwendete Strahlungsleistung der Antenne </a:t>
            </a:r>
            <a:r>
              <a:rPr lang="de-DE" sz="1600" dirty="0" smtClean="0">
                <a:latin typeface="Verdana" panose="020B0604030504040204" pitchFamily="34" charset="0"/>
                <a:ea typeface="Verdana" panose="020B0604030504040204" pitchFamily="34" charset="0"/>
                <a:cs typeface="Verdana" panose="020B0604030504040204" pitchFamily="34" charset="0"/>
              </a:rPr>
              <a:t>P</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EIRP</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kennt, kann man daraus den Sicherheitsabstand in Meter berechnen, der eingehalten werden muss, um auf keinen Fall Personen mit der Hochfrequenz-Strahlungsleistung zu gefährden.</a:t>
            </a:r>
          </a:p>
          <a:p>
            <a:pPr algn="ctr">
              <a:spcBef>
                <a:spcPts val="800"/>
              </a:spcBef>
            </a:pPr>
            <a:r>
              <a:rPr lang="de-DE" sz="1800" b="1" dirty="0" smtClean="0">
                <a:latin typeface="Verdana" panose="020B0604030504040204" pitchFamily="34" charset="0"/>
                <a:ea typeface="Verdana" panose="020B0604030504040204" pitchFamily="34" charset="0"/>
                <a:cs typeface="Verdana" panose="020B0604030504040204" pitchFamily="34" charset="0"/>
              </a:rPr>
              <a:t>Grenzwerte </a:t>
            </a:r>
            <a:r>
              <a:rPr lang="de-DE" sz="1800" b="1" dirty="0">
                <a:latin typeface="Verdana" panose="020B0604030504040204" pitchFamily="34" charset="0"/>
                <a:ea typeface="Verdana" panose="020B0604030504040204" pitchFamily="34" charset="0"/>
                <a:cs typeface="Verdana" panose="020B0604030504040204" pitchFamily="34" charset="0"/>
              </a:rPr>
              <a:t>für </a:t>
            </a:r>
            <a:r>
              <a:rPr lang="de-DE" sz="1800" b="1" dirty="0" smtClean="0">
                <a:latin typeface="Verdana" panose="020B0604030504040204" pitchFamily="34" charset="0"/>
                <a:ea typeface="Verdana" panose="020B0604030504040204" pitchFamily="34" charset="0"/>
                <a:cs typeface="Verdana" panose="020B0604030504040204" pitchFamily="34" charset="0"/>
              </a:rPr>
              <a:t>Personenschutz</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Grenzwert ist im Bereich 10 bis 400 MHz immer gleich. Merken Sie sich die 27,5 V/m. Achtung: In einigen Rechenaufgaben wird dieser Wert mit 28 mV/m (gerundet) angegeben. In anderen </a:t>
            </a:r>
            <a:r>
              <a:rPr lang="de-DE" sz="1600" dirty="0" smtClean="0">
                <a:latin typeface="Verdana" panose="020B0604030504040204" pitchFamily="34" charset="0"/>
                <a:ea typeface="Verdana" panose="020B0604030504040204" pitchFamily="34" charset="0"/>
                <a:cs typeface="Verdana" panose="020B0604030504040204" pitchFamily="34" charset="0"/>
              </a:rPr>
              <a:t>Frequenzbereichen </a:t>
            </a:r>
            <a:r>
              <a:rPr lang="de-DE" sz="1600" dirty="0">
                <a:latin typeface="Verdana" panose="020B0604030504040204" pitchFamily="34" charset="0"/>
                <a:ea typeface="Verdana" panose="020B0604030504040204" pitchFamily="34" charset="0"/>
                <a:cs typeface="Verdana" panose="020B0604030504040204" pitchFamily="34" charset="0"/>
              </a:rPr>
              <a:t>ist dieser Maximalwert noch von der eigentlichen Frequenz abhängig und geht mit der Wurzel aus der Frequenz ein. In den Prüfungsfragen Klasse E wird die </a:t>
            </a:r>
            <a:r>
              <a:rPr lang="de-DE" sz="1600" dirty="0" smtClean="0">
                <a:latin typeface="Verdana" panose="020B0604030504040204" pitchFamily="34" charset="0"/>
                <a:ea typeface="Verdana" panose="020B0604030504040204" pitchFamily="34" charset="0"/>
                <a:cs typeface="Verdana" panose="020B0604030504040204" pitchFamily="34" charset="0"/>
              </a:rPr>
              <a:t>Maximalfeldstärke </a:t>
            </a:r>
            <a:r>
              <a:rPr lang="de-DE" sz="1600" dirty="0">
                <a:latin typeface="Verdana" panose="020B0604030504040204" pitchFamily="34" charset="0"/>
                <a:ea typeface="Verdana" panose="020B0604030504040204" pitchFamily="34" charset="0"/>
                <a:cs typeface="Verdana" panose="020B0604030504040204" pitchFamily="34" charset="0"/>
              </a:rPr>
              <a:t>immer vorgegeben.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3201318"/>
            <a:ext cx="3642360" cy="1592580"/>
          </a:xfrm>
          <a:prstGeom prst="rect">
            <a:avLst/>
          </a:prstGeom>
        </p:spPr>
      </p:pic>
    </p:spTree>
    <p:extLst>
      <p:ext uri="{BB962C8B-B14F-4D97-AF65-F5344CB8AC3E}">
        <p14:creationId xmlns:p14="http://schemas.microsoft.com/office/powerpoint/2010/main" val="134027072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Berechnung des Sicherheitsabstands</a:t>
            </a:r>
          </a:p>
        </p:txBody>
      </p:sp>
      <p:sp>
        <p:nvSpPr>
          <p:cNvPr id="10244" name="Foliennummernplatzhalter 5"/>
          <p:cNvSpPr>
            <a:spLocks noGrp="1"/>
          </p:cNvSpPr>
          <p:nvPr>
            <p:ph type="sldNum" sz="quarter" idx="4294967295"/>
          </p:nvPr>
        </p:nvSpPr>
        <p:spPr bwMode="auto">
          <a:xfrm>
            <a:off x="7239000" y="6284168"/>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25</a:t>
            </a:fld>
            <a:endParaRPr lang="de-DE" altLang="en-US"/>
          </a:p>
        </p:txBody>
      </p:sp>
      <p:sp>
        <p:nvSpPr>
          <p:cNvPr id="9" name="Textfeld 8"/>
          <p:cNvSpPr txBox="1"/>
          <p:nvPr/>
        </p:nvSpPr>
        <p:spPr>
          <a:xfrm>
            <a:off x="692763" y="1218619"/>
            <a:ext cx="7767670" cy="4298613"/>
          </a:xfrm>
          <a:prstGeom prst="rect">
            <a:avLst/>
          </a:prstGeom>
          <a:solidFill>
            <a:schemeClr val="bg1"/>
          </a:solidFill>
          <a:ln w="9525">
            <a:noFill/>
          </a:ln>
        </p:spPr>
        <p:txBody>
          <a:bodyPr wrap="square" rtlCol="0">
            <a:spAutoFit/>
          </a:bodyPr>
          <a:lstStyle/>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Mit folgender Formel kann man dann den notwendigen Sicherheitsabstand berechnen.</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
            </a:r>
            <a:br>
              <a:rPr lang="de-DE" sz="1500" dirty="0">
                <a:latin typeface="Verdana" panose="020B0604030504040204" pitchFamily="34" charset="0"/>
                <a:ea typeface="Verdana" panose="020B0604030504040204" pitchFamily="34" charset="0"/>
                <a:cs typeface="Verdana" panose="020B0604030504040204" pitchFamily="34" charset="0"/>
              </a:rPr>
            </a:b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Angabe EIRP in manchen Aufgaben entspricht der mathematischen Formulierung </a:t>
            </a:r>
            <a:r>
              <a:rPr lang="de-DE" sz="1500" dirty="0" smtClean="0">
                <a:latin typeface="Verdana" panose="020B0604030504040204" pitchFamily="34" charset="0"/>
                <a:ea typeface="Verdana" panose="020B0604030504040204" pitchFamily="34" charset="0"/>
                <a:cs typeface="Verdana" panose="020B0604030504040204" pitchFamily="34" charset="0"/>
              </a:rPr>
              <a:t>P</a:t>
            </a:r>
            <a:r>
              <a:rPr lang="de-DE" sz="1500" baseline="-25000" dirty="0" smtClean="0">
                <a:latin typeface="Verdana" panose="020B0604030504040204" pitchFamily="34" charset="0"/>
                <a:ea typeface="Verdana" panose="020B0604030504040204" pitchFamily="34" charset="0"/>
                <a:cs typeface="Verdana" panose="020B0604030504040204" pitchFamily="34" charset="0"/>
              </a:rPr>
              <a:t>EIRP</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Um den Mindestabstand berechnen zu können, muss man die </a:t>
            </a:r>
            <a:r>
              <a:rPr lang="de-DE" sz="1500" dirty="0" smtClean="0">
                <a:latin typeface="Verdana" panose="020B0604030504040204" pitchFamily="34" charset="0"/>
                <a:ea typeface="Verdana" panose="020B0604030504040204" pitchFamily="34" charset="0"/>
                <a:cs typeface="Verdana" panose="020B0604030504040204" pitchFamily="34" charset="0"/>
              </a:rPr>
              <a:t>Strahlungs-leistung </a:t>
            </a:r>
            <a:r>
              <a:rPr lang="de-DE" sz="1500" dirty="0">
                <a:latin typeface="Verdana" panose="020B0604030504040204" pitchFamily="34" charset="0"/>
                <a:ea typeface="Verdana" panose="020B0604030504040204" pitchFamily="34" charset="0"/>
                <a:cs typeface="Verdana" panose="020B0604030504040204" pitchFamily="34" charset="0"/>
              </a:rPr>
              <a:t>EIRP kennen. Die Formel zur Feldstärkeberechnung geht von einem Kugelstrahler aus, den es in der Praxis nicht gibt. Für die verschiedenen Antennenformen muss der </a:t>
            </a:r>
            <a:r>
              <a:rPr lang="de-DE" sz="1500" dirty="0" smtClean="0">
                <a:latin typeface="Verdana" panose="020B0604030504040204" pitchFamily="34" charset="0"/>
                <a:ea typeface="Verdana" panose="020B0604030504040204" pitchFamily="34" charset="0"/>
                <a:cs typeface="Verdana" panose="020B0604030504040204" pitchFamily="34" charset="0"/>
              </a:rPr>
              <a:t>Leistungsgewinnfaktor </a:t>
            </a:r>
            <a:r>
              <a:rPr lang="de-DE" sz="1500" dirty="0">
                <a:latin typeface="Verdana" panose="020B0604030504040204" pitchFamily="34" charset="0"/>
                <a:ea typeface="Verdana" panose="020B0604030504040204" pitchFamily="34" charset="0"/>
                <a:cs typeface="Verdana" panose="020B0604030504040204" pitchFamily="34" charset="0"/>
              </a:rPr>
              <a:t>bekannt sein, um die Strahlungsleistung berechnen zu können. Für einen Dipol gilt ein Gewinnfaktor von 1,64 (2,15 dB) und für einen Lambdaviertelstrahler (z.B. GP) ein Faktor von 2 · 1,64 = 3,28 (5,15 dB). Bei Richtantennen nimmt man den Gewinn aus dem Richtdiagramm</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2" name="Textfeld 1"/>
              <p:cNvSpPr txBox="1"/>
              <p:nvPr/>
            </p:nvSpPr>
            <p:spPr>
              <a:xfrm>
                <a:off x="3039157" y="1700808"/>
                <a:ext cx="2543517" cy="999184"/>
              </a:xfrm>
              <a:prstGeom prst="rect">
                <a:avLst/>
              </a:prstGeom>
              <a:solidFill>
                <a:srgbClr val="FFC000"/>
              </a:solid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de-DE" sz="2000" i="1" smtClean="0">
                          <a:latin typeface="Cambria Math"/>
                          <a:ea typeface="Verdana" panose="020B0604030504040204" pitchFamily="34" charset="0"/>
                          <a:cs typeface="Verdana" panose="020B0604030504040204" pitchFamily="34" charset="0"/>
                        </a:rPr>
                        <m:t>𝑟</m:t>
                      </m:r>
                      <m:r>
                        <a:rPr lang="de-DE" sz="2000" i="1" smtClean="0">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sz="2000" i="1">
                                  <a:latin typeface="Cambria Math" panose="02040503050406030204" pitchFamily="18" charset="0"/>
                                  <a:ea typeface="Verdana" panose="020B0604030504040204" pitchFamily="34" charset="0"/>
                                  <a:cs typeface="Verdana" panose="020B0604030504040204" pitchFamily="34" charset="0"/>
                                </a:rPr>
                              </m:ctrlPr>
                            </m:radPr>
                            <m:deg/>
                            <m:e>
                              <m:r>
                                <a:rPr lang="de-DE" sz="2000" i="1">
                                  <a:latin typeface="Cambria Math"/>
                                  <a:ea typeface="Verdana" panose="020B0604030504040204" pitchFamily="34" charset="0"/>
                                  <a:cs typeface="Verdana" panose="020B0604030504040204" pitchFamily="34" charset="0"/>
                                </a:rPr>
                                <m:t>30 </m:t>
                              </m:r>
                              <m:r>
                                <a:rPr lang="de-DE" sz="2000" i="1">
                                  <a:latin typeface="Cambria Math"/>
                                  <a:ea typeface="Cambria Math"/>
                                  <a:cs typeface="Verdana" panose="020B0604030504040204" pitchFamily="34" charset="0"/>
                                </a:rPr>
                                <m:t>∙</m:t>
                              </m:r>
                              <m:r>
                                <a:rPr lang="de-DE" sz="2000" i="1">
                                  <a:latin typeface="Cambria Math"/>
                                  <a:ea typeface="Cambria Math"/>
                                  <a:cs typeface="Verdana" panose="020B0604030504040204" pitchFamily="34" charset="0"/>
                                </a:rPr>
                                <m:t>𝑃𝐸𝐼</m:t>
                              </m:r>
                              <m:r>
                                <a:rPr lang="de-DE" sz="2000" i="1" baseline="-25000">
                                  <a:latin typeface="Cambria Math"/>
                                  <a:ea typeface="Cambria Math"/>
                                  <a:cs typeface="Verdana" panose="020B0604030504040204" pitchFamily="34" charset="0"/>
                                </a:rPr>
                                <m:t>𝑅𝑃</m:t>
                              </m:r>
                              <m:r>
                                <a:rPr lang="de-DE" sz="2000" i="1">
                                  <a:latin typeface="Cambria Math"/>
                                  <a:ea typeface="Cambria Math"/>
                                  <a:cs typeface="Verdana" panose="020B0604030504040204" pitchFamily="34" charset="0"/>
                                </a:rPr>
                                <m:t> [</m:t>
                              </m:r>
                              <m:r>
                                <a:rPr lang="de-DE" sz="2000" i="1">
                                  <a:latin typeface="Cambria Math"/>
                                  <a:ea typeface="Cambria Math"/>
                                  <a:cs typeface="Verdana" panose="020B0604030504040204" pitchFamily="34" charset="0"/>
                                </a:rPr>
                                <m:t>𝑊</m:t>
                              </m:r>
                              <m:r>
                                <a:rPr lang="de-DE" sz="2000" i="1">
                                  <a:latin typeface="Cambria Math"/>
                                  <a:ea typeface="Cambria Math"/>
                                  <a:cs typeface="Verdana" panose="020B0604030504040204" pitchFamily="34" charset="0"/>
                                </a:rPr>
                                <m:t>]</m:t>
                              </m:r>
                            </m:e>
                          </m:rad>
                        </m:num>
                        <m:den>
                          <m:r>
                            <a:rPr lang="de-DE" sz="2000" i="1">
                              <a:latin typeface="Cambria Math"/>
                              <a:ea typeface="Verdana" panose="020B0604030504040204" pitchFamily="34" charset="0"/>
                              <a:cs typeface="Verdana" panose="020B0604030504040204" pitchFamily="34" charset="0"/>
                            </a:rPr>
                            <m:t>𝐸</m:t>
                          </m:r>
                          <m:r>
                            <a:rPr lang="de-DE" sz="2000" i="1">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𝑉</m:t>
                              </m:r>
                            </m:num>
                            <m:den>
                              <m:r>
                                <a:rPr lang="de-DE" sz="2000" i="1">
                                  <a:latin typeface="Cambria Math"/>
                                  <a:ea typeface="Verdana" panose="020B0604030504040204" pitchFamily="34" charset="0"/>
                                  <a:cs typeface="Verdana" panose="020B0604030504040204" pitchFamily="34" charset="0"/>
                                </a:rPr>
                                <m:t>𝑚</m:t>
                              </m:r>
                            </m:den>
                          </m:f>
                          <m:r>
                            <a:rPr lang="de-DE" sz="2000" i="1">
                              <a:latin typeface="Cambria Math"/>
                              <a:ea typeface="Verdana" panose="020B0604030504040204" pitchFamily="34" charset="0"/>
                              <a:cs typeface="Verdana" panose="020B0604030504040204" pitchFamily="34" charset="0"/>
                            </a:rPr>
                            <m:t>]</m:t>
                          </m:r>
                        </m:den>
                      </m:f>
                    </m:oMath>
                  </m:oMathPara>
                </a14:m>
                <a:endParaRPr lang="de-DE" sz="18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2" name="Textfeld 1"/>
              <p:cNvSpPr txBox="1">
                <a:spLocks noRot="1" noChangeAspect="1" noMove="1" noResize="1" noEditPoints="1" noAdjustHandles="1" noChangeArrowheads="1" noChangeShapeType="1" noTextEdit="1"/>
              </p:cNvSpPr>
              <p:nvPr/>
            </p:nvSpPr>
            <p:spPr>
              <a:xfrm>
                <a:off x="3039157" y="1700808"/>
                <a:ext cx="2543517" cy="999184"/>
              </a:xfrm>
              <a:prstGeom prst="rect">
                <a:avLst/>
              </a:prstGeom>
              <a:blipFill rotWithShape="0">
                <a:blip r:embed="rId3"/>
                <a:stretch>
                  <a:fillRect/>
                </a:stretch>
              </a:blipFill>
              <a:ln>
                <a:solidFill>
                  <a:schemeClr val="tx1"/>
                </a:solidFill>
              </a:ln>
            </p:spPr>
            <p:txBody>
              <a:bodyPr/>
              <a:lstStyle/>
              <a:p>
                <a:r>
                  <a:rPr lang="de-DE">
                    <a:noFill/>
                  </a:rPr>
                  <a:t> </a:t>
                </a:r>
              </a:p>
            </p:txBody>
          </p:sp>
        </mc:Fallback>
      </mc:AlternateContent>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524460"/>
            <a:ext cx="3665220" cy="784860"/>
          </a:xfrm>
          <a:prstGeom prst="rect">
            <a:avLst/>
          </a:prstGeom>
        </p:spPr>
      </p:pic>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86638909"/>
              </p:ext>
            </p:extLst>
          </p:nvPr>
        </p:nvGraphicFramePr>
        <p:xfrm>
          <a:off x="899592" y="1340768"/>
          <a:ext cx="7488832" cy="319976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TL209</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Sie </a:t>
                      </a:r>
                      <a:r>
                        <a:rPr lang="de-DE" sz="1600" b="1" i="0" u="none" strike="noStrike" dirty="0">
                          <a:solidFill>
                            <a:srgbClr val="FFFFFF"/>
                          </a:solidFill>
                          <a:effectLst/>
                          <a:latin typeface="Arial"/>
                        </a:rPr>
                        <a:t>möchten den Personenschutz-Sicherheitsabstand für die Antenne Ihrer Amateurfunkstelle für das 10-m-Band und die Betriebsart RTTY berechnen. Der Grenzwert im Fall des Personenschutzes beträgt 28 V/m. Sie betreiben einen Dipol, der von einem Sender mit einer Leistung von 100 W über ein Koaxialkabel gespeist wird. Die Kabeldämpfung sei vernachlässigbar. Wie groß muss der Sicherheitsabstand sein?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2,50 m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dirty="0">
                          <a:solidFill>
                            <a:srgbClr val="000000"/>
                          </a:solidFill>
                          <a:effectLst/>
                          <a:latin typeface="Arial"/>
                        </a:rPr>
                        <a:t>1,96 m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5,01 m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13,7 m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0938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4732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8411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103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4504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08022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382288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1829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mc:AlternateContent xmlns:mc="http://schemas.openxmlformats.org/markup-compatibility/2006" xmlns:a14="http://schemas.microsoft.com/office/drawing/2010/main">
        <mc:Choice Requires="a14">
          <p:sp>
            <p:nvSpPr>
              <p:cNvPr id="14" name="Textfeld 13"/>
              <p:cNvSpPr txBox="1"/>
              <p:nvPr/>
            </p:nvSpPr>
            <p:spPr>
              <a:xfrm>
                <a:off x="922535" y="4869160"/>
                <a:ext cx="6241753" cy="1475917"/>
              </a:xfrm>
              <a:prstGeom prst="rect">
                <a:avLst/>
              </a:prstGeom>
              <a:solidFill>
                <a:schemeClr val="bg1"/>
              </a:solidFill>
              <a:ln>
                <a:noFill/>
              </a:ln>
            </p:spPr>
            <p:txBody>
              <a:bodyPr wrap="square" rtlCol="0">
                <a:spAutoFit/>
              </a:bodyPr>
              <a:lstStyle/>
              <a:p>
                <a:r>
                  <a:rPr lang="de-DE" sz="2000" dirty="0" smtClean="0">
                    <a:latin typeface="Cambria Math"/>
                    <a:ea typeface="Verdana" panose="020B0604030504040204" pitchFamily="34" charset="0"/>
                    <a:cs typeface="Verdana" panose="020B0604030504040204" pitchFamily="34" charset="0"/>
                  </a:rPr>
                  <a:t>P</a:t>
                </a:r>
                <a:r>
                  <a:rPr lang="de-DE" sz="2000" baseline="-25000" dirty="0" smtClean="0">
                    <a:latin typeface="Cambria Math"/>
                    <a:ea typeface="Verdana" panose="020B0604030504040204" pitchFamily="34" charset="0"/>
                    <a:cs typeface="Verdana" panose="020B0604030504040204" pitchFamily="34" charset="0"/>
                  </a:rPr>
                  <a:t>EIRP</a:t>
                </a:r>
                <a:r>
                  <a:rPr lang="de-DE" sz="2000" dirty="0" smtClean="0">
                    <a:latin typeface="Cambria Math"/>
                    <a:ea typeface="Verdana" panose="020B0604030504040204" pitchFamily="34" charset="0"/>
                    <a:cs typeface="Verdana" panose="020B0604030504040204" pitchFamily="34" charset="0"/>
                  </a:rPr>
                  <a:t> = </a:t>
                </a:r>
                <a:r>
                  <a:rPr lang="de-DE" sz="2000" dirty="0" err="1" smtClean="0">
                    <a:latin typeface="Cambria Math"/>
                    <a:ea typeface="Verdana" panose="020B0604030504040204" pitchFamily="34" charset="0"/>
                    <a:cs typeface="Verdana" panose="020B0604030504040204" pitchFamily="34" charset="0"/>
                  </a:rPr>
                  <a:t>P</a:t>
                </a:r>
                <a:r>
                  <a:rPr lang="de-DE" sz="2000" baseline="-25000" dirty="0" err="1" smtClean="0">
                    <a:latin typeface="Cambria Math"/>
                    <a:ea typeface="Verdana" panose="020B0604030504040204" pitchFamily="34" charset="0"/>
                    <a:cs typeface="Verdana" panose="020B0604030504040204" pitchFamily="34" charset="0"/>
                  </a:rPr>
                  <a:t>Out</a:t>
                </a:r>
                <a:r>
                  <a:rPr lang="de-DE" sz="2000" dirty="0" smtClean="0">
                    <a:latin typeface="Cambria Math"/>
                    <a:ea typeface="Verdana" panose="020B0604030504040204" pitchFamily="34" charset="0"/>
                    <a:cs typeface="Verdana" panose="020B0604030504040204" pitchFamily="34" charset="0"/>
                  </a:rPr>
                  <a:t> · </a:t>
                </a:r>
                <a:r>
                  <a:rPr lang="de-DE" sz="2000" dirty="0" err="1" smtClean="0">
                    <a:latin typeface="Cambria Math"/>
                    <a:ea typeface="Verdana" panose="020B0604030504040204" pitchFamily="34" charset="0"/>
                    <a:cs typeface="Verdana" panose="020B0604030504040204" pitchFamily="34" charset="0"/>
                  </a:rPr>
                  <a:t>G</a:t>
                </a:r>
                <a:r>
                  <a:rPr lang="de-DE" sz="2000" baseline="-25000" dirty="0" err="1" smtClean="0">
                    <a:latin typeface="Cambria Math"/>
                    <a:ea typeface="Verdana" panose="020B0604030504040204" pitchFamily="34" charset="0"/>
                    <a:cs typeface="Verdana" panose="020B0604030504040204" pitchFamily="34" charset="0"/>
                  </a:rPr>
                  <a:t>Dipol</a:t>
                </a:r>
                <a:r>
                  <a:rPr lang="de-DE" sz="2000" dirty="0" smtClean="0">
                    <a:latin typeface="Cambria Math"/>
                    <a:ea typeface="Verdana" panose="020B0604030504040204" pitchFamily="34" charset="0"/>
                    <a:cs typeface="Verdana" panose="020B0604030504040204" pitchFamily="34" charset="0"/>
                  </a:rPr>
                  <a:t> = 100W · 1,64 = 164 W</a:t>
                </a:r>
                <a:br>
                  <a:rPr lang="de-DE" sz="2000" dirty="0" smtClean="0">
                    <a:latin typeface="Cambria Math"/>
                    <a:ea typeface="Verdana" panose="020B0604030504040204" pitchFamily="34" charset="0"/>
                    <a:cs typeface="Verdana" panose="020B0604030504040204" pitchFamily="34" charset="0"/>
                  </a:rPr>
                </a:br>
                <a:endParaRPr lang="de-DE" sz="2000" i="1" dirty="0">
                  <a:latin typeface="Cambria Math"/>
                  <a:ea typeface="Verdana" panose="020B0604030504040204" pitchFamily="34" charset="0"/>
                  <a:cs typeface="Verdana" panose="020B0604030504040204" pitchFamily="34" charset="0"/>
                </a:endParaRPr>
              </a:p>
              <a:p>
                <a14:m>
                  <m:oMath xmlns:m="http://schemas.openxmlformats.org/officeDocument/2006/math">
                    <m:r>
                      <a:rPr lang="de-DE" i="1" smtClean="0">
                        <a:latin typeface="Cambria Math"/>
                        <a:ea typeface="Verdana" panose="020B0604030504040204" pitchFamily="34" charset="0"/>
                        <a:cs typeface="Verdana" panose="020B0604030504040204" pitchFamily="34" charset="0"/>
                      </a:rPr>
                      <m:t>𝑟</m:t>
                    </m:r>
                    <m:r>
                      <a:rPr lang="de-DE" i="1" smtClean="0">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m:t>
                            </m:r>
                            <m:r>
                              <a:rPr lang="de-DE" i="1">
                                <a:latin typeface="Cambria Math"/>
                                <a:ea typeface="Cambria Math"/>
                                <a:cs typeface="Verdana" panose="020B0604030504040204" pitchFamily="34" charset="0"/>
                              </a:rPr>
                              <m:t>∙</m:t>
                            </m:r>
                            <m:r>
                              <a:rPr lang="de-DE" i="1">
                                <a:latin typeface="Cambria Math"/>
                                <a:ea typeface="Cambria Math"/>
                                <a:cs typeface="Verdana" panose="020B0604030504040204" pitchFamily="34" charset="0"/>
                              </a:rPr>
                              <m:t>𝑃𝐸𝐼</m:t>
                            </m:r>
                            <m:r>
                              <a:rPr lang="de-DE" i="1" baseline="-25000">
                                <a:latin typeface="Cambria Math"/>
                                <a:ea typeface="Cambria Math"/>
                                <a:cs typeface="Verdana" panose="020B0604030504040204" pitchFamily="34" charset="0"/>
                              </a:rPr>
                              <m:t>𝑅𝑃</m:t>
                            </m:r>
                            <m:r>
                              <a:rPr lang="de-DE" i="1">
                                <a:latin typeface="Cambria Math"/>
                                <a:ea typeface="Cambria Math"/>
                                <a:cs typeface="Verdana" panose="020B0604030504040204" pitchFamily="34" charset="0"/>
                              </a:rPr>
                              <m:t> [</m:t>
                            </m:r>
                            <m:r>
                              <a:rPr lang="de-DE" i="1">
                                <a:latin typeface="Cambria Math"/>
                                <a:ea typeface="Cambria Math"/>
                                <a:cs typeface="Verdana" panose="020B0604030504040204" pitchFamily="34" charset="0"/>
                              </a:rPr>
                              <m:t>𝑊</m:t>
                            </m:r>
                            <m:r>
                              <a:rPr lang="de-DE" i="1">
                                <a:latin typeface="Cambria Math"/>
                                <a:ea typeface="Cambria Math"/>
                                <a:cs typeface="Verdana" panose="020B0604030504040204" pitchFamily="34" charset="0"/>
                              </a:rPr>
                              <m:t>]</m:t>
                            </m:r>
                          </m:e>
                        </m:rad>
                      </m:num>
                      <m:den>
                        <m:r>
                          <a:rPr lang="de-DE" i="1">
                            <a:latin typeface="Cambria Math"/>
                            <a:ea typeface="Verdana" panose="020B0604030504040204" pitchFamily="34" charset="0"/>
                            <a:cs typeface="Verdana" panose="020B0604030504040204" pitchFamily="34" charset="0"/>
                          </a:rPr>
                          <m:t>𝐸</m:t>
                        </m:r>
                        <m:r>
                          <a:rPr lang="de-DE" i="1">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
                              <a:rPr lang="de-DE" i="1">
                                <a:latin typeface="Cambria Math"/>
                                <a:ea typeface="Verdana" panose="020B0604030504040204" pitchFamily="34" charset="0"/>
                                <a:cs typeface="Verdana" panose="020B0604030504040204" pitchFamily="34" charset="0"/>
                              </a:rPr>
                              <m:t>𝑉</m:t>
                            </m:r>
                          </m:num>
                          <m:den>
                            <m:r>
                              <a:rPr lang="de-DE" i="1">
                                <a:latin typeface="Cambria Math"/>
                                <a:ea typeface="Verdana" panose="020B0604030504040204" pitchFamily="34" charset="0"/>
                                <a:cs typeface="Verdana" panose="020B0604030504040204" pitchFamily="34" charset="0"/>
                              </a:rPr>
                              <m:t>𝑚</m:t>
                            </m:r>
                          </m:den>
                        </m:f>
                        <m:r>
                          <a:rPr lang="de-DE" i="1">
                            <a:latin typeface="Cambria Math"/>
                            <a:ea typeface="Verdana" panose="020B0604030504040204" pitchFamily="34" charset="0"/>
                            <a:cs typeface="Verdana" panose="020B0604030504040204" pitchFamily="34" charset="0"/>
                          </a:rPr>
                          <m:t>]</m:t>
                        </m:r>
                      </m:den>
                    </m:f>
                    <m:r>
                      <a:rPr lang="de-DE" b="0" i="1" smtClean="0">
                        <a:latin typeface="Cambria Math"/>
                        <a:ea typeface="Verdana" panose="020B0604030504040204" pitchFamily="34" charset="0"/>
                        <a:cs typeface="Verdana" panose="020B0604030504040204" pitchFamily="34" charset="0"/>
                      </a:rPr>
                      <m:t>= </m:t>
                    </m:r>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m:t>
                            </m:r>
                            <m:r>
                              <a:rPr lang="de-DE" i="1">
                                <a:latin typeface="Cambria Math"/>
                                <a:ea typeface="Cambria Math"/>
                                <a:cs typeface="Verdana" panose="020B0604030504040204" pitchFamily="34" charset="0"/>
                              </a:rPr>
                              <m:t>∙</m:t>
                            </m:r>
                            <m:r>
                              <a:rPr lang="de-DE" b="0" i="1" smtClean="0">
                                <a:latin typeface="Cambria Math"/>
                                <a:ea typeface="Cambria Math"/>
                                <a:cs typeface="Verdana" panose="020B0604030504040204" pitchFamily="34" charset="0"/>
                              </a:rPr>
                              <m:t>164</m:t>
                            </m:r>
                          </m:e>
                        </m:rad>
                      </m:num>
                      <m:den>
                        <m:r>
                          <a:rPr lang="de-DE" b="0" i="1" smtClean="0">
                            <a:latin typeface="Cambria Math"/>
                            <a:ea typeface="Cambria Math"/>
                            <a:cs typeface="Verdana" panose="020B0604030504040204" pitchFamily="34" charset="0"/>
                          </a:rPr>
                          <m:t>28</m:t>
                        </m:r>
                      </m:den>
                    </m:f>
                  </m:oMath>
                </a14:m>
                <a:r>
                  <a:rPr lang="de-DE" dirty="0" smtClean="0">
                    <a:ea typeface="Verdana" panose="020B0604030504040204" pitchFamily="34" charset="0"/>
                    <a:cs typeface="Verdana" panose="020B0604030504040204" pitchFamily="34" charset="0"/>
                  </a:rPr>
                  <a:t> </a:t>
                </a:r>
                <a:r>
                  <a:rPr lang="de-DE" dirty="0">
                    <a:latin typeface="Cambria Math"/>
                    <a:ea typeface="Verdana" panose="020B0604030504040204" pitchFamily="34" charset="0"/>
                    <a:cs typeface="Verdana" panose="020B0604030504040204" pitchFamily="34" charset="0"/>
                  </a:rPr>
                  <a:t>=</a:t>
                </a:r>
                <a:r>
                  <a:rPr lang="de-DE" i="1" dirty="0">
                    <a:latin typeface="Cambria Math"/>
                    <a:ea typeface="Verdana" panose="020B0604030504040204" pitchFamily="34" charset="0"/>
                    <a:cs typeface="Verdana" panose="020B0604030504040204" pitchFamily="34" charset="0"/>
                  </a:rPr>
                  <a:t> </a:t>
                </a:r>
                <a14:m>
                  <m:oMath xmlns:m="http://schemas.openxmlformats.org/officeDocument/2006/math">
                    <m:f>
                      <m:fPr>
                        <m:ctrlPr>
                          <a:rPr lang="de-DE" i="1">
                            <a:latin typeface="Cambria Math" panose="02040503050406030204" pitchFamily="18" charset="0"/>
                            <a:ea typeface="Verdana" panose="020B0604030504040204" pitchFamily="34" charset="0"/>
                            <a:cs typeface="Verdana" panose="020B0604030504040204" pitchFamily="34" charset="0"/>
                          </a:rPr>
                        </m:ctrlPr>
                      </m:fPr>
                      <m:num>
                        <m:rad>
                          <m:radPr>
                            <m:degHide m:val="on"/>
                            <m:ctrlPr>
                              <a:rPr lang="de-DE" i="1">
                                <a:latin typeface="Cambria Math" panose="02040503050406030204" pitchFamily="18" charset="0"/>
                                <a:ea typeface="Verdana" panose="020B0604030504040204" pitchFamily="34" charset="0"/>
                                <a:cs typeface="Verdana" panose="020B0604030504040204" pitchFamily="34" charset="0"/>
                              </a:rPr>
                            </m:ctrlPr>
                          </m:radPr>
                          <m:deg/>
                          <m:e>
                            <m:r>
                              <a:rPr lang="de-DE" i="1">
                                <a:latin typeface="Cambria Math"/>
                                <a:ea typeface="Verdana" panose="020B0604030504040204" pitchFamily="34" charset="0"/>
                                <a:cs typeface="Verdana" panose="020B0604030504040204" pitchFamily="34" charset="0"/>
                              </a:rPr>
                              <m:t>30 ∙164</m:t>
                            </m:r>
                          </m:e>
                        </m:rad>
                      </m:num>
                      <m:den>
                        <m:r>
                          <a:rPr lang="de-DE" i="1">
                            <a:latin typeface="Cambria Math"/>
                            <a:ea typeface="Verdana" panose="020B0604030504040204" pitchFamily="34" charset="0"/>
                            <a:cs typeface="Verdana" panose="020B0604030504040204" pitchFamily="34" charset="0"/>
                          </a:rPr>
                          <m:t>28</m:t>
                        </m:r>
                      </m:den>
                    </m:f>
                  </m:oMath>
                </a14:m>
                <a:r>
                  <a:rPr lang="de-DE" dirty="0" smtClean="0">
                    <a:latin typeface="Cambria Math"/>
                    <a:ea typeface="Verdana" panose="020B0604030504040204" pitchFamily="34" charset="0"/>
                    <a:cs typeface="Verdana" panose="020B0604030504040204" pitchFamily="34" charset="0"/>
                  </a:rPr>
                  <a:t> = </a:t>
                </a:r>
                <a:r>
                  <a:rPr lang="de-DE" sz="2000" dirty="0" smtClean="0">
                    <a:latin typeface="Cambria Math"/>
                    <a:ea typeface="Verdana" panose="020B0604030504040204" pitchFamily="34" charset="0"/>
                    <a:cs typeface="Verdana" panose="020B0604030504040204" pitchFamily="34" charset="0"/>
                  </a:rPr>
                  <a:t>2,505m</a:t>
                </a:r>
                <a:endParaRPr lang="de-DE" dirty="0">
                  <a:latin typeface="Cambria Math"/>
                  <a:ea typeface="Verdana" panose="020B0604030504040204" pitchFamily="34" charset="0"/>
                  <a:cs typeface="Verdana" panose="020B0604030504040204" pitchFamily="34" charset="0"/>
                </a:endParaRPr>
              </a:p>
            </p:txBody>
          </p:sp>
        </mc:Choice>
        <mc:Fallback xmlns="">
          <p:sp>
            <p:nvSpPr>
              <p:cNvPr id="14" name="Textfeld 13"/>
              <p:cNvSpPr txBox="1">
                <a:spLocks noRot="1" noChangeAspect="1" noMove="1" noResize="1" noEditPoints="1" noAdjustHandles="1" noChangeArrowheads="1" noChangeShapeType="1" noTextEdit="1"/>
              </p:cNvSpPr>
              <p:nvPr/>
            </p:nvSpPr>
            <p:spPr>
              <a:xfrm>
                <a:off x="922535" y="4869160"/>
                <a:ext cx="6241753" cy="1475917"/>
              </a:xfrm>
              <a:prstGeom prst="rect">
                <a:avLst/>
              </a:prstGeom>
              <a:blipFill rotWithShape="0">
                <a:blip r:embed="rId3"/>
                <a:stretch>
                  <a:fillRect l="-977" t="-2479"/>
                </a:stretch>
              </a:blipFill>
              <a:ln>
                <a:noFill/>
              </a:ln>
            </p:spPr>
            <p:txBody>
              <a:bodyPr/>
              <a:lstStyle/>
              <a:p>
                <a:r>
                  <a:rPr lang="de-DE">
                    <a:noFill/>
                  </a:rPr>
                  <a:t> </a:t>
                </a:r>
              </a:p>
            </p:txBody>
          </p:sp>
        </mc:Fallback>
      </mc:AlternateContent>
    </p:spTree>
    <p:extLst>
      <p:ext uri="{BB962C8B-B14F-4D97-AF65-F5344CB8AC3E}">
        <p14:creationId xmlns:p14="http://schemas.microsoft.com/office/powerpoint/2010/main" val="20189117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50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1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Reduzierungsfaktoren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27</a:t>
            </a:fld>
            <a:endParaRPr lang="de-DE" altLang="en-US" dirty="0"/>
          </a:p>
        </p:txBody>
      </p:sp>
      <p:sp>
        <p:nvSpPr>
          <p:cNvPr id="9" name="Textfeld 8"/>
          <p:cNvSpPr txBox="1"/>
          <p:nvPr/>
        </p:nvSpPr>
        <p:spPr>
          <a:xfrm>
            <a:off x="655900" y="1280175"/>
            <a:ext cx="7890893" cy="5119350"/>
          </a:xfrm>
          <a:prstGeom prst="rect">
            <a:avLst/>
          </a:prstGeom>
          <a:noFill/>
        </p:spPr>
        <p:txBody>
          <a:bodyPr wrap="square" rtlCol="0">
            <a:spAutoFit/>
          </a:bodyPr>
          <a:lstStyle/>
          <a:p>
            <a:pPr marL="4398963">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in der Tabelle angegebenen Maximalwerte der Feldstärken gelten als Effektivwerte, gemittelt über 6-Minuten-Intervalle. Im Amateurfunk ist der Mittelwert </a:t>
            </a:r>
            <a:r>
              <a:rPr lang="de-DE" sz="1600" dirty="0" smtClean="0">
                <a:latin typeface="Verdana" panose="020B0604030504040204" pitchFamily="34" charset="0"/>
                <a:ea typeface="Verdana" panose="020B0604030504040204" pitchFamily="34" charset="0"/>
                <a:cs typeface="Verdana" panose="020B0604030504040204" pitchFamily="34" charset="0"/>
              </a:rPr>
              <a:t>erheblich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geringer </a:t>
            </a:r>
            <a:r>
              <a:rPr lang="de-DE" sz="1600" dirty="0">
                <a:latin typeface="Verdana" panose="020B0604030504040204" pitchFamily="34" charset="0"/>
                <a:ea typeface="Verdana" panose="020B0604030504040204" pitchFamily="34" charset="0"/>
                <a:cs typeface="Verdana" panose="020B0604030504040204" pitchFamily="34" charset="0"/>
              </a:rPr>
              <a:t>als die zulässigen Spitzenwerte von 75 Watt. Bei SSB ist der Mittelwert je nach Klippgrad etwa 1 : 6 bis 1 : 4. Bei Morsetelegrafie ist durch die Pausen zwischen den einzelnen Zeichen der Mittelwert etwa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1 </a:t>
            </a:r>
            <a:r>
              <a:rPr lang="de-DE" sz="1600" dirty="0">
                <a:latin typeface="Verdana" panose="020B0604030504040204" pitchFamily="34" charset="0"/>
                <a:ea typeface="Verdana" panose="020B0604030504040204" pitchFamily="34" charset="0"/>
                <a:cs typeface="Verdana" panose="020B0604030504040204" pitchFamily="34" charset="0"/>
              </a:rPr>
              <a:t>: 4. Nur bei Frequenzmodulation und auch bei </a:t>
            </a:r>
            <a:r>
              <a:rPr lang="de-DE" sz="1600" dirty="0" err="1">
                <a:latin typeface="Verdana" panose="020B0604030504040204" pitchFamily="34" charset="0"/>
                <a:ea typeface="Verdana" panose="020B0604030504040204" pitchFamily="34" charset="0"/>
                <a:cs typeface="Verdana" panose="020B0604030504040204" pitchFamily="34" charset="0"/>
              </a:rPr>
              <a:t>Frequenzumtastung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z.B. RTTY) ist der Mittelwert gleich der Trägerleistung. Mit diesem Faktor muss die effektive Strahlungsleistung reduziert werden.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Diesen Reduzierungsfaktor darf man nur für die Berechnung des Sicherheitsabstandes nach Personenschutz ansetzen. Wenn Sie mit Ihrer Antennenanlage öffentliche Wege oder Nachbargrundstücke bestrahlen und nicht sicher sein können, dass sich eventuell ein </a:t>
            </a:r>
            <a:r>
              <a:rPr lang="de-DE" sz="1600" dirty="0" smtClean="0">
                <a:latin typeface="Verdana" panose="020B0604030504040204" pitchFamily="34" charset="0"/>
                <a:ea typeface="Verdana" panose="020B0604030504040204" pitchFamily="34" charset="0"/>
                <a:cs typeface="Verdana" panose="020B0604030504040204" pitchFamily="34" charset="0"/>
              </a:rPr>
              <a:t>Herzschrittmacher-träger </a:t>
            </a:r>
            <a:r>
              <a:rPr lang="de-DE" sz="1600" dirty="0">
                <a:latin typeface="Verdana" panose="020B0604030504040204" pitchFamily="34" charset="0"/>
                <a:ea typeface="Verdana" panose="020B0604030504040204" pitchFamily="34" charset="0"/>
                <a:cs typeface="Verdana" panose="020B0604030504040204" pitchFamily="34" charset="0"/>
              </a:rPr>
              <a:t>dort aufhalten könnte, müssen Sie mit dem maximalen </a:t>
            </a:r>
            <a:r>
              <a:rPr lang="de-DE" sz="1600" dirty="0" smtClean="0">
                <a:latin typeface="Verdana" panose="020B0604030504040204" pitchFamily="34" charset="0"/>
                <a:ea typeface="Verdana" panose="020B0604030504040204" pitchFamily="34" charset="0"/>
                <a:cs typeface="Verdana" panose="020B0604030504040204" pitchFamily="34" charset="0"/>
              </a:rPr>
              <a:t>Augenblickswert </a:t>
            </a:r>
            <a:r>
              <a:rPr lang="de-DE" sz="1600" dirty="0">
                <a:latin typeface="Verdana" panose="020B0604030504040204" pitchFamily="34" charset="0"/>
                <a:ea typeface="Verdana" panose="020B0604030504040204" pitchFamily="34" charset="0"/>
                <a:cs typeface="Verdana" panose="020B0604030504040204" pitchFamily="34" charset="0"/>
              </a:rPr>
              <a:t>der Feldstärke des modulierten Trägers rechnen. In diesem Fall rechnen Sie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dem Reduzierungsfaktor 1, also so, als ob es FM wäre, auch wenn Sie SSB verwenden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1340768"/>
            <a:ext cx="4448175" cy="1381125"/>
          </a:xfrm>
          <a:prstGeom prst="rect">
            <a:avLst/>
          </a:prstGeom>
        </p:spPr>
      </p:pic>
    </p:spTree>
    <p:extLst>
      <p:ext uri="{BB962C8B-B14F-4D97-AF65-F5344CB8AC3E}">
        <p14:creationId xmlns:p14="http://schemas.microsoft.com/office/powerpoint/2010/main" val="88439726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28</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984816813"/>
              </p:ext>
            </p:extLst>
          </p:nvPr>
        </p:nvGraphicFramePr>
        <p:xfrm>
          <a:off x="899592" y="1916832"/>
          <a:ext cx="7488832" cy="361378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TL213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Mit </a:t>
                      </a:r>
                      <a:r>
                        <a:rPr lang="de-DE" sz="1800" b="1" i="0" u="none" strike="noStrike" dirty="0">
                          <a:solidFill>
                            <a:srgbClr val="FFFFFF"/>
                          </a:solidFill>
                          <a:effectLst/>
                          <a:latin typeface="Arial"/>
                        </a:rPr>
                        <a:t>welcher Ausgangsleistung rechnen Sie im Fall des Personenschutzes, um den Sicherheitsabstand zu ermitteln?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Mit der größten Ausgangsleistung des Transceivers zuzüglich Antennengewinns, korrigiert um den Gewichtungsfaktor für die verwendete Betriebsart.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Mit dem Mittelwert der Ausgangsleistung gemittelt über ein Intervall von 6 Minuten.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Mit der durchschnittlich benutzten Ausgangsleistung gemittelt über den Betriebszeitraum und korrigiert um den Gewichtungsfaktor für die verwendete Betriebsart.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Mit der maximalen Ausgangsleistung des verwendeten Senders zuzüglich 3 dB Messfehler.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9923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7151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3932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0948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6912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29711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3618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0695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5542727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29</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824977980"/>
              </p:ext>
            </p:extLst>
          </p:nvPr>
        </p:nvGraphicFramePr>
        <p:xfrm>
          <a:off x="899592" y="2204864"/>
          <a:ext cx="7488832" cy="30651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TL214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Herzschrittmacher </a:t>
                      </a:r>
                      <a:r>
                        <a:rPr lang="de-DE" sz="1800" b="1" i="0" u="none" strike="noStrike" dirty="0">
                          <a:solidFill>
                            <a:srgbClr val="FFFFFF"/>
                          </a:solidFill>
                          <a:effectLst/>
                          <a:latin typeface="Arial"/>
                        </a:rPr>
                        <a:t>können auch durch die Aussendung einer Amateurfunkstelle beeinflusst werden. Gibt es einen zeitlichen Grenzwert für die Einwirkdauer?</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Ja, Grenzwerte gelten im Zeitraum einer Kurzzeitexposition bis zu 6 Minuten.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Ja, die Grenzwerte gelten im Zeitraum einer Exposition von 6 Minuten bis zu 8 Stunden.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Nein, die Feldstärke beeinflusst unmittelbar, also zeitunabhängig.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Ja, in Abhängigkeit von der körperlichen Verfassung des Herzschrittmacherträgers.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761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1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2979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8460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890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624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27964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8186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0256565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Nebenausstrahlungen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899" y="1268760"/>
            <a:ext cx="7890893" cy="499624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Nebenausstrahlungen eines Senders dürfen bestimmte vorgeschriebene Grenzen nicht überschreiten. Das eigene Signal darf mit seiner Bandbreite die für den Amateurfunk festgelegten Frequenzbereiche nicht überschreiten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KW:</a:t>
            </a:r>
            <a:r>
              <a:rPr lang="de-DE" sz="1600" dirty="0" smtClean="0">
                <a:latin typeface="Verdana" panose="020B0604030504040204" pitchFamily="34" charset="0"/>
                <a:ea typeface="Verdana" panose="020B0604030504040204" pitchFamily="34" charset="0"/>
                <a:cs typeface="Verdana" panose="020B0604030504040204" pitchFamily="34" charset="0"/>
              </a:rPr>
              <a:t> Wieviel </a:t>
            </a:r>
            <a:r>
              <a:rPr lang="de-DE" sz="1600" dirty="0">
                <a:latin typeface="Verdana" panose="020B0604030504040204" pitchFamily="34" charset="0"/>
                <a:ea typeface="Verdana" panose="020B0604030504040204" pitchFamily="34" charset="0"/>
                <a:cs typeface="Verdana" panose="020B0604030504040204" pitchFamily="34" charset="0"/>
              </a:rPr>
              <a:t>Leistung sind denn +4dBm? 3 dB wären das Doppelte von </a:t>
            </a:r>
            <a:r>
              <a:rPr lang="de-DE" sz="1600" dirty="0" smtClean="0">
                <a:latin typeface="Verdana" panose="020B0604030504040204" pitchFamily="34" charset="0"/>
                <a:ea typeface="Verdana" panose="020B0604030504040204" pitchFamily="34" charset="0"/>
                <a:cs typeface="Verdana" panose="020B0604030504040204" pitchFamily="34" charset="0"/>
              </a:rPr>
              <a:t>1 mW, </a:t>
            </a:r>
            <a:r>
              <a:rPr lang="de-DE" sz="1600" dirty="0">
                <a:latin typeface="Verdana" panose="020B0604030504040204" pitchFamily="34" charset="0"/>
                <a:ea typeface="Verdana" panose="020B0604030504040204" pitchFamily="34" charset="0"/>
                <a:cs typeface="Verdana" panose="020B0604030504040204" pitchFamily="34" charset="0"/>
              </a:rPr>
              <a:t>also 2 mW und 4 dB sind etwas mehr, </a:t>
            </a:r>
            <a:r>
              <a:rPr lang="de-DE" sz="1600" dirty="0" smtClean="0">
                <a:latin typeface="Verdana" panose="020B0604030504040204" pitchFamily="34" charset="0"/>
                <a:ea typeface="Verdana" panose="020B0604030504040204" pitchFamily="34" charset="0"/>
                <a:cs typeface="Verdana" panose="020B0604030504040204" pitchFamily="34" charset="0"/>
              </a:rPr>
              <a:t>nämlich </a:t>
            </a:r>
            <a:r>
              <a:rPr lang="de-DE" sz="1600" dirty="0">
                <a:latin typeface="Verdana" panose="020B0604030504040204" pitchFamily="34" charset="0"/>
                <a:ea typeface="Verdana" panose="020B0604030504040204" pitchFamily="34" charset="0"/>
                <a:cs typeface="Verdana" panose="020B0604030504040204" pitchFamily="34" charset="0"/>
              </a:rPr>
              <a:t>2,5 mW</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25 Watt sind 40 dB Dämpfung: </a:t>
            </a:r>
            <a:r>
              <a:rPr lang="de-DE" sz="1600" dirty="0" smtClean="0">
                <a:latin typeface="Verdana" panose="020B0604030504040204" pitchFamily="34" charset="0"/>
                <a:ea typeface="Verdana" panose="020B0604030504040204" pitchFamily="34" charset="0"/>
                <a:cs typeface="Verdana" panose="020B0604030504040204" pitchFamily="34" charset="0"/>
              </a:rPr>
              <a:t>10</a:t>
            </a:r>
            <a:r>
              <a:rPr lang="de-DE" sz="1600" baseline="30000" dirty="0" smtClean="0">
                <a:latin typeface="Verdana" panose="020B0604030504040204" pitchFamily="34" charset="0"/>
                <a:ea typeface="Verdana" panose="020B0604030504040204" pitchFamily="34" charset="0"/>
                <a:cs typeface="Verdana" panose="020B0604030504040204" pitchFamily="34" charset="0"/>
              </a:rPr>
              <a:t>-4</a:t>
            </a:r>
            <a:r>
              <a:rPr lang="de-DE" sz="1600" dirty="0" smtClean="0">
                <a:latin typeface="Verdana" panose="020B0604030504040204" pitchFamily="34" charset="0"/>
                <a:ea typeface="Verdana" panose="020B0604030504040204" pitchFamily="34" charset="0"/>
                <a:cs typeface="Verdana" panose="020B0604030504040204" pitchFamily="34" charset="0"/>
              </a:rPr>
              <a:t> also </a:t>
            </a:r>
            <a:r>
              <a:rPr lang="de-DE" sz="1600" dirty="0">
                <a:latin typeface="Verdana" panose="020B0604030504040204" pitchFamily="34" charset="0"/>
                <a:ea typeface="Verdana" panose="020B0604030504040204" pitchFamily="34" charset="0"/>
                <a:cs typeface="Verdana" panose="020B0604030504040204" pitchFamily="34" charset="0"/>
              </a:rPr>
              <a:t>viermal durch 10 teilen: 25/10 ...  2,5/10 ... 0,25/10 ... 0,025/10 ergibt </a:t>
            </a:r>
            <a:r>
              <a:rPr lang="de-DE" sz="1600" dirty="0" smtClean="0">
                <a:latin typeface="Verdana" panose="020B0604030504040204" pitchFamily="34" charset="0"/>
                <a:ea typeface="Verdana" panose="020B0604030504040204" pitchFamily="34" charset="0"/>
                <a:cs typeface="Verdana" panose="020B0604030504040204" pitchFamily="34" charset="0"/>
              </a:rPr>
              <a:t>0,0025 W </a:t>
            </a:r>
            <a:r>
              <a:rPr lang="de-DE" sz="1600" dirty="0">
                <a:latin typeface="Verdana" panose="020B0604030504040204" pitchFamily="34" charset="0"/>
                <a:ea typeface="Verdana" panose="020B0604030504040204" pitchFamily="34" charset="0"/>
                <a:cs typeface="Verdana" panose="020B0604030504040204" pitchFamily="34" charset="0"/>
              </a:rPr>
              <a:t>oder 2,5 </a:t>
            </a:r>
            <a:r>
              <a:rPr lang="de-DE" sz="1600" dirty="0" smtClean="0">
                <a:latin typeface="Verdana" panose="020B0604030504040204" pitchFamily="34" charset="0"/>
                <a:ea typeface="Verdana" panose="020B0604030504040204" pitchFamily="34" charset="0"/>
                <a:cs typeface="Verdana" panose="020B0604030504040204" pitchFamily="34" charset="0"/>
              </a:rPr>
              <a:t>mW</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UKW:</a:t>
            </a:r>
            <a:r>
              <a:rPr lang="de-DE" sz="1600" dirty="0" smtClean="0">
                <a:latin typeface="Verdana" panose="020B0604030504040204" pitchFamily="34" charset="0"/>
                <a:ea typeface="Verdana" panose="020B0604030504040204" pitchFamily="34" charset="0"/>
                <a:cs typeface="Verdana" panose="020B0604030504040204" pitchFamily="34" charset="0"/>
              </a:rPr>
              <a:t> -16 </a:t>
            </a:r>
            <a:r>
              <a:rPr lang="de-DE" sz="1600" dirty="0" err="1">
                <a:latin typeface="Verdana" panose="020B0604030504040204" pitchFamily="34" charset="0"/>
                <a:ea typeface="Verdana" panose="020B0604030504040204" pitchFamily="34" charset="0"/>
                <a:cs typeface="Verdana" panose="020B0604030504040204" pitchFamily="34" charset="0"/>
              </a:rPr>
              <a:t>dBm</a:t>
            </a:r>
            <a:r>
              <a:rPr lang="de-DE" sz="1600" dirty="0">
                <a:latin typeface="Verdana" panose="020B0604030504040204" pitchFamily="34" charset="0"/>
                <a:ea typeface="Verdana" panose="020B0604030504040204" pitchFamily="34" charset="0"/>
                <a:cs typeface="Verdana" panose="020B0604030504040204" pitchFamily="34" charset="0"/>
              </a:rPr>
              <a:t> sind 16 dB weniger als ein </a:t>
            </a:r>
            <a:r>
              <a:rPr lang="de-DE" sz="1600" dirty="0" err="1">
                <a:latin typeface="Verdana" panose="020B0604030504040204" pitchFamily="34" charset="0"/>
                <a:ea typeface="Verdana" panose="020B0604030504040204" pitchFamily="34" charset="0"/>
                <a:cs typeface="Verdana" panose="020B0604030504040204" pitchFamily="34" charset="0"/>
              </a:rPr>
              <a:t>Milliwatt</a:t>
            </a:r>
            <a:r>
              <a:rPr lang="de-DE" sz="1600" dirty="0">
                <a:latin typeface="Verdana" panose="020B0604030504040204" pitchFamily="34" charset="0"/>
                <a:ea typeface="Verdana" panose="020B0604030504040204" pitchFamily="34" charset="0"/>
                <a:cs typeface="Verdana" panose="020B0604030504040204" pitchFamily="34" charset="0"/>
              </a:rPr>
              <a:t>. 16 dB zerlegen wir in 10 dB und 3+3 dB, also erstmal ein Zehntel (0,1 mW = 100 µW) und dann durch </a:t>
            </a:r>
            <a:r>
              <a:rPr lang="de-DE" sz="1600" dirty="0" smtClean="0">
                <a:latin typeface="Verdana" panose="020B0604030504040204" pitchFamily="34" charset="0"/>
                <a:ea typeface="Verdana" panose="020B0604030504040204" pitchFamily="34" charset="0"/>
                <a:cs typeface="Verdana" panose="020B0604030504040204" pitchFamily="34" charset="0"/>
              </a:rPr>
              <a:t>4 ergibt </a:t>
            </a:r>
            <a:r>
              <a:rPr lang="de-DE" sz="1600" dirty="0">
                <a:latin typeface="Verdana" panose="020B0604030504040204" pitchFamily="34" charset="0"/>
                <a:ea typeface="Verdana" panose="020B0604030504040204" pitchFamily="34" charset="0"/>
                <a:cs typeface="Verdana" panose="020B0604030504040204" pitchFamily="34" charset="0"/>
              </a:rPr>
              <a:t>25 </a:t>
            </a:r>
            <a:r>
              <a:rPr lang="de-DE" sz="1600" dirty="0" smtClean="0">
                <a:latin typeface="Verdana" panose="020B0604030504040204" pitchFamily="34" charset="0"/>
                <a:ea typeface="Verdana" panose="020B0604030504040204" pitchFamily="34" charset="0"/>
                <a:cs typeface="Verdana" panose="020B0604030504040204" pitchFamily="34" charset="0"/>
              </a:rPr>
              <a:t>µW</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VHF-/UHF-Signale stören viel stärker als die Kurzwellensignale. Deshalb darf die Störleistung nur 25 µW betragen bei Sendern bis 25 Watt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5" y="2204864"/>
            <a:ext cx="3375660" cy="1325880"/>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372488624"/>
              </p:ext>
            </p:extLst>
          </p:nvPr>
        </p:nvGraphicFramePr>
        <p:xfrm>
          <a:off x="899592" y="1844824"/>
          <a:ext cx="7488832" cy="36874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TL211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mn-lt"/>
                        </a:rPr>
                        <a:t>Sie möchten den Personenschutz-Sicherheitsabstand für die Antenne Ihrer Amateurfunkstelle für das 2-m-Band und die Betriebsart FM berechnen. Der Grenzwert im Fall des Personenschutzes beträgt 28 V/m. Sie betreiben eine </a:t>
                      </a:r>
                      <a:r>
                        <a:rPr lang="de-DE" sz="1800" b="1" i="0" u="none" strike="noStrike" dirty="0" err="1" smtClean="0">
                          <a:solidFill>
                            <a:srgbClr val="FFFFFF"/>
                          </a:solidFill>
                          <a:effectLst/>
                          <a:latin typeface="+mn-lt"/>
                        </a:rPr>
                        <a:t>Yagi</a:t>
                      </a:r>
                      <a:r>
                        <a:rPr lang="de-DE" sz="1800" b="1" i="0" u="none" strike="noStrike" dirty="0" smtClean="0">
                          <a:solidFill>
                            <a:srgbClr val="FFFFFF"/>
                          </a:solidFill>
                          <a:effectLst/>
                          <a:latin typeface="+mn-lt"/>
                        </a:rPr>
                        <a:t>-Antenne mit einem Gewinn von 11,5 </a:t>
                      </a:r>
                      <a:r>
                        <a:rPr lang="de-DE" sz="1800" b="1" i="0" u="none" strike="noStrike" dirty="0" err="1" smtClean="0">
                          <a:solidFill>
                            <a:srgbClr val="FFFFFF"/>
                          </a:solidFill>
                          <a:effectLst/>
                          <a:latin typeface="+mn-lt"/>
                        </a:rPr>
                        <a:t>dBd</a:t>
                      </a:r>
                      <a:r>
                        <a:rPr lang="de-DE" sz="1800" b="1" i="0" u="none" strike="noStrike" dirty="0" smtClean="0">
                          <a:solidFill>
                            <a:srgbClr val="FFFFFF"/>
                          </a:solidFill>
                          <a:effectLst/>
                          <a:latin typeface="+mn-lt"/>
                        </a:rPr>
                        <a:t>. Die Antenne wird von einem Sender mit einer Leistung von 75W über ein Koaxialkabel gespeist. Die Kabeldämpfung beträgt 1,5 dB. Wie groß muss der Sicherheitsabstand sein?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smtClean="0">
                          <a:solidFill>
                            <a:srgbClr val="000000"/>
                          </a:solidFill>
                          <a:effectLst/>
                          <a:latin typeface="Arial"/>
                        </a:rPr>
                        <a:t>5,35</a:t>
                      </a:r>
                      <a:r>
                        <a:rPr lang="de-DE" sz="1800" b="0" i="0" u="none" strike="noStrike" baseline="0" dirty="0" smtClean="0">
                          <a:solidFill>
                            <a:srgbClr val="000000"/>
                          </a:solidFill>
                          <a:effectLst/>
                          <a:latin typeface="Arial"/>
                        </a:rPr>
                        <a:t> m</a:t>
                      </a:r>
                      <a:r>
                        <a:rPr lang="de-DE" sz="1800" b="0" i="0" u="none" strike="noStrike" dirty="0" smtClean="0">
                          <a:solidFill>
                            <a:srgbClr val="000000"/>
                          </a:solidFill>
                          <a:effectLst/>
                          <a:latin typeface="Arial"/>
                        </a:rPr>
                        <a:t>. </a:t>
                      </a:r>
                      <a:endParaRPr lang="de-DE" sz="1800" b="0" i="0" u="none" strike="noStrike" dirty="0">
                        <a:solidFill>
                          <a:srgbClr val="000000"/>
                        </a:solidFill>
                        <a:effectLst/>
                        <a:latin typeface="Arial"/>
                      </a:endParaRP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smtClean="0">
                          <a:solidFill>
                            <a:srgbClr val="000000"/>
                          </a:solidFill>
                          <a:effectLst/>
                          <a:latin typeface="Arial"/>
                        </a:rPr>
                        <a:t>6,86 m</a:t>
                      </a:r>
                      <a:endParaRPr lang="de-DE" sz="1800" b="0" i="0" u="none" strike="noStrike" dirty="0">
                        <a:solidFill>
                          <a:srgbClr val="000000"/>
                        </a:solidFill>
                        <a:effectLst/>
                        <a:latin typeface="Arial"/>
                      </a:endParaRP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smtClean="0">
                          <a:solidFill>
                            <a:srgbClr val="000000"/>
                          </a:solidFill>
                          <a:effectLst/>
                          <a:latin typeface="Arial"/>
                        </a:rPr>
                        <a:t>2,17 m</a:t>
                      </a:r>
                      <a:endParaRPr lang="de-DE" sz="1800" b="0" i="0" u="none" strike="noStrike" dirty="0">
                        <a:solidFill>
                          <a:srgbClr val="000000"/>
                        </a:solidFill>
                        <a:effectLst/>
                        <a:latin typeface="Arial"/>
                      </a:endParaRP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smtClean="0">
                          <a:solidFill>
                            <a:srgbClr val="000000"/>
                          </a:solidFill>
                          <a:effectLst/>
                          <a:latin typeface="Arial"/>
                        </a:rPr>
                        <a:t>36,3 m</a:t>
                      </a:r>
                      <a:endParaRPr lang="de-DE" sz="1800" b="0" i="0" u="none" strike="noStrike" dirty="0">
                        <a:solidFill>
                          <a:srgbClr val="000000"/>
                        </a:solidFill>
                        <a:effectLst/>
                        <a:latin typeface="Arial"/>
                      </a:endParaRP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0872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4623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843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118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43843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0660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8119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186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4464320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31</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633916525"/>
              </p:ext>
            </p:extLst>
          </p:nvPr>
        </p:nvGraphicFramePr>
        <p:xfrm>
          <a:off x="899592" y="1579372"/>
          <a:ext cx="7488832" cy="396176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TL210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Sie </a:t>
                      </a:r>
                      <a:r>
                        <a:rPr lang="de-DE" sz="1800" b="1" i="0" u="none" strike="noStrike" dirty="0">
                          <a:solidFill>
                            <a:srgbClr val="FFFFFF"/>
                          </a:solidFill>
                          <a:effectLst/>
                          <a:latin typeface="Arial"/>
                        </a:rPr>
                        <a:t>möchten den Personenschutz-Sicherheitsabstand für die Antenne Ihrer Amateurfunkstelle für das 10-m-Band und die Betriebsart FM berechnen. Der Grenzwert im Fall des Personenschutzes beträgt 28 V/m. Sie betreiben eine </a:t>
                      </a:r>
                      <a:r>
                        <a:rPr lang="de-DE" sz="1800" b="1" i="0" u="none" strike="noStrike" dirty="0" err="1">
                          <a:solidFill>
                            <a:srgbClr val="FFFFFF"/>
                          </a:solidFill>
                          <a:effectLst/>
                          <a:latin typeface="Arial"/>
                        </a:rPr>
                        <a:t>Yagi</a:t>
                      </a:r>
                      <a:r>
                        <a:rPr lang="de-DE" sz="1800" b="1" i="0" u="none" strike="noStrike" dirty="0">
                          <a:solidFill>
                            <a:srgbClr val="FFFFFF"/>
                          </a:solidFill>
                          <a:effectLst/>
                          <a:latin typeface="Arial"/>
                        </a:rPr>
                        <a:t>-Antenne mit einem Gewinn von 7,5 </a:t>
                      </a:r>
                      <a:r>
                        <a:rPr lang="de-DE" sz="1800" b="1" i="0" u="none" strike="noStrike" dirty="0" err="1">
                          <a:solidFill>
                            <a:srgbClr val="FFFFFF"/>
                          </a:solidFill>
                          <a:effectLst/>
                          <a:latin typeface="Arial"/>
                        </a:rPr>
                        <a:t>dBd</a:t>
                      </a:r>
                      <a:r>
                        <a:rPr lang="de-DE" sz="1800" b="1" i="0" u="none" strike="noStrike" dirty="0">
                          <a:solidFill>
                            <a:srgbClr val="FFFFFF"/>
                          </a:solidFill>
                          <a:effectLst/>
                          <a:latin typeface="Arial"/>
                        </a:rPr>
                        <a:t>. Die Antenne wird von einem Sender mit einer Leistung von 100 W über ein langes Koaxialkabel gespeist. Die Kabeldämpfung beträgt 1,5 dB. Wie groß muss der Sicherheitsabstand sein?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2,50 m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3,91 m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5,01 m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20,70 m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0872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4623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843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118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4384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0660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8119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186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6417647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32</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922972041"/>
              </p:ext>
            </p:extLst>
          </p:nvPr>
        </p:nvGraphicFramePr>
        <p:xfrm>
          <a:off x="899592" y="1579372"/>
          <a:ext cx="7488832" cy="34131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TL208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Sie </a:t>
                      </a:r>
                      <a:r>
                        <a:rPr lang="de-DE" sz="1800" b="1" i="0" u="none" strike="noStrike" dirty="0">
                          <a:solidFill>
                            <a:srgbClr val="FFFFFF"/>
                          </a:solidFill>
                          <a:effectLst/>
                          <a:latin typeface="Arial"/>
                        </a:rPr>
                        <a:t>besitzen einen </a:t>
                      </a:r>
                      <a:r>
                        <a:rPr lang="el-GR" sz="1800" b="1" i="0" u="none" strike="noStrike" dirty="0" smtClean="0">
                          <a:solidFill>
                            <a:srgbClr val="FFFFFF"/>
                          </a:solidFill>
                          <a:effectLst/>
                          <a:latin typeface="Arial"/>
                        </a:rPr>
                        <a:t>λ</a:t>
                      </a:r>
                      <a:r>
                        <a:rPr lang="de-DE" sz="1800" b="1" i="0" u="none" strike="noStrike" dirty="0" smtClean="0">
                          <a:solidFill>
                            <a:srgbClr val="FFFFFF"/>
                          </a:solidFill>
                          <a:effectLst/>
                          <a:latin typeface="Arial"/>
                        </a:rPr>
                        <a:t>/4-Vertikalstrahler</a:t>
                      </a:r>
                      <a:r>
                        <a:rPr lang="de-DE" sz="1800" b="1" i="0" u="none" strike="noStrike" dirty="0">
                          <a:solidFill>
                            <a:srgbClr val="FFFFFF"/>
                          </a:solidFill>
                          <a:effectLst/>
                          <a:latin typeface="Arial"/>
                        </a:rPr>
                        <a:t>. Da Sie für diese Antenne keine Selbsterklärung abgeben möchten und somit nur eine Strahlungsleistung von kleiner 10 W EIRP verwenden dürfen, müssen Sie die Sendeleistung soweit reduzieren, dass sie unter diesem Wert bleiben. Wie groß darf die Sendeleistung dabei sein, wenn man die Zuleitungsverluste vernachlässigt?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kleiner 3 Watt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kleiner 6 Watt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kleiner 10 Watt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kleiner</a:t>
                      </a:r>
                      <a:r>
                        <a:rPr lang="en-US" sz="1800" b="0" i="0" u="none" strike="noStrike" dirty="0">
                          <a:solidFill>
                            <a:srgbClr val="000000"/>
                          </a:solidFill>
                          <a:effectLst/>
                          <a:latin typeface="Arial"/>
                        </a:rPr>
                        <a:t> 16,4 Watt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35447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9199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3100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6536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8959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52358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71600" y="42786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6284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71251942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33</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408821675"/>
              </p:ext>
            </p:extLst>
          </p:nvPr>
        </p:nvGraphicFramePr>
        <p:xfrm>
          <a:off x="899592" y="1579372"/>
          <a:ext cx="7488832" cy="424942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TL207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Muss </a:t>
                      </a:r>
                      <a:r>
                        <a:rPr lang="de-DE" sz="1800" b="1" i="0" u="none" strike="noStrike" dirty="0">
                          <a:solidFill>
                            <a:srgbClr val="FFFFFF"/>
                          </a:solidFill>
                          <a:effectLst/>
                          <a:latin typeface="Arial"/>
                        </a:rPr>
                        <a:t>ein Funkamateur als Betreiber einer ortsfesten Amateurfunkstelle bei der </a:t>
                      </a:r>
                      <a:r>
                        <a:rPr lang="de-DE" sz="1800" b="1" i="0" u="none" strike="noStrike" dirty="0" err="1">
                          <a:solidFill>
                            <a:srgbClr val="FFFFFF"/>
                          </a:solidFill>
                          <a:effectLst/>
                          <a:latin typeface="Arial"/>
                        </a:rPr>
                        <a:t>Sendeart</a:t>
                      </a:r>
                      <a:r>
                        <a:rPr lang="de-DE" sz="1800" b="1" i="0" u="none" strike="noStrike" dirty="0">
                          <a:solidFill>
                            <a:srgbClr val="FFFFFF"/>
                          </a:solidFill>
                          <a:effectLst/>
                          <a:latin typeface="Arial"/>
                        </a:rPr>
                        <a:t> F3E und einer Senderleistung von 6 Watt an einer 15-Element-Yagiantenne mit 13 dB Gewinn für 2 m die Einhaltung der Personenschutzgrenzwerte nachweisen?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Nein, der Schutz von Personen in elektromagnetischen Feldern ist durch den Funkamateur erst bei einer Strahlungsleistung von mehr als 10 W EIRP sicherzustellen.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Nein, aber er muss die Herzschrittmachergrenzwerte einhalten.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Nein, bei der Sendeart F3E und Sendezeiten unter 6 Minuten in der Stunde kann der Schutz von Personen in elektromagnetischen Feldern durch den Funkamateur vernachlässigt werden.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Ja, er ist in diesem Fall verpflichtet die Einhaltung der Personenschutzgrenzwerte nachzuweisen.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32341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8376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45743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3828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8137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2129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454296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35763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6141034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34</a:t>
            </a:fld>
            <a:endParaRPr lang="de-DE" altLang="en-US"/>
          </a:p>
        </p:txBody>
      </p:sp>
      <p:sp>
        <p:nvSpPr>
          <p:cNvPr id="9" name="Textfeld 8"/>
          <p:cNvSpPr txBox="1"/>
          <p:nvPr/>
        </p:nvSpPr>
        <p:spPr>
          <a:xfrm>
            <a:off x="692763" y="1052736"/>
            <a:ext cx="7767670" cy="3606115"/>
          </a:xfrm>
          <a:prstGeom prst="rect">
            <a:avLst/>
          </a:prstGeom>
          <a:noFill/>
        </p:spPr>
        <p:txBody>
          <a:bodyPr wrap="square" rtlCol="0">
            <a:spAutoFit/>
          </a:bodyPr>
          <a:lstStyle/>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Sicherheitsanforderungen</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Nicht nur die kommerziellen Sender- und Antennenanlagen, auch die Amateurfunkstellen unterliegen gewissen Sicherheitsanforderungen, damit weder Mensch noch Tier noch Sachen durch diese </a:t>
            </a:r>
            <a:r>
              <a:rPr lang="de-DE" sz="1600" dirty="0" smtClean="0">
                <a:latin typeface="Verdana" panose="020B0604030504040204" pitchFamily="34" charset="0"/>
                <a:ea typeface="Verdana" panose="020B0604030504040204" pitchFamily="34" charset="0"/>
                <a:cs typeface="Verdana" panose="020B0604030504040204" pitchFamily="34" charset="0"/>
              </a:rPr>
              <a:t>Anlagen </a:t>
            </a:r>
            <a:r>
              <a:rPr lang="de-DE" sz="1600" dirty="0">
                <a:latin typeface="Verdana" panose="020B0604030504040204" pitchFamily="34" charset="0"/>
                <a:ea typeface="Verdana" panose="020B0604030504040204" pitchFamily="34" charset="0"/>
                <a:cs typeface="Verdana" panose="020B0604030504040204" pitchFamily="34" charset="0"/>
              </a:rPr>
              <a:t>gefährdet werden. Zum Schutz von Menschen, Tieren und Sachen werden von nationalen Verbänden aus Fachleuten der Elektrotechnik, in Deutschland vom Verband Deutscher </a:t>
            </a:r>
            <a:r>
              <a:rPr lang="de-DE" sz="1600" dirty="0" smtClean="0">
                <a:latin typeface="Verdana" panose="020B0604030504040204" pitchFamily="34" charset="0"/>
                <a:ea typeface="Verdana" panose="020B0604030504040204" pitchFamily="34" charset="0"/>
                <a:cs typeface="Verdana" panose="020B0604030504040204" pitchFamily="34" charset="0"/>
              </a:rPr>
              <a:t>Elektrotechniker </a:t>
            </a:r>
            <a:r>
              <a:rPr lang="de-DE" sz="1600" dirty="0">
                <a:latin typeface="Verdana" panose="020B0604030504040204" pitchFamily="34" charset="0"/>
                <a:ea typeface="Verdana" panose="020B0604030504040204" pitchFamily="34" charset="0"/>
                <a:cs typeface="Verdana" panose="020B0604030504040204" pitchFamily="34" charset="0"/>
              </a:rPr>
              <a:t>(VDE) Sicherheitsbestimmungen zur Verhütung von Unfällen durch elektrischen Strom erlassen. Die wichtigsten Sicherheitsbestimmungen für elektrische Betriebsmittel (zum </a:t>
            </a:r>
            <a:r>
              <a:rPr lang="de-DE" sz="1600" dirty="0" smtClean="0">
                <a:latin typeface="Verdana" panose="020B0604030504040204" pitchFamily="34" charset="0"/>
                <a:ea typeface="Verdana" panose="020B0604030504040204" pitchFamily="34" charset="0"/>
                <a:cs typeface="Verdana" panose="020B0604030504040204" pitchFamily="34" charset="0"/>
              </a:rPr>
              <a:t>Beispiel </a:t>
            </a:r>
            <a:r>
              <a:rPr lang="de-DE" sz="1600" dirty="0">
                <a:latin typeface="Verdana" panose="020B0604030504040204" pitchFamily="34" charset="0"/>
                <a:ea typeface="Verdana" panose="020B0604030504040204" pitchFamily="34" charset="0"/>
                <a:cs typeface="Verdana" panose="020B0604030504040204" pitchFamily="34" charset="0"/>
              </a:rPr>
              <a:t>Funkgeräte) mit Netzwechselspannungen bis 1000 V sowie Nenngleichspannungen bis 1500 V sind DIN VDE 0100 (auch DIN 57100</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495756810"/>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35</a:t>
            </a:fld>
            <a:endParaRPr lang="de-DE" altLang="en-US"/>
          </a:p>
        </p:txBody>
      </p:sp>
      <p:sp>
        <p:nvSpPr>
          <p:cNvPr id="9" name="Textfeld 8"/>
          <p:cNvSpPr txBox="1"/>
          <p:nvPr/>
        </p:nvSpPr>
        <p:spPr>
          <a:xfrm>
            <a:off x="692763" y="1052736"/>
            <a:ext cx="7767670" cy="4237057"/>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Berührschutz</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Direktes </a:t>
            </a:r>
            <a:r>
              <a:rPr lang="de-DE" sz="1600" dirty="0">
                <a:latin typeface="Verdana" panose="020B0604030504040204" pitchFamily="34" charset="0"/>
                <a:ea typeface="Verdana" panose="020B0604030504040204" pitchFamily="34" charset="0"/>
                <a:cs typeface="Verdana" panose="020B0604030504040204" pitchFamily="34" charset="0"/>
              </a:rPr>
              <a:t>Berühren liegt vor, wenn Körperteile Spannung führende Teile berühren. Zum Schutz gegen direktes Berühren müssen Spannung führende Teile vollständig isoliert oder abgedeckt </a:t>
            </a:r>
            <a:r>
              <a:rPr lang="de-DE" sz="1600" dirty="0" smtClean="0">
                <a:latin typeface="Verdana" panose="020B0604030504040204" pitchFamily="34" charset="0"/>
                <a:ea typeface="Verdana" panose="020B0604030504040204" pitchFamily="34" charset="0"/>
                <a:cs typeface="Verdana" panose="020B0604030504040204" pitchFamily="34" charset="0"/>
              </a:rPr>
              <a:t>sein</a:t>
            </a:r>
            <a:r>
              <a:rPr lang="de-DE" sz="1600" dirty="0">
                <a:latin typeface="Verdana" panose="020B0604030504040204" pitchFamily="34" charset="0"/>
                <a:ea typeface="Verdana" panose="020B0604030504040204" pitchFamily="34" charset="0"/>
                <a:cs typeface="Verdana" panose="020B0604030504040204" pitchFamily="34" charset="0"/>
              </a:rPr>
              <a:t>. Indirektes Berühren liegt vor, wenn ein sonst spannungsfreier leitfähiger Teil eines Gerätes, der durch Isolationsfehler Spannung annimmt, berührt wird.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Solche </a:t>
            </a:r>
            <a:r>
              <a:rPr lang="de-DE" sz="1600" dirty="0">
                <a:latin typeface="Verdana" panose="020B0604030504040204" pitchFamily="34" charset="0"/>
                <a:ea typeface="Verdana" panose="020B0604030504040204" pitchFamily="34" charset="0"/>
                <a:cs typeface="Verdana" panose="020B0604030504040204" pitchFamily="34" charset="0"/>
              </a:rPr>
              <a:t>Isolationsfehler können dadurch auftreten, dass ein unter Spannung stehender Leiter das Gehäuse berührt. In elektrischen Anlagen sind stets Schutzmaßnahmen gegen direktes und </a:t>
            </a:r>
            <a:r>
              <a:rPr lang="de-DE" sz="1600" dirty="0" smtClean="0">
                <a:latin typeface="Verdana" panose="020B0604030504040204" pitchFamily="34" charset="0"/>
                <a:ea typeface="Verdana" panose="020B0604030504040204" pitchFamily="34" charset="0"/>
                <a:cs typeface="Verdana" panose="020B0604030504040204" pitchFamily="34" charset="0"/>
              </a:rPr>
              <a:t>indirektes </a:t>
            </a:r>
            <a:r>
              <a:rPr lang="de-DE" sz="1600" dirty="0">
                <a:latin typeface="Verdana" panose="020B0604030504040204" pitchFamily="34" charset="0"/>
                <a:ea typeface="Verdana" panose="020B0604030504040204" pitchFamily="34" charset="0"/>
                <a:cs typeface="Verdana" panose="020B0604030504040204" pitchFamily="34" charset="0"/>
              </a:rPr>
              <a:t>Berühren anzuwenden. Diese hier beschriebenen Normen gelten für Deutschland</a:t>
            </a:r>
            <a:r>
              <a:rPr lang="de-DE" sz="1600" dirty="0" smtClean="0">
                <a:latin typeface="Verdana" panose="020B0604030504040204" pitchFamily="34" charset="0"/>
                <a:ea typeface="Verdana" panose="020B0604030504040204" pitchFamily="34" charset="0"/>
                <a:cs typeface="Verdana" panose="020B0604030504040204" pitchFamily="34" charset="0"/>
              </a:rPr>
              <a:t>. In </a:t>
            </a:r>
            <a:r>
              <a:rPr lang="de-DE" sz="1600" dirty="0">
                <a:latin typeface="Verdana" panose="020B0604030504040204" pitchFamily="34" charset="0"/>
                <a:ea typeface="Verdana" panose="020B0604030504040204" pitchFamily="34" charset="0"/>
                <a:cs typeface="Verdana" panose="020B0604030504040204" pitchFamily="34" charset="0"/>
              </a:rPr>
              <a:t>den USA oder Japan gelten andere Normen. Eingeführte Geräte Eingeführte Geräte müssen aber den </a:t>
            </a:r>
            <a:r>
              <a:rPr lang="de-DE" sz="1600" dirty="0" smtClean="0">
                <a:latin typeface="Verdana" panose="020B0604030504040204" pitchFamily="34" charset="0"/>
                <a:ea typeface="Verdana" panose="020B0604030504040204" pitchFamily="34" charset="0"/>
                <a:cs typeface="Verdana" panose="020B0604030504040204" pitchFamily="34" charset="0"/>
              </a:rPr>
              <a:t>europäischen </a:t>
            </a:r>
            <a:r>
              <a:rPr lang="de-DE" sz="1600" dirty="0">
                <a:latin typeface="Verdana" panose="020B0604030504040204" pitchFamily="34" charset="0"/>
                <a:ea typeface="Verdana" panose="020B0604030504040204" pitchFamily="34" charset="0"/>
                <a:cs typeface="Verdana" panose="020B0604030504040204" pitchFamily="34" charset="0"/>
              </a:rPr>
              <a:t>Normen entsprechen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Elektrische Geräte werden in vier Schutzklassen </a:t>
            </a:r>
            <a:r>
              <a:rPr lang="de-DE" sz="1600" dirty="0" smtClean="0">
                <a:latin typeface="Verdana" panose="020B0604030504040204" pitchFamily="34" charset="0"/>
                <a:ea typeface="Verdana" panose="020B0604030504040204" pitchFamily="34" charset="0"/>
                <a:cs typeface="Verdana" panose="020B0604030504040204" pitchFamily="34" charset="0"/>
              </a:rPr>
              <a:t>eingeteilt.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39749571"/>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36</a:t>
            </a:fld>
            <a:endParaRPr lang="de-DE" altLang="en-US"/>
          </a:p>
        </p:txBody>
      </p:sp>
      <p:sp>
        <p:nvSpPr>
          <p:cNvPr id="9" name="Textfeld 8"/>
          <p:cNvSpPr txBox="1"/>
          <p:nvPr/>
        </p:nvSpPr>
        <p:spPr>
          <a:xfrm>
            <a:off x="692763" y="1052736"/>
            <a:ext cx="7767670" cy="5601533"/>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0</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Es besteht neben der Basisisolierung kein besonderer Schutz gegen einen elektrischen Schlag. Der Anschluss an das Schutzleitersystem ist nicht möglich. Der Schutz muss durch die Umgebung des Betriebsmittels sichergestellt sein. Für Schutzklasse 0 gibt es kein Symbol; eine Kennzeichnung ist nicht vorgesehen. Die Schutzklasse 0 soll in der zukünftigen internationalen Norm nicht mehr enthalten sein. Derartige Geräte sind in Deutschland und Österreich nicht zugelassen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Schutzklasse I</a:t>
            </a:r>
            <a:endParaRPr lang="de-DE"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elektrisch leitfähigen Gehäuseteile des Betriebsmittels sind mit dem Schutzleitersystem der festen Elektroinstallation verbunden, welches sich auf Erdpotential befindet. Bewegliche Geräte der Schutzklasse I haben eine Steckverbindung mit Schutzleiterkontakt, einen Stecker mit Schutzkontakt bzw. in der Schweiz einen dreipoligen Stecker. Die Schutzleiterverbindung ist so ausgeführt, dass sie beim Einstecken des Steckers als erste hergestellt wird und bei einem Schadensfall als letzte getrennt wird (siehe voreilender Kontakt).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stretch>
            <a:fillRect/>
          </a:stretch>
        </p:blipFill>
        <p:spPr>
          <a:xfrm>
            <a:off x="7505934" y="3825624"/>
            <a:ext cx="714375" cy="714375"/>
          </a:xfrm>
          <a:prstGeom prst="rect">
            <a:avLst/>
          </a:prstGeom>
        </p:spPr>
      </p:pic>
    </p:spTree>
    <p:extLst>
      <p:ext uri="{BB962C8B-B14F-4D97-AF65-F5344CB8AC3E}">
        <p14:creationId xmlns:p14="http://schemas.microsoft.com/office/powerpoint/2010/main" val="2377150217"/>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Schutzmaßnahmen durch Abschaltung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37</a:t>
            </a:fld>
            <a:endParaRPr lang="de-DE" altLang="en-US"/>
          </a:p>
        </p:txBody>
      </p:sp>
      <p:sp>
        <p:nvSpPr>
          <p:cNvPr id="9" name="Textfeld 8"/>
          <p:cNvSpPr txBox="1"/>
          <p:nvPr/>
        </p:nvSpPr>
        <p:spPr>
          <a:xfrm>
            <a:off x="692763" y="1124744"/>
            <a:ext cx="7767670" cy="5478423"/>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Wenn im Fehlerfall ein stromführender Leiter das mit dem Schutzleiter verbundene Gehäuse berührt, entsteht in der Regel ein Körperschluss, so dass der Leitungsschutzschalter (Sicherung) oder ein Fehlerstromschutzschalter auslöst und den Stromkreis spannungsfrei schaltet</a:t>
            </a:r>
            <a:r>
              <a:rPr lang="de-DE" sz="1500" dirty="0" smtClean="0">
                <a:latin typeface="Verdana" panose="020B0604030504040204" pitchFamily="34" charset="0"/>
                <a:ea typeface="Verdana" panose="020B0604030504040204" pitchFamily="34" charset="0"/>
                <a:cs typeface="Verdana" panose="020B0604030504040204" pitchFamily="34" charset="0"/>
              </a:rPr>
              <a:t>. Sie </a:t>
            </a:r>
            <a:r>
              <a:rPr lang="de-DE" sz="1500" dirty="0">
                <a:latin typeface="Verdana" panose="020B0604030504040204" pitchFamily="34" charset="0"/>
                <a:ea typeface="Verdana" panose="020B0604030504040204" pitchFamily="34" charset="0"/>
                <a:cs typeface="Verdana" panose="020B0604030504040204" pitchFamily="34" charset="0"/>
              </a:rPr>
              <a:t>verhindern das Bestehenbleiben </a:t>
            </a:r>
            <a:r>
              <a:rPr lang="de-DE" sz="1500" dirty="0" smtClean="0">
                <a:latin typeface="Verdana" panose="020B0604030504040204" pitchFamily="34" charset="0"/>
                <a:ea typeface="Verdana" panose="020B0604030504040204" pitchFamily="34" charset="0"/>
                <a:cs typeface="Verdana" panose="020B0604030504040204" pitchFamily="34" charset="0"/>
              </a:rPr>
              <a:t>einer </a:t>
            </a:r>
            <a:r>
              <a:rPr lang="de-DE" sz="1500" dirty="0">
                <a:latin typeface="Verdana" panose="020B0604030504040204" pitchFamily="34" charset="0"/>
                <a:ea typeface="Verdana" panose="020B0604030504040204" pitchFamily="34" charset="0"/>
                <a:cs typeface="Verdana" panose="020B0604030504040204" pitchFamily="34" charset="0"/>
              </a:rPr>
              <a:t>unzulässig hohen Berührspannung. Als Schutzleiter wird eine grüngelbe Ader beziehungsweise ein grün-gelb isolierter Leiter verwendet. </a:t>
            </a: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Empfehlenswert </a:t>
            </a:r>
            <a:r>
              <a:rPr lang="de-DE" sz="1500" dirty="0">
                <a:latin typeface="Verdana" panose="020B0604030504040204" pitchFamily="34" charset="0"/>
                <a:ea typeface="Verdana" panose="020B0604030504040204" pitchFamily="34" charset="0"/>
                <a:cs typeface="Verdana" panose="020B0604030504040204" pitchFamily="34" charset="0"/>
              </a:rPr>
              <a:t>für Funkamateure ist eine Fehlerstromschutzeinrichtung (FI). Bei dieser Schutzeinrichtung werden die Spannung führenden (Außen)</a:t>
            </a:r>
            <a:r>
              <a:rPr lang="de-DE" sz="1500" dirty="0" err="1">
                <a:latin typeface="Verdana" panose="020B0604030504040204" pitchFamily="34" charset="0"/>
                <a:ea typeface="Verdana" panose="020B0604030504040204" pitchFamily="34" charset="0"/>
                <a:cs typeface="Verdana" panose="020B0604030504040204" pitchFamily="34" charset="0"/>
              </a:rPr>
              <a:t>leiter</a:t>
            </a:r>
            <a:r>
              <a:rPr lang="de-DE" sz="1500" dirty="0">
                <a:latin typeface="Verdana" panose="020B0604030504040204" pitchFamily="34" charset="0"/>
                <a:ea typeface="Verdana" panose="020B0604030504040204" pitchFamily="34" charset="0"/>
                <a:cs typeface="Verdana" panose="020B0604030504040204" pitchFamily="34" charset="0"/>
              </a:rPr>
              <a:t> und der Neutralleiter (N) durch </a:t>
            </a:r>
            <a:r>
              <a:rPr lang="de-DE" sz="1500" dirty="0" smtClean="0">
                <a:latin typeface="Verdana" panose="020B0604030504040204" pitchFamily="34" charset="0"/>
                <a:ea typeface="Verdana" panose="020B0604030504040204" pitchFamily="34" charset="0"/>
                <a:cs typeface="Verdana" panose="020B0604030504040204" pitchFamily="34" charset="0"/>
              </a:rPr>
              <a:t>einen Summenstromwandler </a:t>
            </a:r>
            <a:r>
              <a:rPr lang="de-DE" sz="1500" dirty="0">
                <a:latin typeface="Verdana" panose="020B0604030504040204" pitchFamily="34" charset="0"/>
                <a:ea typeface="Verdana" panose="020B0604030504040204" pitchFamily="34" charset="0"/>
                <a:cs typeface="Verdana" panose="020B0604030504040204" pitchFamily="34" charset="0"/>
              </a:rPr>
              <a:t>geführt. Ist die Summe der über die Außenleiter und den N-Leiter fließenden Ströme nicht null, fließt also Strom nach Erde ab, löst bei einer bestimmten Differenz der </a:t>
            </a:r>
            <a:r>
              <a:rPr lang="de-DE" sz="1500" dirty="0" smtClean="0">
                <a:latin typeface="Verdana" panose="020B0604030504040204" pitchFamily="34" charset="0"/>
                <a:ea typeface="Verdana" panose="020B0604030504040204" pitchFamily="34" charset="0"/>
                <a:cs typeface="Verdana" panose="020B0604030504040204" pitchFamily="34" charset="0"/>
              </a:rPr>
              <a:t>FI-Schutzschalter </a:t>
            </a:r>
            <a:r>
              <a:rPr lang="de-DE" sz="1500" dirty="0">
                <a:latin typeface="Verdana" panose="020B0604030504040204" pitchFamily="34" charset="0"/>
                <a:ea typeface="Verdana" panose="020B0604030504040204" pitchFamily="34" charset="0"/>
                <a:cs typeface="Verdana" panose="020B0604030504040204" pitchFamily="34" charset="0"/>
              </a:rPr>
              <a:t>aus und unterbricht die gesamte Spannungsversorgung.</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Es </a:t>
            </a:r>
            <a:r>
              <a:rPr lang="de-DE" sz="1500" dirty="0">
                <a:latin typeface="Verdana" panose="020B0604030504040204" pitchFamily="34" charset="0"/>
                <a:ea typeface="Verdana" panose="020B0604030504040204" pitchFamily="34" charset="0"/>
                <a:cs typeface="Verdana" panose="020B0604030504040204" pitchFamily="34" charset="0"/>
              </a:rPr>
              <a:t>gibt FI-Schutzschalter, die bereits ab 30 mA Differenzstrom </a:t>
            </a:r>
            <a:r>
              <a:rPr lang="de-DE" sz="1500" dirty="0" smtClean="0">
                <a:latin typeface="Verdana" panose="020B0604030504040204" pitchFamily="34" charset="0"/>
                <a:ea typeface="Verdana" panose="020B0604030504040204" pitchFamily="34" charset="0"/>
                <a:cs typeface="Verdana" panose="020B0604030504040204" pitchFamily="34" charset="0"/>
              </a:rPr>
              <a:t>auslösen. Bei gleichzeitiger Berührung eines Spannung führenden Leiters und Erde würde ein Strom über den menschlichen Körper nach Erde abfließen und der FI-Schutzschalter auslösen. </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Wenn Ihr Haus oder die Wohnung nicht FI-geschützt ist, sollten Sie als Funkamateur mindestens den Basteltisch und damit sich selbst durch einen FI-Schutzschalter schützen. Bei gleichzeitiger Berührung zweier Außenleiter oder eines Außenleiters und des Neutralleiters nutzt dieser FI-Schutzschalter allerdings nichts.</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5757436"/>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38</a:t>
            </a:fld>
            <a:endParaRPr lang="de-DE" altLang="en-US"/>
          </a:p>
        </p:txBody>
      </p:sp>
      <p:sp>
        <p:nvSpPr>
          <p:cNvPr id="9" name="Textfeld 8"/>
          <p:cNvSpPr txBox="1"/>
          <p:nvPr/>
        </p:nvSpPr>
        <p:spPr>
          <a:xfrm>
            <a:off x="692763" y="1052736"/>
            <a:ext cx="7767670" cy="4729500"/>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II (Schutzisolierung)</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andere Schutzmaßnahme gegen unzulässig hohe Berührspannung ist die Schutzisolierung. Diese kann als Schutzisolierumhüllung </a:t>
            </a:r>
            <a:r>
              <a:rPr lang="de-DE" sz="1600" dirty="0" smtClean="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Schutzzwischenisolierung (B) oder </a:t>
            </a:r>
            <a:r>
              <a:rPr lang="de-DE" sz="1600" dirty="0" smtClean="0">
                <a:latin typeface="Verdana" panose="020B0604030504040204" pitchFamily="34" charset="0"/>
                <a:ea typeface="Verdana" panose="020B0604030504040204" pitchFamily="34" charset="0"/>
                <a:cs typeface="Verdana" panose="020B0604030504040204" pitchFamily="34" charset="0"/>
              </a:rPr>
              <a:t>verstärkte </a:t>
            </a:r>
            <a:r>
              <a:rPr lang="de-DE" sz="1600" dirty="0">
                <a:latin typeface="Verdana" panose="020B0604030504040204" pitchFamily="34" charset="0"/>
                <a:ea typeface="Verdana" panose="020B0604030504040204" pitchFamily="34" charset="0"/>
                <a:cs typeface="Verdana" panose="020B0604030504040204" pitchFamily="34" charset="0"/>
              </a:rPr>
              <a:t>Isolierung (C) ausgeführt sein.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Schutzisolierte </a:t>
            </a:r>
            <a:r>
              <a:rPr lang="de-DE" sz="1600" dirty="0">
                <a:latin typeface="Verdana" panose="020B0604030504040204" pitchFamily="34" charset="0"/>
                <a:ea typeface="Verdana" panose="020B0604030504040204" pitchFamily="34" charset="0"/>
                <a:cs typeface="Verdana" panose="020B0604030504040204" pitchFamily="34" charset="0"/>
              </a:rPr>
              <a:t>Geräte dürfen nicht mit dem Schutzleiter verbunden werden. Deshalb sind industriell gefertigte Geräte (zum Beispiel </a:t>
            </a:r>
            <a:r>
              <a:rPr lang="de-DE" sz="1600" dirty="0" err="1">
                <a:latin typeface="Verdana" panose="020B0604030504040204" pitchFamily="34" charset="0"/>
                <a:ea typeface="Verdana" panose="020B0604030504040204" pitchFamily="34" charset="0"/>
                <a:cs typeface="Verdana" panose="020B0604030504040204" pitchFamily="34" charset="0"/>
              </a:rPr>
              <a:t>Steckernetzteile</a:t>
            </a:r>
            <a:r>
              <a:rPr lang="de-DE" sz="1600" dirty="0">
                <a:latin typeface="Verdana" panose="020B0604030504040204" pitchFamily="34" charset="0"/>
                <a:ea typeface="Verdana" panose="020B0604030504040204" pitchFamily="34" charset="0"/>
                <a:cs typeface="Verdana" panose="020B0604030504040204" pitchFamily="34" charset="0"/>
              </a:rPr>
              <a:t>) nur über zweiadrige Leitungen und </a:t>
            </a:r>
            <a:r>
              <a:rPr lang="de-DE" sz="1600" dirty="0" smtClean="0">
                <a:latin typeface="Verdana" panose="020B0604030504040204" pitchFamily="34" charset="0"/>
                <a:ea typeface="Verdana" panose="020B0604030504040204" pitchFamily="34" charset="0"/>
                <a:cs typeface="Verdana" panose="020B0604030504040204" pitchFamily="34" charset="0"/>
              </a:rPr>
              <a:t>Stecker </a:t>
            </a:r>
            <a:r>
              <a:rPr lang="de-DE" sz="1600" dirty="0">
                <a:latin typeface="Verdana" panose="020B0604030504040204" pitchFamily="34" charset="0"/>
                <a:ea typeface="Verdana" panose="020B0604030504040204" pitchFamily="34" charset="0"/>
                <a:cs typeface="Verdana" panose="020B0604030504040204" pitchFamily="34" charset="0"/>
              </a:rPr>
              <a:t>ohne Schutzkontakt angeschlossen.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1844824"/>
            <a:ext cx="5514975" cy="1400175"/>
          </a:xfrm>
          <a:prstGeom prst="rect">
            <a:avLst/>
          </a:prstGeom>
        </p:spPr>
      </p:pic>
      <p:pic>
        <p:nvPicPr>
          <p:cNvPr id="3" name="Grafik 2"/>
          <p:cNvPicPr>
            <a:picLocks noChangeAspect="1"/>
          </p:cNvPicPr>
          <p:nvPr/>
        </p:nvPicPr>
        <p:blipFill>
          <a:blip r:embed="rId4"/>
          <a:stretch>
            <a:fillRect/>
          </a:stretch>
        </p:blipFill>
        <p:spPr>
          <a:xfrm>
            <a:off x="7560352" y="1268760"/>
            <a:ext cx="714375" cy="714375"/>
          </a:xfrm>
          <a:prstGeom prst="rect">
            <a:avLst/>
          </a:prstGeom>
        </p:spPr>
      </p:pic>
    </p:spTree>
    <p:extLst>
      <p:ext uri="{BB962C8B-B14F-4D97-AF65-F5344CB8AC3E}">
        <p14:creationId xmlns:p14="http://schemas.microsoft.com/office/powerpoint/2010/main" val="284179980"/>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39</a:t>
            </a:fld>
            <a:endParaRPr lang="de-DE" altLang="en-US"/>
          </a:p>
        </p:txBody>
      </p:sp>
      <p:sp>
        <p:nvSpPr>
          <p:cNvPr id="9" name="Textfeld 8"/>
          <p:cNvSpPr txBox="1"/>
          <p:nvPr/>
        </p:nvSpPr>
        <p:spPr>
          <a:xfrm>
            <a:off x="692763" y="1340768"/>
            <a:ext cx="7767670" cy="3129062"/>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Schutzklasse III (Schutzkleinspannung)</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Stromverbraucher werden entweder über Sicherheitstransformatoren mit einer Nennausgangsspannung von weniger als 50 Volt (meist 12 V, 24 V oder 42 V) oder an Akkumulatoren oder </a:t>
            </a:r>
            <a:r>
              <a:rPr lang="de-DE" sz="1600" dirty="0" smtClean="0">
                <a:latin typeface="Verdana" panose="020B0604030504040204" pitchFamily="34" charset="0"/>
                <a:ea typeface="Verdana" panose="020B0604030504040204" pitchFamily="34" charset="0"/>
                <a:cs typeface="Verdana" panose="020B0604030504040204" pitchFamily="34" charset="0"/>
              </a:rPr>
              <a:t>Batterien </a:t>
            </a:r>
            <a:r>
              <a:rPr lang="de-DE" sz="1600" dirty="0">
                <a:latin typeface="Verdana" panose="020B0604030504040204" pitchFamily="34" charset="0"/>
                <a:ea typeface="Verdana" panose="020B0604030504040204" pitchFamily="34" charset="0"/>
                <a:cs typeface="Verdana" panose="020B0604030504040204" pitchFamily="34" charset="0"/>
              </a:rPr>
              <a:t>angeschlossen. Die Schutzkleinspannung findet Anwendung bei Kinderspielzeug, Geräten für die Tierhaltung, Taschenlampen, und so weiter. Spannungsführende Teile von Stromkreisen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Schutzkleinspannung dürfen weder mit Erdungsleitungen, Schutzleitern noch mit leitenden Teilen von Stromkreisen anderer Spannung verbunden sein. Deshalb haben diese Geräte keinen </a:t>
            </a:r>
            <a:r>
              <a:rPr lang="de-DE" sz="1600" dirty="0" smtClean="0">
                <a:latin typeface="Verdana" panose="020B0604030504040204" pitchFamily="34" charset="0"/>
                <a:ea typeface="Verdana" panose="020B0604030504040204" pitchFamily="34" charset="0"/>
                <a:cs typeface="Verdana" panose="020B0604030504040204" pitchFamily="34" charset="0"/>
              </a:rPr>
              <a:t>Schutzkontakt- oder (Schuko)</a:t>
            </a:r>
            <a:r>
              <a:rPr lang="de-DE" sz="1600" dirty="0" err="1" smtClean="0">
                <a:latin typeface="Verdana" panose="020B0604030504040204" pitchFamily="34" charset="0"/>
                <a:ea typeface="Verdana" panose="020B0604030504040204" pitchFamily="34" charset="0"/>
                <a:cs typeface="Verdana" panose="020B0604030504040204" pitchFamily="34" charset="0"/>
              </a:rPr>
              <a:t>stecker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stretch>
            <a:fillRect/>
          </a:stretch>
        </p:blipFill>
        <p:spPr>
          <a:xfrm>
            <a:off x="7596336" y="1268760"/>
            <a:ext cx="714375" cy="714375"/>
          </a:xfrm>
          <a:prstGeom prst="rect">
            <a:avLst/>
          </a:prstGeom>
        </p:spPr>
      </p:pic>
    </p:spTree>
    <p:extLst>
      <p:ext uri="{BB962C8B-B14F-4D97-AF65-F5344CB8AC3E}">
        <p14:creationId xmlns:p14="http://schemas.microsoft.com/office/powerpoint/2010/main" val="361535699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615814980"/>
              </p:ext>
            </p:extLst>
          </p:nvPr>
        </p:nvGraphicFramePr>
        <p:xfrm>
          <a:off x="611560" y="1412776"/>
          <a:ext cx="7920880" cy="2224405"/>
        </p:xfrm>
        <a:graphic>
          <a:graphicData uri="http://schemas.openxmlformats.org/drawingml/2006/table">
            <a:tbl>
              <a:tblPr firstRow="1" bandRow="1">
                <a:tableStyleId>{17292A2E-F333-43FB-9621-5CBBE7FDCDCB}</a:tableStyleId>
              </a:tblPr>
              <a:tblGrid>
                <a:gridCol w="1014113"/>
                <a:gridCol w="6906767"/>
              </a:tblGrid>
              <a:tr h="370840">
                <a:tc>
                  <a:txBody>
                    <a:bodyPr/>
                    <a:lstStyle/>
                    <a:p>
                      <a:r>
                        <a:rPr lang="en-US" dirty="0" smtClean="0">
                          <a:solidFill>
                            <a:schemeClr val="tx1"/>
                          </a:solidFill>
                        </a:rPr>
                        <a:t>TK104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Bei </a:t>
                      </a:r>
                      <a:r>
                        <a:rPr lang="de-DE" sz="1600" b="1" i="0" u="none" strike="noStrike" dirty="0">
                          <a:solidFill>
                            <a:srgbClr val="FFFFFF"/>
                          </a:solidFill>
                          <a:effectLst/>
                          <a:latin typeface="Arial"/>
                        </a:rPr>
                        <a:t>der Überprüfung des Ausgangssignals eines 75-Watt-Kurzwellen-Senders sollte die Dämpfung der Oberwellen in Bezug auf die Leistung der Betriebsfrequenz mindestens</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20 dB betragen.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40 dB betragen.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60 dB betragen.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100 dB </a:t>
                      </a:r>
                      <a:r>
                        <a:rPr lang="en-US" sz="1800" b="0" i="0" u="none" strike="noStrike" dirty="0" err="1">
                          <a:solidFill>
                            <a:srgbClr val="000000"/>
                          </a:solidFill>
                          <a:effectLst/>
                          <a:latin typeface="Arial"/>
                        </a:rPr>
                        <a:t>betragen</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906925" y="21937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5799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9420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3258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5571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645724" y="21801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92379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29843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2307648968"/>
              </p:ext>
            </p:extLst>
          </p:nvPr>
        </p:nvGraphicFramePr>
        <p:xfrm>
          <a:off x="611560" y="3861048"/>
          <a:ext cx="7920880" cy="2359660"/>
        </p:xfrm>
        <a:graphic>
          <a:graphicData uri="http://schemas.openxmlformats.org/drawingml/2006/table">
            <a:tbl>
              <a:tblPr firstRow="1" bandRow="1">
                <a:tableStyleId>{17292A2E-F333-43FB-9621-5CBBE7FDCDCB}</a:tableStyleId>
              </a:tblPr>
              <a:tblGrid>
                <a:gridCol w="1002137"/>
                <a:gridCol w="6918743"/>
              </a:tblGrid>
              <a:tr h="370840">
                <a:tc>
                  <a:txBody>
                    <a:bodyPr/>
                    <a:lstStyle/>
                    <a:p>
                      <a:r>
                        <a:rPr lang="en-US" dirty="0" smtClean="0">
                          <a:solidFill>
                            <a:schemeClr val="tx1"/>
                          </a:solidFill>
                        </a:rPr>
                        <a:t>TK107</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In </a:t>
                      </a:r>
                      <a:r>
                        <a:rPr lang="de-DE" sz="1600" b="1" i="0" u="none" strike="noStrike" dirty="0">
                          <a:solidFill>
                            <a:srgbClr val="FFFFFF"/>
                          </a:solidFill>
                          <a:effectLst/>
                          <a:latin typeface="Arial"/>
                        </a:rPr>
                        <a:t>welchem Fall spricht man von Störungen im Sinne von EMV? Störungen liegen dann vor, wenn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600" b="0" i="0" u="none" strike="noStrike">
                          <a:solidFill>
                            <a:srgbClr val="000000"/>
                          </a:solidFill>
                          <a:effectLst/>
                          <a:latin typeface="Arial"/>
                        </a:rPr>
                        <a:t>unerwünschte Ausstrahlungen verursacht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durch die hohe Feldstärke des Senders der Empfang auf anderen Frequenzen beeinflusst wird.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dirty="0">
                          <a:solidFill>
                            <a:srgbClr val="000000"/>
                          </a:solidFill>
                          <a:effectLst/>
                          <a:latin typeface="Arial"/>
                        </a:rPr>
                        <a:t>durch den zu geringen Abstand zwischen einer Sende- und einer </a:t>
                      </a:r>
                      <a:r>
                        <a:rPr lang="de-DE" sz="1600" b="0" i="0" u="none" strike="noStrike" dirty="0" smtClean="0">
                          <a:solidFill>
                            <a:srgbClr val="000000"/>
                          </a:solidFill>
                          <a:effectLst/>
                          <a:latin typeface="Arial"/>
                        </a:rPr>
                        <a:t>Empfangs-antenne </a:t>
                      </a:r>
                      <a:r>
                        <a:rPr lang="de-DE" sz="1600" b="0" i="0" u="none" strike="noStrike" dirty="0">
                          <a:solidFill>
                            <a:srgbClr val="000000"/>
                          </a:solidFill>
                          <a:effectLst/>
                          <a:latin typeface="Arial"/>
                        </a:rPr>
                        <a:t>der Fernsehempfang durch einen Amateurfunksender gestört wird.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ein Funkamateur mit seiner Sendefrequenz zu nah an den Rand des erlaubten Frequenzbereichs gelangt. </a:t>
                      </a:r>
                    </a:p>
                  </a:txBody>
                  <a:tcPr marL="9525" marR="9525" marT="9525" marB="0" anchor="ctr"/>
                </a:tc>
              </a:tr>
            </a:tbl>
          </a:graphicData>
        </a:graphic>
      </p:graphicFrame>
      <p:sp>
        <p:nvSpPr>
          <p:cNvPr id="18" name="Interaktive Schaltfläche: Hilfe 17">
            <a:hlinkClick r:id="" action="ppaction://noaction" highlightClick="1"/>
          </p:cNvPr>
          <p:cNvSpPr/>
          <p:nvPr/>
        </p:nvSpPr>
        <p:spPr>
          <a:xfrm>
            <a:off x="926888" y="43862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8411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3326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8305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8172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36510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672865" y="53012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80526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4217235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40</a:t>
            </a:fld>
            <a:endParaRPr lang="de-DE" altLang="en-US"/>
          </a:p>
        </p:txBody>
      </p:sp>
      <p:sp>
        <p:nvSpPr>
          <p:cNvPr id="9" name="Textfeld 8"/>
          <p:cNvSpPr txBox="1"/>
          <p:nvPr/>
        </p:nvSpPr>
        <p:spPr>
          <a:xfrm>
            <a:off x="692763" y="1383928"/>
            <a:ext cx="7767670" cy="4216539"/>
          </a:xfrm>
          <a:prstGeom prst="rect">
            <a:avLst/>
          </a:prstGeom>
          <a:noFill/>
        </p:spPr>
        <p:txBody>
          <a:bodyPr wrap="square" rtlCol="0">
            <a:spAutoFit/>
          </a:bodyPr>
          <a:lstStyle/>
          <a:p>
            <a:pPr>
              <a:spcBef>
                <a:spcPts val="800"/>
              </a:spcBef>
            </a:pPr>
            <a:r>
              <a:rPr lang="de-DE" dirty="0" smtClean="0">
                <a:latin typeface="Verdana" panose="020B0604030504040204" pitchFamily="34" charset="0"/>
                <a:ea typeface="Verdana" panose="020B0604030504040204" pitchFamily="34" charset="0"/>
                <a:cs typeface="Verdana" panose="020B0604030504040204" pitchFamily="34" charset="0"/>
              </a:rPr>
              <a:t>Funktionskleinspannungen</a:t>
            </a:r>
            <a:endParaRPr lang="de-DE"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Können </a:t>
            </a:r>
            <a:r>
              <a:rPr lang="de-DE" sz="1600" dirty="0">
                <a:latin typeface="Verdana" panose="020B0604030504040204" pitchFamily="34" charset="0"/>
                <a:ea typeface="Verdana" panose="020B0604030504040204" pitchFamily="34" charset="0"/>
                <a:cs typeface="Verdana" panose="020B0604030504040204" pitchFamily="34" charset="0"/>
              </a:rPr>
              <a:t>bei Verwendung von Nennspannungen unter 50 V Wechselspannung beziehungsweise 120 V Gleichspannung nicht alle Anforderungen an die Schutzmaßnahme Schutzkleinspannung erfüllt werden </a:t>
            </a: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z.B. wenn die Antennenanlage geerdet sein muss), so sind zusätzliche Schutzmaßnahmen notwendig. Diese Kombination von Schutzmaßnahmen wird Funktionskleinspannung genannt.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 kommt im Amateurfunk beispielsweise bei der Stromversorgung mit 12-V-Netzteilen vor. Es muss zusätzlich ein Berührschutz vorgenommen werden, indem entweder das Gehäuse dieses </a:t>
            </a:r>
            <a:r>
              <a:rPr lang="de-DE" sz="1600" dirty="0" smtClean="0">
                <a:latin typeface="Verdana" panose="020B0604030504040204" pitchFamily="34" charset="0"/>
                <a:ea typeface="Verdana" panose="020B0604030504040204" pitchFamily="34" charset="0"/>
                <a:cs typeface="Verdana" panose="020B0604030504040204" pitchFamily="34" charset="0"/>
              </a:rPr>
              <a:t>Netzteiles </a:t>
            </a:r>
            <a:r>
              <a:rPr lang="de-DE" sz="1600" dirty="0">
                <a:latin typeface="Verdana" panose="020B0604030504040204" pitchFamily="34" charset="0"/>
                <a:ea typeface="Verdana" panose="020B0604030504040204" pitchFamily="34" charset="0"/>
                <a:cs typeface="Verdana" panose="020B0604030504040204" pitchFamily="34" charset="0"/>
              </a:rPr>
              <a:t>an den Schutzleiter des Primärkreises oder an den geerdeten Potenzialausgleichsleiter angeschlossen wird. Die Stecker von den daran anzuschließenden Stromkreisen mit </a:t>
            </a:r>
            <a:r>
              <a:rPr lang="de-DE" sz="1600" dirty="0" smtClean="0">
                <a:latin typeface="Verdana" panose="020B0604030504040204" pitchFamily="34" charset="0"/>
                <a:ea typeface="Verdana" panose="020B0604030504040204" pitchFamily="34" charset="0"/>
                <a:cs typeface="Verdana" panose="020B0604030504040204" pitchFamily="34" charset="0"/>
              </a:rPr>
              <a:t>Funktionskleinspannung </a:t>
            </a:r>
            <a:r>
              <a:rPr lang="de-DE" sz="1600" dirty="0" smtClean="0">
                <a:latin typeface="Verdana" panose="020B0604030504040204" pitchFamily="34" charset="0"/>
                <a:ea typeface="Verdana" panose="020B0604030504040204" pitchFamily="34" charset="0"/>
                <a:cs typeface="Verdana" panose="020B0604030504040204" pitchFamily="34" charset="0"/>
              </a:rPr>
              <a:t>dürfen, genau wie bei Schutzkleinspannung, </a:t>
            </a:r>
            <a:r>
              <a:rPr lang="de-DE" sz="1600" dirty="0">
                <a:latin typeface="Verdana" panose="020B0604030504040204" pitchFamily="34" charset="0"/>
                <a:ea typeface="Verdana" panose="020B0604030504040204" pitchFamily="34" charset="0"/>
                <a:cs typeface="Verdana" panose="020B0604030504040204" pitchFamily="34" charset="0"/>
              </a:rPr>
              <a:t>nicht in Netzsteckdosen </a:t>
            </a:r>
            <a:r>
              <a:rPr lang="de-DE" sz="1600" dirty="0" smtClean="0">
                <a:latin typeface="Verdana" panose="020B0604030504040204" pitchFamily="34" charset="0"/>
                <a:ea typeface="Verdana" panose="020B0604030504040204" pitchFamily="34" charset="0"/>
                <a:cs typeface="Verdana" panose="020B0604030504040204" pitchFamily="34" charset="0"/>
              </a:rPr>
              <a:t>passen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421506917"/>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Elektrische Sicherheit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41</a:t>
            </a:fld>
            <a:endParaRPr lang="de-DE" altLang="en-US"/>
          </a:p>
        </p:txBody>
      </p:sp>
      <p:sp>
        <p:nvSpPr>
          <p:cNvPr id="9" name="Textfeld 8"/>
          <p:cNvSpPr txBox="1"/>
          <p:nvPr/>
        </p:nvSpPr>
        <p:spPr>
          <a:xfrm>
            <a:off x="692763" y="1052736"/>
            <a:ext cx="7767670" cy="2390398"/>
          </a:xfrm>
          <a:prstGeom prst="rect">
            <a:avLst/>
          </a:prstGeom>
          <a:noFill/>
        </p:spPr>
        <p:txBody>
          <a:bodyPr wrap="square" rtlCol="0">
            <a:spAutoFit/>
          </a:bodyPr>
          <a:lstStyle/>
          <a:p>
            <a:pPr>
              <a:spcBef>
                <a:spcPts val="800"/>
              </a:spcBef>
            </a:pPr>
            <a:r>
              <a:rPr lang="de-DE" dirty="0">
                <a:latin typeface="Verdana" panose="020B0604030504040204" pitchFamily="34" charset="0"/>
                <a:ea typeface="Verdana" panose="020B0604030504040204" pitchFamily="34" charset="0"/>
                <a:cs typeface="Verdana" panose="020B0604030504040204" pitchFamily="34" charset="0"/>
              </a:rPr>
              <a:t>Schutztrennung</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Schutztrennung wird jedes einzelne Gerät durch einen Trenntransformator nach VDE vom Netz getrennt, so dass bei einem Fehler des angeschlossenen Gerätes keine Berührspannung </a:t>
            </a:r>
            <a:r>
              <a:rPr lang="de-DE" sz="1600" dirty="0" smtClean="0">
                <a:latin typeface="Verdana" panose="020B0604030504040204" pitchFamily="34" charset="0"/>
                <a:ea typeface="Verdana" panose="020B0604030504040204" pitchFamily="34" charset="0"/>
                <a:cs typeface="Verdana" panose="020B0604030504040204" pitchFamily="34" charset="0"/>
              </a:rPr>
              <a:t>auftreten </a:t>
            </a:r>
            <a:r>
              <a:rPr lang="de-DE" sz="1600" dirty="0">
                <a:latin typeface="Verdana" panose="020B0604030504040204" pitchFamily="34" charset="0"/>
                <a:ea typeface="Verdana" panose="020B0604030504040204" pitchFamily="34" charset="0"/>
                <a:cs typeface="Verdana" panose="020B0604030504040204" pitchFamily="34" charset="0"/>
              </a:rPr>
              <a:t>kann. Schutztrennung ist jedoch nur wirksam, wenn bei einem Fehler des angeschlossenen Gerätes kein Erdschluss auftritt. Schutztrennung wird in der Messtechnik angewendet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9752" y="3791947"/>
            <a:ext cx="3841814" cy="2029397"/>
          </a:xfrm>
          <a:prstGeom prst="rect">
            <a:avLst/>
          </a:prstGeom>
        </p:spPr>
      </p:pic>
    </p:spTree>
    <p:extLst>
      <p:ext uri="{BB962C8B-B14F-4D97-AF65-F5344CB8AC3E}">
        <p14:creationId xmlns:p14="http://schemas.microsoft.com/office/powerpoint/2010/main" val="1179854434"/>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Antennenerdung</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42</a:t>
            </a:fld>
            <a:endParaRPr lang="de-DE" altLang="en-US"/>
          </a:p>
        </p:txBody>
      </p:sp>
      <p:sp>
        <p:nvSpPr>
          <p:cNvPr id="9" name="Textfeld 8"/>
          <p:cNvSpPr txBox="1"/>
          <p:nvPr/>
        </p:nvSpPr>
        <p:spPr>
          <a:xfrm>
            <a:off x="692763" y="1052736"/>
            <a:ext cx="7767670" cy="518090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leitfähigen Teile von Antennenanlagen außerhalb von Gebäuden müssen über eine Erdungsleitung mit dem </a:t>
            </a:r>
            <a:r>
              <a:rPr lang="de-DE" sz="1600" dirty="0" err="1">
                <a:latin typeface="Verdana" panose="020B0604030504040204" pitchFamily="34" charset="0"/>
                <a:ea typeface="Verdana" panose="020B0604030504040204" pitchFamily="34" charset="0"/>
                <a:cs typeface="Verdana" panose="020B0604030504040204" pitchFamily="34" charset="0"/>
              </a:rPr>
              <a:t>Erder</a:t>
            </a:r>
            <a:r>
              <a:rPr lang="de-DE" sz="1600" dirty="0">
                <a:latin typeface="Verdana" panose="020B0604030504040204" pitchFamily="34" charset="0"/>
                <a:ea typeface="Verdana" panose="020B0604030504040204" pitchFamily="34" charset="0"/>
                <a:cs typeface="Verdana" panose="020B0604030504040204" pitchFamily="34" charset="0"/>
              </a:rPr>
              <a:t> verbunden werden. Bei Zimmerantennen, bei Antennen, die im Gerät eingebaut </a:t>
            </a:r>
            <a:r>
              <a:rPr lang="de-DE" sz="1600" dirty="0" smtClean="0">
                <a:latin typeface="Verdana" panose="020B0604030504040204" pitchFamily="34" charset="0"/>
                <a:ea typeface="Verdana" panose="020B0604030504040204" pitchFamily="34" charset="0"/>
                <a:cs typeface="Verdana" panose="020B0604030504040204" pitchFamily="34" charset="0"/>
              </a:rPr>
              <a:t>sind</a:t>
            </a:r>
            <a:r>
              <a:rPr lang="de-DE" sz="1600" dirty="0">
                <a:latin typeface="Verdana" panose="020B0604030504040204" pitchFamily="34" charset="0"/>
                <a:ea typeface="Verdana" panose="020B0604030504040204" pitchFamily="34" charset="0"/>
                <a:cs typeface="Verdana" panose="020B0604030504040204" pitchFamily="34" charset="0"/>
              </a:rPr>
              <a:t>, bei Antennen unter der Dachhaut und bei so genannten Fensterantennen darf auf eine Erdung verzichtet werden. Fensterantennen sind Antennen, deren höchster Punkt mindestens 2 m </a:t>
            </a:r>
            <a:r>
              <a:rPr lang="de-DE" sz="1600" dirty="0" smtClean="0">
                <a:latin typeface="Verdana" panose="020B0604030504040204" pitchFamily="34" charset="0"/>
                <a:ea typeface="Verdana" panose="020B0604030504040204" pitchFamily="34" charset="0"/>
                <a:cs typeface="Verdana" panose="020B0604030504040204" pitchFamily="34" charset="0"/>
              </a:rPr>
              <a:t>unter </a:t>
            </a:r>
            <a:r>
              <a:rPr lang="de-DE" sz="1600" dirty="0">
                <a:latin typeface="Verdana" panose="020B0604030504040204" pitchFamily="34" charset="0"/>
                <a:ea typeface="Verdana" panose="020B0604030504040204" pitchFamily="34" charset="0"/>
                <a:cs typeface="Verdana" panose="020B0604030504040204" pitchFamily="34" charset="0"/>
              </a:rPr>
              <a:t>der Dachkante liegt und deren äußerster Punkt höchstens 1,5 m von der Außenfront des Gebäudes entfernt ist.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Erdungsleiter</a:t>
            </a:r>
            <a:r>
              <a:rPr lang="de-DE" sz="1600" dirty="0">
                <a:latin typeface="Verdana" panose="020B0604030504040204" pitchFamily="34" charset="0"/>
                <a:ea typeface="Verdana" panose="020B0604030504040204" pitchFamily="34" charset="0"/>
                <a:cs typeface="Verdana" panose="020B0604030504040204" pitchFamily="34" charset="0"/>
              </a:rPr>
              <a:t>, die eigens für die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Antennenanlage </a:t>
            </a:r>
            <a:r>
              <a:rPr lang="de-DE" sz="1600" dirty="0">
                <a:latin typeface="Verdana" panose="020B0604030504040204" pitchFamily="34" charset="0"/>
                <a:ea typeface="Verdana" panose="020B0604030504040204" pitchFamily="34" charset="0"/>
                <a:cs typeface="Verdana" panose="020B0604030504040204" pitchFamily="34" charset="0"/>
              </a:rPr>
              <a:t>gelegt werden,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müssen </a:t>
            </a:r>
            <a:r>
              <a:rPr lang="de-DE" sz="1600" dirty="0">
                <a:latin typeface="Verdana" panose="020B0604030504040204" pitchFamily="34" charset="0"/>
                <a:ea typeface="Verdana" panose="020B0604030504040204" pitchFamily="34" charset="0"/>
                <a:cs typeface="Verdana" panose="020B0604030504040204" pitchFamily="34" charset="0"/>
              </a:rPr>
              <a:t>folgende Mindestmaße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haben:</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Erdungsleitungen innerhalb von Gebäuden dürfen bis zu 1 m aus dem Gebäude heraus geführt werden. Erdungsleitungen sind auf kürzestem Weg und möglichst senkrecht zum </a:t>
            </a:r>
            <a:r>
              <a:rPr lang="de-DE" sz="1600" dirty="0" err="1">
                <a:latin typeface="Verdana" panose="020B0604030504040204" pitchFamily="34" charset="0"/>
                <a:ea typeface="Verdana" panose="020B0604030504040204" pitchFamily="34" charset="0"/>
                <a:cs typeface="Verdana" panose="020B0604030504040204" pitchFamily="34" charset="0"/>
              </a:rPr>
              <a:t>Erder</a:t>
            </a:r>
            <a:r>
              <a:rPr lang="de-DE" sz="1600" dirty="0">
                <a:latin typeface="Verdana" panose="020B0604030504040204" pitchFamily="34" charset="0"/>
                <a:ea typeface="Verdana" panose="020B0604030504040204" pitchFamily="34" charset="0"/>
                <a:cs typeface="Verdana" panose="020B0604030504040204" pitchFamily="34" charset="0"/>
              </a:rPr>
              <a:t> zu führen. Sie </a:t>
            </a:r>
            <a:r>
              <a:rPr lang="de-DE" sz="1600" dirty="0" smtClean="0">
                <a:latin typeface="Verdana" panose="020B0604030504040204" pitchFamily="34" charset="0"/>
                <a:ea typeface="Verdana" panose="020B0604030504040204" pitchFamily="34" charset="0"/>
                <a:cs typeface="Verdana" panose="020B0604030504040204" pitchFamily="34" charset="0"/>
              </a:rPr>
              <a:t>sollen </a:t>
            </a:r>
            <a:r>
              <a:rPr lang="de-DE" sz="1600" dirty="0">
                <a:latin typeface="Verdana" panose="020B0604030504040204" pitchFamily="34" charset="0"/>
                <a:ea typeface="Verdana" panose="020B0604030504040204" pitchFamily="34" charset="0"/>
                <a:cs typeface="Verdana" panose="020B0604030504040204" pitchFamily="34" charset="0"/>
              </a:rPr>
              <a:t>möglichst sichtbar oder in Kunststoffrohren verlegt werden. In diesen Rohren dürfen aber keine anderen Leitungen liegen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008" y="2932633"/>
            <a:ext cx="3336131" cy="1864519"/>
          </a:xfrm>
          <a:prstGeom prst="rect">
            <a:avLst/>
          </a:prstGeom>
        </p:spPr>
      </p:pic>
    </p:spTree>
    <p:extLst>
      <p:ext uri="{BB962C8B-B14F-4D97-AF65-F5344CB8AC3E}">
        <p14:creationId xmlns:p14="http://schemas.microsoft.com/office/powerpoint/2010/main" val="1956528757"/>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43</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315232407"/>
              </p:ext>
            </p:extLst>
          </p:nvPr>
        </p:nvGraphicFramePr>
        <p:xfrm>
          <a:off x="899592" y="1340768"/>
          <a:ext cx="7488832" cy="44367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TL302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a:solidFill>
                            <a:srgbClr val="FFFFFF"/>
                          </a:solidFill>
                          <a:effectLst/>
                          <a:latin typeface="Arial"/>
                        </a:rPr>
                        <a:t>TL302  Welches Material und welcher Mindestquerschnitt ist bei einer Erdungsleitung zwischen einem Antennenstandrohr und einer Erdungsanlage nach DIN VDE 0855 Teil 300 für Funksender bis 1 kW zu verwenden?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Ein- oder </a:t>
                      </a:r>
                      <a:r>
                        <a:rPr lang="de-DE" sz="1800" b="0" i="0" u="none" strike="noStrike" dirty="0" err="1">
                          <a:solidFill>
                            <a:srgbClr val="000000"/>
                          </a:solidFill>
                          <a:effectLst/>
                          <a:latin typeface="Arial"/>
                        </a:rPr>
                        <a:t>mehrdrähtiger</a:t>
                      </a:r>
                      <a:r>
                        <a:rPr lang="de-DE" sz="1800" b="0" i="0" u="none" strike="noStrike" dirty="0">
                          <a:solidFill>
                            <a:srgbClr val="000000"/>
                          </a:solidFill>
                          <a:effectLst/>
                          <a:latin typeface="Arial"/>
                        </a:rPr>
                        <a:t> - aber nicht </a:t>
                      </a:r>
                      <a:r>
                        <a:rPr lang="de-DE" sz="1800" b="0" i="0" u="none" strike="noStrike" dirty="0" err="1">
                          <a:solidFill>
                            <a:srgbClr val="000000"/>
                          </a:solidFill>
                          <a:effectLst/>
                          <a:latin typeface="Arial"/>
                        </a:rPr>
                        <a:t>feindrähtiger</a:t>
                      </a:r>
                      <a:r>
                        <a:rPr lang="de-DE" sz="1800" b="0" i="0" u="none" strike="noStrike" dirty="0">
                          <a:solidFill>
                            <a:srgbClr val="000000"/>
                          </a:solidFill>
                          <a:effectLst/>
                          <a:latin typeface="Arial"/>
                        </a:rPr>
                        <a:t> - isolierter oder blanker Kupferleiter mit mindestens 10 mm</a:t>
                      </a:r>
                      <a:r>
                        <a:rPr lang="de-DE" sz="1800" b="0" i="0" u="none" strike="noStrike" baseline="30000" dirty="0">
                          <a:solidFill>
                            <a:srgbClr val="000000"/>
                          </a:solidFill>
                          <a:effectLst/>
                          <a:latin typeface="Arial"/>
                        </a:rPr>
                        <a:t>2</a:t>
                      </a:r>
                      <a:r>
                        <a:rPr lang="de-DE" sz="1800" b="0" i="0" u="none" strike="noStrike" dirty="0">
                          <a:solidFill>
                            <a:srgbClr val="000000"/>
                          </a:solidFill>
                          <a:effectLst/>
                          <a:latin typeface="Arial"/>
                        </a:rPr>
                        <a:t> Querschnitt oder ein Aluminiumleiter mit mindestens 16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Ein- oder </a:t>
                      </a:r>
                      <a:r>
                        <a:rPr lang="de-DE" sz="1800" b="0" i="0" u="none" strike="noStrike" dirty="0" err="1">
                          <a:solidFill>
                            <a:srgbClr val="000000"/>
                          </a:solidFill>
                          <a:effectLst/>
                          <a:latin typeface="Arial"/>
                        </a:rPr>
                        <a:t>mehrdrähtiger</a:t>
                      </a:r>
                      <a:r>
                        <a:rPr lang="de-DE" sz="1800" b="0" i="0" u="none" strike="noStrike" dirty="0">
                          <a:solidFill>
                            <a:srgbClr val="000000"/>
                          </a:solidFill>
                          <a:effectLst/>
                          <a:latin typeface="Arial"/>
                        </a:rPr>
                        <a:t> - aber nicht </a:t>
                      </a:r>
                      <a:r>
                        <a:rPr lang="de-DE" sz="1800" b="0" i="0" u="none" strike="noStrike" dirty="0" err="1">
                          <a:solidFill>
                            <a:srgbClr val="000000"/>
                          </a:solidFill>
                          <a:effectLst/>
                          <a:latin typeface="Arial"/>
                        </a:rPr>
                        <a:t>feindrähtiger</a:t>
                      </a:r>
                      <a:r>
                        <a:rPr lang="de-DE" sz="1800" b="0" i="0" u="none" strike="noStrike" dirty="0">
                          <a:solidFill>
                            <a:srgbClr val="000000"/>
                          </a:solidFill>
                          <a:effectLst/>
                          <a:latin typeface="Arial"/>
                        </a:rPr>
                        <a:t> - isolierter oder blanker Kupferleiter mit mindestens 25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oder ein Aluminiumleiter mit mindestens 50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Querschnitt.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Als geeigneter Erdungsleiter gilt ein Einzelmassivdraht mit einem Mindestquerschnitt von 16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Kupfer, isoliert oder blank, oder 25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Aluminium isoliert oder 50 mm</a:t>
                      </a:r>
                      <a:r>
                        <a:rPr lang="de-DE" sz="16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Stahl.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Als geeigneter Erdungsleiter gilt ein Einzeldraht mit einem Mindestquerschnitt von 4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Kupfer, isoliert oder blank, oder 10 mm</a:t>
                      </a:r>
                      <a:r>
                        <a:rPr lang="de-DE" sz="1800" b="0" i="0" u="none" strike="noStrike" kern="1200" baseline="30000" dirty="0">
                          <a:solidFill>
                            <a:srgbClr val="000000"/>
                          </a:solidFill>
                          <a:effectLst/>
                          <a:latin typeface="Arial"/>
                          <a:ea typeface="+mn-ea"/>
                          <a:cs typeface="+mn-cs"/>
                        </a:rPr>
                        <a:t>2</a:t>
                      </a:r>
                      <a:r>
                        <a:rPr lang="de-DE" sz="1800" b="0" i="0" u="none" strike="noStrike" dirty="0">
                          <a:solidFill>
                            <a:srgbClr val="000000"/>
                          </a:solidFill>
                          <a:effectLst/>
                          <a:latin typeface="Arial"/>
                        </a:rPr>
                        <a:t> Aluminium isoliert.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730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5464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3459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039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5224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7089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431458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1786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0961176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44</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1738872805"/>
              </p:ext>
            </p:extLst>
          </p:nvPr>
        </p:nvGraphicFramePr>
        <p:xfrm>
          <a:off x="899592" y="2409676"/>
          <a:ext cx="7488832" cy="26035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TL101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eine Amateurfunkstelle in Bezug auf EMV zu optimieren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sollte der Sender mit der Wasserleitung im Haus verbunden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sollten alle schlechten Erdverbindungen entfernt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sollten alle Einrichtungen mit einer guten HF-Erdung versehen werden.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sollten die Wasserleitungsanschlüsse aus Polyäthylen zur Isolation vorgesehen werden.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30992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5711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0208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5805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5472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30780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9894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45553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772681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Blitzschutz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45</a:t>
            </a:fld>
            <a:endParaRPr lang="de-DE" altLang="en-US"/>
          </a:p>
        </p:txBody>
      </p:sp>
      <p:sp>
        <p:nvSpPr>
          <p:cNvPr id="9" name="Textfeld 8"/>
          <p:cNvSpPr txBox="1"/>
          <p:nvPr/>
        </p:nvSpPr>
        <p:spPr>
          <a:xfrm>
            <a:off x="692763" y="1196752"/>
            <a:ext cx="7767670" cy="5221942"/>
          </a:xfrm>
          <a:prstGeom prst="rect">
            <a:avLst/>
          </a:prstGeom>
          <a:noFill/>
        </p:spPr>
        <p:txBody>
          <a:bodyPr wrap="square" rtlCol="0">
            <a:spAutoFit/>
          </a:bodyPr>
          <a:lstStyle/>
          <a:p>
            <a:pPr marL="385603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Antennen </a:t>
            </a:r>
            <a:r>
              <a:rPr lang="de-DE" sz="1600" dirty="0">
                <a:latin typeface="Verdana" panose="020B0604030504040204" pitchFamily="34" charset="0"/>
                <a:ea typeface="Verdana" panose="020B0604030504040204" pitchFamily="34" charset="0"/>
                <a:cs typeface="Verdana" panose="020B0604030504040204" pitchFamily="34" charset="0"/>
              </a:rPr>
              <a:t>erden - genügt das? Jährlich gehen etwa eine Million Wolke-Erde-Blitze in Deutschland nieder. Auch wenn nur ein geringer Teil dieser Blitze direkt in Gebäude einschlägt, so </a:t>
            </a:r>
            <a:r>
              <a:rPr lang="de-DE" sz="1600" dirty="0" smtClean="0">
                <a:latin typeface="Verdana" panose="020B0604030504040204" pitchFamily="34" charset="0"/>
                <a:ea typeface="Verdana" panose="020B0604030504040204" pitchFamily="34" charset="0"/>
                <a:cs typeface="Verdana" panose="020B0604030504040204" pitchFamily="34" charset="0"/>
              </a:rPr>
              <a:t>werden </a:t>
            </a:r>
            <a:r>
              <a:rPr lang="de-DE" sz="1600" dirty="0">
                <a:latin typeface="Verdana" panose="020B0604030504040204" pitchFamily="34" charset="0"/>
                <a:ea typeface="Verdana" panose="020B0604030504040204" pitchFamily="34" charset="0"/>
                <a:cs typeface="Verdana" panose="020B0604030504040204" pitchFamily="34" charset="0"/>
              </a:rPr>
              <a:t>doch für das Gebiet Deutschland jährlich mehr als 30000 Schadensfälle durch Blitzschlag mit Sachschäden in Millionenhöhe gemeldet. Die Anzahl der Schäden durch indirekte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Blitzwirkung </a:t>
            </a:r>
            <a:r>
              <a:rPr lang="de-DE" sz="1600" dirty="0">
                <a:latin typeface="Verdana" panose="020B0604030504040204" pitchFamily="34" charset="0"/>
                <a:ea typeface="Verdana" panose="020B0604030504040204" pitchFamily="34" charset="0"/>
                <a:cs typeface="Verdana" panose="020B0604030504040204" pitchFamily="34" charset="0"/>
              </a:rPr>
              <a:t>hat in den letzten Jahren durch die zunehmende Ausstattung mit Elektronikgeräten und Computern stark zugenommen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Wenn </a:t>
            </a:r>
            <a:r>
              <a:rPr lang="de-DE" sz="1600" dirty="0">
                <a:latin typeface="Verdana" panose="020B0604030504040204" pitchFamily="34" charset="0"/>
                <a:ea typeface="Verdana" panose="020B0604030504040204" pitchFamily="34" charset="0"/>
                <a:cs typeface="Verdana" panose="020B0604030504040204" pitchFamily="34" charset="0"/>
              </a:rPr>
              <a:t>Sie Hauseigentümer sind und eine Antennenanlage auf Ihrem Haus aufgebaut haben, sollten Sie sich vom Fachmann einen Blitzschutz installieren lassen.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Standrohr einer Amateurfunkantenne auf einem Gebäude darf mit einer vorhandenen Blitzschutzanlage verbunden werden, wenn die vorhandene Blitzschutzanlage fachgerecht aufgebaut ist </a:t>
            </a:r>
            <a:r>
              <a:rPr lang="de-DE" sz="1600" dirty="0" smtClean="0">
                <a:latin typeface="Verdana" panose="020B0604030504040204" pitchFamily="34" charset="0"/>
                <a:ea typeface="Verdana" panose="020B0604030504040204" pitchFamily="34" charset="0"/>
                <a:cs typeface="Verdana" panose="020B0604030504040204" pitchFamily="34" charset="0"/>
              </a:rPr>
              <a:t>und </a:t>
            </a:r>
            <a:r>
              <a:rPr lang="de-DE" sz="1600" dirty="0">
                <a:latin typeface="Verdana" panose="020B0604030504040204" pitchFamily="34" charset="0"/>
                <a:ea typeface="Verdana" panose="020B0604030504040204" pitchFamily="34" charset="0"/>
                <a:cs typeface="Verdana" panose="020B0604030504040204" pitchFamily="34" charset="0"/>
              </a:rPr>
              <a:t>das Standrohr mit ihr auf dem kürzesten Wege verbunden werden kann.</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96752"/>
            <a:ext cx="3752469" cy="2718626"/>
          </a:xfrm>
          <a:prstGeom prst="rect">
            <a:avLst/>
          </a:prstGeom>
        </p:spPr>
      </p:pic>
    </p:spTree>
    <p:extLst>
      <p:ext uri="{BB962C8B-B14F-4D97-AF65-F5344CB8AC3E}">
        <p14:creationId xmlns:p14="http://schemas.microsoft.com/office/powerpoint/2010/main" val="1401760008"/>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Innerer Blitzschutz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46</a:t>
            </a:fld>
            <a:endParaRPr lang="de-DE" altLang="en-US"/>
          </a:p>
        </p:txBody>
      </p:sp>
      <p:sp>
        <p:nvSpPr>
          <p:cNvPr id="9" name="Textfeld 8"/>
          <p:cNvSpPr txBox="1"/>
          <p:nvPr/>
        </p:nvSpPr>
        <p:spPr>
          <a:xfrm>
            <a:off x="692763" y="1196752"/>
            <a:ext cx="7767670" cy="511935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Durch </a:t>
            </a:r>
            <a:r>
              <a:rPr lang="de-DE" sz="1600" dirty="0">
                <a:latin typeface="Verdana" panose="020B0604030504040204" pitchFamily="34" charset="0"/>
                <a:ea typeface="Verdana" panose="020B0604030504040204" pitchFamily="34" charset="0"/>
                <a:cs typeface="Verdana" panose="020B0604030504040204" pitchFamily="34" charset="0"/>
              </a:rPr>
              <a:t>die großen Blitzströme mit sehr steilen Anstiegsflanken können auch durch Induktion hohe Spannungen im Innern von Gebäuden entstehen. Diese Überspannungen entstehen sowohl in </a:t>
            </a:r>
            <a:r>
              <a:rPr lang="de-DE" sz="1600" dirty="0" smtClean="0">
                <a:latin typeface="Verdana" panose="020B0604030504040204" pitchFamily="34" charset="0"/>
                <a:ea typeface="Verdana" panose="020B0604030504040204" pitchFamily="34" charset="0"/>
                <a:cs typeface="Verdana" panose="020B0604030504040204" pitchFamily="34" charset="0"/>
              </a:rPr>
              <a:t>offenen </a:t>
            </a:r>
            <a:r>
              <a:rPr lang="de-DE" sz="1600" dirty="0">
                <a:latin typeface="Verdana" panose="020B0604030504040204" pitchFamily="34" charset="0"/>
                <a:ea typeface="Verdana" panose="020B0604030504040204" pitchFamily="34" charset="0"/>
                <a:cs typeface="Verdana" panose="020B0604030504040204" pitchFamily="34" charset="0"/>
              </a:rPr>
              <a:t>als auch in geschlossenen Schleifen und zwar unabhängig davon, ob diese Installationsschleifen leitend mit Blitzableitern verbunden oder davon isoliert sind. Eine offene </a:t>
            </a:r>
            <a:r>
              <a:rPr lang="de-DE" sz="1600" dirty="0" smtClean="0">
                <a:latin typeface="Verdana" panose="020B0604030504040204" pitchFamily="34" charset="0"/>
                <a:ea typeface="Verdana" panose="020B0604030504040204" pitchFamily="34" charset="0"/>
                <a:cs typeface="Verdana" panose="020B0604030504040204" pitchFamily="34" charset="0"/>
              </a:rPr>
              <a:t>Induktionsschleife </a:t>
            </a:r>
            <a:r>
              <a:rPr lang="de-DE" sz="1600" dirty="0">
                <a:latin typeface="Verdana" panose="020B0604030504040204" pitchFamily="34" charset="0"/>
                <a:ea typeface="Verdana" panose="020B0604030504040204" pitchFamily="34" charset="0"/>
                <a:cs typeface="Verdana" panose="020B0604030504040204" pitchFamily="34" charset="0"/>
              </a:rPr>
              <a:t>entsteht beim </a:t>
            </a:r>
            <a:r>
              <a:rPr lang="de-DE" sz="1600" dirty="0" smtClean="0">
                <a:latin typeface="Verdana" panose="020B0604030504040204" pitchFamily="34" charset="0"/>
                <a:ea typeface="Verdana" panose="020B0604030504040204" pitchFamily="34" charset="0"/>
                <a:cs typeface="Verdana" panose="020B0604030504040204" pitchFamily="34" charset="0"/>
              </a:rPr>
              <a:t>Amateurfunk</a:t>
            </a:r>
          </a:p>
          <a:p>
            <a:pPr marL="3497263">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häufig </a:t>
            </a:r>
            <a:r>
              <a:rPr lang="de-DE" sz="1600" dirty="0">
                <a:latin typeface="Verdana" panose="020B0604030504040204" pitchFamily="34" charset="0"/>
                <a:ea typeface="Verdana" panose="020B0604030504040204" pitchFamily="34" charset="0"/>
                <a:cs typeface="Verdana" panose="020B0604030504040204" pitchFamily="34" charset="0"/>
              </a:rPr>
              <a:t>dadurch, dass der Funkamateur bei aufkommendem Gewitter den Antennenstecker abzieht und diesen offen liegen lässt, anstatt das </a:t>
            </a:r>
            <a:r>
              <a:rPr lang="de-DE" sz="1600" dirty="0" smtClean="0">
                <a:latin typeface="Verdana" panose="020B0604030504040204" pitchFamily="34" charset="0"/>
                <a:ea typeface="Verdana" panose="020B0604030504040204" pitchFamily="34" charset="0"/>
                <a:cs typeface="Verdana" panose="020B0604030504040204" pitchFamily="34" charset="0"/>
              </a:rPr>
              <a:t>Kabel zu </a:t>
            </a:r>
            <a:r>
              <a:rPr lang="de-DE" sz="1600" dirty="0">
                <a:latin typeface="Verdana" panose="020B0604030504040204" pitchFamily="34" charset="0"/>
                <a:ea typeface="Verdana" panose="020B0604030504040204" pitchFamily="34" charset="0"/>
                <a:cs typeface="Verdana" panose="020B0604030504040204" pitchFamily="34" charset="0"/>
              </a:rPr>
              <a:t>erden. Zwischen dem </a:t>
            </a:r>
            <a:r>
              <a:rPr lang="de-DE" sz="1600" dirty="0" err="1">
                <a:latin typeface="Verdana" panose="020B0604030504040204" pitchFamily="34" charset="0"/>
                <a:ea typeface="Verdana" panose="020B0604030504040204" pitchFamily="34" charset="0"/>
                <a:cs typeface="Verdana" panose="020B0604030504040204" pitchFamily="34" charset="0"/>
              </a:rPr>
              <a:t>Koaxkabel</a:t>
            </a:r>
            <a:r>
              <a:rPr lang="de-DE" sz="1600" dirty="0">
                <a:latin typeface="Verdana" panose="020B0604030504040204" pitchFamily="34" charset="0"/>
                <a:ea typeface="Verdana" panose="020B0604030504040204" pitchFamily="34" charset="0"/>
                <a:cs typeface="Verdana" panose="020B0604030504040204" pitchFamily="34" charset="0"/>
              </a:rPr>
              <a:t> und dem Gehäuse des Funkgerätes entsteht eine hohe Induktionsspannung, die zu einem Überschlag führen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marL="3497263">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Zu </a:t>
            </a:r>
            <a:r>
              <a:rPr lang="de-DE" sz="1600" dirty="0">
                <a:latin typeface="Verdana" panose="020B0604030504040204" pitchFamily="34" charset="0"/>
                <a:ea typeface="Verdana" panose="020B0604030504040204" pitchFamily="34" charset="0"/>
                <a:cs typeface="Verdana" panose="020B0604030504040204" pitchFamily="34" charset="0"/>
              </a:rPr>
              <a:t>dem äußeren </a:t>
            </a:r>
            <a:r>
              <a:rPr lang="de-DE" sz="1600" dirty="0" smtClean="0">
                <a:latin typeface="Verdana" panose="020B0604030504040204" pitchFamily="34" charset="0"/>
                <a:ea typeface="Verdana" panose="020B0604030504040204" pitchFamily="34" charset="0"/>
                <a:cs typeface="Verdana" panose="020B0604030504040204" pitchFamily="34" charset="0"/>
              </a:rPr>
              <a:t>Blitzschutz kommt dann noch </a:t>
            </a:r>
            <a:r>
              <a:rPr lang="de-DE" sz="1600" dirty="0">
                <a:latin typeface="Verdana" panose="020B0604030504040204" pitchFamily="34" charset="0"/>
                <a:ea typeface="Verdana" panose="020B0604030504040204" pitchFamily="34" charset="0"/>
                <a:cs typeface="Verdana" panose="020B0604030504040204" pitchFamily="34" charset="0"/>
              </a:rPr>
              <a:t>der innere Blitzschutz </a:t>
            </a:r>
            <a:r>
              <a:rPr lang="de-DE" sz="1600" dirty="0" smtClean="0">
                <a:latin typeface="Verdana" panose="020B0604030504040204" pitchFamily="34" charset="0"/>
                <a:ea typeface="Verdana" panose="020B0604030504040204" pitchFamily="34" charset="0"/>
                <a:cs typeface="Verdana" panose="020B0604030504040204" pitchFamily="34" charset="0"/>
              </a:rPr>
              <a:t>hinzu</a:t>
            </a:r>
            <a:r>
              <a:rPr lang="de-DE" sz="1600" dirty="0">
                <a:latin typeface="Verdana" panose="020B0604030504040204" pitchFamily="34" charset="0"/>
                <a:ea typeface="Verdana" panose="020B0604030504040204" pitchFamily="34" charset="0"/>
                <a:cs typeface="Verdana" panose="020B0604030504040204" pitchFamily="34" charset="0"/>
              </a:rPr>
              <a:t>, wobei alle Hausanschlussleitungen durch </a:t>
            </a:r>
            <a:r>
              <a:rPr lang="de-DE" sz="1600" dirty="0" smtClean="0">
                <a:latin typeface="Verdana" panose="020B0604030504040204" pitchFamily="34" charset="0"/>
                <a:ea typeface="Verdana" panose="020B0604030504040204" pitchFamily="34" charset="0"/>
                <a:cs typeface="Verdana" panose="020B0604030504040204" pitchFamily="34" charset="0"/>
              </a:rPr>
              <a:t>eine Überspannungsschutz-einrichtung </a:t>
            </a:r>
            <a:r>
              <a:rPr lang="de-DE" sz="1600" dirty="0">
                <a:latin typeface="Verdana" panose="020B0604030504040204" pitchFamily="34" charset="0"/>
                <a:ea typeface="Verdana" panose="020B0604030504040204" pitchFamily="34" charset="0"/>
                <a:cs typeface="Verdana" panose="020B0604030504040204" pitchFamily="34" charset="0"/>
              </a:rPr>
              <a:t>gegen </a:t>
            </a:r>
            <a:r>
              <a:rPr lang="de-DE" sz="1600" dirty="0" smtClean="0">
                <a:latin typeface="Verdana" panose="020B0604030504040204" pitchFamily="34" charset="0"/>
                <a:ea typeface="Verdana" panose="020B0604030504040204" pitchFamily="34" charset="0"/>
                <a:cs typeface="Verdana" panose="020B0604030504040204" pitchFamily="34" charset="0"/>
              </a:rPr>
              <a:t>Blitzströme </a:t>
            </a:r>
            <a:r>
              <a:rPr lang="de-DE" sz="1600" dirty="0">
                <a:latin typeface="Verdana" panose="020B0604030504040204" pitchFamily="34" charset="0"/>
                <a:ea typeface="Verdana" panose="020B0604030504040204" pitchFamily="34" charset="0"/>
                <a:cs typeface="Verdana" panose="020B0604030504040204" pitchFamily="34" charset="0"/>
              </a:rPr>
              <a:t>von außen geschützt werden.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221" y="2924944"/>
            <a:ext cx="3535490" cy="3088767"/>
          </a:xfrm>
          <a:prstGeom prst="rect">
            <a:avLst/>
          </a:prstGeom>
        </p:spPr>
      </p:pic>
    </p:spTree>
    <p:extLst>
      <p:ext uri="{BB962C8B-B14F-4D97-AF65-F5344CB8AC3E}">
        <p14:creationId xmlns:p14="http://schemas.microsoft.com/office/powerpoint/2010/main" val="4044862052"/>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47</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2622614442"/>
              </p:ext>
            </p:extLst>
          </p:nvPr>
        </p:nvGraphicFramePr>
        <p:xfrm>
          <a:off x="899592" y="1340768"/>
          <a:ext cx="7488832" cy="388810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TL301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Unter </a:t>
                      </a:r>
                      <a:r>
                        <a:rPr lang="de-DE" sz="1800" b="1" i="0" u="none" strike="noStrike" dirty="0">
                          <a:solidFill>
                            <a:srgbClr val="FFFFFF"/>
                          </a:solidFill>
                          <a:effectLst/>
                          <a:latin typeface="Arial"/>
                        </a:rPr>
                        <a:t>welchen Bedingungen darf das Standrohr einer Amateurfunkantenne auf einem Gebäude mit einer vorhandenen Blitzschutzanlage verbunden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Nach den geltenden Vorschriften muss das Standrohr der Amateurfunkantenne mit einer vorhandenen Gebäude-Blitzschutzanlage verbunden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Nach den geltenden Vorschriften muss immer eine eigene Blitzschutzanlage für eine Amateurfunkantenne aufgebaut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Bedingung ist ein ausreichend großer Querschnitt für die Verbindungsleitung zur Blitzschutzanlage.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Wenn die vorhandene Blitzschutzanlage fachgerecht aufgebaut ist und das Standrohr mit ihr auf dem kürzesten Wege verbunden werden kann.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4356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273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39736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6525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2500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4144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9421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6273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08784964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48</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889566782"/>
              </p:ext>
            </p:extLst>
          </p:nvPr>
        </p:nvGraphicFramePr>
        <p:xfrm>
          <a:off x="899592" y="1340768"/>
          <a:ext cx="7488832" cy="361378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TL303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Unter </a:t>
                      </a:r>
                      <a:r>
                        <a:rPr lang="de-DE" sz="1800" b="1" i="0" u="none" strike="noStrike" dirty="0">
                          <a:solidFill>
                            <a:srgbClr val="FFFFFF"/>
                          </a:solidFill>
                          <a:effectLst/>
                          <a:latin typeface="Arial"/>
                        </a:rPr>
                        <a:t>welchen Bedingungen darf ein Fundamenterder als </a:t>
                      </a:r>
                      <a:r>
                        <a:rPr lang="de-DE" sz="1800" b="1" i="0" u="none" strike="noStrike" dirty="0" err="1">
                          <a:solidFill>
                            <a:srgbClr val="FFFFFF"/>
                          </a:solidFill>
                          <a:effectLst/>
                          <a:latin typeface="Arial"/>
                        </a:rPr>
                        <a:t>Blitzschutzerder</a:t>
                      </a:r>
                      <a:r>
                        <a:rPr lang="de-DE" sz="1800" b="1" i="0" u="none" strike="noStrike" dirty="0">
                          <a:solidFill>
                            <a:srgbClr val="FFFFFF"/>
                          </a:solidFill>
                          <a:effectLst/>
                          <a:latin typeface="Arial"/>
                        </a:rPr>
                        <a:t> verwendet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Nach den geltenden Vorschriften muss immer eine eigene Blitzschutzanlage, also auch ein eigener Fundamenterder, für eine Amateurfunkantenne aufgebaut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in den Sicherheitsvorschriften festgelegte zulässige Leitungslänge des Erdungsleiters darf auf keinen Fall überschritten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Ausdehnung des Fundamenterders muss größer oder wenigstens gleich der Ausdehnung der Antennenanlage sein.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Jeder ordnungsgemäß verlegte Fundamenterder kann verwendet werden, sofern alle Blitzschutzleitungen bis zur Potentialausgleichsschiene getrennt geführt werden.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1540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9923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36920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3710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9684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1328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6606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34575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9961965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733620927"/>
              </p:ext>
            </p:extLst>
          </p:nvPr>
        </p:nvGraphicFramePr>
        <p:xfrm>
          <a:off x="899592" y="1844824"/>
          <a:ext cx="7488832" cy="361378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TL304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Sicherheitsmaßnahmen müssen zum Schutz gegen atmosphärische Überspannungen und zur Verhinderung von Spannungsunterschieden bei Koaxialkabel-Niederführungen ergriffen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Für alle Koaxialkabel-Niederführungen sind entsprechend den Sicherheitsvorschriften </a:t>
                      </a:r>
                      <a:r>
                        <a:rPr lang="de-DE" sz="1800" b="0" i="0" u="none" strike="noStrike" dirty="0" err="1">
                          <a:solidFill>
                            <a:srgbClr val="000000"/>
                          </a:solidFill>
                          <a:effectLst/>
                          <a:latin typeface="Arial"/>
                        </a:rPr>
                        <a:t>Überspannungsableiter</a:t>
                      </a:r>
                      <a:r>
                        <a:rPr lang="de-DE" sz="1800" b="0" i="0" u="none" strike="noStrike" dirty="0">
                          <a:solidFill>
                            <a:srgbClr val="000000"/>
                          </a:solidFill>
                          <a:effectLst/>
                          <a:latin typeface="Arial"/>
                        </a:rPr>
                        <a:t> vorzusehen.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Die Außenleiter (Abschirmung) aller Koaxialkabel-Niederführungen müssen über einen Potentialausgleichsleiter normgerecht mit Erde verbunden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Neben der Erdung des Antennenmastes sind keine weiteren Maßnahmen erforderlich.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Koaxialkabel müssen das entsprechende Schirmungsmaß aufweisen und entsprechend isoliert sein.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081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768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4553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0250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7541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0678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4371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9975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740620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288746600"/>
              </p:ext>
            </p:extLst>
          </p:nvPr>
        </p:nvGraphicFramePr>
        <p:xfrm>
          <a:off x="899592" y="135877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TK203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Übersteuerung eines Leistungsverstärkers führt zu</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lediglich geringen Verzerrungen beim Empfang.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einer besseren Verständlichkeit am Empfangsort.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einer Verringerung der Ausgangsleistung.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hohen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Nebenwellenanteil</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761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1432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5198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28981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1204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8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50154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287076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630563682"/>
              </p:ext>
            </p:extLst>
          </p:nvPr>
        </p:nvGraphicFramePr>
        <p:xfrm>
          <a:off x="899592" y="3789040"/>
          <a:ext cx="7488832" cy="222440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TK204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Die </a:t>
                      </a:r>
                      <a:r>
                        <a:rPr lang="de-DE" sz="1600" b="1" i="0" u="none" strike="noStrike" dirty="0">
                          <a:solidFill>
                            <a:srgbClr val="FFFFFF"/>
                          </a:solidFill>
                          <a:effectLst/>
                          <a:latin typeface="Arial"/>
                        </a:rPr>
                        <a:t>gesamte Bandbreite einer FM-Übertragung beträgt 15 kHz. Wie nah an der Bandgrenze kann ein Träger übertragen werden, ohne dass Außerbandaussendungen erzeugt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7,5 kHz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0 kHz.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15 kHz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2,7 kHz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5739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545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145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801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93061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5271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831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548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6785206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Sendeanlagen im Kfz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50</a:t>
            </a:fld>
            <a:endParaRPr lang="de-DE" altLang="en-US"/>
          </a:p>
        </p:txBody>
      </p:sp>
      <p:sp>
        <p:nvSpPr>
          <p:cNvPr id="9" name="Textfeld 8"/>
          <p:cNvSpPr txBox="1"/>
          <p:nvPr/>
        </p:nvSpPr>
        <p:spPr>
          <a:xfrm>
            <a:off x="692763" y="1196752"/>
            <a:ext cx="7767670" cy="5119350"/>
          </a:xfrm>
          <a:prstGeom prst="rect">
            <a:avLst/>
          </a:prstGeom>
          <a:noFill/>
        </p:spPr>
        <p:txBody>
          <a:bodyPr wrap="square" rtlCol="0">
            <a:spAutoFit/>
          </a:bodyPr>
          <a:lstStyle/>
          <a:p>
            <a:pPr marL="40322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Damit die Zulassung eines Kraftfahrzeugs nicht ungültig wird, sollten Sie vor dem Einbau einer mobilen Sendeanlage die Anweisungen des </a:t>
            </a:r>
            <a:r>
              <a:rPr lang="de-DE" sz="1600" dirty="0" smtClean="0">
                <a:latin typeface="Verdana" panose="020B0604030504040204" pitchFamily="34" charset="0"/>
                <a:ea typeface="Verdana" panose="020B0604030504040204" pitchFamily="34" charset="0"/>
                <a:cs typeface="Verdana" panose="020B0604030504040204" pitchFamily="34" charset="0"/>
              </a:rPr>
              <a:t>Kraftfahrzeug-herstellers </a:t>
            </a:r>
            <a:r>
              <a:rPr lang="de-DE" sz="1600" dirty="0">
                <a:latin typeface="Verdana" panose="020B0604030504040204" pitchFamily="34" charset="0"/>
                <a:ea typeface="Verdana" panose="020B0604030504040204" pitchFamily="34" charset="0"/>
                <a:cs typeface="Verdana" panose="020B0604030504040204" pitchFamily="34" charset="0"/>
              </a:rPr>
              <a:t>beachten. Manche Hersteller erlauben nur den eingeschränkten Einsatz einer Amateurfunkanlage bis zu einer bestimmten Sendeleistung.</a:t>
            </a:r>
          </a:p>
          <a:p>
            <a:pPr marL="403383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ein Einwirken der Hochfrequenz in die Elektronik des Kraftfahrzeugs zu verhindern, sollten Antennen und Antennenkabel möglichst weit davon entfernt verlegt werden. Die beste Abstrahlung hat eine mobile VHF-Antenne, wenn sie in der Mitte des Wagendaches installiert wird.</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196752"/>
            <a:ext cx="3413760" cy="5021580"/>
          </a:xfrm>
          <a:prstGeom prst="rect">
            <a:avLst/>
          </a:prstGeom>
        </p:spPr>
      </p:pic>
    </p:spTree>
    <p:extLst>
      <p:ext uri="{BB962C8B-B14F-4D97-AF65-F5344CB8AC3E}">
        <p14:creationId xmlns:p14="http://schemas.microsoft.com/office/powerpoint/2010/main" val="428591518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5303561"/>
              </p:ext>
            </p:extLst>
          </p:nvPr>
        </p:nvGraphicFramePr>
        <p:xfrm>
          <a:off x="899592" y="1358776"/>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TL307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Wo </a:t>
                      </a:r>
                      <a:r>
                        <a:rPr lang="de-DE" sz="1800" b="1" i="0" u="none" strike="noStrike" dirty="0">
                          <a:solidFill>
                            <a:srgbClr val="FFFFFF"/>
                          </a:solidFill>
                          <a:effectLst/>
                          <a:latin typeface="Arial"/>
                        </a:rPr>
                        <a:t>sollte aus funktechnischer Sicht eine mobile VHF-Antenne an einem PKW vorzugsweise installiert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Auf dem vorderen Kotflügel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Auf der Mitte des Daches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Auf der hinteren Stoßstange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Auf </a:t>
                      </a:r>
                      <a:r>
                        <a:rPr lang="en-US" sz="1800" b="0" i="0" u="none" strike="noStrike" dirty="0" err="1">
                          <a:solidFill>
                            <a:srgbClr val="000000"/>
                          </a:solidFill>
                          <a:effectLst/>
                          <a:latin typeface="Arial"/>
                        </a:rPr>
                        <a:t>dem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Armaturenbrett</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523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22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6896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0713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30003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19387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67134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0439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86327252"/>
              </p:ext>
            </p:extLst>
          </p:nvPr>
        </p:nvGraphicFramePr>
        <p:xfrm>
          <a:off x="899592" y="3933056"/>
          <a:ext cx="7488832" cy="22288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TL308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ein Zusammenwirken mit der Elektronik des Kraftfahrzeugs zu verhindern, sollte das Antennenkabel</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möglichst weit von der Fahrzeugverkabelung entfernt verlegt werden.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im Kabelbaum des Kraftfahrzeugs geführt werden.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über das Fahrzeugdach verlegt sein.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entlang der Innenseite des Motorraumes verlegt werden.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6362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20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52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176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50681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150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420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924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3950243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70467271"/>
              </p:ext>
            </p:extLst>
          </p:nvPr>
        </p:nvGraphicFramePr>
        <p:xfrm>
          <a:off x="899592" y="2178665"/>
          <a:ext cx="7488832" cy="269049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TL306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Damit </a:t>
                      </a:r>
                      <a:r>
                        <a:rPr lang="de-DE" sz="1800" b="1" i="0" u="none" strike="noStrike" dirty="0">
                          <a:solidFill>
                            <a:srgbClr val="FFFFFF"/>
                          </a:solidFill>
                          <a:effectLst/>
                          <a:latin typeface="Arial"/>
                        </a:rPr>
                        <a:t>die Zulassung eines Kraftfahrzeugs nicht ungültig wird, sind vor dem Einbau einer mobilen Sende-/ Empfangseinrichtung grundsätzlich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die Bedingungen der Bundesnetzagentur für den Einbau mobiler Sendeanlagen einzuhalten.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Ratschläge des Kfz-Händlers einzuhalten.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Anweisungen des Kfz-Herstellers zu beachten.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Anweisungen des Amateurfunkgeräte-Herstellers zu beachten.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284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6040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9720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28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812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147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953813"/>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4015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5520492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Mechanische Sicherheit</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53</a:t>
            </a:fld>
            <a:endParaRPr lang="de-DE" altLang="en-US"/>
          </a:p>
        </p:txBody>
      </p:sp>
      <p:sp>
        <p:nvSpPr>
          <p:cNvPr id="9" name="Textfeld 8"/>
          <p:cNvSpPr txBox="1"/>
          <p:nvPr/>
        </p:nvSpPr>
        <p:spPr>
          <a:xfrm>
            <a:off x="692763" y="1052736"/>
            <a:ext cx="7767670" cy="483209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gesamte Antennenanlage muss den auftretenden mechanischen Beanspruchungen und Witterungseinflüssen standhalten. Die Antennen und die Rohrverbindungen am Standrohr müssen gegen unerwünschtes Verdrehen gesichert sein. Gewindemuffen als Rohrverbindung sind unzulässig. Als Standrohre für Antennen gibt es Rohre aus einem Stück, Steckrohre und Schieberohre.</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Rohre bestehen meist aus Stahl- oder bestimmten </a:t>
            </a:r>
            <a:r>
              <a:rPr lang="de-DE" sz="1600" dirty="0" smtClean="0">
                <a:latin typeface="Verdana" panose="020B0604030504040204" pitchFamily="34" charset="0"/>
                <a:ea typeface="Verdana" panose="020B0604030504040204" pitchFamily="34" charset="0"/>
                <a:cs typeface="Verdana" panose="020B0604030504040204" pitchFamily="34" charset="0"/>
              </a:rPr>
              <a:t>Aluminium-legierungen </a:t>
            </a:r>
            <a:r>
              <a:rPr lang="de-DE" sz="1600" dirty="0">
                <a:latin typeface="Verdana" panose="020B0604030504040204" pitchFamily="34" charset="0"/>
                <a:ea typeface="Verdana" panose="020B0604030504040204" pitchFamily="34" charset="0"/>
                <a:cs typeface="Verdana" panose="020B0604030504040204" pitchFamily="34" charset="0"/>
              </a:rPr>
              <a:t>und haben gewährleistete Mindestwerte der Festigkeit. Gasrohre und Wasserrohre erfüllen die Festigkeitsbedingungen nicht und sind deshalb nicht zulässig. Die Standrohre aus Stahl müssen im Einspannbereich eine Mindestwanddicke von 2 mm haben. Sie müssen verzinkt oder gleichwertig gegen Korrosion geschützt sein.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Auf </a:t>
            </a:r>
            <a:r>
              <a:rPr lang="de-DE" sz="1600" dirty="0">
                <a:latin typeface="Verdana" panose="020B0604030504040204" pitchFamily="34" charset="0"/>
                <a:ea typeface="Verdana" panose="020B0604030504040204" pitchFamily="34" charset="0"/>
                <a:cs typeface="Verdana" panose="020B0604030504040204" pitchFamily="34" charset="0"/>
              </a:rPr>
              <a:t>Antennen wirken bei Wind erhebliche Kräfte, die man als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F</a:t>
            </a:r>
            <a:r>
              <a:rPr lang="de-DE" sz="1600" baseline="-25000" dirty="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bezeichnet. Die Einheit der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wird in Newton (N) angegeben. Diese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entsteht durch den Stau der bewegten Luft an Teilen der Antenne (Staudruck).</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p </a:t>
            </a:r>
            <a:r>
              <a:rPr lang="de-DE" sz="1600" dirty="0">
                <a:latin typeface="Verdana" panose="020B0604030504040204" pitchFamily="34" charset="0"/>
                <a:ea typeface="Verdana" panose="020B0604030504040204" pitchFamily="34" charset="0"/>
                <a:cs typeface="Verdana" panose="020B0604030504040204" pitchFamily="34" charset="0"/>
              </a:rPr>
              <a:t>ist der Staudruck (Winddruck) in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und A ist die wirksame Antennenfläche in 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auf die der Wind auftreffen kann. </a:t>
            </a:r>
          </a:p>
        </p:txBody>
      </p:sp>
      <p:sp>
        <p:nvSpPr>
          <p:cNvPr id="5" name="Textfeld 4"/>
          <p:cNvSpPr txBox="1"/>
          <p:nvPr/>
        </p:nvSpPr>
        <p:spPr>
          <a:xfrm>
            <a:off x="683569" y="5933188"/>
            <a:ext cx="7848871" cy="338554"/>
          </a:xfrm>
          <a:prstGeom prst="rect">
            <a:avLst/>
          </a:prstGeom>
          <a:solidFill>
            <a:srgbClr val="FFC000"/>
          </a:solidFill>
        </p:spPr>
        <p:txBody>
          <a:bodyPr wrap="square" numCol="1" rtlCol="0">
            <a:spAutoFit/>
          </a:bodyPr>
          <a:lstStyle/>
          <a:p>
            <a:r>
              <a:rPr lang="de-DE" sz="1600" b="1" dirty="0" smtClean="0">
                <a:latin typeface="Verdana" panose="020B0604030504040204" pitchFamily="34" charset="0"/>
                <a:ea typeface="Verdana" panose="020B0604030504040204" pitchFamily="34" charset="0"/>
                <a:cs typeface="Verdana" panose="020B0604030504040204" pitchFamily="34" charset="0"/>
              </a:rPr>
              <a:t>Formel:      </a:t>
            </a:r>
            <a:r>
              <a:rPr lang="de-DE" sz="1600" dirty="0"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p · A </a:t>
            </a:r>
          </a:p>
        </p:txBody>
      </p:sp>
      <p:cxnSp>
        <p:nvCxnSpPr>
          <p:cNvPr id="6" name="Gerade Verbindung 5"/>
          <p:cNvCxnSpPr/>
          <p:nvPr/>
        </p:nvCxnSpPr>
        <p:spPr>
          <a:xfrm>
            <a:off x="683569" y="593084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erade Verbindung 6"/>
          <p:cNvCxnSpPr/>
          <p:nvPr/>
        </p:nvCxnSpPr>
        <p:spPr>
          <a:xfrm>
            <a:off x="683568" y="6264361"/>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331887"/>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smtClean="0"/>
              <a:t>Windlast</a:t>
            </a:r>
            <a:r>
              <a:rPr lang="de-DE" altLang="en-US" dirty="0" smtClean="0"/>
              <a:t> - Biegemoment</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54</a:t>
            </a:fld>
            <a:endParaRPr lang="de-DE" altLang="en-US"/>
          </a:p>
        </p:txBody>
      </p:sp>
      <p:sp>
        <p:nvSpPr>
          <p:cNvPr id="9" name="Textfeld 8"/>
          <p:cNvSpPr txBox="1"/>
          <p:nvPr/>
        </p:nvSpPr>
        <p:spPr>
          <a:xfrm>
            <a:off x="692763" y="1052736"/>
            <a:ext cx="7767670" cy="4544834"/>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Antennen mit Standrohren bis zu einer freien Rohrlänge von 6 m und bis zu einem Einspannmoment von 1650 </a:t>
            </a:r>
            <a:r>
              <a:rPr lang="de-DE" sz="1600" dirty="0" err="1">
                <a:latin typeface="Verdana" panose="020B0604030504040204" pitchFamily="34" charset="0"/>
                <a:ea typeface="Verdana" panose="020B0604030504040204" pitchFamily="34" charset="0"/>
                <a:cs typeface="Verdana" panose="020B0604030504040204" pitchFamily="34" charset="0"/>
              </a:rPr>
              <a:t>Nm</a:t>
            </a:r>
            <a:r>
              <a:rPr lang="de-DE" sz="1600" dirty="0">
                <a:latin typeface="Verdana" panose="020B0604030504040204" pitchFamily="34" charset="0"/>
                <a:ea typeface="Verdana" panose="020B0604030504040204" pitchFamily="34" charset="0"/>
                <a:cs typeface="Verdana" panose="020B0604030504040204" pitchFamily="34" charset="0"/>
              </a:rPr>
              <a:t> (Newton-Meter) auf Bauwerken bis zu acht Geschossen (etwa 20 m über der Geländeoberfläche) darf für p =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eingesetzt werden. </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Aufgabe:</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Welche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tritt bei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an einer UKW-</a:t>
            </a:r>
            <a:r>
              <a:rPr lang="de-DE" sz="1600" dirty="0" err="1">
                <a:latin typeface="Verdana" panose="020B0604030504040204" pitchFamily="34" charset="0"/>
                <a:ea typeface="Verdana" panose="020B0604030504040204" pitchFamily="34" charset="0"/>
                <a:cs typeface="Verdana" panose="020B0604030504040204" pitchFamily="34" charset="0"/>
              </a:rPr>
              <a:t>Yagi</a:t>
            </a:r>
            <a:r>
              <a:rPr lang="de-DE" sz="1600" dirty="0">
                <a:latin typeface="Verdana" panose="020B0604030504040204" pitchFamily="34" charset="0"/>
                <a:ea typeface="Verdana" panose="020B0604030504040204" pitchFamily="34" charset="0"/>
                <a:cs typeface="Verdana" panose="020B0604030504040204" pitchFamily="34" charset="0"/>
              </a:rPr>
              <a:t> mit 0,0625 m2 wirksamer Antennenfläche auf?</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Lösung</a:t>
            </a:r>
            <a:r>
              <a:rPr lang="de-DE" sz="1600" b="1" dirty="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   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 p · A = 800 N/m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 0,0625 m</a:t>
            </a:r>
            <a:r>
              <a:rPr lang="de-DE" sz="1600" baseline="30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 50 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Antenne ruft infolge der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auf das Standrohr ein Drehmoment hervor, das man Biegemoment nennt. Das Biegemoment M</a:t>
            </a:r>
            <a:r>
              <a:rPr lang="de-DE" sz="1600" baseline="-25000" dirty="0">
                <a:latin typeface="Verdana" panose="020B0604030504040204" pitchFamily="34" charset="0"/>
                <a:ea typeface="Verdana" panose="020B0604030504040204" pitchFamily="34" charset="0"/>
                <a:cs typeface="Verdana" panose="020B0604030504040204" pitchFamily="34" charset="0"/>
              </a:rPr>
              <a:t>A</a:t>
            </a:r>
            <a:r>
              <a:rPr lang="de-DE" sz="1600" dirty="0">
                <a:latin typeface="Verdana" panose="020B0604030504040204" pitchFamily="34" charset="0"/>
                <a:ea typeface="Verdana" panose="020B0604030504040204" pitchFamily="34" charset="0"/>
                <a:cs typeface="Verdana" panose="020B0604030504040204" pitchFamily="34" charset="0"/>
              </a:rPr>
              <a:t> in </a:t>
            </a:r>
            <a:r>
              <a:rPr lang="de-DE" sz="1600" dirty="0" err="1">
                <a:latin typeface="Verdana" panose="020B0604030504040204" pitchFamily="34" charset="0"/>
                <a:ea typeface="Verdana" panose="020B0604030504040204" pitchFamily="34" charset="0"/>
                <a:cs typeface="Verdana" panose="020B0604030504040204" pitchFamily="34" charset="0"/>
              </a:rPr>
              <a:t>Nm</a:t>
            </a:r>
            <a:r>
              <a:rPr lang="de-DE" sz="1600" dirty="0">
                <a:latin typeface="Verdana" panose="020B0604030504040204" pitchFamily="34" charset="0"/>
                <a:ea typeface="Verdana" panose="020B0604030504040204" pitchFamily="34" charset="0"/>
                <a:cs typeface="Verdana" panose="020B0604030504040204" pitchFamily="34" charset="0"/>
              </a:rPr>
              <a:t> berechnet sich aus dem Produkt </a:t>
            </a:r>
            <a:r>
              <a:rPr lang="de-DE" sz="1600" dirty="0" err="1">
                <a:latin typeface="Verdana" panose="020B0604030504040204" pitchFamily="34" charset="0"/>
                <a:ea typeface="Verdana" panose="020B0604030504040204" pitchFamily="34" charset="0"/>
                <a:cs typeface="Verdana" panose="020B0604030504040204" pitchFamily="34" charset="0"/>
              </a:rPr>
              <a:t>Windlast</a:t>
            </a:r>
            <a:r>
              <a:rPr lang="de-DE" sz="1600" dirty="0">
                <a:latin typeface="Verdana" panose="020B0604030504040204" pitchFamily="34" charset="0"/>
                <a:ea typeface="Verdana" panose="020B0604030504040204" pitchFamily="34" charset="0"/>
                <a:cs typeface="Verdana" panose="020B0604030504040204" pitchFamily="34" charset="0"/>
              </a:rPr>
              <a:t> mal Länge vom Einspannpunkt bis zur Antenne.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Also bei 3m Mastlänge: M</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F</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 l = 50 N · 3 m = 150 </a:t>
            </a:r>
            <a:r>
              <a:rPr lang="de-DE" sz="1600" dirty="0" err="1" smtClean="0">
                <a:latin typeface="Verdana" panose="020B0604030504040204" pitchFamily="34" charset="0"/>
                <a:ea typeface="Verdana" panose="020B0604030504040204" pitchFamily="34" charset="0"/>
                <a:cs typeface="Verdana" panose="020B0604030504040204" pitchFamily="34" charset="0"/>
              </a:rPr>
              <a:t>Nm</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Tragende Bauteile, zum Beispiel Gebäudeteile wie Dachbalken, die zur Befestigung von Antennen, Antennenstandrohren und Abspannseilen dienen, müssen ebenfalls eine ausreichende mechanische Festigkeit besitzen. Die Befestigung des Standrohres am Schornstein ist </a:t>
            </a:r>
            <a:r>
              <a:rPr lang="de-DE" sz="1600" b="1" dirty="0">
                <a:latin typeface="Verdana" panose="020B0604030504040204" pitchFamily="34" charset="0"/>
                <a:ea typeface="Verdana" panose="020B0604030504040204" pitchFamily="34" charset="0"/>
                <a:cs typeface="Verdana" panose="020B0604030504040204" pitchFamily="34" charset="0"/>
              </a:rPr>
              <a:t>verboten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53628514"/>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Verbindung mit dem Baukörper</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55</a:t>
            </a:fld>
            <a:endParaRPr lang="de-DE" altLang="en-US"/>
          </a:p>
        </p:txBody>
      </p:sp>
      <p:sp>
        <p:nvSpPr>
          <p:cNvPr id="9" name="Textfeld 8"/>
          <p:cNvSpPr txBox="1"/>
          <p:nvPr/>
        </p:nvSpPr>
        <p:spPr>
          <a:xfrm>
            <a:off x="692763" y="1159386"/>
            <a:ext cx="7767670" cy="5221942"/>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Verbindungsmittel mit dem tragenden Bauteil müssen die auftretenden Kräfte dauerhaft übertragen. Diese Kraftübertragung darf durch Alterung und Korrosion nicht beeinträchtigt werden. Gips und Dübel aus thermoplastischem Kunststoff erfüllen diese Forderung im Allgemeinen nicht. Jede Halterung des Standrohres muss mit mindestens zwei Schrauben am tragenden Bauteil befestigt werden. Bei Befestigung am Gebälk sind Schlüsselschrauben von mindestens 8 mm Durchmesser erforderlich, bei Befestigung im Mauerwerk mindestens Schrauben M8.</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Abspannseile </a:t>
            </a:r>
            <a:r>
              <a:rPr lang="de-DE" sz="1600" dirty="0">
                <a:latin typeface="Verdana" panose="020B0604030504040204" pitchFamily="34" charset="0"/>
                <a:ea typeface="Verdana" panose="020B0604030504040204" pitchFamily="34" charset="0"/>
                <a:cs typeface="Verdana" panose="020B0604030504040204" pitchFamily="34" charset="0"/>
              </a:rPr>
              <a:t>sollen größere Schwankungen durch den Wind verhindern. Die Antennenanlage muss die Forderungen an die mechanische Festigkeit auch ohne Abspannseile erfüllen. Die Abspannseile dürfen bei der Ermittlung der mechanischen Festigkeit also nicht berücksichtigt werden. Die Verbindungsmittel sollen aus geeigneten Werkstoffen bestehen, damit Korrosion durch Elementbildung möglichst verhindert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Antennenanlage ist so aufzustellen, dass abknickende Bauteile der Antennen darunter liegende Starkstromleitungen nicht berühren können. Das Abknicken des Standrohres wird nicht angenommen. Der waagerechte Abstand des Standrohres zur Starkstromfreileitung und der Abstand zwischen Antennenteilen und der Starkstromfreileitung muss mindestens 1 m betragen.</a:t>
            </a:r>
          </a:p>
        </p:txBody>
      </p:sp>
    </p:spTree>
    <p:extLst>
      <p:ext uri="{BB962C8B-B14F-4D97-AF65-F5344CB8AC3E}">
        <p14:creationId xmlns:p14="http://schemas.microsoft.com/office/powerpoint/2010/main" val="2492407430"/>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a:t>Nächste Woche: </a:t>
            </a:r>
            <a:r>
              <a:rPr lang="de-DE" altLang="en-US" dirty="0" smtClean="0"/>
              <a:t> Mi, 18. März, </a:t>
            </a:r>
            <a:r>
              <a:rPr lang="de-DE" altLang="en-US" dirty="0"/>
              <a:t>19 Uhr </a:t>
            </a:r>
            <a:r>
              <a:rPr lang="de-DE" altLang="en-US" dirty="0" smtClean="0"/>
              <a:t>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56</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Störende Beeinflussungen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1772816"/>
            <a:ext cx="7890893" cy="132343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Zu den störenden Beeinflussungen im Senderfrequenzbereich gehören zum Beispiel Intermodulation und </a:t>
            </a:r>
            <a:r>
              <a:rPr lang="de-DE" sz="1600" dirty="0" err="1">
                <a:latin typeface="Verdana" panose="020B0604030504040204" pitchFamily="34" charset="0"/>
                <a:ea typeface="Verdana" panose="020B0604030504040204" pitchFamily="34" charset="0"/>
                <a:cs typeface="Verdana" panose="020B0604030504040204" pitchFamily="34" charset="0"/>
              </a:rPr>
              <a:t>Zustopfeffekte</a:t>
            </a:r>
            <a:r>
              <a:rPr lang="de-DE" sz="1600" dirty="0">
                <a:latin typeface="Verdana" panose="020B0604030504040204" pitchFamily="34" charset="0"/>
                <a:ea typeface="Verdana" panose="020B0604030504040204" pitchFamily="34" charset="0"/>
                <a:cs typeface="Verdana" panose="020B0604030504040204" pitchFamily="34" charset="0"/>
              </a:rPr>
              <a:t>. Intermodulation entsteht, wenn zwei oder mehr starke Signale die </a:t>
            </a:r>
            <a:r>
              <a:rPr lang="de-DE" sz="1600" dirty="0" smtClean="0">
                <a:latin typeface="Verdana" panose="020B0604030504040204" pitchFamily="34" charset="0"/>
                <a:ea typeface="Verdana" panose="020B0604030504040204" pitchFamily="34" charset="0"/>
                <a:cs typeface="Verdana" panose="020B0604030504040204" pitchFamily="34" charset="0"/>
              </a:rPr>
              <a:t>Mischstufe </a:t>
            </a:r>
            <a:r>
              <a:rPr lang="de-DE" sz="1600" dirty="0">
                <a:latin typeface="Verdana" panose="020B0604030504040204" pitchFamily="34" charset="0"/>
                <a:ea typeface="Verdana" panose="020B0604030504040204" pitchFamily="34" charset="0"/>
                <a:cs typeface="Verdana" panose="020B0604030504040204" pitchFamily="34" charset="0"/>
              </a:rPr>
              <a:t>des Empfängers übersteuern und Phantomsignale erzeugen, die beim Einschalten des Abschwächers im Empfänger </a:t>
            </a:r>
            <a:r>
              <a:rPr lang="de-DE" sz="1600" dirty="0" smtClean="0">
                <a:latin typeface="Verdana" panose="020B0604030504040204" pitchFamily="34" charset="0"/>
                <a:ea typeface="Verdana" panose="020B0604030504040204" pitchFamily="34" charset="0"/>
                <a:cs typeface="Verdana" panose="020B0604030504040204" pitchFamily="34" charset="0"/>
              </a:rPr>
              <a:t>verschwinden.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660987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88848464"/>
              </p:ext>
            </p:extLst>
          </p:nvPr>
        </p:nvGraphicFramePr>
        <p:xfrm>
          <a:off x="899592" y="1358776"/>
          <a:ext cx="7488832" cy="22288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TK101</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Wie </a:t>
                      </a:r>
                      <a:r>
                        <a:rPr lang="de-DE" sz="1600" b="1" i="0" u="none" strike="noStrike" dirty="0">
                          <a:solidFill>
                            <a:srgbClr val="FFFFFF"/>
                          </a:solidFill>
                          <a:effectLst/>
                          <a:latin typeface="Arial"/>
                        </a:rPr>
                        <a:t>äußert sich Zustopfen bzw. Blockierung eines Empfängers?</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Durch Empfindlichkeitssteigerung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Durch das Auftreten von Pfeifstellen im gesamten Abstimmungsbereich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Durch den Rückgang der Empfindlichkeit und ggf. das Auftreten von Brodelgeräuschen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Durch eine zeitweilige Blockierung der Frequenzeinstellung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761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2491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7836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263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8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765343"/>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32344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127543451"/>
              </p:ext>
            </p:extLst>
          </p:nvPr>
        </p:nvGraphicFramePr>
        <p:xfrm>
          <a:off x="899592" y="3789040"/>
          <a:ext cx="7488832" cy="235966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TK102</a:t>
                      </a:r>
                      <a:endParaRPr lang="en-US" dirty="0">
                        <a:solidFill>
                          <a:schemeClr val="tx1"/>
                        </a:solidFill>
                      </a:endParaRPr>
                    </a:p>
                  </a:txBody>
                  <a:tcPr>
                    <a:solidFill>
                      <a:schemeClr val="bg1">
                        <a:lumMod val="65000"/>
                      </a:schemeClr>
                    </a:solidFill>
                  </a:tcPr>
                </a:tc>
                <a:tc>
                  <a:txBody>
                    <a:bodyPr/>
                    <a:lstStyle/>
                    <a:p>
                      <a:pPr algn="l" fontAlgn="ctr"/>
                      <a:r>
                        <a:rPr lang="de-DE" sz="1700" b="1" i="0" u="none" strike="noStrike" dirty="0" smtClean="0">
                          <a:solidFill>
                            <a:srgbClr val="FFFFFF"/>
                          </a:solidFill>
                          <a:effectLst/>
                          <a:latin typeface="Arial"/>
                        </a:rPr>
                        <a:t>Welche </a:t>
                      </a:r>
                      <a:r>
                        <a:rPr lang="de-DE" sz="1700" b="1" i="0" u="none" strike="noStrike" dirty="0">
                          <a:solidFill>
                            <a:srgbClr val="FFFFFF"/>
                          </a:solidFill>
                          <a:effectLst/>
                          <a:latin typeface="Arial"/>
                        </a:rPr>
                        <a:t>Effekte werden durch Intermodulation hervorgerufen?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a:solidFill>
                            <a:srgbClr val="000000"/>
                          </a:solidFill>
                          <a:effectLst/>
                          <a:latin typeface="Arial"/>
                        </a:rPr>
                        <a:t>Das Nutzsignal wird mit einem anderen Signal moduliert und dadurch unverständlich.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Es treten Pfeifstellen gleichen Abstands im gesamten Empfangsbereich auf.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Es treten Phantomsignale auf, die bei Einschalten eines Abschwächers verschwinden.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Dem Empfangssignal ist ein pulsierendes Rauschen überlagert, das die Verständlichkeit beeinträchtigt.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2525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614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697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574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7375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313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3832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7321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8912513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218517262"/>
              </p:ext>
            </p:extLst>
          </p:nvPr>
        </p:nvGraphicFramePr>
        <p:xfrm>
          <a:off x="683568" y="1358776"/>
          <a:ext cx="7776864" cy="2167890"/>
        </p:xfrm>
        <a:graphic>
          <a:graphicData uri="http://schemas.openxmlformats.org/drawingml/2006/table">
            <a:tbl>
              <a:tblPr firstRow="1" bandRow="1">
                <a:tableStyleId>{17292A2E-F333-43FB-9621-5CBBE7FDCDCB}</a:tableStyleId>
              </a:tblPr>
              <a:tblGrid>
                <a:gridCol w="1053117"/>
                <a:gridCol w="6723747"/>
              </a:tblGrid>
              <a:tr h="370840">
                <a:tc>
                  <a:txBody>
                    <a:bodyPr/>
                    <a:lstStyle/>
                    <a:p>
                      <a:r>
                        <a:rPr lang="en-US" dirty="0" smtClean="0">
                          <a:solidFill>
                            <a:schemeClr val="tx1"/>
                          </a:solidFill>
                        </a:rPr>
                        <a:t>TK103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sofortige Reaktion ist angebracht, wenn der Nachbar sich über HF-Störungen beklagt?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a:solidFill>
                            <a:srgbClr val="000000"/>
                          </a:solidFill>
                          <a:effectLst/>
                          <a:latin typeface="Arial"/>
                        </a:rPr>
                        <a:t>Er sollte höflich darauf hingewiesen werden, dass es an seiner eigenen Einrichtung liegt.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Sie bieten höflich an, die erforderlichen Prüfungen in die Wege zu leiten.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Er sollte darauf hingewiesen werden, dass Sie hierfür nicht zuständig sind.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600" b="0" i="0" u="none" strike="noStrike" dirty="0" err="1">
                          <a:solidFill>
                            <a:srgbClr val="000000"/>
                          </a:solidFill>
                          <a:effectLst/>
                          <a:latin typeface="Arial"/>
                        </a:rPr>
                        <a:t>Sie</a:t>
                      </a:r>
                      <a:r>
                        <a:rPr lang="en-US" sz="1600" b="0" i="0" u="none" strike="noStrike" dirty="0">
                          <a:solidFill>
                            <a:srgbClr val="000000"/>
                          </a:solidFill>
                          <a:effectLst/>
                          <a:latin typeface="Arial"/>
                        </a:rPr>
                        <a:t> </a:t>
                      </a:r>
                      <a:r>
                        <a:rPr lang="en-US" sz="1600" b="0" i="0" u="none" strike="noStrike" dirty="0" err="1">
                          <a:solidFill>
                            <a:srgbClr val="000000"/>
                          </a:solidFill>
                          <a:effectLst/>
                          <a:latin typeface="Arial"/>
                        </a:rPr>
                        <a:t>benachrichtigen</a:t>
                      </a:r>
                      <a:r>
                        <a:rPr lang="en-US" sz="1600" b="0" i="0" u="none" strike="noStrike" dirty="0">
                          <a:solidFill>
                            <a:srgbClr val="000000"/>
                          </a:solidFill>
                          <a:effectLst/>
                          <a:latin typeface="Arial"/>
                        </a:rPr>
                        <a:t> die </a:t>
                      </a:r>
                      <a:r>
                        <a:rPr lang="en-US" sz="1600" b="0" i="0" u="none" strike="noStrike" dirty="0" err="1">
                          <a:solidFill>
                            <a:srgbClr val="000000"/>
                          </a:solidFill>
                          <a:effectLst/>
                          <a:latin typeface="Arial"/>
                        </a:rPr>
                        <a:t>Bundesnetzagentur</a:t>
                      </a:r>
                      <a:r>
                        <a:rPr lang="en-US" sz="16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027998" y="20061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027998" y="2437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027998" y="28136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027998" y="32022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755576" y="24143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766797" y="19924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766797" y="279536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766797" y="31748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112162808"/>
              </p:ext>
            </p:extLst>
          </p:nvPr>
        </p:nvGraphicFramePr>
        <p:xfrm>
          <a:off x="680978" y="3818415"/>
          <a:ext cx="7851462" cy="2315845"/>
        </p:xfrm>
        <a:graphic>
          <a:graphicData uri="http://schemas.openxmlformats.org/drawingml/2006/table">
            <a:tbl>
              <a:tblPr firstRow="1" bandRow="1">
                <a:tableStyleId>{17292A2E-F333-43FB-9621-5CBBE7FDCDCB}</a:tableStyleId>
              </a:tblPr>
              <a:tblGrid>
                <a:gridCol w="1050663"/>
                <a:gridCol w="6800799"/>
              </a:tblGrid>
              <a:tr h="370840">
                <a:tc>
                  <a:txBody>
                    <a:bodyPr/>
                    <a:lstStyle/>
                    <a:p>
                      <a:r>
                        <a:rPr lang="en-US" dirty="0" smtClean="0">
                          <a:solidFill>
                            <a:schemeClr val="tx1"/>
                          </a:solidFill>
                        </a:rPr>
                        <a:t>TK108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nennt man Störungen im Sinne von EMV, wobei durch die zulässige Feldstärke des Senders der Empfang eines Fernsehempfängers beeinflusst werden kann?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Störende Beeinflussungen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Unerwünschte Ausstrahlungen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Nebenausstrahlungen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Übersteuerung</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003209" y="46984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003209" y="50791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003209" y="54391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003209" y="58047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764582" y="50551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760407" y="467729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749186" y="540772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760407" y="57794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8912513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Einströmung und Einstrahlung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dirty="0"/>
          </a:p>
        </p:txBody>
      </p:sp>
      <p:sp>
        <p:nvSpPr>
          <p:cNvPr id="9" name="Textfeld 8"/>
          <p:cNvSpPr txBox="1"/>
          <p:nvPr/>
        </p:nvSpPr>
        <p:spPr>
          <a:xfrm>
            <a:off x="655900" y="1231592"/>
            <a:ext cx="7890893" cy="4975721"/>
          </a:xfrm>
          <a:prstGeom prst="rect">
            <a:avLst/>
          </a:prstGeom>
          <a:noFill/>
        </p:spPr>
        <p:txBody>
          <a:bodyPr wrap="square" rtlCol="0">
            <a:spAutoFit/>
          </a:bodyPr>
          <a:lstStyle/>
          <a:p>
            <a:pPr marL="34099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Störende Beeinflussungen entstehen dadurch, dass starke Sendersignale in der Nachbarschaft irgendwie in den Verstärkerkanal des Rundfunk- oder Fernsehempfängers gelangen und dann </a:t>
            </a:r>
            <a:r>
              <a:rPr lang="de-DE" sz="1600" dirty="0" smtClean="0">
                <a:latin typeface="Verdana" panose="020B0604030504040204" pitchFamily="34" charset="0"/>
                <a:ea typeface="Verdana" panose="020B0604030504040204" pitchFamily="34" charset="0"/>
                <a:cs typeface="Verdana" panose="020B0604030504040204" pitchFamily="34" charset="0"/>
              </a:rPr>
              <a:t>entweder </a:t>
            </a:r>
            <a:r>
              <a:rPr lang="de-DE" sz="1600" dirty="0">
                <a:latin typeface="Verdana" panose="020B0604030504040204" pitchFamily="34" charset="0"/>
                <a:ea typeface="Verdana" panose="020B0604030504040204" pitchFamily="34" charset="0"/>
                <a:cs typeface="Verdana" panose="020B0604030504040204" pitchFamily="34" charset="0"/>
              </a:rPr>
              <a:t>Übersteuerungseffekte auftreten oder Einfluss auf die Regelspannung besteht. Sie lassen sich grundsätzlich nur auf der Empfängerseite beheben, </a:t>
            </a:r>
            <a:r>
              <a:rPr lang="de-DE" sz="1600" dirty="0" smtClean="0">
                <a:latin typeface="Verdana" panose="020B0604030504040204" pitchFamily="34" charset="0"/>
                <a:ea typeface="Verdana" panose="020B0604030504040204" pitchFamily="34" charset="0"/>
                <a:cs typeface="Verdana" panose="020B0604030504040204" pitchFamily="34" charset="0"/>
              </a:rPr>
              <a:t>wenn die </a:t>
            </a:r>
            <a:r>
              <a:rPr lang="de-DE" sz="1600" dirty="0">
                <a:latin typeface="Verdana" panose="020B0604030504040204" pitchFamily="34" charset="0"/>
                <a:ea typeface="Verdana" panose="020B0604030504040204" pitchFamily="34" charset="0"/>
                <a:cs typeface="Verdana" panose="020B0604030504040204" pitchFamily="34" charset="0"/>
              </a:rPr>
              <a:t>Senderleistung nicht </a:t>
            </a:r>
            <a:r>
              <a:rPr lang="de-DE" sz="1600" dirty="0" smtClean="0">
                <a:latin typeface="Verdana" panose="020B0604030504040204" pitchFamily="34" charset="0"/>
                <a:ea typeface="Verdana" panose="020B0604030504040204" pitchFamily="34" charset="0"/>
                <a:cs typeface="Verdana" panose="020B0604030504040204" pitchFamily="34" charset="0"/>
              </a:rPr>
              <a:t>reduziert </a:t>
            </a:r>
            <a:r>
              <a:rPr lang="de-DE" sz="1600" dirty="0">
                <a:latin typeface="Verdana" panose="020B0604030504040204" pitchFamily="34" charset="0"/>
                <a:ea typeface="Verdana" panose="020B0604030504040204" pitchFamily="34" charset="0"/>
                <a:cs typeface="Verdana" panose="020B0604030504040204" pitchFamily="34" charset="0"/>
              </a:rPr>
              <a:t>werden soll.</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störende Hochfrequenzenergie gelangt entweder durch Einströmung oder durch Einstrahlung in den Empfänger. Einströmungen liegen dann vor, wenn die HF über Leitungen oder Kabel in das </a:t>
            </a:r>
            <a:r>
              <a:rPr lang="de-DE" sz="1600" dirty="0" smtClean="0">
                <a:latin typeface="Verdana" panose="020B0604030504040204" pitchFamily="34" charset="0"/>
                <a:ea typeface="Verdana" panose="020B0604030504040204" pitchFamily="34" charset="0"/>
                <a:cs typeface="Verdana" panose="020B0604030504040204" pitchFamily="34" charset="0"/>
              </a:rPr>
              <a:t>gestörte </a:t>
            </a:r>
            <a:r>
              <a:rPr lang="de-DE" sz="1600" dirty="0">
                <a:latin typeface="Verdana" panose="020B0604030504040204" pitchFamily="34" charset="0"/>
                <a:ea typeface="Verdana" panose="020B0604030504040204" pitchFamily="34" charset="0"/>
                <a:cs typeface="Verdana" panose="020B0604030504040204" pitchFamily="34" charset="0"/>
              </a:rPr>
              <a:t>Gerät </a:t>
            </a:r>
            <a:r>
              <a:rPr lang="de-DE" sz="1600" dirty="0" smtClean="0">
                <a:latin typeface="Verdana" panose="020B0604030504040204" pitchFamily="34" charset="0"/>
                <a:ea typeface="Verdana" panose="020B0604030504040204" pitchFamily="34" charset="0"/>
                <a:cs typeface="Verdana" panose="020B0604030504040204" pitchFamily="34" charset="0"/>
              </a:rPr>
              <a:t>gelangt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(Bild A). </a:t>
            </a:r>
            <a:r>
              <a:rPr lang="de-DE" sz="1600" dirty="0">
                <a:latin typeface="Verdana" panose="020B0604030504040204" pitchFamily="34" charset="0"/>
                <a:ea typeface="Verdana" panose="020B0604030504040204" pitchFamily="34" charset="0"/>
                <a:cs typeface="Verdana" panose="020B0604030504040204" pitchFamily="34" charset="0"/>
              </a:rPr>
              <a:t>Dies kann über die Antenne und die Antennenzuführung passieren oder auch über Verbindungsleitungen des Gerätes mit anderen Geräten oder den weit abgesetzten </a:t>
            </a:r>
            <a:r>
              <a:rPr lang="de-DE" sz="1600" dirty="0" smtClean="0">
                <a:latin typeface="Verdana" panose="020B0604030504040204" pitchFamily="34" charset="0"/>
                <a:ea typeface="Verdana" panose="020B0604030504040204" pitchFamily="34" charset="0"/>
                <a:cs typeface="Verdana" panose="020B0604030504040204" pitchFamily="34" charset="0"/>
              </a:rPr>
              <a:t>Lautsprechern</a:t>
            </a:r>
            <a:r>
              <a:rPr lang="de-DE" sz="1600" dirty="0">
                <a:latin typeface="Verdana" panose="020B0604030504040204" pitchFamily="34" charset="0"/>
                <a:ea typeface="Verdana" panose="020B0604030504040204" pitchFamily="34" charset="0"/>
                <a:cs typeface="Verdana" panose="020B0604030504040204" pitchFamily="34" charset="0"/>
              </a:rPr>
              <a: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einer </a:t>
            </a:r>
            <a:r>
              <a:rPr lang="de-DE" sz="1600" dirty="0" smtClean="0">
                <a:latin typeface="Verdana" panose="020B0604030504040204" pitchFamily="34" charset="0"/>
                <a:ea typeface="Verdana" panose="020B0604030504040204" pitchFamily="34" charset="0"/>
                <a:cs typeface="Verdana" panose="020B0604030504040204" pitchFamily="34" charset="0"/>
              </a:rPr>
              <a:t>Einstrahlung (Bild B) </a:t>
            </a:r>
            <a:r>
              <a:rPr lang="de-DE" sz="1600" dirty="0">
                <a:latin typeface="Verdana" panose="020B0604030504040204" pitchFamily="34" charset="0"/>
                <a:ea typeface="Verdana" panose="020B0604030504040204" pitchFamily="34" charset="0"/>
                <a:cs typeface="Verdana" panose="020B0604030504040204" pitchFamily="34" charset="0"/>
              </a:rPr>
              <a:t>dagegen gelangt das störende HF-Signal über das ungenügend abgeschirmte Gehäuse direkt in die Elektronik</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372268"/>
            <a:ext cx="3318510" cy="1984724"/>
          </a:xfrm>
          <a:prstGeom prst="rect">
            <a:avLst/>
          </a:prstGeom>
        </p:spPr>
      </p:pic>
    </p:spTree>
    <p:extLst>
      <p:ext uri="{BB962C8B-B14F-4D97-AF65-F5344CB8AC3E}">
        <p14:creationId xmlns:p14="http://schemas.microsoft.com/office/powerpoint/2010/main" val="407350907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5844</Words>
  <Application>Microsoft Office PowerPoint</Application>
  <PresentationFormat>Bildschirmpräsentation (4:3)</PresentationFormat>
  <Paragraphs>794</Paragraphs>
  <Slides>56</Slides>
  <Notes>56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56</vt:i4>
      </vt:variant>
    </vt:vector>
  </HeadingPairs>
  <TitlesOfParts>
    <vt:vector size="62" baseType="lpstr">
      <vt:lpstr>Arial</vt:lpstr>
      <vt:lpstr>Calibri</vt:lpstr>
      <vt:lpstr>Cambria Math</vt:lpstr>
      <vt:lpstr>Times New Roman</vt:lpstr>
      <vt:lpstr>Verdana</vt:lpstr>
      <vt:lpstr>Standarddesign</vt:lpstr>
      <vt:lpstr>PowerPoint-Präsentation</vt:lpstr>
      <vt:lpstr>Störungen</vt:lpstr>
      <vt:lpstr>Nebenausstrahlungen</vt:lpstr>
      <vt:lpstr>Prüfungsfragen</vt:lpstr>
      <vt:lpstr>Prüfungsfragen</vt:lpstr>
      <vt:lpstr>Störende Beeinflussungen</vt:lpstr>
      <vt:lpstr>Prüfungsfragen</vt:lpstr>
      <vt:lpstr>Prüfungsfragen</vt:lpstr>
      <vt:lpstr>Einströmung und Einstrahlung</vt:lpstr>
      <vt:lpstr>Störungsbeseitigung</vt:lpstr>
      <vt:lpstr>Prüfungsfragen</vt:lpstr>
      <vt:lpstr>Prüfungsfragen</vt:lpstr>
      <vt:lpstr>Oberwellenunterdrückung</vt:lpstr>
      <vt:lpstr>Nebenwellenunterdrückung</vt:lpstr>
      <vt:lpstr>Prüfungsfragen</vt:lpstr>
      <vt:lpstr>Maßnahmen gegen Einströmung</vt:lpstr>
      <vt:lpstr>Prüfungsfrage</vt:lpstr>
      <vt:lpstr>Netzfilter</vt:lpstr>
      <vt:lpstr>Direkteinstrahlung</vt:lpstr>
      <vt:lpstr>Prüfungsfragen</vt:lpstr>
      <vt:lpstr>Prüfungsfragen</vt:lpstr>
      <vt:lpstr>Prüfungsfrage</vt:lpstr>
      <vt:lpstr>Personenschutz (EMVU)</vt:lpstr>
      <vt:lpstr>Sicherheitsabstand</vt:lpstr>
      <vt:lpstr>Berechnung des Sicherheitsabstands</vt:lpstr>
      <vt:lpstr>Prüfungsfrage</vt:lpstr>
      <vt:lpstr>Reduzierungsfaktoren</vt:lpstr>
      <vt:lpstr>Prüfungsfrage</vt:lpstr>
      <vt:lpstr>Prüfungsfrage</vt:lpstr>
      <vt:lpstr>Prüfungsfrage</vt:lpstr>
      <vt:lpstr>Prüfungsfrage</vt:lpstr>
      <vt:lpstr>Prüfungsfrage</vt:lpstr>
      <vt:lpstr>Prüfungsfrage</vt:lpstr>
      <vt:lpstr>Elektrische Sicherheit</vt:lpstr>
      <vt:lpstr>Elektrische Sicherheit</vt:lpstr>
      <vt:lpstr>Elektrische Sicherheit</vt:lpstr>
      <vt:lpstr>Schutzmaßnahmen durch Abschaltung</vt:lpstr>
      <vt:lpstr>Elektrische Sicherheit</vt:lpstr>
      <vt:lpstr>Elektrische Sicherheit</vt:lpstr>
      <vt:lpstr>Elektrische Sicherheit</vt:lpstr>
      <vt:lpstr>Elektrische Sicherheit</vt:lpstr>
      <vt:lpstr>Antennenerdung</vt:lpstr>
      <vt:lpstr>Prüfungsfrage</vt:lpstr>
      <vt:lpstr>Prüfungsfrage</vt:lpstr>
      <vt:lpstr>Blitzschutz</vt:lpstr>
      <vt:lpstr>Innerer Blitzschutz</vt:lpstr>
      <vt:lpstr>Prüfungsfrage</vt:lpstr>
      <vt:lpstr>Prüfungsfrage</vt:lpstr>
      <vt:lpstr>Prüfungsfrage</vt:lpstr>
      <vt:lpstr>Sendeanlagen im Kfz</vt:lpstr>
      <vt:lpstr>Prüfungsfragen</vt:lpstr>
      <vt:lpstr>Prüfungsfrage</vt:lpstr>
      <vt:lpstr>Mechanische Sicherheit*</vt:lpstr>
      <vt:lpstr>Windlast - Biegemoment*</vt:lpstr>
      <vt:lpstr>Verbindung mit dem Baukörper*</vt:lpstr>
      <vt:lpstr>Nächste Woche:  Mi, 18. März, 19 Uhr lokal</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553</cp:revision>
  <dcterms:created xsi:type="dcterms:W3CDTF">2007-05-09T13:16:25Z</dcterms:created>
  <dcterms:modified xsi:type="dcterms:W3CDTF">2016-06-14T21:32:46Z</dcterms:modified>
</cp:coreProperties>
</file>